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67" r:id="rId4"/>
    <p:sldId id="262" r:id="rId5"/>
    <p:sldId id="263" r:id="rId6"/>
    <p:sldId id="257" r:id="rId7"/>
    <p:sldId id="259" r:id="rId8"/>
    <p:sldId id="260" r:id="rId9"/>
    <p:sldId id="261" r:id="rId10"/>
    <p:sldId id="264" r:id="rId11"/>
    <p:sldId id="265" r:id="rId12"/>
    <p:sldId id="268" r:id="rId13"/>
    <p:sldId id="270" r:id="rId14"/>
    <p:sldId id="274" r:id="rId15"/>
    <p:sldId id="269" r:id="rId16"/>
    <p:sldId id="276" r:id="rId17"/>
    <p:sldId id="275" r:id="rId18"/>
    <p:sldId id="277" r:id="rId19"/>
    <p:sldId id="27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3FBCC-6CF6-47A8-8643-E2A139675D5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AA733-D5DB-41A7-8C22-8E4802824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612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AA733-D5DB-41A7-8C22-8E48028242B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7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3383-A72E-4324-B8F6-342796305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C6EF0-F789-461B-8C4A-0C9D7FC0E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F2830-DF64-4862-91D9-25482791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12493-E01B-466C-9623-BD045490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06BD7-CEFE-491A-BD58-0CA06734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24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E16E-0224-44FD-B1A6-382B3B03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C590E-D4E8-4AE2-BE52-407D02CD5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90EF2-4331-4DBA-B293-99BA02AF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76465-3CA0-4990-B792-110AC6FA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490D7-311A-4E8A-B406-68FE7D9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2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CCE86-41E7-4E8C-B188-5012A659D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24040-80BD-4DB2-A067-C8D4E0C9F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88AF7-2959-43BE-9C4B-6B2FDE4A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81836-B690-4305-8052-672C3AED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BA58B-DE12-49E6-9DA6-822AC460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44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A99F-BFF0-4182-8BFC-67B03222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9EB6-F8A3-49C5-8F69-CA31CC65F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CED98-4D18-4EDB-B204-DE28E9CF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A4FF3-31EA-48F1-9609-50F8A926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2B0BD-FF47-42F0-AB94-9A4583C1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59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2230-EB9B-4B26-9141-2ADC1BF1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D2486-3ECD-422D-829E-9CB08A9DE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D4D87-5EA2-4161-B4BA-C1E3F046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18DE7-1557-4CB6-9569-83A47D1F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8F3AE-FDB5-4D80-BAE3-3DAE18E3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82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3C1D-1191-4E82-A7AA-E0E1E59C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B5FED-933A-4F7F-8F70-7770BC862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CCE2C-8F34-40C2-9BB8-74267F2CC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05D68-D33B-4AA1-B883-5807842C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96F2-E7A3-408A-985C-44B4D2F6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76B63-31F5-4518-A7BF-12C6740F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9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2207-D8C3-4A48-AAC2-251ECD01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A83B1-2C3A-4A95-99F5-18B847B5B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005AF-2ACE-46ED-BC8B-6DA0F9897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A0A12-4285-4279-B3AB-675A1C541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3943D-DFDA-48AB-B9F7-12B06CA8D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54D55-C122-462E-B26F-192F74B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9CE101-02DA-46C6-AD89-9DD7F247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11026-6C13-437C-8EF2-E70E7F36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5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268E-3ADA-49CB-9847-69B0FAE9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23E33-60DE-40CE-87FD-CB1BB857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FAF99-209E-437D-8E12-6FB370CF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0E984-56A5-4B3A-8210-E732F54A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21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253B5-3BCF-41F2-A3E3-35910AC6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6E1A6-7825-4A77-AF88-802C3F3A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B53F7-430C-4E72-9548-53685DF7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25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2277-1DAE-4877-A8E8-477EBD1D0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681DD-CD25-451D-913F-CB87078A3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9870F-E297-40C2-8EB5-18098C324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2D38A-7101-4A92-A1F0-D68CEFAA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92195-7DEA-472B-A576-7B128F2E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1E32B-48E7-470B-8E61-0912F54B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27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166E-BE3E-4BFD-9276-24EDD6B5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FD1D0-4ED4-4916-A00F-49F05AF5B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D2429-5968-4A40-BE2D-721FD258B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10D32-0CA4-4688-8A7B-C6E72533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94A9B-E1AD-4564-9531-3103B0E0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C8C26-0F81-4FD2-B9FA-27BCE11E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77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6D013-9D8B-4721-BEED-2719B2DA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631CB-BF12-4B41-B7CB-AFA32DB6E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DEEFD-D3E9-4803-8B3B-CF35C5207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E00E2-C33B-4937-9902-59678AD79668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F8760-7FD6-41FD-9395-7A1BD6C3F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10AA1-65D0-4903-8900-22E6B710C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32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E97E-13D6-4C06-B4A7-0FA8A8D62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of Control Barrier Functions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67E0D-115A-42BF-994B-2065C1B01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Chuyuan Tao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957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AEF5-2B8D-46E7-B2C1-07357437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Safe Region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2FFB1-D6B1-493B-860E-DF179DB32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9: Suppose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fixed point of (1), P is a solution to the Lyapunov equation corresponding to a stabilizing controller of the linearized system, and the SOS constraints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𝑃𝑓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𝑃𝑔</m:t>
                                  </m:r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𝑆𝑂𝑆</m:t>
                      </m:r>
                    </m:oMath>
                  </m:oMathPara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𝑆𝑂𝑆</m:t>
                      </m:r>
                    </m:oMath>
                  </m:oMathPara>
                </a14:m>
                <a:endParaRPr lang="en-US" altLang="zh-CN" sz="1800" dirty="0"/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hold for some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SOS polynomials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CBF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in the viability kernel.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2FFB1-D6B1-493B-860E-DF179DB32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34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15D0-C569-458D-B584-82A317FA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Unsafe Region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233B0A-635D-4338-8130-E4AE50309B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078894" cy="445698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consider a special case where the viability kernel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identical. This is the case of controllable linear systems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𝐹𝑥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𝐺𝑢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the safe region is given by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\</m:t>
                    </m:r>
                    <m:nary>
                      <m:naryPr>
                        <m:chr m:val="⋃"/>
                        <m:limLoc m:val="subSup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convex function, and the distance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10: Under the conditions described above, the viability kernel is equal 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there exists a CBF-based policy that ensures safety.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233B0A-635D-4338-8130-E4AE50309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078894" cy="4456987"/>
              </a:xfrm>
              <a:blipFill>
                <a:blip r:embed="rId2"/>
                <a:stretch>
                  <a:fillRect l="-1404" t="-1913" r="-1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C0C0A8-9DFB-4AF1-B58D-21D427A33B80}"/>
              </a:ext>
            </a:extLst>
          </p:cNvPr>
          <p:cNvSpPr/>
          <p:nvPr/>
        </p:nvSpPr>
        <p:spPr>
          <a:xfrm>
            <a:off x="7601338" y="2188079"/>
            <a:ext cx="4260980" cy="29298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Safe Region</a:t>
            </a:r>
            <a:endParaRPr lang="zh-CN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178ACF-F0A8-4F00-8F7B-A928D484E5E1}"/>
              </a:ext>
            </a:extLst>
          </p:cNvPr>
          <p:cNvSpPr/>
          <p:nvPr/>
        </p:nvSpPr>
        <p:spPr>
          <a:xfrm>
            <a:off x="8823648" y="2551922"/>
            <a:ext cx="1816360" cy="17541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UnSafe</a:t>
            </a:r>
            <a:r>
              <a:rPr lang="en-US" altLang="zh-CN" dirty="0"/>
              <a:t> Region</a:t>
            </a:r>
          </a:p>
        </p:txBody>
      </p:sp>
    </p:spTree>
    <p:extLst>
      <p:ext uri="{BB962C8B-B14F-4D97-AF65-F5344CB8AC3E}">
        <p14:creationId xmlns:p14="http://schemas.microsoft.com/office/powerpoint/2010/main" val="287181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15D0-C569-458D-B584-82A317FA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9568A5-B742-4848-80B7-0C316A969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440"/>
          <a:stretch/>
        </p:blipFill>
        <p:spPr>
          <a:xfrm>
            <a:off x="464976" y="1628484"/>
            <a:ext cx="5145833" cy="45171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202C4E-9ED3-474A-B86E-5522C4186B4D}"/>
                  </a:ext>
                </a:extLst>
              </p:cNvPr>
              <p:cNvSpPr txBox="1"/>
              <p:nvPr/>
            </p:nvSpPr>
            <p:spPr>
              <a:xfrm>
                <a:off x="5710335" y="1809318"/>
                <a:ext cx="6375918" cy="4217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First, examine an unstable linear system with dynamics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the safe region, we chose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approximate the viability kernel using previous SOS algorithm, using the stabilizing feedback controller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8 −30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Simulate the trajectory beginning inside and outside the viability kernel at the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−0.75 −0.15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−0.4 −0.4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For both points, we used a CBF-based control policy with CBF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=1.1575,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=(0.1378 0)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6.23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−26.7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−26.7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146.7</m:t>
                                </m:r>
                              </m:e>
                            </m:mr>
                          </m: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202C4E-9ED3-474A-B86E-5522C4186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335" y="1809318"/>
                <a:ext cx="6375918" cy="4217693"/>
              </a:xfrm>
              <a:prstGeom prst="rect">
                <a:avLst/>
              </a:prstGeom>
              <a:blipFill>
                <a:blip r:embed="rId3"/>
                <a:stretch>
                  <a:fillRect l="-860" t="-867" r="-2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7EE8369-80DC-49CB-A8A2-D760EAD4F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94" y="1949631"/>
            <a:ext cx="5037915" cy="377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2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15D0-C569-458D-B584-82A317FA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9568A5-B742-4848-80B7-0C316A969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73"/>
          <a:stretch/>
        </p:blipFill>
        <p:spPr>
          <a:xfrm>
            <a:off x="323461" y="1690688"/>
            <a:ext cx="4789375" cy="45171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99B069-7F8D-4E89-9C04-88EAB062E0FD}"/>
                  </a:ext>
                </a:extLst>
              </p:cNvPr>
              <p:cNvSpPr txBox="1"/>
              <p:nvPr/>
            </p:nvSpPr>
            <p:spPr>
              <a:xfrm>
                <a:off x="5627575" y="1492076"/>
                <a:ext cx="6375918" cy="4525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Next, evaluate the approach on the inverted pendulum dynamics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safe region is defined as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−0.1, 0.15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×[−0.3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 0.25].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approximate the viability kernel using previous SOS algorithm, using the stabilizing feedback controller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3 3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Simulate the trajectory beginning inside and outside the viability kernel at the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0.1−0.1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−0.13 0.25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For both points, we used a CBF-based control policy with CBF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=0.01,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=(0 0)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1.25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</m:mr>
                          </m: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99B069-7F8D-4E89-9C04-88EAB062E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575" y="1492076"/>
                <a:ext cx="6375918" cy="4525470"/>
              </a:xfrm>
              <a:prstGeom prst="rect">
                <a:avLst/>
              </a:prstGeom>
              <a:blipFill>
                <a:blip r:embed="rId3"/>
                <a:stretch>
                  <a:fillRect l="-860" t="-809" r="-1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60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557D-21B6-4F78-AF14-B00F0A52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55" y="27991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Multi-agent Simulation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D6ECE0-FADD-4B67-9EBD-D15E9F2E3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113" y="2206354"/>
            <a:ext cx="4418029" cy="318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32D864-6052-2F49-A1D2-8E16BE24F6E9}"/>
                  </a:ext>
                </a:extLst>
              </p:cNvPr>
              <p:cNvSpPr txBox="1"/>
              <p:nvPr/>
            </p:nvSpPr>
            <p:spPr>
              <a:xfrm>
                <a:off x="744286" y="1565975"/>
                <a:ext cx="7293726" cy="2917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Dynamic model of simplified wheeled mobile robot (WMR):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zh-CN" sz="2000" dirty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 dirty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linear and angular velocities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linear and angular torques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mass and inertia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32D864-6052-2F49-A1D2-8E16BE24F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86" y="1565975"/>
                <a:ext cx="7293726" cy="2917209"/>
              </a:xfrm>
              <a:prstGeom prst="rect">
                <a:avLst/>
              </a:prstGeom>
              <a:blipFill>
                <a:blip r:embed="rId3"/>
                <a:stretch>
                  <a:fillRect l="-1086" t="-1674" b="-3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36AE21-2F07-45C7-921D-11E33554DE10}"/>
                  </a:ext>
                </a:extLst>
              </p:cNvPr>
              <p:cNvSpPr txBox="1"/>
              <p:nvPr/>
            </p:nvSpPr>
            <p:spPr>
              <a:xfrm>
                <a:off x="744286" y="4443677"/>
                <a:ext cx="6505056" cy="387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nonlinear kinematic controller was used to track a desired trajectory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36AE21-2F07-45C7-921D-11E33554D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86" y="4443677"/>
                <a:ext cx="6505056" cy="3870034"/>
              </a:xfrm>
              <a:prstGeom prst="rect">
                <a:avLst/>
              </a:prstGeom>
              <a:blipFill>
                <a:blip r:embed="rId4"/>
                <a:stretch>
                  <a:fillRect l="-1218" t="-12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560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23C3-D0EE-4343-A833-8D451370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Multi-agent Simulation</a:t>
            </a:r>
            <a:endParaRPr lang="zh-CN" altLang="en-US" dirty="0"/>
          </a:p>
        </p:txBody>
      </p:sp>
      <p:pic>
        <p:nvPicPr>
          <p:cNvPr id="11" name="Content Placeholder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10532BF2-B3E4-4584-866C-DE09CC7EE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79" y="1391236"/>
            <a:ext cx="3993911" cy="2995433"/>
          </a:xfrm>
        </p:spPr>
      </p:pic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2545C72A-F9D8-4B70-BFCC-527878355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242" y="1391236"/>
            <a:ext cx="3993911" cy="29954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C749DE-3F72-4125-87FC-BD8DC01C77F7}"/>
              </a:ext>
            </a:extLst>
          </p:cNvPr>
          <p:cNvSpPr txBox="1"/>
          <p:nvPr/>
        </p:nvSpPr>
        <p:spPr>
          <a:xfrm>
            <a:off x="1200538" y="4646643"/>
            <a:ext cx="10723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multi-agent trajectory following result, we predefined the trajectories for each agent. And we design a control barrier function to guarantee the safe distance between each agents. The first figure is when no CBF is working and the second figure is a conservative CBF which using Euclidean distance as the CBF. And the last figure is the least conservative CBF constructed by the SOS programming.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4143BF14-F02F-475F-A345-4C8312E3E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09" y="1391235"/>
            <a:ext cx="3993912" cy="29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36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23C3-D0EE-4343-A833-8D451370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Multi-agent Simulation</a:t>
            </a:r>
            <a:endParaRPr lang="zh-CN" altLang="en-US" dirty="0"/>
          </a:p>
        </p:txBody>
      </p:sp>
      <p:pic>
        <p:nvPicPr>
          <p:cNvPr id="11" name="Content Placeholder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10532BF2-B3E4-4584-866C-DE09CC7EE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79" y="1391236"/>
            <a:ext cx="3993911" cy="2995433"/>
          </a:xfrm>
        </p:spPr>
      </p:pic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2545C72A-F9D8-4B70-BFCC-527878355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242" y="1391236"/>
            <a:ext cx="3993911" cy="29954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C749DE-3F72-4125-87FC-BD8DC01C77F7}"/>
              </a:ext>
            </a:extLst>
          </p:cNvPr>
          <p:cNvSpPr txBox="1"/>
          <p:nvPr/>
        </p:nvSpPr>
        <p:spPr>
          <a:xfrm>
            <a:off x="1200538" y="4646643"/>
            <a:ext cx="10723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multi-agent trajectory following result, we predefined the trajectories for each agent. And we design a control barrier function to guarantee the safe distance between each agents. The first figure is when no CBF is working and the second figure is a conservative CBF which using Euclidean distance as the CBF. And the last figure is the least conservative CBF constructed by the SOS programming.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4143BF14-F02F-475F-A345-4C8312E3E2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09" y="1391235"/>
            <a:ext cx="3993912" cy="2995434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405ECC4-7307-4877-BF3C-59E4A0975A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36" y="1547941"/>
            <a:ext cx="3887961" cy="2915971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BF17B07-00F3-4D5C-B4D9-04269C1166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390" y="1547943"/>
            <a:ext cx="3875688" cy="290676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329B85-AA7D-4D61-8613-2B77D5C65F9D}"/>
              </a:ext>
            </a:extLst>
          </p:cNvPr>
          <p:cNvCxnSpPr>
            <a:cxnSpLocks/>
          </p:cNvCxnSpPr>
          <p:nvPr/>
        </p:nvCxnSpPr>
        <p:spPr>
          <a:xfrm flipH="1">
            <a:off x="5617029" y="3004457"/>
            <a:ext cx="323461" cy="9703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0FF812-869B-4345-99FC-1261E591941D}"/>
              </a:ext>
            </a:extLst>
          </p:cNvPr>
          <p:cNvSpPr txBox="1"/>
          <p:nvPr/>
        </p:nvSpPr>
        <p:spPr>
          <a:xfrm>
            <a:off x="5098340" y="2642436"/>
            <a:ext cx="199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more conservative</a:t>
            </a:r>
            <a:endParaRPr lang="zh-CN" alt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350309-34C4-4B8A-BF5B-F1AC8D946168}"/>
              </a:ext>
            </a:extLst>
          </p:cNvPr>
          <p:cNvCxnSpPr>
            <a:cxnSpLocks/>
          </p:cNvCxnSpPr>
          <p:nvPr/>
        </p:nvCxnSpPr>
        <p:spPr>
          <a:xfrm flipH="1">
            <a:off x="9288886" y="2961569"/>
            <a:ext cx="323461" cy="9703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DF3DC7-04BC-42BA-B233-8EC9FAA8566A}"/>
              </a:ext>
            </a:extLst>
          </p:cNvPr>
          <p:cNvSpPr txBox="1"/>
          <p:nvPr/>
        </p:nvSpPr>
        <p:spPr>
          <a:xfrm>
            <a:off x="8770197" y="2599548"/>
            <a:ext cx="199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less conservative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432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23C3-D0EE-4343-A833-8D451370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System Simulation</a:t>
            </a:r>
            <a:endParaRPr lang="zh-C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BC18B-DAAD-45FB-8165-0262E729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788" y="2398513"/>
            <a:ext cx="4930062" cy="2816459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AC02BD-035C-4C3F-91FC-EB81DF545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30" y="1736615"/>
            <a:ext cx="6369377" cy="4273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F711EC-9E4A-433C-AD3D-50084C2D0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705" y="533200"/>
            <a:ext cx="3990975" cy="2066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D4524A-299A-473E-A0E5-3F54D25B1BD0}"/>
                  </a:ext>
                </a:extLst>
              </p:cNvPr>
              <p:cNvSpPr txBox="1"/>
              <p:nvPr/>
            </p:nvSpPr>
            <p:spPr>
              <a:xfrm>
                <a:off x="7433980" y="2734545"/>
                <a:ext cx="4639478" cy="916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rimless wheel. The orientation of the stance leg,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𝜃</m:t>
                    </m:r>
                  </m:oMath>
                </a14:m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is measured clockwise from the vertical axis.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D4524A-299A-473E-A0E5-3F54D25B1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980" y="2734545"/>
                <a:ext cx="4639478" cy="916670"/>
              </a:xfrm>
              <a:prstGeom prst="rect">
                <a:avLst/>
              </a:prstGeom>
              <a:blipFill>
                <a:blip r:embed="rId4"/>
                <a:stretch>
                  <a:fillRect l="-787" t="-4000" r="-2100"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9588495-9E59-4870-9578-74DF3B685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288" y="3643982"/>
            <a:ext cx="3267075" cy="16478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AD4E85-60D0-4A96-BEAE-2A3E13E372C8}"/>
              </a:ext>
            </a:extLst>
          </p:cNvPr>
          <p:cNvSpPr txBox="1"/>
          <p:nvPr/>
        </p:nvSpPr>
        <p:spPr>
          <a:xfrm>
            <a:off x="7487478" y="5559287"/>
            <a:ext cx="451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Angular momentum is conserved around the point of impact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559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23C3-D0EE-4343-A833-8D451370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System Simulation</a:t>
            </a:r>
            <a:endParaRPr lang="zh-CN" altLang="en-US" dirty="0"/>
          </a:p>
        </p:txBody>
      </p:sp>
      <p:pic>
        <p:nvPicPr>
          <p:cNvPr id="5" name="Content Placeholder 4" descr="Shape, square&#10;&#10;Description automatically generated">
            <a:extLst>
              <a:ext uri="{FF2B5EF4-FFF2-40B4-BE49-F238E27FC236}">
                <a16:creationId xmlns:a16="http://schemas.microsoft.com/office/drawing/2014/main" id="{C57F2370-C6B3-43EF-9BBE-14A209D54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2" y="1419622"/>
            <a:ext cx="3754966" cy="281622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D4524A-299A-473E-A0E5-3F54D25B1BD0}"/>
                  </a:ext>
                </a:extLst>
              </p:cNvPr>
              <p:cNvSpPr txBox="1"/>
              <p:nvPr/>
            </p:nvSpPr>
            <p:spPr>
              <a:xfrm>
                <a:off x="1015243" y="4496982"/>
                <a:ext cx="11233770" cy="1337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We use a PI controller to stabilize the rimless wheel angle rate at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zero.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The safe region is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≤0.1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 initial CBF function is a simple quadratic function. With the SOS program constructed CBF, the control input has no oscillation comparing to the initial CBF. The SOS program CBF provide a less conservative result which helps to solve the oscillation problem in the original CBF optimization.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D4524A-299A-473E-A0E5-3F54D25B1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43" y="4496982"/>
                <a:ext cx="11233770" cy="1337802"/>
              </a:xfrm>
              <a:prstGeom prst="rect">
                <a:avLst/>
              </a:prstGeom>
              <a:blipFill>
                <a:blip r:embed="rId3"/>
                <a:stretch>
                  <a:fillRect l="-597" t="-1370" b="-7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4" descr="Shape, square&#10;&#10;Description automatically generated">
            <a:extLst>
              <a:ext uri="{FF2B5EF4-FFF2-40B4-BE49-F238E27FC236}">
                <a16:creationId xmlns:a16="http://schemas.microsoft.com/office/drawing/2014/main" id="{63B8EC4D-7440-44A6-8277-94CDC49D0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57" y="1432874"/>
            <a:ext cx="3754966" cy="2816225"/>
          </a:xfrm>
          <a:prstGeom prst="rect">
            <a:avLst/>
          </a:prstGeom>
        </p:spPr>
      </p:pic>
      <p:pic>
        <p:nvPicPr>
          <p:cNvPr id="14" name="Picture 13" descr="Shape, square&#10;&#10;Description automatically generated">
            <a:extLst>
              <a:ext uri="{FF2B5EF4-FFF2-40B4-BE49-F238E27FC236}">
                <a16:creationId xmlns:a16="http://schemas.microsoft.com/office/drawing/2014/main" id="{35B11556-788A-4050-A456-D0D710384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318" y="1432874"/>
            <a:ext cx="3754970" cy="2816226"/>
          </a:xfrm>
          <a:prstGeom prst="rect">
            <a:avLst/>
          </a:prstGeom>
        </p:spPr>
      </p:pic>
      <p:pic>
        <p:nvPicPr>
          <p:cNvPr id="15" name="Picture 14" descr="Shape, square&#10;&#10;Description automatically generated">
            <a:extLst>
              <a:ext uri="{FF2B5EF4-FFF2-40B4-BE49-F238E27FC236}">
                <a16:creationId xmlns:a16="http://schemas.microsoft.com/office/drawing/2014/main" id="{9F0CCC4A-E196-48D0-BA38-5DC1288C7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023" y="1419622"/>
            <a:ext cx="3687233" cy="27654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F85DA0-6811-469E-AA4B-5BCBAD4299B0}"/>
              </a:ext>
            </a:extLst>
          </p:cNvPr>
          <p:cNvCxnSpPr/>
          <p:nvPr/>
        </p:nvCxnSpPr>
        <p:spPr>
          <a:xfrm flipH="1">
            <a:off x="4848294" y="2795827"/>
            <a:ext cx="776253" cy="57890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AE6E2F-2B15-49D5-ACF6-4DBCB6DF338F}"/>
              </a:ext>
            </a:extLst>
          </p:cNvPr>
          <p:cNvSpPr txBox="1"/>
          <p:nvPr/>
        </p:nvSpPr>
        <p:spPr>
          <a:xfrm>
            <a:off x="5690331" y="2611633"/>
            <a:ext cx="164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oscillation</a:t>
            </a:r>
            <a:endParaRPr lang="zh-CN" alt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E55865-06B7-40C0-A886-BEDC0B04C802}"/>
              </a:ext>
            </a:extLst>
          </p:cNvPr>
          <p:cNvCxnSpPr/>
          <p:nvPr/>
        </p:nvCxnSpPr>
        <p:spPr>
          <a:xfrm flipH="1">
            <a:off x="8780243" y="2809926"/>
            <a:ext cx="776253" cy="57890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18B1B0F-A54D-4D5C-A542-EC2060AE59B1}"/>
              </a:ext>
            </a:extLst>
          </p:cNvPr>
          <p:cNvSpPr txBox="1"/>
          <p:nvPr/>
        </p:nvSpPr>
        <p:spPr>
          <a:xfrm>
            <a:off x="9622280" y="2625732"/>
            <a:ext cx="164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 oscillation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388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23C3-D0EE-4343-A833-8D451370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Acceleration with Z3 solver</a:t>
            </a:r>
            <a:endParaRPr lang="zh-CN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2AC75B5-C305-43AF-83C1-3662D077D9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777843"/>
              </p:ext>
            </p:extLst>
          </p:nvPr>
        </p:nvGraphicFramePr>
        <p:xfrm>
          <a:off x="838203" y="4763570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29125403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4193944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52986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SOS-CBF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SOS-CBF with Z3 solver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Multi-agent system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36.972554445266724 seconds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2.069892644882202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4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Rimless-wheel system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20.53864312171936 secs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0.4408400058746338 secs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6083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6732BB9-C2B3-46E6-B145-FD5ED5294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321815"/>
            <a:ext cx="96678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1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8990-0D4C-44B8-A36A-995BEC31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&amp; Contribution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66C30-5307-4BA6-A754-05CF860C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of verifying whether the CBF constraints can always be satisfied has received less attention. The work propose a framework for verifying that a CBF guarantees safety for all time and synthesizing CBFs with verifiable safety in polynomial control systems.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approach is based on the fact that the safety guarantees rely on two properties.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should be no point on the boundary of the CBF for which the Lie derivative of the CBF is always negative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safe region of the CBF should be contained within the overall safe region.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88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8990-0D4C-44B8-A36A-995BEC31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&amp; Contribution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66C30-5307-4BA6-A754-05CF860C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 develop a SOS program for verifying that a given CBF construction ensures safety. We extend this approach to high-order CBFs and systems with multiple CBF constraints.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 propose an alternating-descent heuristic for synthesizing CBFs using the proposed conditions.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special cases of the approach, including compact safe regions and constraints where the unsafe region is a union of non-overlapping convex sets.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90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0590-EDB8-460A-9A54-614FA16D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B1BE6-8088-488D-9FAB-22DA175F2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1155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nonlinear dynamic control system with dynamic: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#</m:t>
                              </m:r>
                            </m:e>
                          </m:eqAr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##</m:t>
                          </m:r>
                          <m:r>
                            <a:rPr lang="zh-CN" altLang="en-US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（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zh-CN" altLang="en-US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）</m:t>
                          </m:r>
                        </m:e>
                      </m:eqArr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the state,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control input,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polynomials. The </a:t>
                </a:r>
                <a:r>
                  <a:rPr lang="en-US" altLang="zh-CN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safe region 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defined as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polynomial. The boundary of the safe region, denoted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defined by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</a:t>
                </a:r>
                <a:r>
                  <a:rPr lang="en-US" altLang="zh-CN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viability kernel 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defined as: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1: The viability kernel is a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that,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 is a control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signal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0,∞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guarantees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altLang="zh-CN" sz="2400" i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time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the initial state is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400" b="0" dirty="0"/>
              </a:p>
              <a:p>
                <a:endParaRPr lang="en-US" altLang="zh-CN" b="0" i="1" dirty="0"/>
              </a:p>
              <a:p>
                <a:endParaRPr lang="zh-CN" alt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B1BE6-8088-488D-9FAB-22DA175F2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11551"/>
              </a:xfrm>
              <a:blipFill>
                <a:blip r:embed="rId2"/>
                <a:stretch>
                  <a:fillRect l="-812" t="-759" r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82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0590-EDB8-460A-9A54-614FA16D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B1BE6-8088-488D-9FAB-22DA175F2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1107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1: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a system (1) and a safety constraint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(</a:t>
                </a:r>
                <a:r>
                  <a:rPr lang="en-US" altLang="zh-CN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verify whether a set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contained in the viability kernel, and (ii) verify that a given control policy ensures that the system state remains in the viability kernel.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 we do not consider any constraints on the control input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(e.g., limits on actuation). 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2: 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control barrier function for system (1) if there is a class-K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that, for 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 exist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satisfying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≥−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B1BE6-8088-488D-9FAB-22DA175F2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11077"/>
              </a:xfrm>
              <a:blipFill>
                <a:blip r:embed="rId2"/>
                <a:stretch>
                  <a:fillRect l="-812" t="-744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88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0590-EDB8-460A-9A54-614FA16D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CBF Verification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B1BE6-8088-488D-9FAB-22DA175F2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1: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polynomial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CBF for (1) if and only if there exist polynomials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SOS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an integer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that: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=0#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US" altLang="zh-CN" sz="2000" b="0" i="1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Moreover, the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subset of the viability kernel of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(3) holds and there exist SOS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 polynomial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altLang="zh-CN" sz="2400" b="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Proposition 1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CBF </a:t>
                </a:r>
                <a:r>
                  <a:rPr lang="en-US" altLang="zh-CN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there is no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satisfying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=0,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b="0" i="1" dirty="0"/>
              </a:p>
              <a:p>
                <a:endParaRPr lang="zh-CN" alt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B1BE6-8088-488D-9FAB-22DA175F2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812" t="-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98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B3A9-78CB-449F-82EA-0DA60C38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86" y="14929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Barrier Function Construction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1D32F-BD28-45B3-B550-F651A98F8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3386" y="1636583"/>
                <a:ext cx="10388860" cy="558531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2: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system (1) and a safety constraint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construct a CBF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verifiably guarantees positive invariance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arbitrarily and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be infinite. At step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solve the following SOS program with variable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func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m:rPr>
                        <m:sty m:val="p"/>
                      </m:rPr>
                      <a:rPr lang="el-GR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𝑆𝑂𝑆</m:t>
                    </m:r>
                  </m:oMath>
                </a14:m>
                <a:endParaRPr lang="en-US" altLang="zh-CN" sz="20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𝑆𝑂𝑆</m:t>
                    </m:r>
                  </m:oMath>
                </a14:m>
                <a:endParaRPr lang="en-US" altLang="zh-CN" sz="20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𝑆𝑂𝑆</m:t>
                    </m:r>
                  </m:oMath>
                </a14:m>
                <a:endParaRPr lang="en-US" altLang="zh-CN" sz="20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000" b="0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1D32F-BD28-45B3-B550-F651A98F8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3386" y="1636583"/>
                <a:ext cx="10388860" cy="5585310"/>
              </a:xfrm>
              <a:blipFill>
                <a:blip r:embed="rId2"/>
                <a:stretch>
                  <a:fillRect l="-763" t="-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08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481A-E84B-4113-8C00-5B31F5E0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Barrier Function Construction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CECDD9-0648-49C5-975C-27195DBC6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a fixed SOS polynomial of sufficiently large degree to ensure that the first constraint is SOS for sufficiently large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denote the value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returned by the optimization. The procedure terminates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or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Otherwise, we solve the SOS problem with variables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by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	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func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	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𝜌</m:t>
                    </m:r>
                    <m:r>
                      <m:rPr>
                        <m:sty m:val="p"/>
                      </m:rPr>
                      <a:rPr lang="el-GR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𝑆𝑂𝑆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𝑆𝑂𝑆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	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𝑆𝑂𝑆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 the value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returned by the optimization. The procedure terminates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CECDD9-0648-49C5-975C-27195DBC6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812"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132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6428-AE0A-45C6-8594-15C6F390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Safe Region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82E14-9285-4EC3-A943-2B7DB3EC8A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9857" y="1838065"/>
                <a:ext cx="7223449" cy="480533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Lemma 1: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satisfy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 there exist a positive definite matrix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that the function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CBF with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Lemma 2: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CBF, then the set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𝒱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;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≥0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;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≥0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∩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𝒞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in the viability kernel.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82E14-9285-4EC3-A943-2B7DB3EC8A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857" y="1838065"/>
                <a:ext cx="7223449" cy="4805330"/>
              </a:xfrm>
              <a:blipFill>
                <a:blip r:embed="rId2"/>
                <a:stretch>
                  <a:fillRect l="-1097" t="-1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C079F1-B061-4562-8AAF-76798D2E40E7}"/>
              </a:ext>
            </a:extLst>
          </p:cNvPr>
          <p:cNvSpPr/>
          <p:nvPr/>
        </p:nvSpPr>
        <p:spPr>
          <a:xfrm>
            <a:off x="7626220" y="2242508"/>
            <a:ext cx="4260980" cy="29298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Unsafe Region</a:t>
            </a:r>
            <a:endParaRPr lang="zh-CN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DFA3BF-7E9F-4CA4-95C9-5BEAAD0990C2}"/>
              </a:ext>
            </a:extLst>
          </p:cNvPr>
          <p:cNvSpPr/>
          <p:nvPr/>
        </p:nvSpPr>
        <p:spPr>
          <a:xfrm>
            <a:off x="8848530" y="2606351"/>
            <a:ext cx="1816360" cy="1754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Safe Region</a:t>
            </a:r>
          </a:p>
        </p:txBody>
      </p:sp>
    </p:spTree>
    <p:extLst>
      <p:ext uri="{BB962C8B-B14F-4D97-AF65-F5344CB8AC3E}">
        <p14:creationId xmlns:p14="http://schemas.microsoft.com/office/powerpoint/2010/main" val="45053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11285</TotalTime>
  <Words>1754</Words>
  <Application>Microsoft Office PowerPoint</Application>
  <PresentationFormat>Widescreen</PresentationFormat>
  <Paragraphs>126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Times New Roman</vt:lpstr>
      <vt:lpstr>Office Theme</vt:lpstr>
      <vt:lpstr>Verification of Control Barrier Functions</vt:lpstr>
      <vt:lpstr>Motivation &amp; Contribution</vt:lpstr>
      <vt:lpstr>Motivation &amp; Contribution</vt:lpstr>
      <vt:lpstr>Problem Formulation</vt:lpstr>
      <vt:lpstr>Problem Formulation</vt:lpstr>
      <vt:lpstr>CBF Verification</vt:lpstr>
      <vt:lpstr>Control Barrier Function Construction</vt:lpstr>
      <vt:lpstr>Control Barrier Function Construction</vt:lpstr>
      <vt:lpstr>Compact Safe Region</vt:lpstr>
      <vt:lpstr>Compact Safe Region</vt:lpstr>
      <vt:lpstr>Compact Unsafe Region</vt:lpstr>
      <vt:lpstr>Simulation</vt:lpstr>
      <vt:lpstr>Simulation</vt:lpstr>
      <vt:lpstr>Multi-agent Simulation</vt:lpstr>
      <vt:lpstr>Multi-agent Simulation</vt:lpstr>
      <vt:lpstr>Multi-agent Simulation</vt:lpstr>
      <vt:lpstr>Hybrid System Simulation</vt:lpstr>
      <vt:lpstr>Hybrid System Simulation</vt:lpstr>
      <vt:lpstr>Acceleration with Z3 solver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Tao, Chuyuan</dc:creator>
  <cp:lastModifiedBy>Tao, Chuyuan</cp:lastModifiedBy>
  <cp:revision>52</cp:revision>
  <dcterms:created xsi:type="dcterms:W3CDTF">2021-10-25T18:56:20Z</dcterms:created>
  <dcterms:modified xsi:type="dcterms:W3CDTF">2021-12-06T19:56:59Z</dcterms:modified>
</cp:coreProperties>
</file>