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95" r:id="rId2"/>
    <p:sldId id="296" r:id="rId3"/>
    <p:sldId id="297" r:id="rId4"/>
    <p:sldId id="302" r:id="rId5"/>
    <p:sldId id="298" r:id="rId6"/>
    <p:sldId id="303" r:id="rId7"/>
    <p:sldId id="304" r:id="rId8"/>
    <p:sldId id="299" r:id="rId9"/>
    <p:sldId id="305" r:id="rId10"/>
    <p:sldId id="306" r:id="rId11"/>
    <p:sldId id="307" r:id="rId12"/>
    <p:sldId id="308" r:id="rId13"/>
    <p:sldId id="309" r:id="rId14"/>
    <p:sldId id="300" r:id="rId15"/>
    <p:sldId id="310" r:id="rId16"/>
    <p:sldId id="301" r:id="rId17"/>
    <p:sldId id="311" r:id="rId18"/>
    <p:sldId id="312" r:id="rId19"/>
    <p:sldId id="313" r:id="rId20"/>
    <p:sldId id="314" r:id="rId21"/>
    <p:sldId id="315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4708" autoAdjust="0"/>
  </p:normalViewPr>
  <p:slideViewPr>
    <p:cSldViewPr>
      <p:cViewPr varScale="1">
        <p:scale>
          <a:sx n="67" d="100"/>
          <a:sy n="67" d="100"/>
        </p:scale>
        <p:origin x="-146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9138C1-4275-49DA-82EC-CDF9ABC9368F}" type="datetimeFigureOut">
              <a:rPr lang="zh-CN" altLang="en-US" smtClean="0"/>
              <a:t>2016/6/17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8EC733-5926-46FC-9495-F3C7BF4B14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706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8EC733-5926-46FC-9495-F3C7BF4B145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746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8EC733-5926-46FC-9495-F3C7BF4B145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746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FE69-8BAF-4B61-8A8D-600DA4627FA3}" type="datetimeFigureOut">
              <a:rPr lang="zh-CN" altLang="en-US" smtClean="0"/>
              <a:pPr/>
              <a:t>2016/6/17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E3712-4A88-4B94-8BFE-21FCE4F94E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FE69-8BAF-4B61-8A8D-600DA4627FA3}" type="datetimeFigureOut">
              <a:rPr lang="zh-CN" altLang="en-US" smtClean="0"/>
              <a:pPr/>
              <a:t>2016/6/17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E3712-4A88-4B94-8BFE-21FCE4F94E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FE69-8BAF-4B61-8A8D-600DA4627FA3}" type="datetimeFigureOut">
              <a:rPr lang="zh-CN" altLang="en-US" smtClean="0"/>
              <a:pPr/>
              <a:t>2016/6/17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E3712-4A88-4B94-8BFE-21FCE4F94E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FE69-8BAF-4B61-8A8D-600DA4627FA3}" type="datetimeFigureOut">
              <a:rPr lang="zh-CN" altLang="en-US" smtClean="0"/>
              <a:pPr/>
              <a:t>2016/6/17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E3712-4A88-4B94-8BFE-21FCE4F94E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FE69-8BAF-4B61-8A8D-600DA4627FA3}" type="datetimeFigureOut">
              <a:rPr lang="zh-CN" altLang="en-US" smtClean="0"/>
              <a:pPr/>
              <a:t>2016/6/17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E3712-4A88-4B94-8BFE-21FCE4F94E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FE69-8BAF-4B61-8A8D-600DA4627FA3}" type="datetimeFigureOut">
              <a:rPr lang="zh-CN" altLang="en-US" smtClean="0"/>
              <a:pPr/>
              <a:t>2016/6/17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E3712-4A88-4B94-8BFE-21FCE4F94E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FE69-8BAF-4B61-8A8D-600DA4627FA3}" type="datetimeFigureOut">
              <a:rPr lang="zh-CN" altLang="en-US" smtClean="0"/>
              <a:pPr/>
              <a:t>2016/6/17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E3712-4A88-4B94-8BFE-21FCE4F94E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FE69-8BAF-4B61-8A8D-600DA4627FA3}" type="datetimeFigureOut">
              <a:rPr lang="zh-CN" altLang="en-US" smtClean="0"/>
              <a:pPr/>
              <a:t>2016/6/17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E3712-4A88-4B94-8BFE-21FCE4F94E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FE69-8BAF-4B61-8A8D-600DA4627FA3}" type="datetimeFigureOut">
              <a:rPr lang="zh-CN" altLang="en-US" smtClean="0"/>
              <a:pPr/>
              <a:t>2016/6/17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E3712-4A88-4B94-8BFE-21FCE4F94E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FE69-8BAF-4B61-8A8D-600DA4627FA3}" type="datetimeFigureOut">
              <a:rPr lang="zh-CN" altLang="en-US" smtClean="0"/>
              <a:pPr/>
              <a:t>2016/6/17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E3712-4A88-4B94-8BFE-21FCE4F94E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FE69-8BAF-4B61-8A8D-600DA4627FA3}" type="datetimeFigureOut">
              <a:rPr lang="zh-CN" altLang="en-US" smtClean="0"/>
              <a:pPr/>
              <a:t>2016/6/17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E3712-4A88-4B94-8BFE-21FCE4F94E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3FE69-8BAF-4B61-8A8D-600DA4627FA3}" type="datetimeFigureOut">
              <a:rPr lang="zh-CN" altLang="en-US" smtClean="0"/>
              <a:pPr/>
              <a:t>2016/6/17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E3712-4A88-4B94-8BFE-21FCE4F94E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248772" y="1972290"/>
            <a:ext cx="6938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latin typeface="微软雅黑" pitchFamily="34" charset="-122"/>
                <a:ea typeface="微软雅黑" pitchFamily="34" charset="-122"/>
              </a:rPr>
              <a:t>旧金山犯罪分类问题</a:t>
            </a:r>
            <a:endParaRPr lang="en-US" altLang="zh-CN" sz="5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72238" y="2961526"/>
            <a:ext cx="661692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数据挖掘导论课程项目（</a:t>
            </a:r>
            <a:r>
              <a:rPr lang="en-US" altLang="zh-CN" sz="2200" b="1" dirty="0" smtClean="0">
                <a:latin typeface="微软雅黑" pitchFamily="34" charset="-122"/>
                <a:ea typeface="微软雅黑" pitchFamily="34" charset="-122"/>
              </a:rPr>
              <a:t>DM003-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张作奇</a:t>
            </a:r>
            <a:r>
              <a:rPr lang="en-US" altLang="zh-CN" sz="2200" b="1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郑沛霖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2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endParaRPr lang="en-US" altLang="zh-CN" sz="22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郑沛霖</a:t>
            </a:r>
            <a:endParaRPr lang="en-US" altLang="zh-CN" sz="22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200" b="1" dirty="0" smtClean="0">
                <a:latin typeface="微软雅黑" pitchFamily="34" charset="-122"/>
                <a:ea typeface="微软雅黑" pitchFamily="34" charset="-122"/>
              </a:rPr>
              <a:t>2016.6.17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574061" y="692696"/>
            <a:ext cx="60733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latin typeface="微软雅黑" pitchFamily="34" charset="-122"/>
                <a:ea typeface="微软雅黑" pitchFamily="34" charset="-122"/>
              </a:rPr>
              <a:t>逻辑回归</a:t>
            </a:r>
            <a:r>
              <a:rPr lang="en-US" altLang="zh-CN" sz="4800" b="1" dirty="0">
                <a:latin typeface="微软雅黑" pitchFamily="34" charset="-122"/>
                <a:ea typeface="微软雅黑" pitchFamily="34" charset="-122"/>
              </a:rPr>
              <a:t>•</a:t>
            </a:r>
            <a:r>
              <a:rPr lang="zh-CN" altLang="en-US" sz="4800" b="1" dirty="0">
                <a:latin typeface="微软雅黑" pitchFamily="34" charset="-122"/>
                <a:ea typeface="微软雅黑" pitchFamily="34" charset="-122"/>
              </a:rPr>
              <a:t>特征修改</a:t>
            </a:r>
            <a:endParaRPr lang="en-US" altLang="zh-CN" sz="4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4306" y="1947897"/>
            <a:ext cx="76328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sklearn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LogisticRegression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耗时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比神经网络少很多，但是结果不够拟合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）	第一次跑出来的结果为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）	此时认为是特征不足，增加时间特征后结果为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pic>
        <p:nvPicPr>
          <p:cNvPr id="5125" name="Picture 5" descr="mx363F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464" y="3789040"/>
            <a:ext cx="3209583" cy="546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 descr="mx3EAF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465" y="5445224"/>
            <a:ext cx="3209583" cy="69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090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403648" y="692696"/>
            <a:ext cx="67687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latin typeface="微软雅黑" pitchFamily="34" charset="-122"/>
                <a:ea typeface="微软雅黑" pitchFamily="34" charset="-122"/>
              </a:rPr>
              <a:t>随机森林</a:t>
            </a:r>
            <a:r>
              <a:rPr lang="en-US" altLang="zh-CN" sz="4800" b="1" dirty="0">
                <a:latin typeface="微软雅黑" pitchFamily="34" charset="-122"/>
                <a:ea typeface="微软雅黑" pitchFamily="34" charset="-122"/>
              </a:rPr>
              <a:t>•</a:t>
            </a:r>
            <a:r>
              <a:rPr lang="zh-CN" altLang="en-US" sz="4800" b="1" dirty="0">
                <a:latin typeface="微软雅黑" pitchFamily="34" charset="-122"/>
                <a:ea typeface="微软雅黑" pitchFamily="34" charset="-122"/>
              </a:rPr>
              <a:t>多次算数平均</a:t>
            </a:r>
            <a:endParaRPr lang="en-US" altLang="zh-CN" sz="4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4306" y="1700808"/>
            <a:ext cx="76328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>
                <a:latin typeface="微软雅黑" pitchFamily="34" charset="-122"/>
                <a:ea typeface="微软雅黑" pitchFamily="34" charset="-122"/>
              </a:rPr>
              <a:t>采用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sklearn</a:t>
            </a:r>
            <a:r>
              <a:rPr lang="zh-CN" altLang="zh-CN" sz="2400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RandomForestClassifier</a:t>
            </a:r>
            <a:r>
              <a:rPr lang="zh-CN" altLang="zh-CN" sz="2400" dirty="0">
                <a:latin typeface="微软雅黑" pitchFamily="34" charset="-122"/>
                <a:ea typeface="微软雅黑" pitchFamily="34" charset="-122"/>
              </a:rPr>
              <a:t>框架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依照下列提交结果可见随森林规模增加而精确度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增加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但是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200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棵树以上时，出现内存不足现象，于是尝试多个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200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棵树的随机森林，并对结果取算数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平均：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46" name="Picture 2" descr="mx3FF6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954071"/>
            <a:ext cx="2700338" cy="180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 descr="mx3BC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6165304"/>
            <a:ext cx="2758447" cy="44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 descr="mx373B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718" y="6141383"/>
            <a:ext cx="238125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0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67544" y="692696"/>
            <a:ext cx="849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err="1" smtClean="0">
                <a:latin typeface="微软雅黑" pitchFamily="34" charset="-122"/>
                <a:ea typeface="微软雅黑" pitchFamily="34" charset="-122"/>
              </a:rPr>
              <a:t>GradientBoostingClassifier</a:t>
            </a:r>
            <a:endParaRPr lang="en-US" altLang="zh-CN" sz="4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4306" y="1700808"/>
            <a:ext cx="763284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采用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sklearn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GradientBoostingClassifier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框架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有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个分类器，默认深度为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时，结果如下：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此时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增加深度到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，结果如下：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增加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弱分类器的精度却反而错误增加，应该是在模型中出现了过拟合</a:t>
            </a:r>
          </a:p>
        </p:txBody>
      </p:sp>
      <p:pic>
        <p:nvPicPr>
          <p:cNvPr id="7170" name="Picture 2" descr="mx345F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517" y="2924944"/>
            <a:ext cx="4270426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 descr="mx3FB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517" y="4627235"/>
            <a:ext cx="4270426" cy="889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988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67544" y="692696"/>
            <a:ext cx="849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latin typeface="微软雅黑" pitchFamily="34" charset="-122"/>
                <a:ea typeface="微软雅黑" pitchFamily="34" charset="-122"/>
              </a:rPr>
              <a:t>贝叶斯</a:t>
            </a:r>
            <a:endParaRPr lang="en-US" altLang="zh-CN" sz="4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4306" y="1700808"/>
            <a:ext cx="7632848" cy="224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sklearn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里的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naïve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bayes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中的多个模型进行尝试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GaussianNB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MultinomialNB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BernoulliNB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得到的对训练集的拟合效果约在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3~7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左右，很不理想，因而没有做进一步的调整和提交。</a:t>
            </a:r>
          </a:p>
        </p:txBody>
      </p:sp>
    </p:spTree>
    <p:extLst>
      <p:ext uri="{BB962C8B-B14F-4D97-AF65-F5344CB8AC3E}">
        <p14:creationId xmlns:p14="http://schemas.microsoft.com/office/powerpoint/2010/main" val="111367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574061" y="692696"/>
            <a:ext cx="60733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主要内容</a:t>
            </a:r>
            <a:endParaRPr lang="en-US" altLang="zh-CN" sz="4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87624" y="1844824"/>
            <a:ext cx="712879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解题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思路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数据预处理及特征提取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模型训练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u="sng" dirty="0" smtClean="0"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3200" b="1" u="sng" dirty="0" smtClean="0">
                <a:latin typeface="微软雅黑" pitchFamily="34" charset="-122"/>
                <a:ea typeface="微软雅黑" pitchFamily="34" charset="-122"/>
              </a:rPr>
              <a:t>模型融合</a:t>
            </a:r>
            <a:endParaRPr lang="en-US" altLang="zh-CN" sz="3200" b="1" u="sng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遇到的困难和总结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146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574061" y="692696"/>
            <a:ext cx="60733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latin typeface="微软雅黑" pitchFamily="34" charset="-122"/>
                <a:ea typeface="微软雅黑" pitchFamily="34" charset="-122"/>
              </a:rPr>
              <a:t>模型融合</a:t>
            </a:r>
            <a:endParaRPr lang="en-US" altLang="zh-CN" sz="4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1858754"/>
            <a:ext cx="7713389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选择较为独立的效果较好的模型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增加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特征的逻辑回归模型、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隐藏层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节点分别为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666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333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222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111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dp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值为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0.5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0.3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0.2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0.1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的神经网络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隐藏层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、节点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500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个、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dp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值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0.5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80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代的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神经网络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对结果进行投票后融合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三个模型的结果中，对每一行取距离最短的两个，作算数平均。</a:t>
            </a: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不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选择三个最佳得分的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模型：神经网络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间过于接近，选择较独立的模型有助于提升在投票中排除错误解的概率。</a:t>
            </a:r>
          </a:p>
          <a:p>
            <a:pPr>
              <a:lnSpc>
                <a:spcPct val="150000"/>
              </a:lnSpc>
            </a:pP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501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574061" y="692696"/>
            <a:ext cx="60733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主要内容</a:t>
            </a:r>
            <a:endParaRPr lang="en-US" altLang="zh-CN" sz="4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87624" y="1844824"/>
            <a:ext cx="712879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解题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思路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数据预处理及特征提取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模型训练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模型融合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u="sng" dirty="0" smtClean="0"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en-US" sz="3200" b="1" u="sng" dirty="0" smtClean="0">
                <a:latin typeface="微软雅黑" pitchFamily="34" charset="-122"/>
                <a:ea typeface="微软雅黑" pitchFamily="34" charset="-122"/>
              </a:rPr>
              <a:t>遇到的困难和总结</a:t>
            </a:r>
            <a:endParaRPr lang="en-US" altLang="zh-CN" sz="3200" b="1" u="sng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496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X]93I4OYS}2MA7D9MNFSY4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613" y="1700808"/>
            <a:ext cx="7006234" cy="23089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574061" y="692696"/>
            <a:ext cx="60733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latin typeface="微软雅黑" pitchFamily="34" charset="-122"/>
                <a:ea typeface="微软雅黑" pitchFamily="34" charset="-122"/>
              </a:rPr>
              <a:t>遇到的困难</a:t>
            </a:r>
            <a:endParaRPr lang="en-US" altLang="zh-CN" sz="4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5088" y="4179061"/>
            <a:ext cx="820891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困难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：本地无法较快的做大规模运算调参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解决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：借用朋友的四台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Azure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四核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+28G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内存虚拟机解决，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但是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仍没有专业显卡快速。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困难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：某些科学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计算包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下的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python3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不支持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解决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：使用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下的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python3.4</a:t>
            </a:r>
          </a:p>
        </p:txBody>
      </p:sp>
    </p:spTree>
    <p:extLst>
      <p:ext uri="{BB962C8B-B14F-4D97-AF65-F5344CB8AC3E}">
        <p14:creationId xmlns:p14="http://schemas.microsoft.com/office/powerpoint/2010/main" val="97777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574061" y="692696"/>
            <a:ext cx="60733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latin typeface="微软雅黑" pitchFamily="34" charset="-122"/>
                <a:ea typeface="微软雅黑" pitchFamily="34" charset="-122"/>
              </a:rPr>
              <a:t>遇到的困难</a:t>
            </a:r>
            <a:endParaRPr lang="en-US" altLang="zh-CN" sz="4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0536" y="1772816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困难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：模型出现过拟合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解决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：神经网络中调整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DP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值、增加到多层，初始化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init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调整，其他模型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中采用增减部分特征，减少单次精度多次训练取融合结果等方式解决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困难：神经网络单个模型调参到极限，耗时久仍没有突破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解决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：加上对课程得分的考虑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，尽可能多尝试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其他模型，作投票融合。</a:t>
            </a:r>
          </a:p>
        </p:txBody>
      </p:sp>
    </p:spTree>
    <p:extLst>
      <p:ext uri="{BB962C8B-B14F-4D97-AF65-F5344CB8AC3E}">
        <p14:creationId xmlns:p14="http://schemas.microsoft.com/office/powerpoint/2010/main" val="308932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574061" y="692696"/>
            <a:ext cx="60733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分析总结</a:t>
            </a:r>
            <a:endParaRPr lang="en-US" altLang="zh-CN" sz="4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5536" y="1789672"/>
            <a:ext cx="303666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隐藏层不符合经验公式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可能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是在地址特征的提取中，为了降低内存消耗，把两万多维的地址提取成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39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维的特征向量，因此某种意义上输入层的维度应该远大于目前的值</a:t>
            </a:r>
          </a:p>
        </p:txBody>
      </p:sp>
      <p:pic>
        <p:nvPicPr>
          <p:cNvPr id="9218" name="Picture 2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793578"/>
            <a:ext cx="5159654" cy="46814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46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574061" y="692696"/>
            <a:ext cx="60733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主要内容</a:t>
            </a:r>
            <a:endParaRPr lang="en-US" altLang="zh-CN" sz="4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87624" y="1844824"/>
            <a:ext cx="712879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解题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思路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数据预处理及特征提取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模型训练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模型融合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遇到的困难和总结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445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574061" y="692696"/>
            <a:ext cx="60733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分析总结</a:t>
            </a:r>
            <a:endParaRPr lang="en-US" altLang="zh-CN" sz="4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4286" y="1793406"/>
            <a:ext cx="79928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如果想要在得分上进一步提升，那么在模型调参上应该已经没有多大的进步空间，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可考虑变换各个特征的权重进行模型的训练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，也可能是特征的提取仍不足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在本次课程项目中，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我们小组毫无数据挖掘比赛的经验，从零开始，能达到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47/2335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的结果已经比较满意，而且我们小组尝试了多种模型，实践了多种特征提取和数据处理的方法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，已经基本达到了预期，收获颇丰。</a:t>
            </a:r>
          </a:p>
        </p:txBody>
      </p:sp>
    </p:spTree>
    <p:extLst>
      <p:ext uri="{BB962C8B-B14F-4D97-AF65-F5344CB8AC3E}">
        <p14:creationId xmlns:p14="http://schemas.microsoft.com/office/powerpoint/2010/main" val="364130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248772" y="1772816"/>
            <a:ext cx="69382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 smtClean="0">
                <a:latin typeface="微软雅黑" pitchFamily="34" charset="-122"/>
                <a:ea typeface="微软雅黑" pitchFamily="34" charset="-122"/>
              </a:rPr>
              <a:t>谢谢观看！</a:t>
            </a:r>
            <a:endParaRPr lang="en-US" altLang="zh-CN" sz="66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67439" y="3033534"/>
            <a:ext cx="661692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数据挖掘导论课程项目（</a:t>
            </a:r>
            <a:r>
              <a:rPr lang="en-US" altLang="zh-CN" sz="2200" b="1" dirty="0" smtClean="0">
                <a:latin typeface="微软雅黑" pitchFamily="34" charset="-122"/>
                <a:ea typeface="微软雅黑" pitchFamily="34" charset="-122"/>
              </a:rPr>
              <a:t>DM003-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张作奇</a:t>
            </a:r>
            <a:r>
              <a:rPr lang="en-US" altLang="zh-CN" sz="2200" b="1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郑沛霖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2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endParaRPr lang="en-US" altLang="zh-CN" sz="22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郑沛霖</a:t>
            </a:r>
            <a:endParaRPr lang="en-US" altLang="zh-CN" sz="22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200" b="1" dirty="0" smtClean="0">
                <a:latin typeface="微软雅黑" pitchFamily="34" charset="-122"/>
                <a:ea typeface="微软雅黑" pitchFamily="34" charset="-122"/>
              </a:rPr>
              <a:t>2016.6.17</a:t>
            </a:r>
          </a:p>
        </p:txBody>
      </p:sp>
    </p:spTree>
    <p:extLst>
      <p:ext uri="{BB962C8B-B14F-4D97-AF65-F5344CB8AC3E}">
        <p14:creationId xmlns:p14="http://schemas.microsoft.com/office/powerpoint/2010/main" val="16304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574061" y="692696"/>
            <a:ext cx="60733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主要内容</a:t>
            </a:r>
            <a:endParaRPr lang="en-US" altLang="zh-CN" sz="4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87624" y="1844824"/>
            <a:ext cx="712879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u="sng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3200" b="1" u="sng" dirty="0" smtClean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3200" b="1" u="sng" dirty="0">
                <a:latin typeface="微软雅黑" pitchFamily="34" charset="-122"/>
                <a:ea typeface="微软雅黑" pitchFamily="34" charset="-122"/>
              </a:rPr>
              <a:t>解题</a:t>
            </a:r>
            <a:r>
              <a:rPr lang="zh-CN" altLang="en-US" sz="3200" b="1" u="sng" dirty="0" smtClean="0">
                <a:latin typeface="微软雅黑" pitchFamily="34" charset="-122"/>
                <a:ea typeface="微软雅黑" pitchFamily="34" charset="-122"/>
              </a:rPr>
              <a:t>思路</a:t>
            </a:r>
            <a:endParaRPr lang="en-US" altLang="zh-CN" sz="3200" b="1" u="sng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数据预处理及特征提取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模型训练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模型融合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遇到的困难和总结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042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574061" y="692696"/>
            <a:ext cx="60733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latin typeface="微软雅黑" pitchFamily="34" charset="-122"/>
                <a:ea typeface="微软雅黑" pitchFamily="34" charset="-122"/>
              </a:rPr>
              <a:t>解题思路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87624" y="1844824"/>
            <a:ext cx="71287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预处理数据，对离群点做处理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提取特征，输出为</a:t>
            </a:r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csv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文件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读取特征，尽可能尝试多的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模型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选择较独立较好模型投票式融合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34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574061" y="692696"/>
            <a:ext cx="60733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主要内容</a:t>
            </a:r>
            <a:endParaRPr lang="en-US" altLang="zh-CN" sz="4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87624" y="1844824"/>
            <a:ext cx="712879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解题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思路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u="sng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3200" b="1" u="sng" dirty="0" smtClean="0">
                <a:latin typeface="微软雅黑" pitchFamily="34" charset="-122"/>
                <a:ea typeface="微软雅黑" pitchFamily="34" charset="-122"/>
              </a:rPr>
              <a:t>数据预处理及特征提取</a:t>
            </a:r>
            <a:endParaRPr lang="en-US" altLang="zh-CN" sz="3200" b="1" u="sng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模型训练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模型融合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遇到的困难和总结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876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574060" y="692696"/>
            <a:ext cx="65263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数据预处理</a:t>
            </a:r>
            <a:r>
              <a:rPr lang="zh-CN" altLang="en-US" sz="4800" b="1" dirty="0">
                <a:latin typeface="微软雅黑" pitchFamily="34" charset="-122"/>
                <a:ea typeface="微软雅黑" pitchFamily="34" charset="-122"/>
              </a:rPr>
              <a:t>及特征提取</a:t>
            </a:r>
            <a:endParaRPr lang="en-US" altLang="zh-CN" sz="4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31640" y="4987042"/>
            <a:ext cx="71067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X=120.5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Y=90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的区域存在离群点，数量大约在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60~100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且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Address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列中有两万多个取值，数量过于庞大，不能直接转换为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01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取值。</a:t>
            </a:r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916832"/>
            <a:ext cx="4989002" cy="26833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862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574060" y="692696"/>
            <a:ext cx="65263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数据预处理</a:t>
            </a:r>
            <a:r>
              <a:rPr lang="zh-CN" altLang="en-US" sz="4800" b="1" dirty="0">
                <a:latin typeface="微软雅黑" pitchFamily="34" charset="-122"/>
                <a:ea typeface="微软雅黑" pitchFamily="34" charset="-122"/>
              </a:rPr>
              <a:t>及特征提取</a:t>
            </a:r>
            <a:endParaRPr lang="en-US" altLang="zh-CN" sz="4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552" y="1772816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一些常规的读取和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01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值的转换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XY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标准化，将离群点的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XY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值转移到标准化的中心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时间特征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：增加昼夜、季节、是否在圣诞节附近的特征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地址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特征：根据某个地址的样例数占总数的概率，以及特定地址的特定犯罪类型占地址样例数的概率，得到概率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，通过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log(p)-log(1-p)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的方式得到一个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39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维的特征向量，代表该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地址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地址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参考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自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kaggle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论坛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841" y="4725144"/>
            <a:ext cx="6800550" cy="196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773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574061" y="692696"/>
            <a:ext cx="60733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主要内容</a:t>
            </a:r>
            <a:endParaRPr lang="en-US" altLang="zh-CN" sz="4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87624" y="1844824"/>
            <a:ext cx="712879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解题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思路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数据预处理及特征提取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u="sng" dirty="0" smtClean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3200" b="1" u="sng" dirty="0" smtClean="0">
                <a:latin typeface="微软雅黑" pitchFamily="34" charset="-122"/>
                <a:ea typeface="微软雅黑" pitchFamily="34" charset="-122"/>
              </a:rPr>
              <a:t>模型训练</a:t>
            </a:r>
            <a:endParaRPr lang="en-US" altLang="zh-CN" sz="3200" b="1" u="sng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模型融合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遇到的困难和总结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813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574061" y="692696"/>
            <a:ext cx="60733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latin typeface="微软雅黑" pitchFamily="34" charset="-122"/>
                <a:ea typeface="微软雅黑" pitchFamily="34" charset="-122"/>
              </a:rPr>
              <a:t>神经网络</a:t>
            </a:r>
            <a:r>
              <a:rPr lang="en-US" altLang="zh-CN" sz="4800" b="1" dirty="0">
                <a:latin typeface="微软雅黑" pitchFamily="34" charset="-122"/>
                <a:ea typeface="微软雅黑" pitchFamily="34" charset="-122"/>
              </a:rPr>
              <a:t>•</a:t>
            </a:r>
            <a:r>
              <a:rPr lang="zh-CN" altLang="en-US" sz="4800" b="1" dirty="0">
                <a:latin typeface="微软雅黑" pitchFamily="34" charset="-122"/>
                <a:ea typeface="微软雅黑" pitchFamily="34" charset="-122"/>
              </a:rPr>
              <a:t>调参</a:t>
            </a:r>
            <a:endParaRPr lang="en-US" altLang="zh-CN" sz="4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1695815"/>
            <a:ext cx="748883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采用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theano+keras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313298"/>
              </p:ext>
            </p:extLst>
          </p:nvPr>
        </p:nvGraphicFramePr>
        <p:xfrm>
          <a:off x="4067944" y="1803514"/>
          <a:ext cx="4537112" cy="50098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6838"/>
                <a:gridCol w="575311"/>
                <a:gridCol w="1359826"/>
                <a:gridCol w="575311"/>
                <a:gridCol w="1359826"/>
              </a:tblGrid>
              <a:tr h="1854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loss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</a:rPr>
                        <a:t>层数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</a:rPr>
                        <a:t>每层节点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</a:rPr>
                        <a:t>代数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</a:tr>
              <a:tr h="18546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2.22625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666-333-222-111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50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0.5-0.3-0.2-0.1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</a:tr>
              <a:tr h="18546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2.22659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500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80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0.5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</a:tr>
              <a:tr h="18546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2.22675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500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80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0.5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</a:tr>
              <a:tr h="18546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2.2271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500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80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0.4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</a:tr>
              <a:tr h="18546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2.22761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500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50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0.5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</a:tr>
              <a:tr h="18546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2.22803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700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80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0.5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</a:tr>
              <a:tr h="18546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2.23006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500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80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0.5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</a:tr>
              <a:tr h="18546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2.23096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500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50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</a:rPr>
                        <a:t>0.6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</a:tr>
              <a:tr h="18546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2.23169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500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35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</a:rPr>
                        <a:t>0.5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</a:tr>
              <a:tr h="18546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2.23196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</a:rPr>
                        <a:t>500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30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0.5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</a:tr>
              <a:tr h="18546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2.23267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500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55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0.3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</a:tr>
              <a:tr h="18546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2.23337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500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65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0.5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</a:tr>
              <a:tr h="18546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2.23351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1000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100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0.5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</a:tr>
              <a:tr h="18546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2.23602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500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80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0.3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</a:tr>
              <a:tr h="18546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2.23677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1000-500-100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50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0.5-0.2-0.1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</a:tr>
              <a:tr h="18546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2.23777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500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80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0.7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</a:tr>
              <a:tr h="18546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2.23788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300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20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0.5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</a:tr>
              <a:tr h="18546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2.23977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500-200-100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50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</a:rPr>
                        <a:t>0.5-0.3-0.1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</a:tr>
              <a:tr h="18546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2.24046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500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10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0.3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</a:tr>
              <a:tr h="18546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2.24167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260-260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20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0.5-0.5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</a:tr>
              <a:tr h="18546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2.2436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45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100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0.1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</a:tr>
              <a:tr h="18546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2.24657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128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50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0.5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</a:tr>
              <a:tr h="18546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2.24814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45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30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0.1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</a:tr>
              <a:tr h="18546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2.25441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45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100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0.3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</a:tr>
              <a:tr h="18546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2.28252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45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100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</a:rPr>
                        <a:t>0.5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807" marR="9807" marT="9807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7584" y="2510894"/>
            <a:ext cx="30885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层数、节点数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优化：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DP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值、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init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adam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都是玄学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732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1120</Words>
  <Application>Microsoft Office PowerPoint</Application>
  <PresentationFormat>全屏显示(4:3)</PresentationFormat>
  <Paragraphs>251</Paragraphs>
  <Slides>21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FOX</dc:creator>
  <cp:lastModifiedBy>Administrator</cp:lastModifiedBy>
  <cp:revision>100</cp:revision>
  <dcterms:created xsi:type="dcterms:W3CDTF">2011-10-25T16:25:05Z</dcterms:created>
  <dcterms:modified xsi:type="dcterms:W3CDTF">2016-06-16T23:11:08Z</dcterms:modified>
</cp:coreProperties>
</file>