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Roboto"/>
      <p:regular r:id="rId18"/>
      <p:bold r:id="rId19"/>
      <p:italic r:id="rId20"/>
      <p:boldItalic r:id="rId21"/>
    </p:embeddedFon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59004c7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59004c7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59004c73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59004c73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59004c73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59004c73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59004c739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59004c739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59004c739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59004c739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459004c739_0_1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459004c739_0_1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459004c739_0_1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459004c739_0_1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4200">
                <a:solidFill>
                  <a:srgbClr val="1A1A1A"/>
                </a:solidFill>
                <a:latin typeface="Raleway"/>
                <a:ea typeface="Raleway"/>
                <a:cs typeface="Raleway"/>
                <a:sym typeface="Raleway"/>
              </a:rPr>
              <a:t>ID Card And Helmet Verification At The Entrance</a:t>
            </a:r>
            <a:endParaRPr b="1" sz="4200">
              <a:solidFill>
                <a:srgbClr val="1A1A1A"/>
              </a:solidFill>
              <a:latin typeface="Raleway"/>
              <a:ea typeface="Raleway"/>
              <a:cs typeface="Raleway"/>
              <a:sym typeface="Raleway"/>
            </a:endParaRPr>
          </a:p>
          <a:p>
            <a:pPr indent="0" lvl="0" marL="0" rtl="0" algn="l">
              <a:spcBef>
                <a:spcPts val="0"/>
              </a:spcBef>
              <a:spcAft>
                <a:spcPts val="0"/>
              </a:spcAft>
              <a:buNone/>
            </a:pPr>
            <a:r>
              <a:rPr b="1" lang="en" sz="4200">
                <a:solidFill>
                  <a:srgbClr val="1A1A1A"/>
                </a:solidFill>
                <a:latin typeface="Raleway"/>
                <a:ea typeface="Raleway"/>
                <a:cs typeface="Raleway"/>
                <a:sym typeface="Raleway"/>
              </a:rPr>
              <a:t>Gate Using Computer Vision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a:t>
            </a:r>
            <a:r>
              <a:rPr lang="en"/>
              <a:t>using Deep Learning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511650" y="631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Objective</a:t>
            </a:r>
            <a:endParaRPr/>
          </a:p>
        </p:txBody>
      </p:sp>
      <p:sp>
        <p:nvSpPr>
          <p:cNvPr id="135" name="Google Shape;135;p14"/>
          <p:cNvSpPr txBox="1"/>
          <p:nvPr>
            <p:ph idx="1" type="body"/>
          </p:nvPr>
        </p:nvSpPr>
        <p:spPr>
          <a:xfrm>
            <a:off x="311700" y="1502275"/>
            <a:ext cx="85206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900">
                <a:solidFill>
                  <a:srgbClr val="374151"/>
                </a:solidFill>
                <a:highlight>
                  <a:srgbClr val="F7F7F8"/>
                </a:highlight>
                <a:latin typeface="Roboto"/>
                <a:ea typeface="Roboto"/>
                <a:cs typeface="Roboto"/>
                <a:sym typeface="Roboto"/>
              </a:rPr>
              <a:t>The project's primary objective is to enhance security and safety at entrance gates through a computer vision system. It will verify ID cards for authorized access and detect helmets for safety compliance. The system aims to streamline entry processes, maintain detailed records, issue real-time alerts, and offer a user-friendly interface. Scalability and integration with existing security infrastructure are also key focuses, ensuring effective security management and adaptability to increased user volumes.</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628925" y="547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OUTCOME</a:t>
            </a:r>
            <a:endParaRPr/>
          </a:p>
        </p:txBody>
      </p:sp>
      <p:sp>
        <p:nvSpPr>
          <p:cNvPr id="141" name="Google Shape;141;p15"/>
          <p:cNvSpPr txBox="1"/>
          <p:nvPr>
            <p:ph idx="1" type="body"/>
          </p:nvPr>
        </p:nvSpPr>
        <p:spPr>
          <a:xfrm>
            <a:off x="729450" y="1368250"/>
            <a:ext cx="7688700" cy="2971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440"/>
              <a:buNone/>
            </a:pPr>
            <a:r>
              <a:rPr lang="en" sz="1779">
                <a:solidFill>
                  <a:srgbClr val="374151"/>
                </a:solidFill>
                <a:highlight>
                  <a:srgbClr val="F7F7F8"/>
                </a:highlight>
                <a:latin typeface="Roboto"/>
                <a:ea typeface="Roboto"/>
                <a:cs typeface="Roboto"/>
                <a:sym typeface="Roboto"/>
              </a:rPr>
              <a:t>T</a:t>
            </a:r>
            <a:r>
              <a:rPr lang="en" sz="1670">
                <a:solidFill>
                  <a:srgbClr val="374151"/>
                </a:solidFill>
                <a:highlight>
                  <a:srgbClr val="F7F7F8"/>
                </a:highlight>
                <a:latin typeface="Roboto"/>
                <a:ea typeface="Roboto"/>
                <a:cs typeface="Roboto"/>
                <a:sym typeface="Roboto"/>
              </a:rPr>
              <a:t>he outcome could involve the development of a web-based application accessible through standard web browsers. This web application would provide a user-friendly interface for personnel responsible for D card and helmet verification. Authorized individuals could log in to the application from any device with internet access, such as computers, tablets, or smartphones. Within the web application, they would have the tools and functionality to perform real-time D card and helmet checks for individuals seeking entry. This approach offers flexibility and accessibility, as it doesn't require specific hardware installations or mobile app downloads. It also allows for centralized management and monitoring of access control from a remote location, enhancing overall security and ease of use.</a:t>
            </a:r>
            <a:endParaRPr sz="191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311700" y="310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PRE-REQUISITES</a:t>
            </a:r>
            <a:endParaRPr/>
          </a:p>
        </p:txBody>
      </p:sp>
      <p:sp>
        <p:nvSpPr>
          <p:cNvPr id="147" name="Google Shape;147;p16"/>
          <p:cNvSpPr txBox="1"/>
          <p:nvPr>
            <p:ph idx="1" type="body"/>
          </p:nvPr>
        </p:nvSpPr>
        <p:spPr>
          <a:xfrm>
            <a:off x="244675" y="1186000"/>
            <a:ext cx="8520600" cy="34164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sz="2500"/>
              <a:t>To build this system, we need a basic understanding of programming languages such as Python and knowledge of Various deep learning models</a:t>
            </a:r>
            <a:endParaRPr sz="2500"/>
          </a:p>
          <a:p>
            <a:pPr indent="-387350" lvl="0" marL="457200" rtl="0" algn="l">
              <a:spcBef>
                <a:spcPts val="0"/>
              </a:spcBef>
              <a:spcAft>
                <a:spcPts val="0"/>
              </a:spcAft>
              <a:buSzPts val="2500"/>
              <a:buChar char="●"/>
            </a:pPr>
            <a:r>
              <a:rPr lang="en" sz="2500"/>
              <a:t>Additionally, we require a computer with internet connectivity, and a Python IDE.</a:t>
            </a:r>
            <a:endParaRPr sz="2500"/>
          </a:p>
          <a:p>
            <a:pPr indent="-387350" lvl="0" marL="457200" rtl="0" algn="l">
              <a:spcBef>
                <a:spcPts val="0"/>
              </a:spcBef>
              <a:spcAft>
                <a:spcPts val="0"/>
              </a:spcAft>
              <a:buSzPts val="2500"/>
              <a:buChar char="●"/>
            </a:pPr>
            <a:r>
              <a:rPr lang="en" sz="2500"/>
              <a:t>Python libraries like openCV, Numpy and ultralytics</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REQUIREMENTS</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lnSpcReduction="10000"/>
          </a:bodyPr>
          <a:lstStyle/>
          <a:p>
            <a:pPr indent="-357822" lvl="0" marL="457200" rtl="0" algn="l">
              <a:spcBef>
                <a:spcPts val="0"/>
              </a:spcBef>
              <a:spcAft>
                <a:spcPts val="0"/>
              </a:spcAft>
              <a:buSzPct val="100000"/>
              <a:buChar char="●"/>
            </a:pPr>
            <a:r>
              <a:rPr lang="en" sz="2200"/>
              <a:t>Hardware Requirements: Camera with AI sensors, A computer with a internet capability,</a:t>
            </a:r>
            <a:endParaRPr sz="2200"/>
          </a:p>
          <a:p>
            <a:pPr indent="-357822" lvl="0" marL="457200" rtl="0" algn="l">
              <a:spcBef>
                <a:spcPts val="0"/>
              </a:spcBef>
              <a:spcAft>
                <a:spcPts val="0"/>
              </a:spcAft>
              <a:buSzPct val="100000"/>
              <a:buChar char="●"/>
            </a:pPr>
            <a:r>
              <a:rPr lang="en" sz="2200"/>
              <a:t>Software Requirements: Computer </a:t>
            </a:r>
            <a:r>
              <a:rPr lang="en" sz="2200"/>
              <a:t>vision</a:t>
            </a:r>
            <a:r>
              <a:rPr lang="en" sz="2200"/>
              <a:t> </a:t>
            </a:r>
            <a:r>
              <a:rPr lang="en" sz="2200"/>
              <a:t>libraries</a:t>
            </a:r>
            <a:r>
              <a:rPr lang="en" sz="2200"/>
              <a:t> like openCV, Tensorflow and Pytorch.</a:t>
            </a:r>
            <a:endParaRPr sz="2200"/>
          </a:p>
          <a:p>
            <a:pPr indent="-357822" lvl="0" marL="457200" rtl="0" algn="l">
              <a:spcBef>
                <a:spcPts val="0"/>
              </a:spcBef>
              <a:spcAft>
                <a:spcPts val="0"/>
              </a:spcAft>
              <a:buSzPct val="100000"/>
              <a:buChar char="●"/>
            </a:pPr>
            <a:r>
              <a:rPr lang="en" sz="2200"/>
              <a:t>Deep </a:t>
            </a:r>
            <a:r>
              <a:rPr lang="en" sz="2200"/>
              <a:t>learning</a:t>
            </a:r>
            <a:r>
              <a:rPr lang="en" sz="2200"/>
              <a:t> Algorithmn (proposed): YOLOv8</a:t>
            </a:r>
            <a:endParaRPr sz="2200"/>
          </a:p>
          <a:p>
            <a:pPr indent="-357822" lvl="0" marL="457200" rtl="0" algn="l">
              <a:spcBef>
                <a:spcPts val="0"/>
              </a:spcBef>
              <a:spcAft>
                <a:spcPts val="0"/>
              </a:spcAft>
              <a:buSzPct val="100000"/>
              <a:buChar char="●"/>
            </a:pPr>
            <a:r>
              <a:rPr lang="en" sz="2200"/>
              <a:t>User interface:The system should have a user-friendly interface to capture images, display results, and generate reports.</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595425" y="598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a:t>
            </a:r>
            <a:endParaRPr/>
          </a:p>
        </p:txBody>
      </p:sp>
      <p:sp>
        <p:nvSpPr>
          <p:cNvPr id="159" name="Google Shape;159;p18"/>
          <p:cNvSpPr txBox="1"/>
          <p:nvPr>
            <p:ph idx="1" type="body"/>
          </p:nvPr>
        </p:nvSpPr>
        <p:spPr>
          <a:xfrm>
            <a:off x="311700" y="1362475"/>
            <a:ext cx="8520600" cy="278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pSp>
        <p:nvGrpSpPr>
          <p:cNvPr id="160" name="Google Shape;160;p18"/>
          <p:cNvGrpSpPr/>
          <p:nvPr/>
        </p:nvGrpSpPr>
        <p:grpSpPr>
          <a:xfrm>
            <a:off x="4525221" y="1837763"/>
            <a:ext cx="3103554" cy="1783175"/>
            <a:chOff x="4526671" y="1803474"/>
            <a:chExt cx="3103554" cy="1783175"/>
          </a:xfrm>
        </p:grpSpPr>
        <p:sp>
          <p:nvSpPr>
            <p:cNvPr id="161" name="Google Shape;161;p18"/>
            <p:cNvSpPr/>
            <p:nvPr/>
          </p:nvSpPr>
          <p:spPr>
            <a:xfrm>
              <a:off x="4849302" y="3079475"/>
              <a:ext cx="1958400" cy="133500"/>
            </a:xfrm>
            <a:prstGeom prst="rect">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18"/>
            <p:cNvGrpSpPr/>
            <p:nvPr/>
          </p:nvGrpSpPr>
          <p:grpSpPr>
            <a:xfrm>
              <a:off x="4526671" y="1803474"/>
              <a:ext cx="3103554" cy="1783175"/>
              <a:chOff x="4526671" y="1803474"/>
              <a:chExt cx="3103554" cy="1783175"/>
            </a:xfrm>
          </p:grpSpPr>
          <p:grpSp>
            <p:nvGrpSpPr>
              <p:cNvPr id="163" name="Google Shape;163;p18"/>
              <p:cNvGrpSpPr/>
              <p:nvPr/>
            </p:nvGrpSpPr>
            <p:grpSpPr>
              <a:xfrm>
                <a:off x="4808316" y="2800065"/>
                <a:ext cx="92400" cy="411825"/>
                <a:chOff x="845575" y="2563700"/>
                <a:chExt cx="92400" cy="411825"/>
              </a:xfrm>
            </p:grpSpPr>
            <p:cxnSp>
              <p:nvCxnSpPr>
                <p:cNvPr id="164" name="Google Shape;164;p18"/>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65" name="Google Shape;165;p18"/>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18"/>
              <p:cNvSpPr txBox="1"/>
              <p:nvPr/>
            </p:nvSpPr>
            <p:spPr>
              <a:xfrm>
                <a:off x="4526671" y="3215249"/>
                <a:ext cx="13221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October</a:t>
                </a:r>
                <a:endParaRPr b="1" sz="1200">
                  <a:latin typeface="Roboto"/>
                  <a:ea typeface="Roboto"/>
                  <a:cs typeface="Roboto"/>
                  <a:sym typeface="Roboto"/>
                </a:endParaRPr>
              </a:p>
            </p:txBody>
          </p:sp>
          <p:sp>
            <p:nvSpPr>
              <p:cNvPr id="167" name="Google Shape;167;p18"/>
              <p:cNvSpPr txBox="1"/>
              <p:nvPr/>
            </p:nvSpPr>
            <p:spPr>
              <a:xfrm>
                <a:off x="4753225" y="1803474"/>
                <a:ext cx="2877000" cy="9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Model Development and Training </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1200">
                    <a:latin typeface="Roboto"/>
                    <a:ea typeface="Roboto"/>
                    <a:cs typeface="Roboto"/>
                    <a:sym typeface="Roboto"/>
                  </a:rPr>
                  <a:t>Implement Deep learning algorithm, preprocess dataset, train model, and validate accuracy using a test dataset</a:t>
                </a:r>
                <a:endParaRPr b="1" sz="1200">
                  <a:latin typeface="Roboto"/>
                  <a:ea typeface="Roboto"/>
                  <a:cs typeface="Roboto"/>
                  <a:sym typeface="Roboto"/>
                </a:endParaRPr>
              </a:p>
            </p:txBody>
          </p:sp>
        </p:grpSp>
      </p:grpSp>
      <p:grpSp>
        <p:nvGrpSpPr>
          <p:cNvPr id="168" name="Google Shape;168;p18"/>
          <p:cNvGrpSpPr/>
          <p:nvPr/>
        </p:nvGrpSpPr>
        <p:grpSpPr>
          <a:xfrm>
            <a:off x="5998725" y="2709725"/>
            <a:ext cx="3145275" cy="2046600"/>
            <a:chOff x="6011675" y="2702599"/>
            <a:chExt cx="3145275" cy="2046600"/>
          </a:xfrm>
        </p:grpSpPr>
        <p:sp>
          <p:nvSpPr>
            <p:cNvPr id="169" name="Google Shape;169;p18"/>
            <p:cNvSpPr/>
            <p:nvPr/>
          </p:nvSpPr>
          <p:spPr>
            <a:xfrm>
              <a:off x="6807650" y="3079475"/>
              <a:ext cx="2349300" cy="133500"/>
            </a:xfrm>
            <a:prstGeom prst="rect">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18"/>
            <p:cNvGrpSpPr/>
            <p:nvPr/>
          </p:nvGrpSpPr>
          <p:grpSpPr>
            <a:xfrm>
              <a:off x="6011675" y="2702599"/>
              <a:ext cx="3002100" cy="2046600"/>
              <a:chOff x="6011675" y="2702599"/>
              <a:chExt cx="3002100" cy="2046600"/>
            </a:xfrm>
          </p:grpSpPr>
          <p:grpSp>
            <p:nvGrpSpPr>
              <p:cNvPr id="171" name="Google Shape;171;p18"/>
              <p:cNvGrpSpPr/>
              <p:nvPr/>
            </p:nvGrpSpPr>
            <p:grpSpPr>
              <a:xfrm rot="10800000">
                <a:off x="6760035" y="3079467"/>
                <a:ext cx="92400" cy="411825"/>
                <a:chOff x="2070100" y="2563700"/>
                <a:chExt cx="92400" cy="411825"/>
              </a:xfrm>
            </p:grpSpPr>
            <p:cxnSp>
              <p:nvCxnSpPr>
                <p:cNvPr id="172" name="Google Shape;172;p18"/>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73" name="Google Shape;173;p18"/>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18"/>
              <p:cNvSpPr txBox="1"/>
              <p:nvPr/>
            </p:nvSpPr>
            <p:spPr>
              <a:xfrm>
                <a:off x="6435795" y="2702599"/>
                <a:ext cx="11505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November</a:t>
                </a:r>
                <a:endParaRPr b="1" sz="1200">
                  <a:latin typeface="Roboto"/>
                  <a:ea typeface="Roboto"/>
                  <a:cs typeface="Roboto"/>
                  <a:sym typeface="Roboto"/>
                </a:endParaRPr>
              </a:p>
            </p:txBody>
          </p:sp>
          <p:sp>
            <p:nvSpPr>
              <p:cNvPr id="175" name="Google Shape;175;p18"/>
              <p:cNvSpPr txBox="1"/>
              <p:nvPr/>
            </p:nvSpPr>
            <p:spPr>
              <a:xfrm>
                <a:off x="6011675" y="3398899"/>
                <a:ext cx="3002100" cy="13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Roboto"/>
                    <a:ea typeface="Roboto"/>
                    <a:cs typeface="Roboto"/>
                    <a:sym typeface="Roboto"/>
                  </a:rPr>
                  <a:t>System Development and Testing</a:t>
                </a:r>
                <a:endParaRPr b="1" sz="1300">
                  <a:latin typeface="Roboto"/>
                  <a:ea typeface="Roboto"/>
                  <a:cs typeface="Roboto"/>
                  <a:sym typeface="Roboto"/>
                </a:endParaRPr>
              </a:p>
              <a:p>
                <a:pPr indent="0" lvl="0" marL="0" rtl="0" algn="l">
                  <a:spcBef>
                    <a:spcPts val="0"/>
                  </a:spcBef>
                  <a:spcAft>
                    <a:spcPts val="0"/>
                  </a:spcAft>
                  <a:buNone/>
                </a:pPr>
                <a:r>
                  <a:t/>
                </a:r>
                <a:endParaRPr b="1" sz="1000">
                  <a:latin typeface="Roboto"/>
                  <a:ea typeface="Roboto"/>
                  <a:cs typeface="Roboto"/>
                  <a:sym typeface="Roboto"/>
                </a:endParaRPr>
              </a:p>
              <a:p>
                <a:pPr indent="0" lvl="0" marL="0" rtl="0" algn="l">
                  <a:spcBef>
                    <a:spcPts val="0"/>
                  </a:spcBef>
                  <a:spcAft>
                    <a:spcPts val="1600"/>
                  </a:spcAft>
                  <a:buNone/>
                </a:pPr>
                <a:r>
                  <a:rPr lang="en" sz="1000">
                    <a:latin typeface="Roboto"/>
                    <a:ea typeface="Roboto"/>
                    <a:cs typeface="Roboto"/>
                    <a:sym typeface="Roboto"/>
                  </a:rPr>
                  <a:t> </a:t>
                </a:r>
                <a:r>
                  <a:rPr lang="en" sz="1300">
                    <a:latin typeface="Roboto"/>
                    <a:ea typeface="Roboto"/>
                    <a:cs typeface="Roboto"/>
                    <a:sym typeface="Roboto"/>
                  </a:rPr>
                  <a:t>Develop the user interface, integrate facial recognition, implement real-time tracking and data storage, and initiate compre</a:t>
                </a:r>
                <a:r>
                  <a:rPr lang="en" sz="1100">
                    <a:latin typeface="Roboto"/>
                    <a:ea typeface="Roboto"/>
                    <a:cs typeface="Roboto"/>
                    <a:sym typeface="Roboto"/>
                  </a:rPr>
                  <a:t>hensive testing and issue resolution.</a:t>
                </a:r>
                <a:endParaRPr b="1" sz="1100">
                  <a:latin typeface="Roboto"/>
                  <a:ea typeface="Roboto"/>
                  <a:cs typeface="Roboto"/>
                  <a:sym typeface="Roboto"/>
                </a:endParaRPr>
              </a:p>
            </p:txBody>
          </p:sp>
        </p:grpSp>
      </p:grpSp>
      <p:grpSp>
        <p:nvGrpSpPr>
          <p:cNvPr id="176" name="Google Shape;176;p18"/>
          <p:cNvGrpSpPr/>
          <p:nvPr/>
        </p:nvGrpSpPr>
        <p:grpSpPr>
          <a:xfrm>
            <a:off x="483053" y="1912450"/>
            <a:ext cx="2631510" cy="1681350"/>
            <a:chOff x="496003" y="1905324"/>
            <a:chExt cx="2631510" cy="1681350"/>
          </a:xfrm>
        </p:grpSpPr>
        <p:sp>
          <p:nvSpPr>
            <p:cNvPr id="177" name="Google Shape;177;p18"/>
            <p:cNvSpPr/>
            <p:nvPr/>
          </p:nvSpPr>
          <p:spPr>
            <a:xfrm>
              <a:off x="932600" y="3079475"/>
              <a:ext cx="1958400" cy="133500"/>
            </a:xfrm>
            <a:prstGeom prst="rect">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 name="Google Shape;178;p18"/>
            <p:cNvGrpSpPr/>
            <p:nvPr/>
          </p:nvGrpSpPr>
          <p:grpSpPr>
            <a:xfrm>
              <a:off x="496003" y="1905324"/>
              <a:ext cx="2631510" cy="1681350"/>
              <a:chOff x="496003" y="1905324"/>
              <a:chExt cx="2631510" cy="1681350"/>
            </a:xfrm>
          </p:grpSpPr>
          <p:sp>
            <p:nvSpPr>
              <p:cNvPr id="179" name="Google Shape;179;p18"/>
              <p:cNvSpPr txBox="1"/>
              <p:nvPr/>
            </p:nvSpPr>
            <p:spPr>
              <a:xfrm>
                <a:off x="496003" y="3215274"/>
                <a:ext cx="1129800" cy="37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200">
                    <a:latin typeface="Roboto"/>
                    <a:ea typeface="Roboto"/>
                    <a:cs typeface="Roboto"/>
                    <a:sym typeface="Roboto"/>
                  </a:rPr>
                  <a:t>August</a:t>
                </a:r>
                <a:endParaRPr b="1" sz="1200">
                  <a:latin typeface="Roboto"/>
                  <a:ea typeface="Roboto"/>
                  <a:cs typeface="Roboto"/>
                  <a:sym typeface="Roboto"/>
                </a:endParaRPr>
              </a:p>
            </p:txBody>
          </p:sp>
          <p:grpSp>
            <p:nvGrpSpPr>
              <p:cNvPr id="180" name="Google Shape;180;p18"/>
              <p:cNvGrpSpPr/>
              <p:nvPr/>
            </p:nvGrpSpPr>
            <p:grpSpPr>
              <a:xfrm>
                <a:off x="881025" y="2800065"/>
                <a:ext cx="92400" cy="411825"/>
                <a:chOff x="845575" y="2563700"/>
                <a:chExt cx="92400" cy="411825"/>
              </a:xfrm>
            </p:grpSpPr>
            <p:cxnSp>
              <p:nvCxnSpPr>
                <p:cNvPr id="181" name="Google Shape;181;p18"/>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82" name="Google Shape;182;p18"/>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18"/>
              <p:cNvSpPr txBox="1"/>
              <p:nvPr/>
            </p:nvSpPr>
            <p:spPr>
              <a:xfrm>
                <a:off x="882612" y="1905324"/>
                <a:ext cx="22449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Month 1</a:t>
                </a:r>
                <a:endParaRPr b="1">
                  <a:latin typeface="Roboto"/>
                  <a:ea typeface="Roboto"/>
                  <a:cs typeface="Roboto"/>
                  <a:sym typeface="Roboto"/>
                </a:endParaRPr>
              </a:p>
              <a:p>
                <a:pPr indent="0" lvl="0" marL="0" rtl="0" algn="l">
                  <a:spcBef>
                    <a:spcPts val="0"/>
                  </a:spcBef>
                  <a:spcAft>
                    <a:spcPts val="1600"/>
                  </a:spcAft>
                  <a:buNone/>
                </a:pPr>
                <a:r>
                  <a:rPr lang="en" sz="1600">
                    <a:latin typeface="Roboto"/>
                    <a:ea typeface="Roboto"/>
                    <a:cs typeface="Roboto"/>
                    <a:sym typeface="Roboto"/>
                  </a:rPr>
                  <a:t>Project Initiation and Planning</a:t>
                </a:r>
                <a:endParaRPr b="1" sz="1600">
                  <a:latin typeface="Roboto"/>
                  <a:ea typeface="Roboto"/>
                  <a:cs typeface="Roboto"/>
                  <a:sym typeface="Roboto"/>
                </a:endParaRPr>
              </a:p>
            </p:txBody>
          </p:sp>
        </p:grpSp>
      </p:grpSp>
      <p:grpSp>
        <p:nvGrpSpPr>
          <p:cNvPr id="184" name="Google Shape;184;p18"/>
          <p:cNvGrpSpPr/>
          <p:nvPr/>
        </p:nvGrpSpPr>
        <p:grpSpPr>
          <a:xfrm>
            <a:off x="1959450" y="2709650"/>
            <a:ext cx="3002100" cy="2046750"/>
            <a:chOff x="1972400" y="2702599"/>
            <a:chExt cx="3002100" cy="2046750"/>
          </a:xfrm>
        </p:grpSpPr>
        <p:sp>
          <p:nvSpPr>
            <p:cNvPr id="185" name="Google Shape;185;p18"/>
            <p:cNvSpPr/>
            <p:nvPr/>
          </p:nvSpPr>
          <p:spPr>
            <a:xfrm>
              <a:off x="2890952" y="3079475"/>
              <a:ext cx="1958400" cy="133500"/>
            </a:xfrm>
            <a:prstGeom prst="rect">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18"/>
            <p:cNvGrpSpPr/>
            <p:nvPr/>
          </p:nvGrpSpPr>
          <p:grpSpPr>
            <a:xfrm>
              <a:off x="1972400" y="2702599"/>
              <a:ext cx="3002100" cy="2046750"/>
              <a:chOff x="1972400" y="2702599"/>
              <a:chExt cx="3002100" cy="2046750"/>
            </a:xfrm>
          </p:grpSpPr>
          <p:sp>
            <p:nvSpPr>
              <p:cNvPr id="187" name="Google Shape;187;p18"/>
              <p:cNvSpPr txBox="1"/>
              <p:nvPr/>
            </p:nvSpPr>
            <p:spPr>
              <a:xfrm>
                <a:off x="2525603" y="2702599"/>
                <a:ext cx="11484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September</a:t>
                </a:r>
                <a:endParaRPr b="1" sz="1200">
                  <a:latin typeface="Roboto"/>
                  <a:ea typeface="Roboto"/>
                  <a:cs typeface="Roboto"/>
                  <a:sym typeface="Roboto"/>
                </a:endParaRPr>
              </a:p>
            </p:txBody>
          </p:sp>
          <p:grpSp>
            <p:nvGrpSpPr>
              <p:cNvPr id="188" name="Google Shape;188;p18"/>
              <p:cNvGrpSpPr/>
              <p:nvPr/>
            </p:nvGrpSpPr>
            <p:grpSpPr>
              <a:xfrm rot="10800000">
                <a:off x="2849073" y="3079467"/>
                <a:ext cx="92400" cy="411825"/>
                <a:chOff x="2070100" y="2563700"/>
                <a:chExt cx="92400" cy="411825"/>
              </a:xfrm>
            </p:grpSpPr>
            <p:cxnSp>
              <p:nvCxnSpPr>
                <p:cNvPr id="189" name="Google Shape;189;p18"/>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90" name="Google Shape;190;p18"/>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18"/>
              <p:cNvSpPr txBox="1"/>
              <p:nvPr/>
            </p:nvSpPr>
            <p:spPr>
              <a:xfrm>
                <a:off x="1972400" y="3444349"/>
                <a:ext cx="3002100" cy="13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Roboto"/>
                    <a:ea typeface="Roboto"/>
                    <a:cs typeface="Roboto"/>
                    <a:sym typeface="Roboto"/>
                  </a:rPr>
                  <a:t>Data Collection and Preparation</a:t>
                </a:r>
                <a:endParaRPr b="1" sz="13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b="1" lang="en" sz="800">
                    <a:latin typeface="Roboto"/>
                    <a:ea typeface="Roboto"/>
                    <a:cs typeface="Roboto"/>
                    <a:sym typeface="Roboto"/>
                  </a:rPr>
                  <a:t> </a:t>
                </a:r>
                <a:r>
                  <a:rPr b="1" lang="en" sz="1000">
                    <a:latin typeface="Roboto"/>
                    <a:ea typeface="Roboto"/>
                    <a:cs typeface="Roboto"/>
                    <a:sym typeface="Roboto"/>
                  </a:rPr>
                  <a:t>S</a:t>
                </a:r>
                <a:r>
                  <a:rPr lang="en" sz="1300">
                    <a:latin typeface="Roboto"/>
                    <a:ea typeface="Roboto"/>
                    <a:cs typeface="Roboto"/>
                    <a:sym typeface="Roboto"/>
                  </a:rPr>
                  <a:t>et up data collection stations, acquire/test hardware, and capture/organize diverse helmet dataset</a:t>
                </a:r>
                <a:endParaRPr sz="1300">
                  <a:latin typeface="Roboto"/>
                  <a:ea typeface="Roboto"/>
                  <a:cs typeface="Roboto"/>
                  <a:sym typeface="Roboto"/>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PROPOSAL</a:t>
            </a:r>
            <a:endParaRPr/>
          </a:p>
        </p:txBody>
      </p:sp>
      <p:sp>
        <p:nvSpPr>
          <p:cNvPr id="197" name="Google Shape;197;p19"/>
          <p:cNvSpPr txBox="1"/>
          <p:nvPr>
            <p:ph idx="1" type="body"/>
          </p:nvPr>
        </p:nvSpPr>
        <p:spPr>
          <a:xfrm>
            <a:off x="819150" y="1626500"/>
            <a:ext cx="7688700" cy="295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u="sng"/>
              <a:t>Project Objectives</a:t>
            </a:r>
            <a:r>
              <a:rPr lang="en" sz="1500"/>
              <a:t>: Our objective is to ensure road safety by ensuring proper protective gear for two wheeler and also to implement security measures by checking for ID cards at the gate</a:t>
            </a:r>
            <a:endParaRPr sz="1500"/>
          </a:p>
          <a:p>
            <a:pPr indent="0" lvl="0" marL="0" rtl="0" algn="l">
              <a:spcBef>
                <a:spcPts val="1200"/>
              </a:spcBef>
              <a:spcAft>
                <a:spcPts val="0"/>
              </a:spcAft>
              <a:buNone/>
            </a:pPr>
            <a:r>
              <a:rPr b="1" lang="en" sz="1700" u="sng"/>
              <a:t>Methodology</a:t>
            </a:r>
            <a:r>
              <a:rPr lang="en" sz="1500"/>
              <a:t>: We will use Python, OpenCV, and dlib in Agile Methodology. The project will consist of data collection, model training, system integration, and testing phases. </a:t>
            </a:r>
            <a:endParaRPr sz="1500"/>
          </a:p>
          <a:p>
            <a:pPr indent="0" lvl="0" marL="0" rtl="0" algn="l">
              <a:spcBef>
                <a:spcPts val="1200"/>
              </a:spcBef>
              <a:spcAft>
                <a:spcPts val="1200"/>
              </a:spcAft>
              <a:buNone/>
            </a:pPr>
            <a:r>
              <a:rPr b="1" lang="en" sz="1700" u="sng"/>
              <a:t>Expected Deliverables:</a:t>
            </a:r>
            <a:r>
              <a:rPr lang="en" sz="1500"/>
              <a:t>Deliverables encompass a functional web app(optional as directed by the faculty), comprehensive documentation, user training, and ongoing support and an alert system to notify incase helmet or ID card is missing.</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txBox="1"/>
          <p:nvPr>
            <p:ph type="title"/>
          </p:nvPr>
        </p:nvSpPr>
        <p:spPr>
          <a:xfrm>
            <a:off x="444625" y="648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a:t>
            </a:r>
            <a:r>
              <a:rPr lang="en"/>
              <a:t>Safety Vision</a:t>
            </a:r>
            <a:r>
              <a:rPr lang="en"/>
              <a:t> System</a:t>
            </a:r>
            <a:endParaRPr/>
          </a:p>
        </p:txBody>
      </p:sp>
      <p:sp>
        <p:nvSpPr>
          <p:cNvPr id="203" name="Google Shape;203;p20"/>
          <p:cNvSpPr txBox="1"/>
          <p:nvPr>
            <p:ph idx="1" type="body"/>
          </p:nvPr>
        </p:nvSpPr>
        <p:spPr>
          <a:xfrm>
            <a:off x="444625" y="1569325"/>
            <a:ext cx="8520600" cy="24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Tapesh Chandra Das</a:t>
            </a:r>
            <a:r>
              <a:rPr lang="en" sz="1900"/>
              <a:t> : RA2111003010206</a:t>
            </a:r>
            <a:endParaRPr sz="1900"/>
          </a:p>
          <a:p>
            <a:pPr indent="0" lvl="0" marL="0" rtl="0" algn="l">
              <a:spcBef>
                <a:spcPts val="1200"/>
              </a:spcBef>
              <a:spcAft>
                <a:spcPts val="0"/>
              </a:spcAft>
              <a:buNone/>
            </a:pPr>
            <a:r>
              <a:rPr lang="en" sz="1900"/>
              <a:t>Back-end, Ml </a:t>
            </a:r>
            <a:r>
              <a:rPr lang="en" sz="1900"/>
              <a:t>Algorithms</a:t>
            </a:r>
            <a:endParaRPr sz="1900"/>
          </a:p>
          <a:p>
            <a:pPr indent="0" lvl="0" marL="0" rtl="0" algn="l">
              <a:spcBef>
                <a:spcPts val="1200"/>
              </a:spcBef>
              <a:spcAft>
                <a:spcPts val="0"/>
              </a:spcAft>
              <a:buNone/>
            </a:pPr>
            <a:r>
              <a:t/>
            </a:r>
            <a:endParaRPr sz="1900"/>
          </a:p>
          <a:p>
            <a:pPr indent="0" lvl="0" marL="0" rtl="0" algn="l">
              <a:spcBef>
                <a:spcPts val="1200"/>
              </a:spcBef>
              <a:spcAft>
                <a:spcPts val="0"/>
              </a:spcAft>
              <a:buNone/>
            </a:pPr>
            <a:r>
              <a:rPr b="1" lang="en" sz="1900"/>
              <a:t>Sangini Trivedi</a:t>
            </a:r>
            <a:r>
              <a:rPr lang="en" sz="1900"/>
              <a:t>: RA2111003010223</a:t>
            </a:r>
            <a:endParaRPr sz="1900"/>
          </a:p>
          <a:p>
            <a:pPr indent="0" lvl="0" marL="0" rtl="0" algn="l">
              <a:spcBef>
                <a:spcPts val="1200"/>
              </a:spcBef>
              <a:spcAft>
                <a:spcPts val="1200"/>
              </a:spcAft>
              <a:buNone/>
            </a:pPr>
            <a:r>
              <a:rPr lang="en" sz="1900"/>
              <a:t>Front end,ML </a:t>
            </a:r>
            <a:r>
              <a:rPr lang="en" sz="1900"/>
              <a:t>Algorithms </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