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4"/>
  </p:sldMasterIdLst>
  <p:notesMasterIdLst>
    <p:notesMasterId r:id="rId8"/>
  </p:notesMasterIdLst>
  <p:sldIdLst>
    <p:sldId id="309" r:id="rId5"/>
    <p:sldId id="310"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4032" userDrawn="1">
          <p15:clr>
            <a:srgbClr val="A4A3A4"/>
          </p15:clr>
        </p15:guide>
        <p15:guide id="3" pos="6096" userDrawn="1">
          <p15:clr>
            <a:srgbClr val="A4A3A4"/>
          </p15:clr>
        </p15:guide>
        <p15:guide id="4" pos="5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D2FF"/>
    <a:srgbClr val="000000"/>
    <a:srgbClr val="181717"/>
    <a:srgbClr val="394851"/>
    <a:srgbClr val="898C92"/>
    <a:srgbClr val="F3753F"/>
    <a:srgbClr val="F37440"/>
    <a:srgbClr val="00B2B2"/>
    <a:srgbClr val="16A3CC"/>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86092"/>
  </p:normalViewPr>
  <p:slideViewPr>
    <p:cSldViewPr snapToObjects="1">
      <p:cViewPr varScale="1">
        <p:scale>
          <a:sx n="98" d="100"/>
          <a:sy n="98" d="100"/>
        </p:scale>
        <p:origin x="1266" y="84"/>
      </p:cViewPr>
      <p:guideLst>
        <p:guide orient="horz" pos="1056"/>
        <p:guide pos="4032"/>
        <p:guide pos="6096"/>
        <p:guide pos="508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25-Jun-20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2</a:t>
            </a:fld>
            <a:endParaRPr lang="en-US"/>
          </a:p>
        </p:txBody>
      </p:sp>
    </p:spTree>
    <p:extLst>
      <p:ext uri="{BB962C8B-B14F-4D97-AF65-F5344CB8AC3E}">
        <p14:creationId xmlns:p14="http://schemas.microsoft.com/office/powerpoint/2010/main" val="412065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Snowflake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Snowflake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3</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userDrawn="1">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ocs.snowflake.com/en/user-guide/data-load-considerations-plan.html#dedicating-separate-warehouses-to-load-and-query-operations" TargetMode="External"/><Relationship Id="rId3" Type="http://schemas.openxmlformats.org/officeDocument/2006/relationships/hyperlink" Target="https://docs.snowflake.com/en/user-guide/warehouses-considerations.html#how-does-query-composition-impact-warehouse-processing" TargetMode="External"/><Relationship Id="rId7" Type="http://schemas.openxmlformats.org/officeDocument/2006/relationships/hyperlink" Target="https://docs.snowflake.com/en/user-guide/data-load-considerations-prepare.html#general-file-sizing-recommendations" TargetMode="External"/><Relationship Id="rId2" Type="http://schemas.openxmlformats.org/officeDocument/2006/relationships/hyperlink" Target="https://gigaom.com/report/data-warehouse-cloud-benchmark/" TargetMode="External"/><Relationship Id="rId1" Type="http://schemas.openxmlformats.org/officeDocument/2006/relationships/slideLayout" Target="../slideLayouts/slideLayout8.xml"/><Relationship Id="rId6" Type="http://schemas.openxmlformats.org/officeDocument/2006/relationships/hyperlink" Target="https://docs.snowflake.com/en/user-guide/table-considerations.html#referential-integrity-constraints" TargetMode="External"/><Relationship Id="rId5" Type="http://schemas.openxmlformats.org/officeDocument/2006/relationships/hyperlink" Target="https://docs.snowflake.com/en/user-guide/warehouses-considerations.html#selecting-an-initial-warehouse-size" TargetMode="External"/><Relationship Id="rId4" Type="http://schemas.openxmlformats.org/officeDocument/2006/relationships/hyperlink" Target="https://docs.snowflake.com/en/user-guide/warehouses-considerations.html#warehouse-resizing-improves-performan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557F-E46C-D740-B6E5-0ACBBBC38537}"/>
              </a:ext>
            </a:extLst>
          </p:cNvPr>
          <p:cNvSpPr>
            <a:spLocks noGrp="1"/>
          </p:cNvSpPr>
          <p:nvPr>
            <p:ph type="title"/>
          </p:nvPr>
        </p:nvSpPr>
        <p:spPr/>
        <p:txBody>
          <a:bodyPr/>
          <a:lstStyle/>
          <a:p>
            <a:r>
              <a:rPr lang="en-US" dirty="0"/>
              <a:t>From Snowflake Documentation</a:t>
            </a:r>
          </a:p>
        </p:txBody>
      </p:sp>
      <p:sp>
        <p:nvSpPr>
          <p:cNvPr id="6" name="Date Placeholder 5">
            <a:extLst>
              <a:ext uri="{FF2B5EF4-FFF2-40B4-BE49-F238E27FC236}">
                <a16:creationId xmlns:a16="http://schemas.microsoft.com/office/drawing/2014/main" id="{48462EBE-5975-B640-BF8C-FECC10AE153B}"/>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E93D92EE-0D29-2749-8184-B1B06AD5723B}"/>
              </a:ext>
            </a:extLst>
          </p:cNvPr>
          <p:cNvSpPr>
            <a:spLocks noGrp="1"/>
          </p:cNvSpPr>
          <p:nvPr>
            <p:ph sz="quarter" idx="16"/>
          </p:nvPr>
        </p:nvSpPr>
        <p:spPr>
          <a:xfrm>
            <a:off x="587374" y="1412914"/>
            <a:ext cx="5364609" cy="4797386"/>
          </a:xfrm>
        </p:spPr>
        <p:txBody>
          <a:bodyPr/>
          <a:lstStyle/>
          <a:p>
            <a:pPr lvl="0"/>
            <a:r>
              <a:rPr lang="en-US" sz="1300" dirty="0"/>
              <a:t>Snowflake’s </a:t>
            </a:r>
            <a:r>
              <a:rPr lang="en-US" sz="1300" dirty="0">
                <a:hlinkClick r:id="rId2"/>
              </a:rPr>
              <a:t>multi-cluster option is quite expensive as costs multiply rapidly</a:t>
            </a:r>
            <a:r>
              <a:rPr lang="en-US" sz="1300" dirty="0"/>
              <a:t> when multiple clusters are employed. … If users hit Snowflake with a high volume of concurrent query requests Snowflake will spin up an additional four clusters to handle the workload. This would spike the cost to $320 per hour.</a:t>
            </a:r>
          </a:p>
          <a:p>
            <a:pPr lvl="0"/>
            <a:r>
              <a:rPr lang="en-US" sz="1300" dirty="0"/>
              <a:t>The following </a:t>
            </a:r>
            <a:r>
              <a:rPr lang="en-US" sz="1300" dirty="0">
                <a:hlinkClick r:id="rId3"/>
              </a:rPr>
              <a:t>two points on this link</a:t>
            </a:r>
            <a:r>
              <a:rPr lang="en-US" sz="1300" dirty="0"/>
              <a:t> mention that there are no indexes in Snowflake and filtering the data has impact on the overall query performance. More JOINs impact Snowflake query performance.</a:t>
            </a:r>
          </a:p>
          <a:p>
            <a:pPr lvl="1"/>
            <a:r>
              <a:rPr lang="en-US" sz="1300" dirty="0"/>
              <a:t>The overall size of the tables being queried has more impact than the number of rows.</a:t>
            </a:r>
          </a:p>
          <a:p>
            <a:pPr lvl="1"/>
            <a:r>
              <a:rPr lang="en-US" sz="1300" dirty="0"/>
              <a:t>Query filtering using predicates has an impact on processing, as does the number of joins/tables in the query.</a:t>
            </a:r>
          </a:p>
          <a:p>
            <a:pPr lvl="0"/>
            <a:r>
              <a:rPr lang="en-US" sz="1300" dirty="0"/>
              <a:t>Decreasing the size of a running warehouse removes servers from the warehouse. When the servers are removed, </a:t>
            </a:r>
            <a:r>
              <a:rPr lang="en-US" sz="1300" dirty="0">
                <a:hlinkClick r:id="rId4"/>
              </a:rPr>
              <a:t>the cache associated with the servers is dropped, which can impact performance</a:t>
            </a:r>
            <a:r>
              <a:rPr lang="en-US" sz="1300" dirty="0"/>
              <a:t>. </a:t>
            </a:r>
          </a:p>
          <a:p>
            <a:r>
              <a:rPr lang="en-US" sz="1300" dirty="0"/>
              <a:t>A larger system </a:t>
            </a:r>
            <a:r>
              <a:rPr lang="en-US" sz="1300" dirty="0">
                <a:hlinkClick r:id="rId5"/>
              </a:rPr>
              <a:t>doesn’t necessarily result in better performance</a:t>
            </a:r>
            <a:r>
              <a:rPr lang="en-US" sz="1300" dirty="0"/>
              <a:t>.</a:t>
            </a:r>
          </a:p>
        </p:txBody>
      </p:sp>
      <p:sp>
        <p:nvSpPr>
          <p:cNvPr id="13" name="Content Placeholder 12">
            <a:extLst>
              <a:ext uri="{FF2B5EF4-FFF2-40B4-BE49-F238E27FC236}">
                <a16:creationId xmlns:a16="http://schemas.microsoft.com/office/drawing/2014/main" id="{A4EEAA74-8E9F-2044-AB58-7960F50B29C8}"/>
              </a:ext>
            </a:extLst>
          </p:cNvPr>
          <p:cNvSpPr>
            <a:spLocks noGrp="1"/>
          </p:cNvSpPr>
          <p:nvPr>
            <p:ph sz="quarter" idx="17"/>
          </p:nvPr>
        </p:nvSpPr>
        <p:spPr>
          <a:xfrm>
            <a:off x="6095999" y="1412776"/>
            <a:ext cx="5364609" cy="4796965"/>
          </a:xfrm>
        </p:spPr>
        <p:txBody>
          <a:bodyPr/>
          <a:lstStyle/>
          <a:p>
            <a:r>
              <a:rPr lang="en-US" sz="1300" dirty="0"/>
              <a:t>If queries are not served by </a:t>
            </a:r>
            <a:r>
              <a:rPr lang="en-US" sz="1300" dirty="0">
                <a:hlinkClick r:id="rId3"/>
              </a:rPr>
              <a:t>the cache the performance is much slower</a:t>
            </a:r>
            <a:r>
              <a:rPr lang="en-US" sz="1300" dirty="0"/>
              <a:t>.</a:t>
            </a:r>
          </a:p>
          <a:p>
            <a:pPr lvl="0"/>
            <a:r>
              <a:rPr lang="en-US" sz="1300" dirty="0"/>
              <a:t>Referential </a:t>
            </a:r>
            <a:r>
              <a:rPr lang="en-US" sz="1300" dirty="0">
                <a:hlinkClick r:id="rId6"/>
              </a:rPr>
              <a:t>integrity cannot be enforced</a:t>
            </a:r>
            <a:r>
              <a:rPr lang="en-US" sz="1300" dirty="0"/>
              <a:t>.</a:t>
            </a:r>
          </a:p>
          <a:p>
            <a:pPr lvl="0"/>
            <a:r>
              <a:rPr lang="en-US" sz="1300" dirty="0"/>
              <a:t>Files need to be prepared before loading. </a:t>
            </a:r>
            <a:r>
              <a:rPr lang="en-US" sz="1300" dirty="0">
                <a:hlinkClick r:id="rId7"/>
              </a:rPr>
              <a:t>To optimize the number of parallel operations for a load, we recommend aiming to produce data files roughly 10 MB to 100 MB in size compressed. Aggregate smaller files to minimize the processing overhead for each file. Split larger files into a greater number of smaller files to distribute the load among the servers in an active warehouse.</a:t>
            </a:r>
            <a:endParaRPr lang="en-US" sz="1300" dirty="0"/>
          </a:p>
          <a:p>
            <a:pPr lvl="0"/>
            <a:r>
              <a:rPr lang="en-US" sz="1300" dirty="0"/>
              <a:t>Streaming </a:t>
            </a:r>
            <a:r>
              <a:rPr lang="en-US" sz="1300" dirty="0">
                <a:hlinkClick r:id="rId7"/>
              </a:rPr>
              <a:t>using Snowpipe has extra cost.</a:t>
            </a:r>
            <a:endParaRPr lang="en-US" sz="1300" dirty="0"/>
          </a:p>
          <a:p>
            <a:pPr lvl="0"/>
            <a:r>
              <a:rPr lang="en-US" sz="1300" dirty="0"/>
              <a:t>Snowflake cannot offer sophisticated workload management, instead they recommend spinning up news clusters which increases overall costs. </a:t>
            </a:r>
            <a:r>
              <a:rPr lang="en-US" sz="1300" dirty="0">
                <a:hlinkClick r:id="rId8"/>
              </a:rPr>
              <a:t>Loading large data sets can affect query performance. We recommend dedicating separate warehouses for loading and querying operations to optimize performance for each.</a:t>
            </a:r>
            <a:endParaRPr lang="en-US" sz="1300" dirty="0"/>
          </a:p>
        </p:txBody>
      </p:sp>
      <p:sp>
        <p:nvSpPr>
          <p:cNvPr id="5" name="Footer Placeholder 4">
            <a:extLst>
              <a:ext uri="{FF2B5EF4-FFF2-40B4-BE49-F238E27FC236}">
                <a16:creationId xmlns:a16="http://schemas.microsoft.com/office/drawing/2014/main" id="{3B9735E1-69C4-3E47-9D71-56AE30B507EF}"/>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71913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Gaps in Snowflake - Blockers to Successful Migration </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185605" cy="610831"/>
            <a:chOff x="812462" y="1646497"/>
            <a:chExt cx="2185605" cy="610831"/>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185605" cy="27699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36,784 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980163"/>
            <a:chOff x="812462" y="1646497"/>
            <a:chExt cx="2647028" cy="980163"/>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80,836 SET tables out of 91,668 (88%)</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160,578 Global Temporary Tables</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12 Join Indexes</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436333" cy="980163"/>
            <a:chOff x="642967" y="1646497"/>
            <a:chExt cx="2436333" cy="980163"/>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19 Check Column Constraints </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251 Primary Key Constraints</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128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795497"/>
            <a:chOff x="812462" y="1646497"/>
            <a:chExt cx="2185605" cy="795497"/>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461665"/>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1,339,686 Column Formats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3" y="2780928"/>
            <a:ext cx="2185605" cy="610831"/>
            <a:chOff x="812462" y="1646497"/>
            <a:chExt cx="2185605" cy="61083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27699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6,985 PPI Defined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1903492"/>
            <a:chOff x="786984" y="1646497"/>
            <a:chExt cx="2211083" cy="1903492"/>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569660"/>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60 INTERVAL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165 PERIOD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3,788 NUMBER</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72 BLOB &gt; 8MB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50 CLOB &gt; 16MB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267 XML/JSON </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196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66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534161"/>
            <a:chOff x="812462" y="1646497"/>
            <a:chExt cx="2647028" cy="1534161"/>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88%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349495"/>
            <a:chOff x="812461" y="1646497"/>
            <a:chExt cx="2668063"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17612466"/>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CFE317AB703A0449742DE406C676985" ma:contentTypeVersion="" ma:contentTypeDescription="Create a new document." ma:contentTypeScope="" ma:versionID="075a0df9327dac238a362fa612ce7c78">
  <xsd:schema xmlns:xsd="http://www.w3.org/2001/XMLSchema" xmlns:xs="http://www.w3.org/2001/XMLSchema" xmlns:p="http://schemas.microsoft.com/office/2006/metadata/properties" xmlns:ns2="dfcad76c-8265-44a7-8256-4938e7b2ebda" xmlns:ns3="cb8bf1fc-3ac3-4ad2-bdcd-c166d58421a5" targetNamespace="http://schemas.microsoft.com/office/2006/metadata/properties" ma:root="true" ma:fieldsID="77d1d37617f2da2848f03c1ae57996a7" ns2:_="" ns3:_="">
    <xsd:import namespace="dfcad76c-8265-44a7-8256-4938e7b2ebda"/>
    <xsd:import namespace="cb8bf1fc-3ac3-4ad2-bdcd-c166d58421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cad76c-8265-44a7-8256-4938e7b2eb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8bf1fc-3ac3-4ad2-bdcd-c166d5842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903BAE-DDAE-402D-98CC-A6F112A5C05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BD97C68-B59E-41E1-B6CE-FF954F133065}">
  <ds:schemaRefs>
    <ds:schemaRef ds:uri="http://schemas.microsoft.com/sharepoint/v3/contenttype/forms"/>
  </ds:schemaRefs>
</ds:datastoreItem>
</file>

<file path=customXml/itemProps3.xml><?xml version="1.0" encoding="utf-8"?>
<ds:datastoreItem xmlns:ds="http://schemas.openxmlformats.org/officeDocument/2006/customXml" ds:itemID="{C19435C9-137C-432D-9CF9-8A130E755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cad76c-8265-44a7-8256-4938e7b2ebda"/>
    <ds:schemaRef ds:uri="cb8bf1fc-3ac3-4ad2-bdcd-c166d5842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199</TotalTime>
  <Words>793</Words>
  <Application>Microsoft Office PowerPoint</Application>
  <PresentationFormat>Widescreen</PresentationFormat>
  <Paragraphs>76</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System Font Regular</vt:lpstr>
      <vt:lpstr>Theme1</vt:lpstr>
      <vt:lpstr>From Snowflake Documentation</vt:lpstr>
      <vt:lpstr>Gaps in Snowflake - Blockers to Successful Migration </vt:lpstr>
      <vt:lpstr>Business Impacts of Gaps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Kjaerulff, Mikael C</dc:creator>
  <cp:lastModifiedBy>Qureshi, Fawad A</cp:lastModifiedBy>
  <cp:revision>16</cp:revision>
  <dcterms:created xsi:type="dcterms:W3CDTF">2020-06-22T08:08:24Z</dcterms:created>
  <dcterms:modified xsi:type="dcterms:W3CDTF">2020-06-25T14:51:42Z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0x0101003CFE317AB703A0449742DE406C676985</vt:lpwstr>
  </property>
</Properties>
</file>