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4"/>
  </p:notesMasterIdLst>
  <p:handoutMasterIdLst>
    <p:handoutMasterId r:id="rId15"/>
  </p:handoutMasterIdLst>
  <p:sldIdLst>
    <p:sldId id="2139118629" r:id="rId5"/>
    <p:sldId id="288" r:id="rId6"/>
    <p:sldId id="2139119242" r:id="rId7"/>
    <p:sldId id="2139119243" r:id="rId8"/>
    <p:sldId id="2139119244" r:id="rId9"/>
    <p:sldId id="2139119245" r:id="rId10"/>
    <p:sldId id="295" r:id="rId11"/>
    <p:sldId id="2139119240" r:id="rId12"/>
    <p:sldId id="21391192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456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6/29/20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has detected PDCR or otherwise been configured to use PDCR, collection will occur daily at midnight and noon.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is using DBC sources, collection will occur daily at midnight, 6am, noon, and 6pm.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7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  <p:sldLayoutId id="2147483795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AC075-E97C-C042-9780-EC090B8E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4" y="184056"/>
            <a:ext cx="10515600" cy="507033"/>
          </a:xfrm>
        </p:spPr>
        <p:txBody>
          <a:bodyPr/>
          <a:lstStyle/>
          <a:p>
            <a:r>
              <a:rPr lang="en-US" dirty="0"/>
              <a:t>Status Updates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A68C9E-C94E-5546-B903-9E009C28B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654" y="866898"/>
          <a:ext cx="11264691" cy="555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11798300" imgH="5816600" progId="Excel.Sheet.12">
                  <p:embed/>
                </p:oleObj>
              </mc:Choice>
              <mc:Fallback>
                <p:oleObj name="Worksheet" r:id="rId3" imgW="11798300" imgH="58166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EA68C9E-C94E-5546-B903-9E009C28B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654" y="866898"/>
                        <a:ext cx="11264691" cy="555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41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5684703" y="4003838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pic:cpu_summary.Daily_Mean_Usage_except_Idle.png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43983"/>
              </p:ext>
            </p:extLst>
          </p:nvPr>
        </p:nvGraphicFramePr>
        <p:xfrm>
          <a:off x="587481" y="1309891"/>
          <a:ext cx="4854851" cy="6690563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00930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353921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289763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val:users_total.csv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User Accounts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val:users_active.csv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Active Users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Peak Query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95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Percentile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5433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{{val:level1_cpu_trend_spma.coa.csv[2:7]}}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Average CPU Consumption, 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2168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{{val:level1_io_trend_spma.coa.csv[2:7]}}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IO Consumption, 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77329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Database Schemas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05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[2:3]}}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Database Objects (Tables, Views, Etc.) 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531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Columns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306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Available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699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[2:5]}}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Used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35492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[2:6]}}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 Filled Percent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570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398B12-B7CE-6440-ABBC-4F9531F49C4D}"/>
              </a:ext>
            </a:extLst>
          </p:cNvPr>
          <p:cNvSpPr/>
          <p:nvPr/>
        </p:nvSpPr>
        <p:spPr>
          <a:xfrm>
            <a:off x="5684703" y="1398889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7293165" y="3559089"/>
            <a:ext cx="4790890" cy="264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pic:top_users.Bar_chart_Average</a:t>
            </a:r>
            <a:r>
              <a:rPr lang="en-US" dirty="0"/>
              <a:t> CPU Seconds filtered by </a:t>
            </a:r>
            <a:r>
              <a:rPr lang="en-US" dirty="0" err="1"/>
              <a:t>User_Bucket.png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81384"/>
              </p:ext>
            </p:extLst>
          </p:nvPr>
        </p:nvGraphicFramePr>
        <p:xfrm>
          <a:off x="587482" y="1407861"/>
          <a:ext cx="6375178" cy="4794641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515873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859305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658091"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2163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4357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4489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9797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88612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6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ECCA1F-3AAD-E249-83ED-BDAD373767DA}"/>
              </a:ext>
            </a:extLst>
          </p:cNvPr>
          <p:cNvSpPr txBox="1"/>
          <p:nvPr/>
        </p:nvSpPr>
        <p:spPr>
          <a:xfrm>
            <a:off x="7293166" y="1407138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67668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16" y="395492"/>
            <a:ext cx="6520065" cy="715294"/>
          </a:xfrm>
        </p:spPr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0" y="0"/>
            <a:ext cx="39660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9F53A-42F1-D94A-8675-B2B4EA2EF6B8}"/>
              </a:ext>
            </a:extLst>
          </p:cNvPr>
          <p:cNvSpPr/>
          <p:nvPr/>
        </p:nvSpPr>
        <p:spPr>
          <a:xfrm>
            <a:off x="4263528" y="1696598"/>
            <a:ext cx="7928472" cy="516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pic:concurrency.weekday_usage_analysis.png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3696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431320" y="1407863"/>
            <a:ext cx="6531340" cy="486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pic:concurrency.comparative_line_trend_graph.png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7304183" y="1994511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76231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587481" y="5131142"/>
            <a:ext cx="550851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5F7BE6-24DF-8D4C-B1A9-5BAD4EC3F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7698"/>
              </p:ext>
            </p:extLst>
          </p:nvPr>
        </p:nvGraphicFramePr>
        <p:xfrm>
          <a:off x="418641" y="1287624"/>
          <a:ext cx="11325336" cy="360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29576">
                  <a:extLst>
                    <a:ext uri="{9D8B030D-6E8A-4147-A177-3AD203B41FA5}">
                      <a16:colId xmlns:a16="http://schemas.microsoft.com/office/drawing/2014/main" val="1021823340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4002956159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262357997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1956989282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155525533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2708770844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1902436834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082279119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851535888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029171604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948935385"/>
                    </a:ext>
                  </a:extLst>
                </a:gridCol>
              </a:tblGrid>
              <a:tr h="443885"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{{col:db_objects_top10.csv[7]}}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{{col:db_objects_top10.csv[8]}}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{{col:db_objects_top10.csv[9]}}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{{col:db_objects_top10.csv[10]}}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{{col:db_objects_top10.csv[13]}}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{{col:db_objects_top10.csv[15]}}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{{col:db_objects_top10.csv[16]}}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64390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0935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26912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01063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10951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3071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09144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2328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7274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05487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938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24FAB4-33FC-284D-821A-58B50440E9EF}"/>
              </a:ext>
            </a:extLst>
          </p:cNvPr>
          <p:cNvSpPr txBox="1"/>
          <p:nvPr/>
        </p:nvSpPr>
        <p:spPr>
          <a:xfrm>
            <a:off x="6096000" y="5131142"/>
            <a:ext cx="540193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0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EB3C-AECB-7746-8826-E65464B46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Improved pro-active stability 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F9C6B6-D6C7-AC49-920C-A49646ED0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Telemetry Collection Agent (TCA)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3B2EE9-A0A4-43E4-BEB0-DBE0BF98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Collection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A096-FAFD-4601-AAE6-E5477B45DA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10995025" cy="4610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is Telemetry Collection Agent (TCA)?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TCA is a Viewpoint enhancement of existing Monitoring and Diagnostic tools/agents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Extend existing data collection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Auditable: SQL based logged in DBQL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Data does TCA Collect?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Anonymous system logs and features usage data 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Requires Feature Usage Logging (FUL) enabled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2" descr="Telemetry and Microservices part1">
            <a:extLst>
              <a:ext uri="{FF2B5EF4-FFF2-40B4-BE49-F238E27FC236}">
                <a16:creationId xmlns:a16="http://schemas.microsoft.com/office/drawing/2014/main" id="{F5A319ED-0666-4253-B258-614B72E4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81" y="3336162"/>
            <a:ext cx="2736686" cy="27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D8BF36-9856-FD47-948A-964D61DF4ADE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63046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9AE5-9131-428B-81AA-C1A427AB02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938318" cy="46101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</a:t>
            </a:r>
            <a:r>
              <a:rPr lang="en-US" b="1" u="sng">
                <a:solidFill>
                  <a:schemeClr val="bg2">
                    <a:lumMod val="50000"/>
                  </a:schemeClr>
                </a:solidFill>
              </a:rPr>
              <a:t>for you?</a:t>
            </a:r>
            <a:endParaRPr lang="en-US" b="1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outage, improve workload mapping to known defects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users experience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Maximize value using latest Teradata software and AAS-features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Free online training throughout 2020 driving newer features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for Teradata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service delivery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More intelligent recommendations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support cost by accelerating latest software release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A4912A-6273-455F-906E-CE00727D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36524-56F0-EC47-8E19-F156637975A3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42705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1555</TotalTime>
  <Words>738</Words>
  <Application>Microsoft Macintosh PowerPoint</Application>
  <PresentationFormat>Widescreen</PresentationFormat>
  <Paragraphs>104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Regular</vt:lpstr>
      <vt:lpstr>Courier New</vt:lpstr>
      <vt:lpstr>Theme1</vt:lpstr>
      <vt:lpstr>Worksheet</vt:lpstr>
      <vt:lpstr>Status Updates</vt:lpstr>
      <vt:lpstr>Consumption By The Numbers</vt:lpstr>
      <vt:lpstr>Top Users</vt:lpstr>
      <vt:lpstr>Concurrency</vt:lpstr>
      <vt:lpstr>Concurrency</vt:lpstr>
      <vt:lpstr>Top 10 Databases</vt:lpstr>
      <vt:lpstr>PowerPoint Presentation</vt:lpstr>
      <vt:lpstr>Telemetry Collection Agent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39</cp:revision>
  <dcterms:created xsi:type="dcterms:W3CDTF">2020-06-04T05:57:11Z</dcterms:created>
  <dcterms:modified xsi:type="dcterms:W3CDTF">2020-06-30T03:19:27Z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