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3"/>
  </p:notesMasterIdLst>
  <p:handoutMasterIdLst>
    <p:handoutMasterId r:id="rId14"/>
  </p:handoutMasterIdLst>
  <p:sldIdLst>
    <p:sldId id="288" r:id="rId5"/>
    <p:sldId id="2139119242" r:id="rId6"/>
    <p:sldId id="2139119243" r:id="rId7"/>
    <p:sldId id="2139119244" r:id="rId8"/>
    <p:sldId id="2139119245" r:id="rId9"/>
    <p:sldId id="295" r:id="rId10"/>
    <p:sldId id="2139119240" r:id="rId11"/>
    <p:sldId id="21391192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4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816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6/25/20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has detected PDCR or otherwise been configured to use PDCR, collection will occur daily at midnight and noon.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is using DBC sources, collection will occur daily at midnight, 6am, noon, and 6pm.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7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5684703" y="4003838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pic:cpu_summary.Daily_Mean_Usage_except_Idle.png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43983"/>
              </p:ext>
            </p:extLst>
          </p:nvPr>
        </p:nvGraphicFramePr>
        <p:xfrm>
          <a:off x="587481" y="1309891"/>
          <a:ext cx="4854851" cy="669056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353921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289763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val:users_total.csv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User Accounts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val:users_active.csv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Active Users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Peak Query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Percentile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543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{{val:level1_cpu_trend_spma.coa.csv[2:7]}}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Average CPU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2168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{{val:level1_io_trend_spma.coa.csv[2:7]}}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IO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77329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Database Schemas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05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[2:3]}}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Database Objects (Tables, Views, Etc.) 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531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Columns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306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Available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99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[2:5]}}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Used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5492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[2:6]}}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Filled Percent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570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398B12-B7CE-6440-ABBC-4F9531F49C4D}"/>
              </a:ext>
            </a:extLst>
          </p:cNvPr>
          <p:cNvSpPr/>
          <p:nvPr/>
        </p:nvSpPr>
        <p:spPr>
          <a:xfrm>
            <a:off x="5684703" y="1398889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7293165" y="3559089"/>
            <a:ext cx="4790890" cy="264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pic:top_users.Bar_chart_Average</a:t>
            </a:r>
            <a:r>
              <a:rPr lang="en-US" dirty="0"/>
              <a:t> CPU Seconds filtered by </a:t>
            </a:r>
            <a:r>
              <a:rPr lang="en-US" dirty="0" err="1"/>
              <a:t>User_Bucket.png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81384"/>
              </p:ext>
            </p:extLst>
          </p:nvPr>
        </p:nvGraphicFramePr>
        <p:xfrm>
          <a:off x="587482" y="1407861"/>
          <a:ext cx="6375178" cy="47946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515873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859305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658091"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163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435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4489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979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88612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6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ECCA1F-3AAD-E249-83ED-BDAD373767DA}"/>
              </a:ext>
            </a:extLst>
          </p:cNvPr>
          <p:cNvSpPr txBox="1"/>
          <p:nvPr/>
        </p:nvSpPr>
        <p:spPr>
          <a:xfrm>
            <a:off x="7293166" y="1407138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6766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16" y="395492"/>
            <a:ext cx="6520065" cy="715294"/>
          </a:xfrm>
        </p:spPr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0" y="0"/>
            <a:ext cx="39660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9F53A-42F1-D94A-8675-B2B4EA2EF6B8}"/>
              </a:ext>
            </a:extLst>
          </p:cNvPr>
          <p:cNvSpPr/>
          <p:nvPr/>
        </p:nvSpPr>
        <p:spPr>
          <a:xfrm>
            <a:off x="4263528" y="1696598"/>
            <a:ext cx="7928472" cy="516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pic:concurrency.weekday_usage_analysis.png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6962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431320" y="1407863"/>
            <a:ext cx="6531340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pic:concurrency.comparative_line_trend_graph.png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7304183" y="1994511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7623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587481" y="5131142"/>
            <a:ext cx="550851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5F7BE6-24DF-8D4C-B1A9-5BAD4EC3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72930"/>
              </p:ext>
            </p:extLst>
          </p:nvPr>
        </p:nvGraphicFramePr>
        <p:xfrm>
          <a:off x="587481" y="1287624"/>
          <a:ext cx="10925150" cy="360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92515">
                  <a:extLst>
                    <a:ext uri="{9D8B030D-6E8A-4147-A177-3AD203B41FA5}">
                      <a16:colId xmlns:a16="http://schemas.microsoft.com/office/drawing/2014/main" val="1021823340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4002956159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262357997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1956989282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155525533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2708770844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1902436834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082279119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851535888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029171604"/>
                    </a:ext>
                  </a:extLst>
                </a:gridCol>
              </a:tblGrid>
              <a:tr h="443885"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{{col:db_objects_top10.csv[6]}}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{{col:db_objects_top10.csv[7]}}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{{col:db_objects_top10.csv[8]}}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{{col:db_objects_top10.csv[9]}}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{{col:db_objects_top10.csv[10]}}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4390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0935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26912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01063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10951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071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0914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2328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727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05487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38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24FAB4-33FC-284D-821A-58B50440E9EF}"/>
              </a:ext>
            </a:extLst>
          </p:cNvPr>
          <p:cNvSpPr txBox="1"/>
          <p:nvPr/>
        </p:nvSpPr>
        <p:spPr>
          <a:xfrm>
            <a:off x="6096000" y="5131142"/>
            <a:ext cx="540193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Improved pro-active stability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Telemetry Collection Agent (TCA)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B2EE9-A0A4-43E4-BEB0-DBE0BF9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Collection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096-FAFD-4601-AAE6-E5477B45DA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995025" cy="4610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is Telemetry Collection Agent (TCA)?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TCA is a Viewpoint enhancement of existing Monitoring and Diagnostic tools/agents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Extend existing data collection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Auditable: SQL based logged in DBQL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Data does TCA Collect?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Anonymous system logs and features usage data 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Requires Feature Usage Logging (FUL) enabled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2" descr="Telemetry and Microservices part1">
            <a:extLst>
              <a:ext uri="{FF2B5EF4-FFF2-40B4-BE49-F238E27FC236}">
                <a16:creationId xmlns:a16="http://schemas.microsoft.com/office/drawing/2014/main" id="{F5A319ED-0666-4253-B258-614B72E4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1" y="3336162"/>
            <a:ext cx="2736686" cy="2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8BF36-9856-FD47-948A-964D61DF4ADE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3046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AE5-9131-428B-81AA-C1A427AB02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8318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</a:t>
            </a:r>
            <a:r>
              <a:rPr lang="en-US" b="1" u="sng">
                <a:solidFill>
                  <a:schemeClr val="bg2">
                    <a:lumMod val="50000"/>
                  </a:schemeClr>
                </a:solidFill>
              </a:rPr>
              <a:t>for you?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outage, improve workload mapping to known defects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users experience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 value using latest Teradata software and AAS-features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 online training throughout 2020 driving newer features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Teradata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service delivery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intelligent recommendations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support cost by accelerating latest software release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4912A-6273-455F-906E-CE00727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36524-56F0-EC47-8E19-F156637975A3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42705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1549</TotalTime>
  <Words>723</Words>
  <Application>Microsoft Macintosh PowerPoint</Application>
  <PresentationFormat>Widescreen</PresentationFormat>
  <Paragraphs>102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Regular</vt:lpstr>
      <vt:lpstr>Courier New</vt:lpstr>
      <vt:lpstr>Theme1</vt:lpstr>
      <vt:lpstr>Consumption By The Numbers</vt:lpstr>
      <vt:lpstr>Top Users</vt:lpstr>
      <vt:lpstr>Concurrency</vt:lpstr>
      <vt:lpstr>Concurrency</vt:lpstr>
      <vt:lpstr>Top 10 Databases</vt:lpstr>
      <vt:lpstr>PowerPoint Presentation</vt:lpstr>
      <vt:lpstr>Telemetry Collection Agent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37</cp:revision>
  <dcterms:created xsi:type="dcterms:W3CDTF">2020-06-04T05:57:11Z</dcterms:created>
  <dcterms:modified xsi:type="dcterms:W3CDTF">2020-06-26T06:37:55Z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