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4" r:id="rId3"/>
    <p:sldId id="258" r:id="rId4"/>
  </p:sldIdLst>
  <p:sldSz cx="12801600" cy="9601200" type="A3"/>
  <p:notesSz cx="6858000" cy="9144000"/>
  <p:defaultTextStyle>
    <a:defPPr>
      <a:defRPr lang="fr-FR"/>
    </a:defPPr>
    <a:lvl1pPr marL="0" algn="l" defTabSz="127970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9850" algn="l" defTabSz="127970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9700" algn="l" defTabSz="127970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9548" algn="l" defTabSz="127970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9397" algn="l" defTabSz="127970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9245" algn="l" defTabSz="127970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9095" algn="l" defTabSz="127970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8944" algn="l" defTabSz="127970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18793" algn="l" defTabSz="127970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FF00FF"/>
    <a:srgbClr val="C8FBC5"/>
    <a:srgbClr val="CCFFCC"/>
    <a:srgbClr val="FFE36D"/>
    <a:srgbClr val="D8E5BD"/>
    <a:srgbClr val="CBDCA8"/>
    <a:srgbClr val="FFA725"/>
    <a:srgbClr val="FFE98B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4" autoAdjust="0"/>
    <p:restoredTop sz="94660"/>
  </p:normalViewPr>
  <p:slideViewPr>
    <p:cSldViewPr>
      <p:cViewPr varScale="1">
        <p:scale>
          <a:sx n="48" d="100"/>
          <a:sy n="48" d="100"/>
        </p:scale>
        <p:origin x="1650" y="60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1.xml" /><Relationship Id="rId7" Type="http://schemas.openxmlformats.org/officeDocument/2006/relationships/theme" Target="theme/theme1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2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60120" y="2982601"/>
            <a:ext cx="10881360" cy="205803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9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79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19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5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99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39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78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18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281160" y="384498"/>
            <a:ext cx="2880360" cy="819213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40080" y="384498"/>
            <a:ext cx="8427720" cy="819213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60120" y="2982601"/>
            <a:ext cx="10881360" cy="205803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9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79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19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5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99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39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78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18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06/12/2024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00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06/12/2024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832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1239" y="6169666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11239" y="4069400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3985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797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91954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5939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1992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390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7894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1879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06/12/2024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502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40080" y="2240282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7480" y="2240282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06/12/2024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30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40082" y="2149160"/>
            <a:ext cx="5656263" cy="89566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9850" indent="0">
              <a:buNone/>
              <a:defRPr sz="2800" b="1"/>
            </a:lvl2pPr>
            <a:lvl3pPr marL="1279700" indent="0">
              <a:buNone/>
              <a:defRPr sz="2500" b="1"/>
            </a:lvl3pPr>
            <a:lvl4pPr marL="1919548" indent="0">
              <a:buNone/>
              <a:defRPr sz="2100" b="1"/>
            </a:lvl4pPr>
            <a:lvl5pPr marL="2559397" indent="0">
              <a:buNone/>
              <a:defRPr sz="2100" b="1"/>
            </a:lvl5pPr>
            <a:lvl6pPr marL="3199245" indent="0">
              <a:buNone/>
              <a:defRPr sz="2100" b="1"/>
            </a:lvl6pPr>
            <a:lvl7pPr marL="3839095" indent="0">
              <a:buNone/>
              <a:defRPr sz="2100" b="1"/>
            </a:lvl7pPr>
            <a:lvl8pPr marL="4478944" indent="0">
              <a:buNone/>
              <a:defRPr sz="2100" b="1"/>
            </a:lvl8pPr>
            <a:lvl9pPr marL="5118793" indent="0">
              <a:buNone/>
              <a:defRPr sz="21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0082" y="3044826"/>
            <a:ext cx="5656263" cy="553180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03039" y="2149160"/>
            <a:ext cx="5658486" cy="89566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9850" indent="0">
              <a:buNone/>
              <a:defRPr sz="2800" b="1"/>
            </a:lvl2pPr>
            <a:lvl3pPr marL="1279700" indent="0">
              <a:buNone/>
              <a:defRPr sz="2500" b="1"/>
            </a:lvl3pPr>
            <a:lvl4pPr marL="1919548" indent="0">
              <a:buNone/>
              <a:defRPr sz="2100" b="1"/>
            </a:lvl4pPr>
            <a:lvl5pPr marL="2559397" indent="0">
              <a:buNone/>
              <a:defRPr sz="2100" b="1"/>
            </a:lvl5pPr>
            <a:lvl6pPr marL="3199245" indent="0">
              <a:buNone/>
              <a:defRPr sz="2100" b="1"/>
            </a:lvl6pPr>
            <a:lvl7pPr marL="3839095" indent="0">
              <a:buNone/>
              <a:defRPr sz="2100" b="1"/>
            </a:lvl7pPr>
            <a:lvl8pPr marL="4478944" indent="0">
              <a:buNone/>
              <a:defRPr sz="2100" b="1"/>
            </a:lvl8pPr>
            <a:lvl9pPr marL="5118793" indent="0">
              <a:buNone/>
              <a:defRPr sz="21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3039" y="3044826"/>
            <a:ext cx="5658486" cy="553180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06/12/2024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255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06/12/2024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790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06/12/2024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041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0085" y="382274"/>
            <a:ext cx="4211639" cy="162687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5069" y="382276"/>
            <a:ext cx="7156451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0085" y="2009145"/>
            <a:ext cx="4211639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39850" indent="0">
              <a:buNone/>
              <a:defRPr sz="1700"/>
            </a:lvl2pPr>
            <a:lvl3pPr marL="1279700" indent="0">
              <a:buNone/>
              <a:defRPr sz="1300"/>
            </a:lvl3pPr>
            <a:lvl4pPr marL="1919548" indent="0">
              <a:buNone/>
              <a:defRPr sz="1300"/>
            </a:lvl4pPr>
            <a:lvl5pPr marL="2559397" indent="0">
              <a:buNone/>
              <a:defRPr sz="1300"/>
            </a:lvl5pPr>
            <a:lvl6pPr marL="3199245" indent="0">
              <a:buNone/>
              <a:defRPr sz="1300"/>
            </a:lvl6pPr>
            <a:lvl7pPr marL="3839095" indent="0">
              <a:buNone/>
              <a:defRPr sz="1300"/>
            </a:lvl7pPr>
            <a:lvl8pPr marL="4478944" indent="0">
              <a:buNone/>
              <a:defRPr sz="1300"/>
            </a:lvl8pPr>
            <a:lvl9pPr marL="5118793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06/12/2024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60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09203" y="6720845"/>
            <a:ext cx="7680960" cy="79343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39850" indent="0">
              <a:buNone/>
              <a:defRPr sz="3900"/>
            </a:lvl2pPr>
            <a:lvl3pPr marL="1279700" indent="0">
              <a:buNone/>
              <a:defRPr sz="3300"/>
            </a:lvl3pPr>
            <a:lvl4pPr marL="1919548" indent="0">
              <a:buNone/>
              <a:defRPr sz="2800"/>
            </a:lvl4pPr>
            <a:lvl5pPr marL="2559397" indent="0">
              <a:buNone/>
              <a:defRPr sz="2800"/>
            </a:lvl5pPr>
            <a:lvl6pPr marL="3199245" indent="0">
              <a:buNone/>
              <a:defRPr sz="2800"/>
            </a:lvl6pPr>
            <a:lvl7pPr marL="3839095" indent="0">
              <a:buNone/>
              <a:defRPr sz="2800"/>
            </a:lvl7pPr>
            <a:lvl8pPr marL="4478944" indent="0">
              <a:buNone/>
              <a:defRPr sz="2800"/>
            </a:lvl8pPr>
            <a:lvl9pPr marL="5118793" indent="0">
              <a:buNone/>
              <a:defRPr sz="28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09203" y="7514275"/>
            <a:ext cx="7680960" cy="1126808"/>
          </a:xfrm>
        </p:spPr>
        <p:txBody>
          <a:bodyPr/>
          <a:lstStyle>
            <a:lvl1pPr marL="0" indent="0">
              <a:buNone/>
              <a:defRPr sz="2000"/>
            </a:lvl1pPr>
            <a:lvl2pPr marL="639850" indent="0">
              <a:buNone/>
              <a:defRPr sz="1700"/>
            </a:lvl2pPr>
            <a:lvl3pPr marL="1279700" indent="0">
              <a:buNone/>
              <a:defRPr sz="1300"/>
            </a:lvl3pPr>
            <a:lvl4pPr marL="1919548" indent="0">
              <a:buNone/>
              <a:defRPr sz="1300"/>
            </a:lvl4pPr>
            <a:lvl5pPr marL="2559397" indent="0">
              <a:buNone/>
              <a:defRPr sz="1300"/>
            </a:lvl5pPr>
            <a:lvl6pPr marL="3199245" indent="0">
              <a:buNone/>
              <a:defRPr sz="1300"/>
            </a:lvl6pPr>
            <a:lvl7pPr marL="3839095" indent="0">
              <a:buNone/>
              <a:defRPr sz="1300"/>
            </a:lvl7pPr>
            <a:lvl8pPr marL="4478944" indent="0">
              <a:buNone/>
              <a:defRPr sz="1300"/>
            </a:lvl8pPr>
            <a:lvl9pPr marL="5118793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06/12/2024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762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06/12/2024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23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281160" y="384498"/>
            <a:ext cx="2880360" cy="819213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40080" y="384498"/>
            <a:ext cx="8427720" cy="819213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06/12/2024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59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1239" y="6169666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11239" y="4069400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3985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797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91954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5939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1992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390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7894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1879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40080" y="2240282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7480" y="2240282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06/12/2024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40082" y="2149160"/>
            <a:ext cx="5656263" cy="89566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9850" indent="0">
              <a:buNone/>
              <a:defRPr sz="2800" b="1"/>
            </a:lvl2pPr>
            <a:lvl3pPr marL="1279700" indent="0">
              <a:buNone/>
              <a:defRPr sz="2500" b="1"/>
            </a:lvl3pPr>
            <a:lvl4pPr marL="1919548" indent="0">
              <a:buNone/>
              <a:defRPr sz="2100" b="1"/>
            </a:lvl4pPr>
            <a:lvl5pPr marL="2559397" indent="0">
              <a:buNone/>
              <a:defRPr sz="2100" b="1"/>
            </a:lvl5pPr>
            <a:lvl6pPr marL="3199245" indent="0">
              <a:buNone/>
              <a:defRPr sz="2100" b="1"/>
            </a:lvl6pPr>
            <a:lvl7pPr marL="3839095" indent="0">
              <a:buNone/>
              <a:defRPr sz="2100" b="1"/>
            </a:lvl7pPr>
            <a:lvl8pPr marL="4478944" indent="0">
              <a:buNone/>
              <a:defRPr sz="2100" b="1"/>
            </a:lvl8pPr>
            <a:lvl9pPr marL="5118793" indent="0">
              <a:buNone/>
              <a:defRPr sz="21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0082" y="3044826"/>
            <a:ext cx="5656263" cy="553180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03039" y="2149160"/>
            <a:ext cx="5658486" cy="89566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9850" indent="0">
              <a:buNone/>
              <a:defRPr sz="2800" b="1"/>
            </a:lvl2pPr>
            <a:lvl3pPr marL="1279700" indent="0">
              <a:buNone/>
              <a:defRPr sz="2500" b="1"/>
            </a:lvl3pPr>
            <a:lvl4pPr marL="1919548" indent="0">
              <a:buNone/>
              <a:defRPr sz="2100" b="1"/>
            </a:lvl4pPr>
            <a:lvl5pPr marL="2559397" indent="0">
              <a:buNone/>
              <a:defRPr sz="2100" b="1"/>
            </a:lvl5pPr>
            <a:lvl6pPr marL="3199245" indent="0">
              <a:buNone/>
              <a:defRPr sz="2100" b="1"/>
            </a:lvl6pPr>
            <a:lvl7pPr marL="3839095" indent="0">
              <a:buNone/>
              <a:defRPr sz="2100" b="1"/>
            </a:lvl7pPr>
            <a:lvl8pPr marL="4478944" indent="0">
              <a:buNone/>
              <a:defRPr sz="2100" b="1"/>
            </a:lvl8pPr>
            <a:lvl9pPr marL="5118793" indent="0">
              <a:buNone/>
              <a:defRPr sz="21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3039" y="3044826"/>
            <a:ext cx="5658486" cy="553180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06/12/2024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06/12/2024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06/12/2024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0085" y="382274"/>
            <a:ext cx="4211639" cy="162687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5069" y="382276"/>
            <a:ext cx="7156451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0085" y="2009145"/>
            <a:ext cx="4211639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39850" indent="0">
              <a:buNone/>
              <a:defRPr sz="1700"/>
            </a:lvl2pPr>
            <a:lvl3pPr marL="1279700" indent="0">
              <a:buNone/>
              <a:defRPr sz="1300"/>
            </a:lvl3pPr>
            <a:lvl4pPr marL="1919548" indent="0">
              <a:buNone/>
              <a:defRPr sz="1300"/>
            </a:lvl4pPr>
            <a:lvl5pPr marL="2559397" indent="0">
              <a:buNone/>
              <a:defRPr sz="1300"/>
            </a:lvl5pPr>
            <a:lvl6pPr marL="3199245" indent="0">
              <a:buNone/>
              <a:defRPr sz="1300"/>
            </a:lvl6pPr>
            <a:lvl7pPr marL="3839095" indent="0">
              <a:buNone/>
              <a:defRPr sz="1300"/>
            </a:lvl7pPr>
            <a:lvl8pPr marL="4478944" indent="0">
              <a:buNone/>
              <a:defRPr sz="1300"/>
            </a:lvl8pPr>
            <a:lvl9pPr marL="5118793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06/12/2024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09203" y="6720845"/>
            <a:ext cx="7680960" cy="79343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39850" indent="0">
              <a:buNone/>
              <a:defRPr sz="3900"/>
            </a:lvl2pPr>
            <a:lvl3pPr marL="1279700" indent="0">
              <a:buNone/>
              <a:defRPr sz="3300"/>
            </a:lvl3pPr>
            <a:lvl4pPr marL="1919548" indent="0">
              <a:buNone/>
              <a:defRPr sz="2800"/>
            </a:lvl4pPr>
            <a:lvl5pPr marL="2559397" indent="0">
              <a:buNone/>
              <a:defRPr sz="2800"/>
            </a:lvl5pPr>
            <a:lvl6pPr marL="3199245" indent="0">
              <a:buNone/>
              <a:defRPr sz="2800"/>
            </a:lvl6pPr>
            <a:lvl7pPr marL="3839095" indent="0">
              <a:buNone/>
              <a:defRPr sz="2800"/>
            </a:lvl7pPr>
            <a:lvl8pPr marL="4478944" indent="0">
              <a:buNone/>
              <a:defRPr sz="2800"/>
            </a:lvl8pPr>
            <a:lvl9pPr marL="5118793" indent="0">
              <a:buNone/>
              <a:defRPr sz="28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09203" y="7514275"/>
            <a:ext cx="7680960" cy="1126808"/>
          </a:xfrm>
        </p:spPr>
        <p:txBody>
          <a:bodyPr/>
          <a:lstStyle>
            <a:lvl1pPr marL="0" indent="0">
              <a:buNone/>
              <a:defRPr sz="2000"/>
            </a:lvl1pPr>
            <a:lvl2pPr marL="639850" indent="0">
              <a:buNone/>
              <a:defRPr sz="1700"/>
            </a:lvl2pPr>
            <a:lvl3pPr marL="1279700" indent="0">
              <a:buNone/>
              <a:defRPr sz="1300"/>
            </a:lvl3pPr>
            <a:lvl4pPr marL="1919548" indent="0">
              <a:buNone/>
              <a:defRPr sz="1300"/>
            </a:lvl4pPr>
            <a:lvl5pPr marL="2559397" indent="0">
              <a:buNone/>
              <a:defRPr sz="1300"/>
            </a:lvl5pPr>
            <a:lvl6pPr marL="3199245" indent="0">
              <a:buNone/>
              <a:defRPr sz="1300"/>
            </a:lvl6pPr>
            <a:lvl7pPr marL="3839095" indent="0">
              <a:buNone/>
              <a:defRPr sz="1300"/>
            </a:lvl7pPr>
            <a:lvl8pPr marL="4478944" indent="0">
              <a:buNone/>
              <a:defRPr sz="1300"/>
            </a:lvl8pPr>
            <a:lvl9pPr marL="5118793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06/12/2024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600200"/>
          </a:xfrm>
          <a:prstGeom prst="rect">
            <a:avLst/>
          </a:prstGeom>
        </p:spPr>
        <p:txBody>
          <a:bodyPr vert="horz" lIns="127969" tIns="63986" rIns="127969" bIns="63986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40080" y="2240282"/>
            <a:ext cx="11521440" cy="6336348"/>
          </a:xfrm>
          <a:prstGeom prst="rect">
            <a:avLst/>
          </a:prstGeom>
        </p:spPr>
        <p:txBody>
          <a:bodyPr vert="horz" lIns="127969" tIns="63986" rIns="127969" bIns="63986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40080" y="8898896"/>
            <a:ext cx="2987040" cy="511175"/>
          </a:xfrm>
          <a:prstGeom prst="rect">
            <a:avLst/>
          </a:prstGeom>
        </p:spPr>
        <p:txBody>
          <a:bodyPr vert="horz" lIns="127969" tIns="63986" rIns="127969" bIns="63986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06/12/2024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73880" y="8898896"/>
            <a:ext cx="4053840" cy="511175"/>
          </a:xfrm>
          <a:prstGeom prst="rect">
            <a:avLst/>
          </a:prstGeom>
        </p:spPr>
        <p:txBody>
          <a:bodyPr vert="horz" lIns="127969" tIns="63986" rIns="127969" bIns="63986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174480" y="8898896"/>
            <a:ext cx="2987040" cy="511175"/>
          </a:xfrm>
          <a:prstGeom prst="rect">
            <a:avLst/>
          </a:prstGeom>
        </p:spPr>
        <p:txBody>
          <a:bodyPr vert="horz" lIns="127969" tIns="63986" rIns="127969" bIns="63986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700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9888" indent="-479888" algn="l" defTabSz="12797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755" indent="-399905" algn="l" defTabSz="127970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99623" indent="-319925" algn="l" defTabSz="1279700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470" indent="-319925" algn="l" defTabSz="12797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320" indent="-319925" algn="l" defTabSz="12797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19170" indent="-319925" algn="l" defTabSz="12797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59020" indent="-319925" algn="l" defTabSz="12797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98868" indent="-319925" algn="l" defTabSz="12797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38718" indent="-319925" algn="l" defTabSz="12797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797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9850" algn="l" defTabSz="12797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79700" algn="l" defTabSz="12797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19548" algn="l" defTabSz="12797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59397" algn="l" defTabSz="12797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99245" algn="l" defTabSz="12797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39095" algn="l" defTabSz="12797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78944" algn="l" defTabSz="12797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18793" algn="l" defTabSz="12797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600200"/>
          </a:xfrm>
          <a:prstGeom prst="rect">
            <a:avLst/>
          </a:prstGeom>
        </p:spPr>
        <p:txBody>
          <a:bodyPr vert="horz" lIns="127969" tIns="63986" rIns="127969" bIns="63986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40080" y="2240282"/>
            <a:ext cx="11521440" cy="6336348"/>
          </a:xfrm>
          <a:prstGeom prst="rect">
            <a:avLst/>
          </a:prstGeom>
        </p:spPr>
        <p:txBody>
          <a:bodyPr vert="horz" lIns="127969" tIns="63986" rIns="127969" bIns="63986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40080" y="8898896"/>
            <a:ext cx="2987040" cy="511175"/>
          </a:xfrm>
          <a:prstGeom prst="rect">
            <a:avLst/>
          </a:prstGeom>
        </p:spPr>
        <p:txBody>
          <a:bodyPr vert="horz" lIns="127969" tIns="63986" rIns="127969" bIns="63986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06/12/2024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73880" y="8898896"/>
            <a:ext cx="4053840" cy="511175"/>
          </a:xfrm>
          <a:prstGeom prst="rect">
            <a:avLst/>
          </a:prstGeom>
        </p:spPr>
        <p:txBody>
          <a:bodyPr vert="horz" lIns="127969" tIns="63986" rIns="127969" bIns="63986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174480" y="8898896"/>
            <a:ext cx="2987040" cy="511175"/>
          </a:xfrm>
          <a:prstGeom prst="rect">
            <a:avLst/>
          </a:prstGeom>
        </p:spPr>
        <p:txBody>
          <a:bodyPr vert="horz" lIns="127969" tIns="63986" rIns="127969" bIns="63986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92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79700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9888" indent="-479888" algn="l" defTabSz="12797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755" indent="-399905" algn="l" defTabSz="127970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99623" indent="-319925" algn="l" defTabSz="1279700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470" indent="-319925" algn="l" defTabSz="12797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320" indent="-319925" algn="l" defTabSz="12797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19170" indent="-319925" algn="l" defTabSz="12797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59020" indent="-319925" algn="l" defTabSz="12797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98868" indent="-319925" algn="l" defTabSz="12797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38718" indent="-319925" algn="l" defTabSz="12797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797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9850" algn="l" defTabSz="12797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79700" algn="l" defTabSz="12797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19548" algn="l" defTabSz="12797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59397" algn="l" defTabSz="12797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99245" algn="l" defTabSz="12797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39095" algn="l" defTabSz="12797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78944" algn="l" defTabSz="12797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18793" algn="l" defTabSz="12797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3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 /><Relationship Id="rId13" Type="http://schemas.openxmlformats.org/officeDocument/2006/relationships/hyperlink" Target="http://www.constantine-hier-aujourdhui.fr/images/divers/perregaux2.jpg" TargetMode="External" /><Relationship Id="rId18" Type="http://schemas.openxmlformats.org/officeDocument/2006/relationships/image" Target="../media/image19.jpeg" /><Relationship Id="rId26" Type="http://schemas.openxmlformats.org/officeDocument/2006/relationships/image" Target="../media/image24.jpeg" /><Relationship Id="rId3" Type="http://schemas.openxmlformats.org/officeDocument/2006/relationships/image" Target="../media/image6.gif" /><Relationship Id="rId21" Type="http://schemas.openxmlformats.org/officeDocument/2006/relationships/image" Target="../media/image21.png" /><Relationship Id="rId7" Type="http://schemas.openxmlformats.org/officeDocument/2006/relationships/image" Target="../media/image9.jpeg" /><Relationship Id="rId12" Type="http://schemas.openxmlformats.org/officeDocument/2006/relationships/image" Target="../media/image14.jpeg" /><Relationship Id="rId17" Type="http://schemas.openxmlformats.org/officeDocument/2006/relationships/image" Target="../media/image18.gif" /><Relationship Id="rId25" Type="http://schemas.openxmlformats.org/officeDocument/2006/relationships/hyperlink" Target="http://www.constantine-hier-aujourdhui.fr/images/divers/chutes2.jpg" TargetMode="External" /><Relationship Id="rId2" Type="http://schemas.openxmlformats.org/officeDocument/2006/relationships/image" Target="../media/image5.jpeg" /><Relationship Id="rId16" Type="http://schemas.openxmlformats.org/officeDocument/2006/relationships/image" Target="../media/image17.jpeg" /><Relationship Id="rId20" Type="http://schemas.openxmlformats.org/officeDocument/2006/relationships/image" Target="../media/image20.jpeg" /><Relationship Id="rId29" Type="http://schemas.openxmlformats.org/officeDocument/2006/relationships/image" Target="../media/image26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8.jpeg" /><Relationship Id="rId11" Type="http://schemas.openxmlformats.org/officeDocument/2006/relationships/image" Target="../media/image13.jpeg" /><Relationship Id="rId24" Type="http://schemas.openxmlformats.org/officeDocument/2006/relationships/hyperlink" Target="http://www.constantine-hier-aujourdhui.fr/LaVille/pontsidimcid.htm" TargetMode="External" /><Relationship Id="rId5" Type="http://schemas.openxmlformats.org/officeDocument/2006/relationships/image" Target="../media/image7.jpeg" /><Relationship Id="rId15" Type="http://schemas.openxmlformats.org/officeDocument/2006/relationships/image" Target="../media/image16.jpeg" /><Relationship Id="rId23" Type="http://schemas.openxmlformats.org/officeDocument/2006/relationships/image" Target="../media/image23.jpeg" /><Relationship Id="rId28" Type="http://schemas.openxmlformats.org/officeDocument/2006/relationships/image" Target="../media/image25.jpeg" /><Relationship Id="rId10" Type="http://schemas.openxmlformats.org/officeDocument/2006/relationships/image" Target="../media/image12.jpeg" /><Relationship Id="rId19" Type="http://schemas.openxmlformats.org/officeDocument/2006/relationships/hyperlink" Target="http://www.constantine-hier-aujourdhui.fr/images/cartespostales/pont_du_diable/diable01.jpg" TargetMode="External" /><Relationship Id="rId31" Type="http://schemas.openxmlformats.org/officeDocument/2006/relationships/image" Target="../media/image28.png" /><Relationship Id="rId4" Type="http://schemas.openxmlformats.org/officeDocument/2006/relationships/hyperlink" Target="http://www.constantine-hier-aujourdhui.fr/images/divers/travaux_sidimcid.jpg" TargetMode="External" /><Relationship Id="rId9" Type="http://schemas.openxmlformats.org/officeDocument/2006/relationships/image" Target="../media/image11.jpeg" /><Relationship Id="rId14" Type="http://schemas.openxmlformats.org/officeDocument/2006/relationships/image" Target="../media/image15.jpeg" /><Relationship Id="rId22" Type="http://schemas.openxmlformats.org/officeDocument/2006/relationships/image" Target="../media/image22.jpeg" /><Relationship Id="rId27" Type="http://schemas.openxmlformats.org/officeDocument/2006/relationships/hyperlink" Target="http://www.constantine-hier-aujourdhui.fr/images/divers/chutes3.jpg" TargetMode="External" /><Relationship Id="rId30" Type="http://schemas.openxmlformats.org/officeDocument/2006/relationships/image" Target="../media/image2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12568" y="85693"/>
            <a:ext cx="4176464" cy="9387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4096" y="85693"/>
            <a:ext cx="4176464" cy="9395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8561040" y="85693"/>
            <a:ext cx="4176464" cy="9387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fr-FR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0"/>
          <a:stretch/>
        </p:blipFill>
        <p:spPr bwMode="auto">
          <a:xfrm>
            <a:off x="80014" y="2280319"/>
            <a:ext cx="4088538" cy="53285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283" y="192088"/>
            <a:ext cx="4407237" cy="1321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854" y="3691081"/>
            <a:ext cx="4627209" cy="579003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à coins arrondis 6"/>
          <p:cNvSpPr/>
          <p:nvPr/>
        </p:nvSpPr>
        <p:spPr>
          <a:xfrm>
            <a:off x="4312568" y="3691081"/>
            <a:ext cx="4161715" cy="5739548"/>
          </a:xfrm>
          <a:prstGeom prst="roundRect">
            <a:avLst>
              <a:gd name="adj" fmla="val 98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 de texte 117"/>
          <p:cNvSpPr txBox="1"/>
          <p:nvPr/>
        </p:nvSpPr>
        <p:spPr>
          <a:xfrm>
            <a:off x="4384576" y="120080"/>
            <a:ext cx="4176464" cy="3426985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23" tIns="45712" rIns="91423" bIns="457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35">
              <a:lnSpc>
                <a:spcPct val="115000"/>
              </a:lnSpc>
              <a:tabLst>
                <a:tab pos="0" algn="l"/>
              </a:tabLst>
              <a:defRPr/>
            </a:pPr>
            <a:r>
              <a:rPr lang="fr-FR" sz="1400" b="1" u="sng" kern="0" dirty="0">
                <a:solidFill>
                  <a:srgbClr val="FF0000"/>
                </a:solidFill>
                <a:latin typeface="Segoe Print"/>
                <a:ea typeface="Calibri"/>
                <a:cs typeface="Arial"/>
              </a:rPr>
              <a:t>Introduction:</a:t>
            </a:r>
          </a:p>
          <a:p>
            <a:pPr algn="ctr" defTabSz="914235">
              <a:lnSpc>
                <a:spcPct val="115000"/>
              </a:lnSpc>
              <a:tabLst>
                <a:tab pos="0" algn="l"/>
              </a:tabLst>
              <a:defRPr/>
            </a:pPr>
            <a:r>
              <a:rPr lang="fr-FR" sz="1400" b="1" kern="0" dirty="0">
                <a:solidFill>
                  <a:sysClr val="windowText" lastClr="000000"/>
                </a:solidFill>
                <a:latin typeface="Segoe Print"/>
                <a:ea typeface="Calibri"/>
                <a:cs typeface="Arial"/>
              </a:rPr>
              <a:t>Constantine est la capitale de l’est algérien, et parmi les plus grandes villes de l’Algérie .</a:t>
            </a:r>
          </a:p>
          <a:p>
            <a:pPr algn="ctr" defTabSz="914235">
              <a:lnSpc>
                <a:spcPct val="115000"/>
              </a:lnSpc>
              <a:tabLst>
                <a:tab pos="0" algn="l"/>
              </a:tabLst>
              <a:defRPr/>
            </a:pPr>
            <a:r>
              <a:rPr lang="fr-FR" sz="1400" b="1" kern="0" dirty="0">
                <a:solidFill>
                  <a:sysClr val="windowText" lastClr="000000"/>
                </a:solidFill>
                <a:latin typeface="Segoe Print"/>
                <a:ea typeface="Calibri"/>
                <a:cs typeface="Arial"/>
              </a:rPr>
              <a:t> La vieille ville est construite sur le roche de la chaux dure, qui a donné un spectacle unique est impossible à trouver à travers le monde comme dans n’importe quelle ville.</a:t>
            </a:r>
          </a:p>
          <a:p>
            <a:pPr algn="ctr" defTabSz="914235">
              <a:lnSpc>
                <a:spcPct val="115000"/>
              </a:lnSpc>
              <a:tabLst>
                <a:tab pos="0" algn="l"/>
              </a:tabLst>
              <a:defRPr/>
            </a:pPr>
            <a:r>
              <a:rPr lang="fr-FR" sz="1400" b="1" kern="0" dirty="0">
                <a:solidFill>
                  <a:sysClr val="windowText" lastClr="000000"/>
                </a:solidFill>
                <a:latin typeface="Segoe Print"/>
                <a:ea typeface="Calibri"/>
                <a:cs typeface="Arial"/>
              </a:rPr>
              <a:t>Les Français l'appelaient " le Vieux Rocher ", les arabes n'ont cessé de la surnommer " Bled-el-</a:t>
            </a:r>
            <a:r>
              <a:rPr lang="fr-FR" sz="1400" b="1" kern="0" dirty="0" err="1">
                <a:solidFill>
                  <a:sysClr val="windowText" lastClr="000000"/>
                </a:solidFill>
                <a:latin typeface="Segoe Print"/>
                <a:ea typeface="Calibri"/>
                <a:cs typeface="Arial"/>
              </a:rPr>
              <a:t>Haoua</a:t>
            </a:r>
            <a:r>
              <a:rPr lang="fr-FR" sz="1400" b="1" kern="0" dirty="0">
                <a:solidFill>
                  <a:sysClr val="windowText" lastClr="000000"/>
                </a:solidFill>
                <a:latin typeface="Segoe Print"/>
                <a:ea typeface="Calibri"/>
                <a:cs typeface="Arial"/>
              </a:rPr>
              <a:t> ", expression qui signifiait à la fois " Cité aérienne ", " Cité du Ravin ",   " Cité des Passions ".</a:t>
            </a:r>
          </a:p>
          <a:p>
            <a:pPr algn="ctr" defTabSz="914235">
              <a:lnSpc>
                <a:spcPct val="115000"/>
              </a:lnSpc>
              <a:tabLst>
                <a:tab pos="0" algn="l"/>
              </a:tabLst>
              <a:defRPr/>
            </a:pPr>
            <a:r>
              <a:rPr lang="fr-FR" sz="1400" b="1" kern="0" dirty="0">
                <a:solidFill>
                  <a:sysClr val="windowText" lastClr="000000"/>
                </a:solidFill>
                <a:latin typeface="Segoe Print"/>
                <a:ea typeface="Calibri"/>
                <a:cs typeface="Arial"/>
              </a:rPr>
              <a:t> Pour traverser d’un côte sur l’autre côté</a:t>
            </a:r>
          </a:p>
          <a:p>
            <a:pPr algn="ctr" defTabSz="914235">
              <a:lnSpc>
                <a:spcPct val="115000"/>
              </a:lnSpc>
              <a:tabLst>
                <a:tab pos="0" algn="l"/>
              </a:tabLst>
              <a:defRPr/>
            </a:pPr>
            <a:r>
              <a:rPr lang="fr-FR" sz="1400" b="1" kern="0" dirty="0">
                <a:solidFill>
                  <a:sysClr val="windowText" lastClr="000000"/>
                </a:solidFill>
                <a:latin typeface="Segoe Print"/>
                <a:ea typeface="Calibri"/>
                <a:cs typeface="Arial"/>
              </a:rPr>
              <a:t> Constantine a plusieurs ponts.</a:t>
            </a:r>
            <a:endParaRPr lang="fr-FR" sz="1400" kern="0" dirty="0">
              <a:solidFill>
                <a:sysClr val="windowText" lastClr="000000"/>
              </a:solidFill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10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12568" y="85693"/>
            <a:ext cx="4176464" cy="9387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4096" y="85693"/>
            <a:ext cx="4176464" cy="9395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8561040" y="85693"/>
            <a:ext cx="4176464" cy="9387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345715" y="274594"/>
            <a:ext cx="4055351" cy="892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91423" tIns="45712" rIns="91423" bIns="45712" rtlCol="0">
            <a:spAutoFit/>
          </a:bodyPr>
          <a:lstStyle/>
          <a:p>
            <a:pPr marL="1074544" indent="-177768" algn="ctr">
              <a:buBlip>
                <a:blip r:embed="rId3"/>
              </a:buBlip>
            </a:pPr>
            <a:r>
              <a:rPr lang="fr-FR" sz="1300" dirty="0">
                <a:latin typeface="Monotype Corsiva" panose="03010101010201010101" pitchFamily="66" charset="0"/>
              </a:rPr>
              <a:t>A cet endroit les gorges dominent d'une hauteur de 200 mètres. En arrière plan du pont se développe l'arche naturelle au dessus de l'oued </a:t>
            </a:r>
            <a:r>
              <a:rPr lang="fr-FR" sz="1300" dirty="0" err="1">
                <a:latin typeface="Monotype Corsiva" panose="03010101010201010101" pitchFamily="66" charset="0"/>
              </a:rPr>
              <a:t>Rhumel</a:t>
            </a:r>
            <a:r>
              <a:rPr lang="fr-FR" sz="1300" dirty="0">
                <a:latin typeface="Monotype Corsiva" panose="03010101010201010101" pitchFamily="66" charset="0"/>
              </a:rPr>
              <a:t>.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30869" y="5678374"/>
            <a:ext cx="4055352" cy="1815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91423" tIns="45712" rIns="91423" bIns="45712" rtlCol="0">
            <a:spAutoFit/>
          </a:bodyPr>
          <a:lstStyle>
            <a:defPPr>
              <a:defRPr lang="fr-FR"/>
            </a:defPPr>
            <a:lvl1pPr marL="714375" indent="-174625">
              <a:buBlip>
                <a:blip r:embed="rId3"/>
              </a:buBlip>
              <a:defRPr sz="1400">
                <a:latin typeface="Monotype Corsiva" panose="03010101010201010101" pitchFamily="66" charset="0"/>
              </a:defRPr>
            </a:lvl1pPr>
          </a:lstStyle>
          <a:p>
            <a:pPr marL="895189"/>
            <a:r>
              <a:rPr lang="fr-FR" dirty="0"/>
              <a:t>Le pont Suspendu, ou passerelle de Sidi M'Cid, traverse les gorges à </a:t>
            </a:r>
            <a:r>
              <a:rPr lang="fr-FR" dirty="0">
                <a:solidFill>
                  <a:srgbClr val="C00000"/>
                </a:solidFill>
              </a:rPr>
              <a:t>17mètres a</a:t>
            </a:r>
            <a:r>
              <a:rPr lang="fr-FR" dirty="0"/>
              <a:t>u-dessus du </a:t>
            </a:r>
            <a:r>
              <a:rPr lang="fr-FR" dirty="0" err="1"/>
              <a:t>Rhumel</a:t>
            </a:r>
            <a:r>
              <a:rPr lang="fr-FR" dirty="0"/>
              <a:t>. Cet ouvrage est </a:t>
            </a:r>
            <a:r>
              <a:rPr lang="fr-FR" dirty="0">
                <a:solidFill>
                  <a:srgbClr val="C00000"/>
                </a:solidFill>
              </a:rPr>
              <a:t>long de 164 mètres</a:t>
            </a:r>
            <a:r>
              <a:rPr lang="fr-FR" dirty="0"/>
              <a:t>,             large de </a:t>
            </a:r>
            <a:r>
              <a:rPr lang="fr-FR" dirty="0">
                <a:solidFill>
                  <a:srgbClr val="C00000"/>
                </a:solidFill>
              </a:rPr>
              <a:t>5,70 mètres</a:t>
            </a:r>
            <a:r>
              <a:rPr lang="fr-FR" dirty="0"/>
              <a:t>, et supporte une charge de </a:t>
            </a:r>
            <a:r>
              <a:rPr lang="fr-FR" dirty="0">
                <a:solidFill>
                  <a:srgbClr val="C00000"/>
                </a:solidFill>
              </a:rPr>
              <a:t>17 tonnes. </a:t>
            </a:r>
          </a:p>
          <a:p>
            <a:pPr marL="174593"/>
            <a:r>
              <a:rPr lang="fr-FR" dirty="0"/>
              <a:t>Conçu par l'ingénieur Ferdinand </a:t>
            </a:r>
            <a:r>
              <a:rPr lang="fr-FR" dirty="0" err="1"/>
              <a:t>Arnodin</a:t>
            </a:r>
            <a:r>
              <a:rPr lang="fr-FR" dirty="0"/>
              <a:t>,                          il a été réalisé par </a:t>
            </a:r>
            <a:r>
              <a:rPr lang="fr-FR" dirty="0">
                <a:solidFill>
                  <a:srgbClr val="C00000"/>
                </a:solidFill>
              </a:rPr>
              <a:t>l'entreprise Witte. </a:t>
            </a:r>
          </a:p>
          <a:p>
            <a:pPr marL="182531"/>
            <a:r>
              <a:rPr lang="fr-FR" dirty="0"/>
              <a:t>Son inauguration eu lieu le </a:t>
            </a:r>
            <a:r>
              <a:rPr lang="fr-FR" dirty="0">
                <a:solidFill>
                  <a:srgbClr val="C00000"/>
                </a:solidFill>
              </a:rPr>
              <a:t>19 avril 1912</a:t>
            </a:r>
            <a:r>
              <a:rPr lang="fr-FR" dirty="0"/>
              <a:t>,                  </a:t>
            </a:r>
          </a:p>
        </p:txBody>
      </p:sp>
      <p:sp>
        <p:nvSpPr>
          <p:cNvPr id="15" name="Zone de texte 56"/>
          <p:cNvSpPr txBox="1"/>
          <p:nvPr/>
        </p:nvSpPr>
        <p:spPr>
          <a:xfrm>
            <a:off x="1362121" y="5409620"/>
            <a:ext cx="1592848" cy="3196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122169" tIns="61085" rIns="122169" bIns="61085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lnSpc>
                <a:spcPct val="115000"/>
              </a:lnSpc>
              <a:spcAft>
                <a:spcPts val="1336"/>
              </a:spcAft>
              <a:defRPr sz="1400" b="1" i="1">
                <a:latin typeface="Times New Roman"/>
                <a:ea typeface="Calibri"/>
                <a:cs typeface="Arial"/>
              </a:defRPr>
            </a:lvl1pPr>
          </a:lstStyle>
          <a:p>
            <a:r>
              <a:rPr lang="fr-FR" dirty="0"/>
              <a:t>Pont Suspendu</a:t>
            </a:r>
          </a:p>
        </p:txBody>
      </p:sp>
      <p:pic>
        <p:nvPicPr>
          <p:cNvPr id="16" name="Image 15" descr="http://www.constantine-hier-aujourdhui.fr/images/divers/travaux_sidimcid_petit.jpg">
            <a:hlinkClick r:id="rId4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56" b="27778"/>
          <a:stretch>
            <a:fillRect/>
          </a:stretch>
        </p:blipFill>
        <p:spPr bwMode="auto">
          <a:xfrm>
            <a:off x="33946" y="5636868"/>
            <a:ext cx="1080443" cy="12858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2" descr="H:\les ponts constantine\cidi mcid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48774" y="6422686"/>
            <a:ext cx="1000132" cy="11639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Image 18" descr="E:\POHOTOS CONSTANTINE\constantine caserne\10854372_396133480560729_6398617243373344887_o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60" y="205769"/>
            <a:ext cx="1364966" cy="109437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Étoile à 8 branches 11"/>
          <p:cNvSpPr/>
          <p:nvPr/>
        </p:nvSpPr>
        <p:spPr>
          <a:xfrm>
            <a:off x="1257264" y="5338182"/>
            <a:ext cx="285752" cy="285753"/>
          </a:xfrm>
          <a:prstGeom prst="star8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1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400536" y="1666449"/>
            <a:ext cx="4057942" cy="3323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91423" tIns="45712" rIns="91423" bIns="45712" rtlCol="0">
            <a:spAutoFit/>
          </a:bodyPr>
          <a:lstStyle>
            <a:defPPr>
              <a:defRPr lang="fr-FR"/>
            </a:defPPr>
            <a:lvl1pPr marL="895350" indent="-174625">
              <a:buBlip>
                <a:blip r:embed="rId3"/>
              </a:buBlip>
              <a:defRPr sz="1400">
                <a:latin typeface="Monotype Corsiva" panose="03010101010201010101" pitchFamily="66" charset="0"/>
              </a:defRPr>
            </a:lvl1pPr>
          </a:lstStyle>
          <a:p>
            <a:pPr marL="174593"/>
            <a:r>
              <a:rPr lang="fr-FR" dirty="0"/>
              <a:t>Le pont </a:t>
            </a:r>
            <a:r>
              <a:rPr lang="fr-FR" dirty="0">
                <a:solidFill>
                  <a:srgbClr val="C00000"/>
                </a:solidFill>
              </a:rPr>
              <a:t>d’El </a:t>
            </a:r>
            <a:r>
              <a:rPr lang="fr-FR" dirty="0" err="1">
                <a:solidFill>
                  <a:srgbClr val="C00000"/>
                </a:solidFill>
              </a:rPr>
              <a:t>Kantara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fut construit par                        </a:t>
            </a:r>
            <a:r>
              <a:rPr lang="fr-FR" dirty="0">
                <a:solidFill>
                  <a:srgbClr val="C00000"/>
                </a:solidFill>
              </a:rPr>
              <a:t>Salah Bey en 1792 </a:t>
            </a:r>
            <a:r>
              <a:rPr lang="fr-FR" dirty="0"/>
              <a:t>sur les ruines d’un                          ancien pont romain. </a:t>
            </a:r>
          </a:p>
          <a:p>
            <a:pPr marL="1171363"/>
            <a:r>
              <a:rPr lang="fr-FR" dirty="0"/>
              <a:t>En </a:t>
            </a:r>
            <a:r>
              <a:rPr lang="fr-FR" dirty="0">
                <a:solidFill>
                  <a:srgbClr val="C00000"/>
                </a:solidFill>
              </a:rPr>
              <a:t>1836,</a:t>
            </a:r>
            <a:r>
              <a:rPr lang="fr-FR" dirty="0"/>
              <a:t>lors de la première expédition contre la ville, les troupes du général </a:t>
            </a:r>
            <a:r>
              <a:rPr lang="fr-FR" dirty="0" err="1"/>
              <a:t>Trezel</a:t>
            </a:r>
            <a:r>
              <a:rPr lang="fr-FR" dirty="0"/>
              <a:t> tentent de faire sauter la porte qui ferme le pont. </a:t>
            </a:r>
          </a:p>
          <a:p>
            <a:pPr marL="182531"/>
            <a:r>
              <a:rPr lang="fr-FR" dirty="0">
                <a:solidFill>
                  <a:srgbClr val="C00000"/>
                </a:solidFill>
              </a:rPr>
              <a:t>Le 18 mars 1857</a:t>
            </a:r>
            <a:r>
              <a:rPr lang="fr-FR" dirty="0"/>
              <a:t>, le pont s'effondre après le passage d'un détachement d'infanterie. </a:t>
            </a:r>
          </a:p>
          <a:p>
            <a:pPr marL="990421"/>
            <a:r>
              <a:rPr lang="fr-FR" dirty="0"/>
              <a:t>Après </a:t>
            </a:r>
            <a:r>
              <a:rPr lang="fr-FR" dirty="0">
                <a:solidFill>
                  <a:srgbClr val="C00000"/>
                </a:solidFill>
              </a:rPr>
              <a:t>trois ans de travaux</a:t>
            </a:r>
            <a:r>
              <a:rPr lang="fr-FR" dirty="0"/>
              <a:t>, l'ouvrage actuel est ouvert </a:t>
            </a:r>
            <a:r>
              <a:rPr lang="fr-FR" dirty="0">
                <a:solidFill>
                  <a:srgbClr val="C00000"/>
                </a:solidFill>
              </a:rPr>
              <a:t>en 1863.</a:t>
            </a:r>
          </a:p>
          <a:p>
            <a:endParaRPr lang="fr-FR" dirty="0">
              <a:solidFill>
                <a:srgbClr val="C00000"/>
              </a:solidFill>
            </a:endParaRPr>
          </a:p>
          <a:p>
            <a:pPr marL="182531"/>
            <a:r>
              <a:rPr lang="fr-FR" dirty="0"/>
              <a:t>Le pont d'El </a:t>
            </a:r>
            <a:r>
              <a:rPr lang="fr-FR" dirty="0" err="1"/>
              <a:t>Kantara</a:t>
            </a:r>
            <a:r>
              <a:rPr lang="fr-FR" dirty="0"/>
              <a:t> mesure </a:t>
            </a:r>
            <a:r>
              <a:rPr lang="fr-FR" dirty="0">
                <a:solidFill>
                  <a:srgbClr val="C00000"/>
                </a:solidFill>
              </a:rPr>
              <a:t>128 mètres                            </a:t>
            </a:r>
            <a:r>
              <a:rPr lang="fr-FR" dirty="0"/>
              <a:t>de long et domine le </a:t>
            </a:r>
            <a:r>
              <a:rPr lang="fr-FR" dirty="0" err="1"/>
              <a:t>Rhumel</a:t>
            </a:r>
            <a:r>
              <a:rPr lang="fr-FR" dirty="0"/>
              <a:t> d'une hauteur                        de </a:t>
            </a:r>
            <a:r>
              <a:rPr lang="fr-FR" dirty="0">
                <a:solidFill>
                  <a:srgbClr val="C00000"/>
                </a:solidFill>
              </a:rPr>
              <a:t>125 mètres</a:t>
            </a:r>
            <a:r>
              <a:rPr lang="fr-FR" dirty="0"/>
              <a:t>.</a:t>
            </a:r>
          </a:p>
        </p:txBody>
      </p:sp>
      <p:pic>
        <p:nvPicPr>
          <p:cNvPr id="21" name="Image 20" descr="E:\jardin cons\74630351.RKFyne9s.jp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08" y="4014783"/>
            <a:ext cx="1296145" cy="10111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Zone de texte 57"/>
          <p:cNvSpPr txBox="1"/>
          <p:nvPr/>
        </p:nvSpPr>
        <p:spPr>
          <a:xfrm>
            <a:off x="5724231" y="1347066"/>
            <a:ext cx="1412610" cy="3102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122169" tIns="61085" rIns="122169" bIns="610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336"/>
              </a:spcAft>
            </a:pPr>
            <a:r>
              <a:rPr lang="fr-FR" sz="1300" b="1" i="1" dirty="0">
                <a:latin typeface="Times New Roman"/>
                <a:ea typeface="Calibri"/>
                <a:cs typeface="Arial"/>
              </a:rPr>
              <a:t>Pont El </a:t>
            </a:r>
            <a:r>
              <a:rPr lang="fr-FR" sz="1300" b="1" i="1" dirty="0" err="1">
                <a:latin typeface="Times New Roman"/>
                <a:ea typeface="Calibri"/>
                <a:cs typeface="Arial"/>
              </a:rPr>
              <a:t>Kantra</a:t>
            </a:r>
            <a:endParaRPr lang="fr-FR" sz="1300" dirty="0">
              <a:latin typeface="Calibri"/>
              <a:ea typeface="Calibri"/>
              <a:cs typeface="Arial"/>
            </a:endParaRPr>
          </a:p>
        </p:txBody>
      </p:sp>
      <p:pic>
        <p:nvPicPr>
          <p:cNvPr id="24" name="Picture 11" descr="E:\POHOTOS CONSTANTINE\Constantine1836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021" y="1371576"/>
            <a:ext cx="1361071" cy="107157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E:\POHOTOS CONSTANTINE\elkantara2 (1)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51"/>
          <a:stretch/>
        </p:blipFill>
        <p:spPr bwMode="auto">
          <a:xfrm>
            <a:off x="4307251" y="2283312"/>
            <a:ext cx="1357322" cy="1017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 25" descr="http://www.constantine-hier-aujourdhui.fr/images/divers/edb02.jpg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11" y="3443277"/>
            <a:ext cx="1152128" cy="8631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Étoile à 8 branches 26"/>
          <p:cNvSpPr/>
          <p:nvPr/>
        </p:nvSpPr>
        <p:spPr>
          <a:xfrm>
            <a:off x="5521696" y="1300139"/>
            <a:ext cx="285752" cy="285753"/>
          </a:xfrm>
          <a:prstGeom prst="star8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3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4400537" y="5481660"/>
            <a:ext cx="4000528" cy="24929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91423" tIns="45712" rIns="91423" bIns="45712" rtlCol="0">
            <a:spAutoFit/>
          </a:bodyPr>
          <a:lstStyle/>
          <a:p>
            <a:pPr marL="809478" indent="-174593" algn="ctr">
              <a:buBlip>
                <a:blip r:embed="rId3"/>
              </a:buBlip>
            </a:pPr>
            <a:r>
              <a:rPr lang="fr-FR" sz="1300" dirty="0">
                <a:latin typeface="Monotype Corsiva" panose="03010101010201010101" pitchFamily="66" charset="0"/>
              </a:rPr>
              <a:t>Cette passerelle illustre la technique des ponts suspendus et peut être considérée comme le modèle réduit du pont Sidi </a:t>
            </a:r>
            <a:r>
              <a:rPr lang="fr-FR" sz="1300" dirty="0" err="1">
                <a:latin typeface="Monotype Corsiva" panose="03010101010201010101" pitchFamily="66" charset="0"/>
              </a:rPr>
              <a:t>Mcid</a:t>
            </a:r>
            <a:r>
              <a:rPr lang="fr-FR" sz="1300" dirty="0">
                <a:latin typeface="Monotype Corsiva" panose="03010101010201010101" pitchFamily="66" charset="0"/>
              </a:rPr>
              <a:t>.</a:t>
            </a:r>
          </a:p>
          <a:p>
            <a:pPr marL="809478" indent="-174593" algn="ctr">
              <a:buBlip>
                <a:blip r:embed="rId3"/>
              </a:buBlip>
            </a:pPr>
            <a:r>
              <a:rPr lang="fr-FR" sz="1300" dirty="0">
                <a:latin typeface="Monotype Corsiva" panose="03010101010201010101" pitchFamily="66" charset="0"/>
              </a:rPr>
              <a:t>Construite entre </a:t>
            </a:r>
            <a:r>
              <a:rPr lang="fr-FR" sz="1300" dirty="0">
                <a:solidFill>
                  <a:srgbClr val="C00000"/>
                </a:solidFill>
                <a:latin typeface="Monotype Corsiva" panose="03010101010201010101" pitchFamily="66" charset="0"/>
              </a:rPr>
              <a:t>1917 et 1925</a:t>
            </a:r>
            <a:r>
              <a:rPr lang="fr-FR" sz="1300" dirty="0">
                <a:latin typeface="Monotype Corsiva" panose="03010101010201010101" pitchFamily="66" charset="0"/>
              </a:rPr>
              <a:t>, elle fut ouverte à la circulation </a:t>
            </a:r>
            <a:r>
              <a:rPr lang="fr-FR" sz="1300" dirty="0">
                <a:solidFill>
                  <a:srgbClr val="C00000"/>
                </a:solidFill>
                <a:latin typeface="Monotype Corsiva" panose="03010101010201010101" pitchFamily="66" charset="0"/>
              </a:rPr>
              <a:t>le 12 avril de la même année</a:t>
            </a:r>
            <a:r>
              <a:rPr lang="fr-FR" sz="1300" dirty="0">
                <a:latin typeface="Monotype Corsiva" panose="03010101010201010101" pitchFamily="66" charset="0"/>
              </a:rPr>
              <a:t>, elle est réservée aux piétons, et </a:t>
            </a:r>
            <a:r>
              <a:rPr lang="fr-FR" sz="1300" dirty="0">
                <a:solidFill>
                  <a:srgbClr val="C00000"/>
                </a:solidFill>
                <a:latin typeface="Monotype Corsiva" panose="03010101010201010101" pitchFamily="66" charset="0"/>
              </a:rPr>
              <a:t>mesure 125 mètres de long,</a:t>
            </a:r>
            <a:r>
              <a:rPr lang="fr-FR" sz="1300" dirty="0">
                <a:latin typeface="Monotype Corsiva" panose="03010101010201010101" pitchFamily="66" charset="0"/>
              </a:rPr>
              <a:t> pour une </a:t>
            </a:r>
            <a:r>
              <a:rPr lang="fr-FR" sz="1300" dirty="0">
                <a:solidFill>
                  <a:srgbClr val="C00000"/>
                </a:solidFill>
                <a:latin typeface="Monotype Corsiva" panose="03010101010201010101" pitchFamily="66" charset="0"/>
              </a:rPr>
              <a:t>largeur de 2,40 mètres</a:t>
            </a:r>
            <a:r>
              <a:rPr lang="fr-FR" sz="1300" dirty="0">
                <a:latin typeface="Monotype Corsiva" panose="03010101010201010101" pitchFamily="66" charset="0"/>
              </a:rPr>
              <a:t>.</a:t>
            </a:r>
          </a:p>
          <a:p>
            <a:pPr marL="180942" indent="-174593">
              <a:buBlip>
                <a:blip r:embed="rId3"/>
              </a:buBlip>
            </a:pPr>
            <a:r>
              <a:rPr lang="fr-FR" sz="1300" dirty="0">
                <a:latin typeface="Monotype Corsiva" panose="03010101010201010101" pitchFamily="66" charset="0"/>
              </a:rPr>
              <a:t>La passerelle Perrégaux                                                       ( aujourd'hui Mellah Slimane) </a:t>
            </a:r>
          </a:p>
          <a:p>
            <a:pPr marL="180942" indent="-174593">
              <a:buBlip>
                <a:blip r:embed="rId3"/>
              </a:buBlip>
            </a:pPr>
            <a:r>
              <a:rPr lang="fr-FR" sz="1300" dirty="0">
                <a:latin typeface="Monotype Corsiva" panose="03010101010201010101" pitchFamily="66" charset="0"/>
              </a:rPr>
              <a:t>ou pont de l'ascenseur, relie le                                    quartier de la gare au centre-ville,                                       via un escalier, ou l'ascenseur de la </a:t>
            </a:r>
            <a:r>
              <a:rPr lang="fr-FR" sz="1300" dirty="0" err="1">
                <a:latin typeface="Monotype Corsiva" panose="03010101010201010101" pitchFamily="66" charset="0"/>
              </a:rPr>
              <a:t>Merdersa</a:t>
            </a:r>
            <a:r>
              <a:rPr lang="fr-FR" sz="1300" dirty="0">
                <a:latin typeface="Monotype Corsiva" panose="03010101010201010101" pitchFamily="66" charset="0"/>
              </a:rPr>
              <a:t>.</a:t>
            </a:r>
          </a:p>
        </p:txBody>
      </p:sp>
      <p:pic>
        <p:nvPicPr>
          <p:cNvPr id="31" name="Image 30" descr="E:\POHOTOS CONSTANTINE\perregaux1-1.jpg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7" y="6872302"/>
            <a:ext cx="2000264" cy="11430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" name="Image 31" descr="Passerelle Perrégaux">
            <a:hlinkClick r:id="rId13"/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097" y="5514981"/>
            <a:ext cx="928694" cy="15716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" name="Zone de texte 58"/>
          <p:cNvSpPr txBox="1"/>
          <p:nvPr/>
        </p:nvSpPr>
        <p:spPr>
          <a:xfrm>
            <a:off x="5472107" y="5157791"/>
            <a:ext cx="1857389" cy="357190"/>
          </a:xfrm>
          <a:prstGeom prst="rect">
            <a:avLst/>
          </a:prstGeom>
          <a:solidFill>
            <a:srgbClr val="A1F99D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122169" tIns="61085" rIns="122169" bIns="61085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lnSpc>
                <a:spcPct val="115000"/>
              </a:lnSpc>
              <a:spcAft>
                <a:spcPts val="1336"/>
              </a:spcAft>
              <a:defRPr sz="1400" b="1" i="1">
                <a:latin typeface="Times New Roman"/>
                <a:ea typeface="Calibri"/>
                <a:cs typeface="Arial"/>
              </a:defRPr>
            </a:lvl1pPr>
          </a:lstStyle>
          <a:p>
            <a:r>
              <a:rPr lang="fr-FR" dirty="0">
                <a:solidFill>
                  <a:prstClr val="black"/>
                </a:solidFill>
              </a:rPr>
              <a:t>Passerelle Perrégaux </a:t>
            </a:r>
          </a:p>
        </p:txBody>
      </p:sp>
      <p:sp>
        <p:nvSpPr>
          <p:cNvPr id="33" name="Étoile à 8 branches 32"/>
          <p:cNvSpPr/>
          <p:nvPr/>
        </p:nvSpPr>
        <p:spPr>
          <a:xfrm>
            <a:off x="5329230" y="5086352"/>
            <a:ext cx="285752" cy="285753"/>
          </a:xfrm>
          <a:prstGeom prst="star8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fr-FR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8615378" y="228569"/>
            <a:ext cx="4000528" cy="2092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91423" tIns="45712" rIns="91423" bIns="45712" rtlCol="0">
            <a:spAutoFit/>
          </a:bodyPr>
          <a:lstStyle>
            <a:defPPr>
              <a:defRPr lang="fr-FR"/>
            </a:defPPr>
            <a:lvl1pPr marL="714375" indent="-174625">
              <a:buBlip>
                <a:blip r:embed="rId3"/>
              </a:buBlip>
              <a:defRPr sz="1200">
                <a:latin typeface="Monotype Corsiva" panose="03010101010201010101" pitchFamily="66" charset="0"/>
              </a:defRPr>
            </a:lvl1pPr>
          </a:lstStyle>
          <a:p>
            <a:pPr marL="180942"/>
            <a:r>
              <a:rPr lang="fr-FR" sz="1300" dirty="0"/>
              <a:t>Réalisé en </a:t>
            </a:r>
            <a:r>
              <a:rPr lang="fr-FR" sz="1300" dirty="0">
                <a:solidFill>
                  <a:srgbClr val="C00000"/>
                </a:solidFill>
              </a:rPr>
              <a:t>pierres de taille</a:t>
            </a:r>
            <a:r>
              <a:rPr lang="fr-FR" sz="1300" dirty="0"/>
              <a:t>, ce pont en trois               courbes, est long de I</a:t>
            </a:r>
            <a:r>
              <a:rPr lang="fr-FR" sz="1300" dirty="0">
                <a:solidFill>
                  <a:srgbClr val="C00000"/>
                </a:solidFill>
              </a:rPr>
              <a:t>447 mètres. i</a:t>
            </a:r>
            <a:r>
              <a:rPr lang="fr-FR" sz="1300" dirty="0"/>
              <a:t>l repose                          sur </a:t>
            </a:r>
            <a:r>
              <a:rPr lang="fr-FR" sz="1300" dirty="0">
                <a:solidFill>
                  <a:srgbClr val="C00000"/>
                </a:solidFill>
              </a:rPr>
              <a:t>27 arches </a:t>
            </a:r>
            <a:r>
              <a:rPr lang="fr-FR" sz="1300" dirty="0"/>
              <a:t>dont 13ont une ouverture                               de </a:t>
            </a:r>
            <a:r>
              <a:rPr lang="fr-FR" sz="1300" dirty="0">
                <a:solidFill>
                  <a:srgbClr val="C00000"/>
                </a:solidFill>
              </a:rPr>
              <a:t>8,80 mètres, </a:t>
            </a:r>
            <a:r>
              <a:rPr lang="fr-FR" sz="1300" dirty="0"/>
              <a:t>une de </a:t>
            </a:r>
            <a:r>
              <a:rPr lang="fr-FR" sz="1300" dirty="0">
                <a:solidFill>
                  <a:srgbClr val="C00000"/>
                </a:solidFill>
              </a:rPr>
              <a:t>30 mètres </a:t>
            </a:r>
            <a:r>
              <a:rPr lang="fr-FR" sz="1300" dirty="0"/>
              <a:t>et la plus large </a:t>
            </a:r>
            <a:r>
              <a:rPr lang="fr-FR" sz="1300" dirty="0">
                <a:solidFill>
                  <a:srgbClr val="C00000"/>
                </a:solidFill>
              </a:rPr>
              <a:t>de 70 mètres f</a:t>
            </a:r>
            <a:r>
              <a:rPr lang="fr-FR" sz="1300" dirty="0"/>
              <a:t>ranchit le </a:t>
            </a:r>
            <a:r>
              <a:rPr lang="fr-FR" sz="1300" dirty="0" err="1"/>
              <a:t>Rhumel</a:t>
            </a:r>
            <a:r>
              <a:rPr lang="fr-FR" sz="1300" dirty="0"/>
              <a:t> à </a:t>
            </a:r>
            <a:r>
              <a:rPr lang="fr-FR" sz="1300" dirty="0">
                <a:solidFill>
                  <a:srgbClr val="C00000"/>
                </a:solidFill>
              </a:rPr>
              <a:t>105 mètres </a:t>
            </a:r>
            <a:r>
              <a:rPr lang="fr-FR" sz="1300" dirty="0"/>
              <a:t>de hauteur.      </a:t>
            </a:r>
          </a:p>
          <a:p>
            <a:pPr marL="180942" algn="ctr">
              <a:buNone/>
            </a:pPr>
            <a:r>
              <a:rPr lang="fr-FR" sz="1300" dirty="0"/>
              <a:t>Sa largeur est de </a:t>
            </a:r>
            <a:r>
              <a:rPr lang="fr-FR" sz="1300" dirty="0">
                <a:solidFill>
                  <a:srgbClr val="C00000"/>
                </a:solidFill>
              </a:rPr>
              <a:t>12 mètres.</a:t>
            </a:r>
          </a:p>
          <a:p>
            <a:pPr marL="1076130"/>
            <a:r>
              <a:rPr lang="fr-FR" sz="1300" dirty="0"/>
              <a:t>Il est, lors de sa construction, </a:t>
            </a:r>
            <a:r>
              <a:rPr lang="fr-FR" sz="1300" dirty="0">
                <a:solidFill>
                  <a:srgbClr val="C00000"/>
                </a:solidFill>
              </a:rPr>
              <a:t>le plus haut pont de pierre du monde.</a:t>
            </a:r>
          </a:p>
          <a:p>
            <a:pPr marL="174593"/>
            <a:r>
              <a:rPr lang="fr-FR" sz="1300" dirty="0"/>
              <a:t>Le pont de Sidi </a:t>
            </a:r>
            <a:r>
              <a:rPr lang="fr-FR" sz="1300" dirty="0" err="1"/>
              <a:t>Rached</a:t>
            </a:r>
            <a:r>
              <a:rPr lang="fr-FR" sz="1300" dirty="0"/>
              <a:t> est inauguré    </a:t>
            </a:r>
          </a:p>
          <a:p>
            <a:pPr marL="174593">
              <a:buNone/>
              <a:tabLst>
                <a:tab pos="988835" algn="l"/>
              </a:tabLst>
            </a:pPr>
            <a:r>
              <a:rPr lang="fr-FR" sz="1300" dirty="0">
                <a:solidFill>
                  <a:srgbClr val="C00000"/>
                </a:solidFill>
              </a:rPr>
              <a:t>                    Le 19 avril 1912</a:t>
            </a:r>
            <a:r>
              <a:rPr lang="fr-FR" sz="1300" dirty="0"/>
              <a:t>.</a:t>
            </a:r>
          </a:p>
        </p:txBody>
      </p:sp>
      <p:pic>
        <p:nvPicPr>
          <p:cNvPr id="37" name="Picture 4" descr="C:\Users\meriem\Desktop\les ponts constantine\sidi rached10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462" y="157131"/>
            <a:ext cx="1414809" cy="83390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C:\Users\meriem\Desktop\les ponts constantine\sidi rached7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72"/>
          <a:stretch>
            <a:fillRect/>
          </a:stretch>
        </p:blipFill>
        <p:spPr bwMode="auto">
          <a:xfrm>
            <a:off x="8543942" y="1228701"/>
            <a:ext cx="1155283" cy="78581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Image 38" descr="E:\POHOTOS CONSTANTINE\71961695constantine-le-pont-de-sidi-rached-1912-gif.gif"/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583" y="1657329"/>
            <a:ext cx="1500199" cy="9286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1" name="ZoneTexte 40"/>
          <p:cNvSpPr txBox="1"/>
          <p:nvPr/>
        </p:nvSpPr>
        <p:spPr>
          <a:xfrm>
            <a:off x="8543940" y="2838455"/>
            <a:ext cx="4186221" cy="2092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91423" tIns="45712" rIns="91423" bIns="45712" rtlCol="0">
            <a:spAutoFit/>
          </a:bodyPr>
          <a:lstStyle/>
          <a:p>
            <a:pPr marL="895189" indent="-174593" algn="ctr">
              <a:buBlip>
                <a:blip r:embed="rId3"/>
              </a:buBlip>
            </a:pPr>
            <a:r>
              <a:rPr lang="fr-FR" sz="1300" dirty="0">
                <a:latin typeface="Monotype Corsiva" panose="03010101010201010101" pitchFamily="66" charset="0"/>
              </a:rPr>
              <a:t>Le pont </a:t>
            </a:r>
            <a:r>
              <a:rPr lang="fr-FR" sz="1300" dirty="0">
                <a:solidFill>
                  <a:srgbClr val="C00000"/>
                </a:solidFill>
                <a:latin typeface="Monotype Corsiva" panose="03010101010201010101" pitchFamily="66" charset="0"/>
              </a:rPr>
              <a:t>du Diable  </a:t>
            </a:r>
            <a:r>
              <a:rPr lang="fr-FR" sz="1300" dirty="0">
                <a:latin typeface="Monotype Corsiva" panose="03010101010201010101" pitchFamily="66" charset="0"/>
              </a:rPr>
              <a:t>a été Construit au départ </a:t>
            </a:r>
            <a:r>
              <a:rPr lang="fr-FR" sz="1300" dirty="0">
                <a:solidFill>
                  <a:srgbClr val="C00000"/>
                </a:solidFill>
                <a:latin typeface="Monotype Corsiva" panose="03010101010201010101" pitchFamily="66" charset="0"/>
              </a:rPr>
              <a:t>par les turcs </a:t>
            </a:r>
            <a:r>
              <a:rPr lang="fr-FR" sz="1300" dirty="0">
                <a:latin typeface="Monotype Corsiva" panose="03010101010201010101" pitchFamily="66" charset="0"/>
              </a:rPr>
              <a:t>au pied du "Rocher des Martyrs« .</a:t>
            </a:r>
          </a:p>
          <a:p>
            <a:pPr marL="1072957" indent="-174593">
              <a:buBlip>
                <a:blip r:embed="rId3"/>
              </a:buBlip>
            </a:pPr>
            <a:r>
              <a:rPr lang="fr-FR" sz="1300" dirty="0">
                <a:latin typeface="Monotype Corsiva" panose="03010101010201010101" pitchFamily="66" charset="0"/>
              </a:rPr>
              <a:t>Il semble que son nom vienne du bruit </a:t>
            </a:r>
          </a:p>
          <a:p>
            <a:pPr marL="988835" indent="-174593"/>
            <a:r>
              <a:rPr lang="fr-FR" sz="1300" dirty="0">
                <a:latin typeface="Monotype Corsiva" panose="03010101010201010101" pitchFamily="66" charset="0"/>
              </a:rPr>
              <a:t>     Infernal des eaux tumultueuses qui </a:t>
            </a:r>
          </a:p>
          <a:p>
            <a:pPr marL="988835" indent="-174593"/>
            <a:r>
              <a:rPr lang="fr-FR" sz="1300" dirty="0">
                <a:latin typeface="Monotype Corsiva" panose="03010101010201010101" pitchFamily="66" charset="0"/>
              </a:rPr>
              <a:t>      pénètrent dans les gorges à cet endroit.</a:t>
            </a:r>
          </a:p>
          <a:p>
            <a:pPr marL="180942" indent="-174593">
              <a:buBlip>
                <a:blip r:embed="rId3"/>
              </a:buBlip>
            </a:pPr>
            <a:r>
              <a:rPr lang="fr-FR" sz="1300" dirty="0">
                <a:latin typeface="Monotype Corsiva" panose="03010101010201010101" pitchFamily="66" charset="0"/>
              </a:rPr>
              <a:t>Le pont du Diable se situe presque à </a:t>
            </a:r>
          </a:p>
          <a:p>
            <a:pPr marL="180942" indent="-174593"/>
            <a:r>
              <a:rPr lang="fr-FR" sz="1300" dirty="0">
                <a:latin typeface="Monotype Corsiva" panose="03010101010201010101" pitchFamily="66" charset="0"/>
              </a:rPr>
              <a:t>l'aplomb du Pont Sidi </a:t>
            </a:r>
            <a:r>
              <a:rPr lang="fr-FR" sz="1300" dirty="0" err="1">
                <a:latin typeface="Monotype Corsiva" panose="03010101010201010101" pitchFamily="66" charset="0"/>
              </a:rPr>
              <a:t>Rached</a:t>
            </a:r>
            <a:r>
              <a:rPr lang="fr-FR" sz="1300" dirty="0">
                <a:latin typeface="Monotype Corsiva" panose="03010101010201010101" pitchFamily="66" charset="0"/>
              </a:rPr>
              <a:t>.</a:t>
            </a:r>
          </a:p>
          <a:p>
            <a:pPr marL="174593" indent="-174593">
              <a:buBlip>
                <a:blip r:embed="rId3"/>
              </a:buBlip>
            </a:pPr>
            <a:r>
              <a:rPr lang="fr-FR" sz="1300" dirty="0">
                <a:latin typeface="Monotype Corsiva" panose="03010101010201010101" pitchFamily="66" charset="0"/>
              </a:rPr>
              <a:t>C'est de ce pont que l'on accède au</a:t>
            </a:r>
          </a:p>
          <a:p>
            <a:pPr marL="180942" indent="-174593"/>
            <a:r>
              <a:rPr lang="fr-FR" sz="1300" dirty="0">
                <a:latin typeface="Monotype Corsiva" panose="03010101010201010101" pitchFamily="66" charset="0"/>
              </a:rPr>
              <a:t> "Chemins des Touristes", promenade qui parcourt Les gorges sur toute leur longueur pour déboucher près du pont des chutes.</a:t>
            </a:r>
          </a:p>
        </p:txBody>
      </p:sp>
      <p:pic>
        <p:nvPicPr>
          <p:cNvPr id="42" name="Image 41" descr="E:\les photos de constantine\pontdudiable.jpg"/>
          <p:cNvPicPr/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709" y="3871906"/>
            <a:ext cx="1571636" cy="7858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3" name="Image 42" descr="Le pont du Diable">
            <a:hlinkClick r:id="rId19"/>
          </p:cNvPr>
          <p:cNvPicPr/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78" y="2800337"/>
            <a:ext cx="928694" cy="12858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4" name="Zone de texte 60"/>
          <p:cNvSpPr txBox="1"/>
          <p:nvPr/>
        </p:nvSpPr>
        <p:spPr>
          <a:xfrm>
            <a:off x="9686949" y="2514583"/>
            <a:ext cx="1689004" cy="320040"/>
          </a:xfrm>
          <a:prstGeom prst="rect">
            <a:avLst/>
          </a:prstGeom>
          <a:solidFill>
            <a:srgbClr val="F793E9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122169" tIns="61085" rIns="122169" bIns="610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336"/>
              </a:spcAft>
            </a:pPr>
            <a:r>
              <a:rPr lang="fr-FR" sz="1500" b="1" i="1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Pont du Diable</a:t>
            </a:r>
            <a:endParaRPr lang="fr-FR" sz="1500" dirty="0">
              <a:solidFill>
                <a:prstClr val="black"/>
              </a:solidFill>
              <a:ea typeface="Calibri"/>
              <a:cs typeface="Arial"/>
            </a:endParaRPr>
          </a:p>
        </p:txBody>
      </p:sp>
      <p:sp>
        <p:nvSpPr>
          <p:cNvPr id="45" name="Étoile à 8 branches 44"/>
          <p:cNvSpPr/>
          <p:nvPr/>
        </p:nvSpPr>
        <p:spPr>
          <a:xfrm>
            <a:off x="9472634" y="2443146"/>
            <a:ext cx="285752" cy="285753"/>
          </a:xfrm>
          <a:prstGeom prst="star8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fr-FR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6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8615378" y="5443542"/>
            <a:ext cx="4043346" cy="492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91423" tIns="45712" rIns="91423" bIns="45712" rtlCol="0">
            <a:spAutoFit/>
          </a:bodyPr>
          <a:lstStyle/>
          <a:p>
            <a:pPr marL="174593" indent="-174593" algn="ctr">
              <a:buBlip>
                <a:blip r:embed="rId3"/>
              </a:buBlip>
            </a:pPr>
            <a:r>
              <a:rPr lang="fr-FR" sz="1300" dirty="0">
                <a:latin typeface="Monotype Corsiva" panose="03010101010201010101" pitchFamily="66" charset="0"/>
              </a:rPr>
              <a:t>Ou le pont d’</a:t>
            </a:r>
            <a:r>
              <a:rPr lang="fr-FR" sz="1300" dirty="0">
                <a:solidFill>
                  <a:srgbClr val="C00000"/>
                </a:solidFill>
                <a:latin typeface="Monotype Corsiva" panose="03010101010201010101" pitchFamily="66" charset="0"/>
              </a:rPr>
              <a:t>Arcole</a:t>
            </a:r>
            <a:r>
              <a:rPr lang="fr-FR" sz="1300" dirty="0">
                <a:latin typeface="Monotype Corsiva" panose="03010101010201010101" pitchFamily="66" charset="0"/>
              </a:rPr>
              <a:t>, </a:t>
            </a:r>
            <a:r>
              <a:rPr lang="fr-FR" sz="1300" dirty="0">
                <a:solidFill>
                  <a:srgbClr val="C00000"/>
                </a:solidFill>
                <a:latin typeface="Monotype Corsiva" panose="03010101010201010101" pitchFamily="66" charset="0"/>
              </a:rPr>
              <a:t>pont métallique </a:t>
            </a:r>
            <a:r>
              <a:rPr lang="fr-FR" sz="1300" dirty="0">
                <a:latin typeface="Monotype Corsiva" panose="03010101010201010101" pitchFamily="66" charset="0"/>
              </a:rPr>
              <a:t>reliant entre eux les quartiers de la basse ville. </a:t>
            </a:r>
          </a:p>
        </p:txBody>
      </p:sp>
      <p:sp>
        <p:nvSpPr>
          <p:cNvPr id="47" name="Zone de texte 60"/>
          <p:cNvSpPr txBox="1"/>
          <p:nvPr/>
        </p:nvSpPr>
        <p:spPr>
          <a:xfrm>
            <a:off x="9615510" y="5194939"/>
            <a:ext cx="2143140" cy="32004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122169" tIns="61085" rIns="122169" bIns="610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336"/>
              </a:spcAft>
            </a:pPr>
            <a:r>
              <a:rPr lang="fr-FR" sz="1500" b="1" i="1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Pont </a:t>
            </a:r>
            <a:r>
              <a:rPr lang="fr-FR" sz="1500" b="1" i="1" dirty="0" err="1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Djez</a:t>
            </a:r>
            <a:r>
              <a:rPr lang="fr-FR" sz="1500" b="1" i="1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 el </a:t>
            </a:r>
            <a:r>
              <a:rPr lang="fr-FR" sz="1500" b="1" i="1" dirty="0" err="1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Guenem</a:t>
            </a:r>
            <a:endParaRPr lang="fr-FR" sz="1500" dirty="0">
              <a:solidFill>
                <a:prstClr val="black"/>
              </a:solidFill>
              <a:ea typeface="Calibri"/>
              <a:cs typeface="Arial"/>
            </a:endParaRPr>
          </a:p>
        </p:txBody>
      </p:sp>
      <p:sp>
        <p:nvSpPr>
          <p:cNvPr id="48" name="Étoile à 8 branches 47"/>
          <p:cNvSpPr/>
          <p:nvPr/>
        </p:nvSpPr>
        <p:spPr>
          <a:xfrm>
            <a:off x="9472634" y="5086352"/>
            <a:ext cx="285752" cy="285753"/>
          </a:xfrm>
          <a:prstGeom prst="star8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fr-FR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7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8615378" y="6337787"/>
            <a:ext cx="4043346" cy="24929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91423" tIns="45712" rIns="91423" bIns="45712" rtlCol="0">
            <a:spAutoFit/>
          </a:bodyPr>
          <a:lstStyle>
            <a:defPPr>
              <a:defRPr lang="fr-FR"/>
            </a:defPPr>
            <a:lvl1pPr marL="714375" indent="-180975" algn="ctr">
              <a:buBlip>
                <a:blip r:embed="rId3"/>
              </a:buBlip>
              <a:defRPr sz="1200">
                <a:latin typeface="Monotype Corsiva" panose="03010101010201010101" pitchFamily="66" charset="0"/>
              </a:defRPr>
            </a:lvl1pPr>
          </a:lstStyle>
          <a:p>
            <a:pPr marL="174593" indent="-174593">
              <a:tabLst>
                <a:tab pos="446007" algn="l"/>
                <a:tab pos="717421" algn="l"/>
                <a:tab pos="1345957" algn="l"/>
              </a:tabLst>
            </a:pPr>
            <a:r>
              <a:rPr lang="fr-FR" sz="1300" dirty="0"/>
              <a:t>C'est le huitième pont que compte la ville de Constantine. </a:t>
            </a:r>
          </a:p>
          <a:p>
            <a:pPr marL="895189" indent="-174593" algn="l"/>
            <a:r>
              <a:rPr lang="fr-FR" sz="1300" dirty="0"/>
              <a:t>Il a été confié en étude et réalisation au groupement </a:t>
            </a:r>
            <a:r>
              <a:rPr lang="fr-FR" sz="1300" dirty="0">
                <a:solidFill>
                  <a:srgbClr val="C00000"/>
                </a:solidFill>
              </a:rPr>
              <a:t>brésilien Andrade-Gutierrez</a:t>
            </a:r>
            <a:r>
              <a:rPr lang="fr-FR" sz="1300" dirty="0"/>
              <a:t>, Les lancements des travaux ont eu lieu en </a:t>
            </a:r>
            <a:r>
              <a:rPr lang="fr-FR" sz="1300" dirty="0">
                <a:solidFill>
                  <a:srgbClr val="C00000"/>
                </a:solidFill>
              </a:rPr>
              <a:t>2010</a:t>
            </a:r>
            <a:r>
              <a:rPr lang="fr-FR" sz="1300" dirty="0"/>
              <a:t>. </a:t>
            </a:r>
          </a:p>
          <a:p>
            <a:pPr marL="809478" indent="-174593"/>
            <a:r>
              <a:rPr lang="fr-FR" sz="1300" dirty="0"/>
              <a:t>Le viaduc a été mis en service </a:t>
            </a:r>
            <a:r>
              <a:rPr lang="fr-FR" sz="1300" dirty="0">
                <a:solidFill>
                  <a:srgbClr val="C00000"/>
                </a:solidFill>
              </a:rPr>
              <a:t>le 26 juillet 2014. </a:t>
            </a:r>
          </a:p>
          <a:p>
            <a:pPr marL="809478" indent="-174593">
              <a:buNone/>
            </a:pPr>
            <a:endParaRPr lang="fr-FR" sz="1300" dirty="0">
              <a:solidFill>
                <a:srgbClr val="C00000"/>
              </a:solidFill>
            </a:endParaRPr>
          </a:p>
          <a:p>
            <a:pPr marL="182531" indent="-174593" algn="l">
              <a:tabLst>
                <a:tab pos="269826" algn="l"/>
                <a:tab pos="541240" algn="l"/>
              </a:tabLst>
            </a:pPr>
            <a:r>
              <a:rPr lang="fr-FR" sz="1300" dirty="0"/>
              <a:t>Le pont est d'une </a:t>
            </a:r>
            <a:r>
              <a:rPr lang="fr-FR" sz="1300" dirty="0">
                <a:solidFill>
                  <a:srgbClr val="C00000"/>
                </a:solidFill>
              </a:rPr>
              <a:t>largeur de 27,34 m </a:t>
            </a:r>
            <a:r>
              <a:rPr lang="fr-FR" sz="1300" dirty="0"/>
              <a:t>pour </a:t>
            </a:r>
            <a:r>
              <a:rPr lang="fr-FR" sz="1300" dirty="0">
                <a:solidFill>
                  <a:srgbClr val="C00000"/>
                </a:solidFill>
              </a:rPr>
              <a:t>2 x 2 voies</a:t>
            </a:r>
            <a:r>
              <a:rPr lang="fr-FR" sz="1300" dirty="0"/>
              <a:t>, en plus de trottoirs pour la sécurité des  piétons, relie sur une distance de plus de </a:t>
            </a:r>
            <a:r>
              <a:rPr lang="fr-FR" sz="1300" dirty="0">
                <a:solidFill>
                  <a:srgbClr val="C00000"/>
                </a:solidFill>
              </a:rPr>
              <a:t>1100 m</a:t>
            </a:r>
            <a:r>
              <a:rPr lang="fr-FR" sz="1300" dirty="0"/>
              <a:t>, après avoir                     enjambé le lit du </a:t>
            </a:r>
            <a:r>
              <a:rPr lang="fr-FR" sz="1300" dirty="0" err="1"/>
              <a:t>Rhummel</a:t>
            </a:r>
            <a:r>
              <a:rPr lang="fr-FR" sz="1300" dirty="0"/>
              <a:t>  qui se trouve                            plus de </a:t>
            </a:r>
            <a:r>
              <a:rPr lang="fr-FR" sz="1300" dirty="0">
                <a:solidFill>
                  <a:srgbClr val="C00000"/>
                </a:solidFill>
              </a:rPr>
              <a:t>130m</a:t>
            </a:r>
            <a:r>
              <a:rPr lang="fr-FR" sz="1300" dirty="0"/>
              <a:t> plus bas, </a:t>
            </a:r>
          </a:p>
          <a:p>
            <a:pPr marL="182531" indent="-174593">
              <a:tabLst>
                <a:tab pos="269826" algn="l"/>
                <a:tab pos="541240" algn="l"/>
              </a:tabLst>
            </a:pPr>
            <a:r>
              <a:rPr lang="fr-FR" sz="1300" dirty="0"/>
              <a:t>A noter que le viaduc sera relié à l'autoroute Est-Ouest. </a:t>
            </a:r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79" y="6623539"/>
            <a:ext cx="840689" cy="100013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Zone de texte 61"/>
          <p:cNvSpPr txBox="1"/>
          <p:nvPr/>
        </p:nvSpPr>
        <p:spPr>
          <a:xfrm>
            <a:off x="9921281" y="6052196"/>
            <a:ext cx="1637128" cy="320040"/>
          </a:xfrm>
          <a:prstGeom prst="rect">
            <a:avLst/>
          </a:prstGeom>
          <a:solidFill>
            <a:srgbClr val="FFE36D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122169" tIns="61085" rIns="122169" bIns="610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336"/>
              </a:spcAft>
            </a:pPr>
            <a:r>
              <a:rPr lang="fr-FR" sz="1300" b="1" i="1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Pont Saleh Bey</a:t>
            </a:r>
            <a:endParaRPr lang="fr-FR" sz="1300" dirty="0">
              <a:solidFill>
                <a:prstClr val="black"/>
              </a:solidFill>
              <a:ea typeface="Calibri"/>
              <a:cs typeface="Arial"/>
            </a:endParaRPr>
          </a:p>
        </p:txBody>
      </p:sp>
      <p:sp>
        <p:nvSpPr>
          <p:cNvPr id="50" name="Étoile à 8 branches 49"/>
          <p:cNvSpPr/>
          <p:nvPr/>
        </p:nvSpPr>
        <p:spPr>
          <a:xfrm>
            <a:off x="9758386" y="5943608"/>
            <a:ext cx="285752" cy="285753"/>
          </a:xfrm>
          <a:prstGeom prst="star8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fr-FR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8</a:t>
            </a:r>
          </a:p>
        </p:txBody>
      </p:sp>
      <p:pic>
        <p:nvPicPr>
          <p:cNvPr id="1026" name="Picture 2" descr="H:\POHOTOS CONSTANTINE\transrhumel01.jpg"/>
          <p:cNvPicPr>
            <a:picLocks noChangeAspect="1" noChangeArrowheads="1"/>
          </p:cNvPicPr>
          <p:nvPr/>
        </p:nvPicPr>
        <p:blipFill>
          <a:blip r:embed="rId22" cstate="print"/>
          <a:srcRect l="8671" t="11070" r="13838" b="37269"/>
          <a:stretch>
            <a:fillRect/>
          </a:stretch>
        </p:blipFill>
        <p:spPr bwMode="auto">
          <a:xfrm>
            <a:off x="11401460" y="7980861"/>
            <a:ext cx="1400140" cy="821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4" name="ZoneTexte 53"/>
          <p:cNvSpPr txBox="1"/>
          <p:nvPr/>
        </p:nvSpPr>
        <p:spPr>
          <a:xfrm>
            <a:off x="4400537" y="8658254"/>
            <a:ext cx="4000528" cy="692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91423" tIns="45712" rIns="91423" bIns="45712" rtlCol="0">
            <a:spAutoFit/>
          </a:bodyPr>
          <a:lstStyle>
            <a:defPPr>
              <a:defRPr lang="fr-FR"/>
            </a:defPPr>
            <a:lvl1pPr marL="714375" indent="-174625">
              <a:buBlip>
                <a:blip r:embed="rId3"/>
              </a:buBlip>
              <a:defRPr sz="1200">
                <a:latin typeface="Monotype Corsiva" panose="03010101010201010101" pitchFamily="66" charset="0"/>
              </a:defRPr>
            </a:lvl1pPr>
          </a:lstStyle>
          <a:p>
            <a:pPr marL="988835" algn="ctr">
              <a:tabLst>
                <a:tab pos="893601" algn="l"/>
              </a:tabLst>
            </a:pPr>
            <a:r>
              <a:rPr lang="fr-FR" sz="1300" dirty="0"/>
              <a:t>La construction du pont de Sidi </a:t>
            </a:r>
            <a:r>
              <a:rPr lang="fr-FR" sz="1300" dirty="0" err="1"/>
              <a:t>Rached</a:t>
            </a:r>
            <a:r>
              <a:rPr lang="fr-FR" sz="1300" dirty="0"/>
              <a:t> est lancé </a:t>
            </a:r>
            <a:r>
              <a:rPr lang="fr-FR" sz="1300" dirty="0">
                <a:solidFill>
                  <a:srgbClr val="C00000"/>
                </a:solidFill>
              </a:rPr>
              <a:t>en 1907 </a:t>
            </a:r>
            <a:r>
              <a:rPr lang="fr-FR" sz="1300" dirty="0"/>
              <a:t>,Le projet est confié à </a:t>
            </a:r>
            <a:r>
              <a:rPr lang="fr-FR" sz="1300" dirty="0">
                <a:solidFill>
                  <a:srgbClr val="C00000"/>
                </a:solidFill>
              </a:rPr>
              <a:t>M. Georges </a:t>
            </a:r>
            <a:r>
              <a:rPr lang="fr-FR" sz="1300" dirty="0" err="1">
                <a:solidFill>
                  <a:srgbClr val="C00000"/>
                </a:solidFill>
              </a:rPr>
              <a:t>Boisnier</a:t>
            </a:r>
            <a:r>
              <a:rPr lang="fr-FR" sz="1300" dirty="0">
                <a:solidFill>
                  <a:srgbClr val="C00000"/>
                </a:solidFill>
              </a:rPr>
              <a:t> </a:t>
            </a:r>
            <a:r>
              <a:rPr lang="fr-FR" sz="1300" dirty="0"/>
              <a:t>spécialiste des grands ponts</a:t>
            </a:r>
          </a:p>
        </p:txBody>
      </p:sp>
      <p:pic>
        <p:nvPicPr>
          <p:cNvPr id="55" name="Picture 3" descr="C:\Users\meriem\Desktop\les ponts constantine\sidi rached6.jp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37" y="8586815"/>
            <a:ext cx="1167108" cy="92869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Zone de texte 55"/>
          <p:cNvSpPr txBox="1"/>
          <p:nvPr/>
        </p:nvSpPr>
        <p:spPr>
          <a:xfrm>
            <a:off x="5549490" y="8372500"/>
            <a:ext cx="1637128" cy="320040"/>
          </a:xfrm>
          <a:prstGeom prst="rect">
            <a:avLst/>
          </a:prstGeom>
          <a:solidFill>
            <a:srgbClr val="FFFF99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122169" tIns="61085" rIns="122169" bIns="61085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lnSpc>
                <a:spcPct val="115000"/>
              </a:lnSpc>
              <a:spcAft>
                <a:spcPts val="1336"/>
              </a:spcAft>
              <a:defRPr sz="1400" b="1" i="1">
                <a:latin typeface="Times New Roman"/>
                <a:ea typeface="Calibri"/>
                <a:cs typeface="Arial"/>
              </a:defRPr>
            </a:lvl1pPr>
          </a:lstStyle>
          <a:p>
            <a:r>
              <a:rPr lang="fr-FR" dirty="0">
                <a:solidFill>
                  <a:prstClr val="black"/>
                </a:solidFill>
              </a:rPr>
              <a:t>Pont Sidi </a:t>
            </a:r>
            <a:r>
              <a:rPr lang="fr-FR" dirty="0" err="1">
                <a:solidFill>
                  <a:prstClr val="black"/>
                </a:solidFill>
              </a:rPr>
              <a:t>Rached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40" name="Étoile à 8 branches 39"/>
          <p:cNvSpPr/>
          <p:nvPr/>
        </p:nvSpPr>
        <p:spPr>
          <a:xfrm>
            <a:off x="5371086" y="8372500"/>
            <a:ext cx="285752" cy="285753"/>
          </a:xfrm>
          <a:prstGeom prst="star8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fr-FR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126605" y="7835724"/>
            <a:ext cx="4055351" cy="149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91423" tIns="45712" rIns="91423" bIns="45712" rtlCol="0">
            <a:spAutoFit/>
          </a:bodyPr>
          <a:lstStyle/>
          <a:p>
            <a:pPr marL="895189" indent="-174593">
              <a:buBlip>
                <a:blip r:embed="rId3"/>
              </a:buBlip>
            </a:pPr>
            <a:r>
              <a:rPr lang="fr-FR" sz="1300" dirty="0">
                <a:latin typeface="Monotype Corsiva" panose="03010101010201010101" pitchFamily="66" charset="0"/>
              </a:rPr>
              <a:t>Le pont des </a:t>
            </a:r>
            <a:r>
              <a:rPr lang="fr-FR" sz="1300" dirty="0">
                <a:solidFill>
                  <a:srgbClr val="C00000"/>
                </a:solidFill>
                <a:latin typeface="Monotype Corsiva" panose="03010101010201010101" pitchFamily="66" charset="0"/>
              </a:rPr>
              <a:t>chutes</a:t>
            </a:r>
            <a:r>
              <a:rPr lang="fr-FR" sz="1300" dirty="0">
                <a:latin typeface="Monotype Corsiva" panose="03010101010201010101" pitchFamily="66" charset="0"/>
              </a:rPr>
              <a:t>, Construit </a:t>
            </a:r>
            <a:r>
              <a:rPr lang="fr-FR" sz="1300" dirty="0">
                <a:solidFill>
                  <a:srgbClr val="C00000"/>
                </a:solidFill>
                <a:latin typeface="Monotype Corsiva" panose="03010101010201010101" pitchFamily="66" charset="0"/>
              </a:rPr>
              <a:t>en 1925 , </a:t>
            </a:r>
            <a:r>
              <a:rPr lang="fr-FR" sz="1300" dirty="0">
                <a:latin typeface="Monotype Corsiva" panose="03010101010201010101" pitchFamily="66" charset="0"/>
              </a:rPr>
              <a:t>il</a:t>
            </a:r>
            <a:r>
              <a:rPr lang="fr-FR" sz="1300" dirty="0">
                <a:solidFill>
                  <a:srgbClr val="C00000"/>
                </a:solidFill>
                <a:latin typeface="Monotype Corsiva" panose="03010101010201010101" pitchFamily="66" charset="0"/>
              </a:rPr>
              <a:t> </a:t>
            </a:r>
            <a:r>
              <a:rPr lang="fr-FR" sz="1300" dirty="0">
                <a:latin typeface="Monotype Corsiva" panose="03010101010201010101" pitchFamily="66" charset="0"/>
              </a:rPr>
              <a:t>franchi le </a:t>
            </a:r>
            <a:r>
              <a:rPr lang="fr-FR" sz="1300" dirty="0" err="1">
                <a:latin typeface="Monotype Corsiva" panose="03010101010201010101" pitchFamily="66" charset="0"/>
              </a:rPr>
              <a:t>Rhumel</a:t>
            </a:r>
            <a:r>
              <a:rPr lang="fr-FR" sz="1300" dirty="0">
                <a:latin typeface="Monotype Corsiva" panose="03010101010201010101" pitchFamily="66" charset="0"/>
              </a:rPr>
              <a:t> juste à la sortie des gorges, presque sous la </a:t>
            </a:r>
            <a:r>
              <a:rPr lang="fr-FR" sz="1300" u="sng" dirty="0">
                <a:latin typeface="Monotype Corsiva" panose="03010101010201010101" pitchFamily="66" charset="0"/>
                <a:hlinkClick r:id="rId24"/>
              </a:rPr>
              <a:t>passerelle de Sidi M'Cid</a:t>
            </a:r>
            <a:r>
              <a:rPr lang="fr-FR" sz="1300" u="sng" dirty="0">
                <a:latin typeface="Monotype Corsiva" panose="03010101010201010101" pitchFamily="66" charset="0"/>
              </a:rPr>
              <a:t>.   </a:t>
            </a:r>
          </a:p>
          <a:p>
            <a:pPr marL="714246" indent="-174593"/>
            <a:r>
              <a:rPr lang="fr-FR" sz="1300" u="sng" dirty="0">
                <a:latin typeface="Monotype Corsiva" panose="03010101010201010101" pitchFamily="66" charset="0"/>
              </a:rPr>
              <a:t>                    </a:t>
            </a:r>
          </a:p>
          <a:p>
            <a:pPr marL="180942" indent="-180942">
              <a:buBlip>
                <a:blip r:embed="rId3"/>
              </a:buBlip>
            </a:pPr>
            <a:r>
              <a:rPr lang="fr-FR" sz="1300" dirty="0">
                <a:latin typeface="Monotype Corsiva" panose="03010101010201010101" pitchFamily="66" charset="0"/>
              </a:rPr>
              <a:t>Les eaux de l'oued se précipitent alors,                                                en plusieurs chutes, d'une hauteur de</a:t>
            </a:r>
            <a:r>
              <a:rPr lang="fr-FR" sz="1300" dirty="0">
                <a:solidFill>
                  <a:srgbClr val="C00000"/>
                </a:solidFill>
                <a:latin typeface="Monotype Corsiva" panose="03010101010201010101" pitchFamily="66" charset="0"/>
              </a:rPr>
              <a:t>                                  80 mètres </a:t>
            </a:r>
            <a:r>
              <a:rPr lang="fr-FR" sz="1300" dirty="0">
                <a:latin typeface="Monotype Corsiva" panose="03010101010201010101" pitchFamily="66" charset="0"/>
              </a:rPr>
              <a:t>vers la plaine du </a:t>
            </a:r>
            <a:r>
              <a:rPr lang="fr-FR" sz="1300" dirty="0" err="1">
                <a:latin typeface="Monotype Corsiva" panose="03010101010201010101" pitchFamily="66" charset="0"/>
              </a:rPr>
              <a:t>Hamma</a:t>
            </a:r>
            <a:r>
              <a:rPr lang="fr-FR" sz="1300" dirty="0">
                <a:latin typeface="Monotype Corsiva" panose="03010101010201010101" pitchFamily="66" charset="0"/>
              </a:rPr>
              <a:t>. </a:t>
            </a:r>
          </a:p>
        </p:txBody>
      </p:sp>
      <p:pic>
        <p:nvPicPr>
          <p:cNvPr id="57" name="Image 56" descr="Les chutes et le pont.">
            <a:hlinkClick r:id="rId25"/>
          </p:cNvPr>
          <p:cNvPicPr/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" y="7586684"/>
            <a:ext cx="971510" cy="12144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8" name="Image 57" descr="Agrandir la photo">
            <a:hlinkClick r:id="rId27"/>
          </p:cNvPr>
          <p:cNvPicPr/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280" y="8443938"/>
            <a:ext cx="1428760" cy="107157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0" name="Zone de texte 59"/>
          <p:cNvSpPr txBox="1"/>
          <p:nvPr/>
        </p:nvSpPr>
        <p:spPr>
          <a:xfrm>
            <a:off x="1417546" y="7551226"/>
            <a:ext cx="1668487" cy="321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122169" tIns="61085" rIns="122169" bIns="61085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lnSpc>
                <a:spcPct val="115000"/>
              </a:lnSpc>
              <a:spcAft>
                <a:spcPts val="1336"/>
              </a:spcAft>
              <a:defRPr sz="1400" b="1" i="1">
                <a:latin typeface="Times New Roman"/>
                <a:ea typeface="Calibri"/>
                <a:cs typeface="Arial"/>
              </a:defRPr>
            </a:lvl1pPr>
          </a:lstStyle>
          <a:p>
            <a:r>
              <a:rPr lang="fr-FR" dirty="0"/>
              <a:t>Pont des chutes</a:t>
            </a:r>
          </a:p>
        </p:txBody>
      </p:sp>
      <p:sp>
        <p:nvSpPr>
          <p:cNvPr id="61" name="Étoile à 8 branches 60"/>
          <p:cNvSpPr/>
          <p:nvPr/>
        </p:nvSpPr>
        <p:spPr>
          <a:xfrm>
            <a:off x="1300081" y="7466607"/>
            <a:ext cx="285752" cy="285753"/>
          </a:xfrm>
          <a:prstGeom prst="star8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2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9"/>
          <a:srcRect/>
          <a:stretch>
            <a:fillRect/>
          </a:stretch>
        </p:blipFill>
        <p:spPr bwMode="auto">
          <a:xfrm>
            <a:off x="114255" y="142875"/>
            <a:ext cx="4071966" cy="5229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354" y="-7630"/>
            <a:ext cx="1187054" cy="48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34" b="-1"/>
          <a:stretch/>
        </p:blipFill>
        <p:spPr bwMode="auto">
          <a:xfrm>
            <a:off x="1360240" y="5025950"/>
            <a:ext cx="1240056" cy="206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3331"/>
          <a:stretch/>
        </p:blipFill>
        <p:spPr bwMode="auto">
          <a:xfrm>
            <a:off x="680053" y="5025950"/>
            <a:ext cx="1240056" cy="18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919469"/>
      </p:ext>
    </p:extLst>
  </p:cSld>
  <p:clrMapOvr>
    <a:masterClrMapping/>
  </p:clrMapOvr>
  <p:transition>
    <p:checker/>
  </p:transition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6492</TotalTime>
  <Words>720</Words>
  <Application>Microsoft Office PowerPoint</Application>
  <PresentationFormat>A3 Paper (297x420 mm)</PresentationFormat>
  <Paragraphs>60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Thème Office</vt:lpstr>
      <vt:lpstr>1_Thème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meriem</dc:creator>
  <cp:lastModifiedBy>Thibaut Duby</cp:lastModifiedBy>
  <cp:revision>343</cp:revision>
  <dcterms:created xsi:type="dcterms:W3CDTF">2015-02-21T10:43:25Z</dcterms:created>
  <dcterms:modified xsi:type="dcterms:W3CDTF">2024-12-06T22:50:01Z</dcterms:modified>
</cp:coreProperties>
</file>