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8"/>
  </p:notesMasterIdLst>
  <p:sldIdLst>
    <p:sldId id="309" r:id="rId3"/>
    <p:sldId id="258" r:id="rId4"/>
    <p:sldId id="320" r:id="rId5"/>
    <p:sldId id="319" r:id="rId6"/>
    <p:sldId id="322" r:id="rId7"/>
    <p:sldId id="323" r:id="rId8"/>
    <p:sldId id="325" r:id="rId9"/>
    <p:sldId id="324" r:id="rId10"/>
    <p:sldId id="311" r:id="rId11"/>
    <p:sldId id="326" r:id="rId12"/>
    <p:sldId id="321" r:id="rId13"/>
    <p:sldId id="312" r:id="rId14"/>
    <p:sldId id="329" r:id="rId15"/>
    <p:sldId id="328" r:id="rId16"/>
    <p:sldId id="327" r:id="rId17"/>
    <p:sldId id="330" r:id="rId18"/>
    <p:sldId id="331" r:id="rId19"/>
    <p:sldId id="334" r:id="rId20"/>
    <p:sldId id="335" r:id="rId21"/>
    <p:sldId id="336" r:id="rId22"/>
    <p:sldId id="314" r:id="rId23"/>
    <p:sldId id="337" r:id="rId24"/>
    <p:sldId id="338" r:id="rId25"/>
    <p:sldId id="339" r:id="rId26"/>
    <p:sldId id="340" r:id="rId27"/>
    <p:sldId id="341" r:id="rId28"/>
    <p:sldId id="342" r:id="rId29"/>
    <p:sldId id="343" r:id="rId30"/>
    <p:sldId id="315" r:id="rId31"/>
    <p:sldId id="344" r:id="rId32"/>
    <p:sldId id="345" r:id="rId33"/>
    <p:sldId id="316" r:id="rId34"/>
    <p:sldId id="317" r:id="rId35"/>
    <p:sldId id="318" r:id="rId36"/>
    <p:sldId id="308" r:id="rId37"/>
  </p:sldIdLst>
  <p:sldSz cx="9144000" cy="5143500" type="screen16x9"/>
  <p:notesSz cx="6858000" cy="9144000"/>
  <p:embeddedFontLst>
    <p:embeddedFont>
      <p:font typeface="Fira Sans Extra Condensed Medium" panose="020B0604020202020204" charset="0"/>
      <p:regular r:id="rId39"/>
      <p:bold r:id="rId40"/>
      <p:italic r:id="rId41"/>
      <p:boldItalic r:id="rId42"/>
    </p:embeddedFont>
    <p:embeddedFont>
      <p:font typeface="Montserrat" panose="00000500000000000000" pitchFamily="2" charset="0"/>
      <p:regular r:id="rId43"/>
      <p:bold r:id="rId44"/>
      <p:italic r:id="rId45"/>
      <p:boldItalic r:id="rId46"/>
    </p:embeddedFont>
    <p:embeddedFont>
      <p:font typeface="Montserrat ExtraBold" panose="00000900000000000000" pitchFamily="2" charset="0"/>
      <p:bold r:id="rId47"/>
      <p:boldItalic r:id="rId48"/>
    </p:embeddedFont>
    <p:embeddedFont>
      <p:font typeface="Montserrat SemiBold" panose="00000700000000000000" pitchFamily="2" charset="0"/>
      <p:bold r:id="rId49"/>
      <p:boldItalic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3CD220-7616-45CC-96B0-03C9EC7E3BBA}">
  <a:tblStyle styleId="{E03CD220-7616-45CC-96B0-03C9EC7E3B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373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83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95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59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84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172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513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595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010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459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24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698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661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354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17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352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07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614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090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505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94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447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232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34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549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553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943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5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73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96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60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24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0" r:id="rId2"/>
    <p:sldLayoutId id="214748367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28" name="Google Shape;185;p30">
            <a:extLst>
              <a:ext uri="{FF2B5EF4-FFF2-40B4-BE49-F238E27FC236}">
                <a16:creationId xmlns:a16="http://schemas.microsoft.com/office/drawing/2014/main" id="{AADD05F3-C633-86DA-F79E-2F997F66DC0F}"/>
              </a:ext>
            </a:extLst>
          </p:cNvPr>
          <p:cNvSpPr txBox="1">
            <a:spLocks/>
          </p:cNvSpPr>
          <p:nvPr/>
        </p:nvSpPr>
        <p:spPr>
          <a:xfrm>
            <a:off x="652179" y="1280591"/>
            <a:ext cx="6770700" cy="205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Zero-Suppressed</a:t>
            </a:r>
          </a:p>
          <a:p>
            <a:r>
              <a:rPr lang="en-US" dirty="0"/>
              <a:t>Binary Decision Diagram</a:t>
            </a:r>
            <a:endParaRPr lang="en-US" dirty="0">
              <a:solidFill>
                <a:srgbClr val="4A8CFF"/>
              </a:solidFill>
            </a:endParaRPr>
          </a:p>
        </p:txBody>
      </p:sp>
      <p:sp>
        <p:nvSpPr>
          <p:cNvPr id="29" name="Google Shape;186;p30">
            <a:extLst>
              <a:ext uri="{FF2B5EF4-FFF2-40B4-BE49-F238E27FC236}">
                <a16:creationId xmlns:a16="http://schemas.microsoft.com/office/drawing/2014/main" id="{C9E796EA-BBDD-D600-F6CC-BD8A0F0B60CD}"/>
              </a:ext>
            </a:extLst>
          </p:cNvPr>
          <p:cNvSpPr txBox="1">
            <a:spLocks noGrp="1"/>
          </p:cNvSpPr>
          <p:nvPr>
            <p:ph type="subTitle" idx="1"/>
          </p:nvPr>
        </p:nvSpPr>
        <p:spPr>
          <a:xfrm>
            <a:off x="652173" y="3370141"/>
            <a:ext cx="6770700" cy="557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Présenté par </a:t>
            </a:r>
            <a:r>
              <a:rPr lang="fr-FR" dirty="0" err="1"/>
              <a:t>Alseiny</a:t>
            </a:r>
            <a:r>
              <a:rPr lang="fr-FR" dirty="0"/>
              <a:t> - Thinh</a:t>
            </a:r>
            <a:endParaRPr dirty="0"/>
          </a:p>
          <a:p>
            <a:pPr marL="0" lvl="0" indent="0" rtl="0">
              <a:spcBef>
                <a:spcPts val="0"/>
              </a:spcBef>
              <a:spcAft>
                <a:spcPts val="0"/>
              </a:spcAft>
              <a:buNone/>
            </a:pPr>
            <a:endParaRPr dirty="0"/>
          </a:p>
        </p:txBody>
      </p:sp>
      <p:sp>
        <p:nvSpPr>
          <p:cNvPr id="30" name="Google Shape;186;p30">
            <a:extLst>
              <a:ext uri="{FF2B5EF4-FFF2-40B4-BE49-F238E27FC236}">
                <a16:creationId xmlns:a16="http://schemas.microsoft.com/office/drawing/2014/main" id="{14424F7F-EF1D-B802-20DF-ED1C6B31D942}"/>
              </a:ext>
            </a:extLst>
          </p:cNvPr>
          <p:cNvSpPr txBox="1">
            <a:spLocks/>
          </p:cNvSpPr>
          <p:nvPr/>
        </p:nvSpPr>
        <p:spPr>
          <a:xfrm>
            <a:off x="652179" y="1317541"/>
            <a:ext cx="6770700" cy="55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lgn="ctr"/>
            <a:r>
              <a:rPr lang="en-US" sz="1100" dirty="0"/>
              <a:t>PROJET MU4IN511 - OUVERTURE</a:t>
            </a:r>
          </a:p>
        </p:txBody>
      </p:sp>
      <p:pic>
        <p:nvPicPr>
          <p:cNvPr id="32" name="Picture 31">
            <a:extLst>
              <a:ext uri="{FF2B5EF4-FFF2-40B4-BE49-F238E27FC236}">
                <a16:creationId xmlns:a16="http://schemas.microsoft.com/office/drawing/2014/main" id="{41606F8B-5CF6-2C79-6C9F-904EAE996699}"/>
              </a:ext>
            </a:extLst>
          </p:cNvPr>
          <p:cNvPicPr>
            <a:picLocks noChangeAspect="1"/>
          </p:cNvPicPr>
          <p:nvPr/>
        </p:nvPicPr>
        <p:blipFill>
          <a:blip r:embed="rId3"/>
          <a:stretch>
            <a:fillRect/>
          </a:stretch>
        </p:blipFill>
        <p:spPr>
          <a:xfrm>
            <a:off x="2541087" y="46746"/>
            <a:ext cx="2992884" cy="1233845"/>
          </a:xfrm>
          <a:prstGeom prst="rect">
            <a:avLst/>
          </a:prstGeom>
        </p:spPr>
      </p:pic>
    </p:spTree>
    <p:extLst>
      <p:ext uri="{BB962C8B-B14F-4D97-AF65-F5344CB8AC3E}">
        <p14:creationId xmlns:p14="http://schemas.microsoft.com/office/powerpoint/2010/main" val="184077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Abre</a:t>
            </a:r>
            <a:r>
              <a:rPr lang="fr-FR" dirty="0"/>
              <a:t> de décision</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1631216"/>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type </a:t>
            </a:r>
            <a:r>
              <a:rPr lang="en-US" sz="2000" b="0" dirty="0" err="1">
                <a:solidFill>
                  <a:schemeClr val="accent1"/>
                </a:solidFill>
                <a:effectLst/>
                <a:latin typeface="Montserrat SemiBold" panose="00000700000000000000" pitchFamily="2" charset="0"/>
              </a:rPr>
              <a:t>decisionBST</a:t>
            </a:r>
            <a:r>
              <a:rPr lang="en-US" sz="2000" b="0" dirty="0">
                <a:solidFill>
                  <a:schemeClr val="accent1"/>
                </a:solidFill>
                <a:effectLst/>
                <a:latin typeface="Montserrat SemiBold" panose="00000700000000000000" pitchFamily="2" charset="0"/>
              </a:rPr>
              <a:t> = </a:t>
            </a:r>
          </a:p>
          <a:p>
            <a:r>
              <a:rPr lang="en-US" sz="2000" b="0" dirty="0">
                <a:solidFill>
                  <a:schemeClr val="accent1"/>
                </a:solidFill>
                <a:effectLst/>
                <a:latin typeface="Montserrat SemiBold" panose="00000700000000000000" pitchFamily="2" charset="0"/>
              </a:rPr>
              <a:t>    | Empty</a:t>
            </a:r>
          </a:p>
          <a:p>
            <a:r>
              <a:rPr lang="en-US" sz="2000" b="0" dirty="0">
                <a:solidFill>
                  <a:schemeClr val="accent1"/>
                </a:solidFill>
                <a:effectLst/>
                <a:latin typeface="Montserrat SemiBold" panose="00000700000000000000" pitchFamily="2" charset="0"/>
              </a:rPr>
              <a:t>    | Leaf of </a:t>
            </a:r>
            <a:r>
              <a:rPr lang="en-US" sz="2000" b="0" i="1" dirty="0">
                <a:solidFill>
                  <a:schemeClr val="accent1"/>
                </a:solidFill>
                <a:effectLst/>
                <a:latin typeface="Montserrat SemiBold" panose="00000700000000000000" pitchFamily="2" charset="0"/>
              </a:rPr>
              <a:t>bool</a:t>
            </a:r>
            <a:endParaRPr lang="en-US" sz="2000" b="0" dirty="0">
              <a:solidFill>
                <a:schemeClr val="accent1"/>
              </a:solidFill>
              <a:effectLst/>
              <a:latin typeface="Montserrat SemiBold" panose="00000700000000000000" pitchFamily="2" charset="0"/>
            </a:endParaRPr>
          </a:p>
          <a:p>
            <a:r>
              <a:rPr lang="en-US" sz="2000" b="0" dirty="0">
                <a:solidFill>
                  <a:schemeClr val="accent1"/>
                </a:solidFill>
                <a:effectLst/>
                <a:latin typeface="Montserrat SemiBold" panose="00000700000000000000" pitchFamily="2" charset="0"/>
              </a:rPr>
              <a:t>    | Node of </a:t>
            </a:r>
            <a:r>
              <a:rPr lang="en-US" sz="2000" b="0" dirty="0" err="1">
                <a:solidFill>
                  <a:schemeClr val="accent1"/>
                </a:solidFill>
                <a:effectLst/>
                <a:latin typeface="Montserrat SemiBold" panose="00000700000000000000" pitchFamily="2" charset="0"/>
              </a:rPr>
              <a:t>decisionBST</a:t>
            </a:r>
            <a:r>
              <a:rPr lang="en-US" sz="2000" b="0" dirty="0">
                <a:solidFill>
                  <a:schemeClr val="accent1"/>
                </a:solidFill>
                <a:effectLst/>
                <a:latin typeface="Montserrat SemiBold" panose="00000700000000000000" pitchFamily="2" charset="0"/>
              </a:rPr>
              <a:t> * </a:t>
            </a:r>
            <a:r>
              <a:rPr lang="en-US" sz="2000" b="0" i="1" dirty="0">
                <a:solidFill>
                  <a:schemeClr val="accent1"/>
                </a:solidFill>
                <a:effectLst/>
                <a:latin typeface="Montserrat SemiBold" panose="00000700000000000000" pitchFamily="2" charset="0"/>
              </a:rPr>
              <a:t>int</a:t>
            </a:r>
            <a:r>
              <a:rPr lang="en-US" sz="2000" b="0" dirty="0">
                <a:solidFill>
                  <a:schemeClr val="accent1"/>
                </a:solidFill>
                <a:effectLst/>
                <a:latin typeface="Montserrat SemiBold" panose="00000700000000000000" pitchFamily="2" charset="0"/>
              </a:rPr>
              <a:t> * </a:t>
            </a:r>
            <a:r>
              <a:rPr lang="en-US" sz="2000" b="0" dirty="0" err="1">
                <a:solidFill>
                  <a:schemeClr val="accent1"/>
                </a:solidFill>
                <a:effectLst/>
                <a:latin typeface="Montserrat SemiBold" panose="00000700000000000000" pitchFamily="2" charset="0"/>
              </a:rPr>
              <a:t>decisionBST</a:t>
            </a:r>
            <a:endParaRPr lang="en-US" sz="2000" b="0" dirty="0">
              <a:solidFill>
                <a:schemeClr val="accent1"/>
              </a:solidFill>
              <a:effectLst/>
              <a:latin typeface="Montserrat SemiBold" panose="00000700000000000000" pitchFamily="2" charset="0"/>
            </a:endParaRPr>
          </a:p>
        </p:txBody>
      </p:sp>
      <p:sp>
        <p:nvSpPr>
          <p:cNvPr id="2" name="TextBox 1">
            <a:extLst>
              <a:ext uri="{FF2B5EF4-FFF2-40B4-BE49-F238E27FC236}">
                <a16:creationId xmlns:a16="http://schemas.microsoft.com/office/drawing/2014/main" id="{6D4F42F6-11C3-0596-5529-803BC22B9015}"/>
              </a:ext>
            </a:extLst>
          </p:cNvPr>
          <p:cNvSpPr txBox="1"/>
          <p:nvPr/>
        </p:nvSpPr>
        <p:spPr>
          <a:xfrm>
            <a:off x="717801" y="3292479"/>
            <a:ext cx="7708199" cy="338554"/>
          </a:xfrm>
          <a:prstGeom prst="rect">
            <a:avLst/>
          </a:prstGeom>
          <a:noFill/>
        </p:spPr>
        <p:txBody>
          <a:bodyPr wrap="square">
            <a:spAutoFit/>
          </a:bodyPr>
          <a:lstStyle/>
          <a:p>
            <a:r>
              <a:rPr lang="fr-FR" sz="1600" dirty="0">
                <a:latin typeface="Montserrat SemiBold" panose="00000700000000000000" pitchFamily="2" charset="0"/>
                <a:ea typeface="Calibri" panose="020F0502020204030204" pitchFamily="34" charset="0"/>
              </a:rPr>
              <a:t>Tableau de vérité -&gt; Les feuilles de l’arbre de décision</a:t>
            </a:r>
          </a:p>
        </p:txBody>
      </p:sp>
    </p:spTree>
    <p:extLst>
      <p:ext uri="{BB962C8B-B14F-4D97-AF65-F5344CB8AC3E}">
        <p14:creationId xmlns:p14="http://schemas.microsoft.com/office/powerpoint/2010/main" val="227048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Abre</a:t>
            </a:r>
            <a:r>
              <a:rPr lang="fr-FR" dirty="0"/>
              <a:t> de décision</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2285899" y="1668540"/>
            <a:ext cx="4572000" cy="400110"/>
          </a:xfrm>
          <a:prstGeom prst="rect">
            <a:avLst/>
          </a:prstGeom>
          <a:noFill/>
        </p:spPr>
        <p:txBody>
          <a:bodyPr wrap="square">
            <a:spAutoFit/>
          </a:bodyPr>
          <a:lstStyle/>
          <a:p>
            <a:pPr algn="ctr"/>
            <a:r>
              <a:rPr lang="en-US" sz="2000" dirty="0">
                <a:solidFill>
                  <a:schemeClr val="accent1"/>
                </a:solidFill>
                <a:latin typeface="Montserrat SemiBold" panose="00000700000000000000" pitchFamily="2" charset="0"/>
              </a:rPr>
              <a:t>[10L] -&gt; [false; true; false; true] </a:t>
            </a:r>
            <a:endParaRPr lang="en-US" sz="2000" b="0" dirty="0">
              <a:solidFill>
                <a:schemeClr val="accent1"/>
              </a:solidFill>
              <a:effectLst/>
              <a:latin typeface="Montserrat SemiBold" panose="00000700000000000000" pitchFamily="2" charset="0"/>
            </a:endParaRPr>
          </a:p>
        </p:txBody>
      </p:sp>
      <p:pic>
        <p:nvPicPr>
          <p:cNvPr id="2" name="Picture 1" descr="A diagram of a true false&#10;&#10;Description automatically generated">
            <a:extLst>
              <a:ext uri="{FF2B5EF4-FFF2-40B4-BE49-F238E27FC236}">
                <a16:creationId xmlns:a16="http://schemas.microsoft.com/office/drawing/2014/main" id="{1A97A83B-6D2C-59CC-C260-83281B5B5C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6972" y="2781315"/>
            <a:ext cx="2649855" cy="1739900"/>
          </a:xfrm>
          <a:prstGeom prst="rect">
            <a:avLst/>
          </a:prstGeom>
          <a:noFill/>
          <a:ln>
            <a:noFill/>
          </a:ln>
        </p:spPr>
      </p:pic>
    </p:spTree>
    <p:extLst>
      <p:ext uri="{BB962C8B-B14F-4D97-AF65-F5344CB8AC3E}">
        <p14:creationId xmlns:p14="http://schemas.microsoft.com/office/powerpoint/2010/main" val="226653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CompressionList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1200329"/>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type </a:t>
            </a:r>
            <a:r>
              <a:rPr lang="en-US" sz="1800" b="0" dirty="0" err="1">
                <a:solidFill>
                  <a:schemeClr val="accent1"/>
                </a:solidFill>
                <a:effectLst/>
                <a:latin typeface="Montserrat SemiBold" panose="00000700000000000000" pitchFamily="2" charset="0"/>
              </a:rPr>
              <a:t>visitedNodeList</a:t>
            </a:r>
            <a:r>
              <a:rPr lang="en-US" sz="1800" b="0" dirty="0">
                <a:solidFill>
                  <a:schemeClr val="accent1"/>
                </a:solidFill>
                <a:effectLst/>
                <a:latin typeface="Montserrat SemiBold" panose="00000700000000000000" pitchFamily="2" charset="0"/>
              </a:rPr>
              <a:t> =</a:t>
            </a:r>
          </a:p>
          <a:p>
            <a:r>
              <a:rPr lang="en-US" sz="1800" b="0" dirty="0">
                <a:solidFill>
                  <a:schemeClr val="accent1"/>
                </a:solidFill>
                <a:effectLst/>
                <a:latin typeface="Montserrat SemiBold" panose="00000700000000000000" pitchFamily="2" charset="0"/>
              </a:rPr>
              <a:t>    | Empty2</a:t>
            </a:r>
          </a:p>
          <a:p>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Liste</a:t>
            </a:r>
            <a:r>
              <a:rPr lang="en-US" sz="1800" b="0" dirty="0">
                <a:solidFill>
                  <a:schemeClr val="accent1"/>
                </a:solidFill>
                <a:effectLst/>
                <a:latin typeface="Montserrat SemiBold" panose="00000700000000000000" pitchFamily="2" charset="0"/>
              </a:rPr>
              <a:t> of  (</a:t>
            </a:r>
            <a:r>
              <a:rPr lang="en-US" sz="1800" b="0" dirty="0" err="1">
                <a:solidFill>
                  <a:schemeClr val="accent1"/>
                </a:solidFill>
                <a:effectLst/>
                <a:latin typeface="Montserrat SemiBold" panose="00000700000000000000" pitchFamily="2" charset="0"/>
              </a:rPr>
              <a:t>bigInt</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list ref</a:t>
            </a:r>
          </a:p>
        </p:txBody>
      </p:sp>
      <p:sp>
        <p:nvSpPr>
          <p:cNvPr id="2" name="TextBox 1">
            <a:extLst>
              <a:ext uri="{FF2B5EF4-FFF2-40B4-BE49-F238E27FC236}">
                <a16:creationId xmlns:a16="http://schemas.microsoft.com/office/drawing/2014/main" id="{EB21E317-B0E6-BB19-BE55-7FD93624D01C}"/>
              </a:ext>
            </a:extLst>
          </p:cNvPr>
          <p:cNvSpPr txBox="1"/>
          <p:nvPr/>
        </p:nvSpPr>
        <p:spPr>
          <a:xfrm>
            <a:off x="717801" y="2468232"/>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Une structure pour stocker les nœuds déjà vus</a:t>
            </a:r>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197882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CompressionList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7708198" cy="646331"/>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let </a:t>
            </a:r>
            <a:r>
              <a:rPr lang="en-US" sz="1800" b="0" dirty="0" err="1">
                <a:solidFill>
                  <a:schemeClr val="accent1"/>
                </a:solidFill>
                <a:effectLst/>
                <a:latin typeface="Montserrat SemiBold" panose="00000700000000000000" pitchFamily="2" charset="0"/>
              </a:rPr>
              <a:t>addList</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bigInt</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visitedNodeList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visitedNodeList</a:t>
            </a:r>
            <a:r>
              <a:rPr lang="en-US" sz="1800" b="0" dirty="0">
                <a:solidFill>
                  <a:schemeClr val="accent1"/>
                </a:solidFill>
                <a:effectLst/>
                <a:latin typeface="Montserrat SemiBold" panose="00000700000000000000" pitchFamily="2" charset="0"/>
              </a:rPr>
              <a:t> = fun </a:t>
            </a:r>
            <a:r>
              <a:rPr lang="en-US" sz="1800" b="0" dirty="0" err="1">
                <a:solidFill>
                  <a:schemeClr val="accent1"/>
                </a:solidFill>
                <a:effectLst/>
                <a:latin typeface="Montserrat SemiBold" panose="00000700000000000000" pitchFamily="2" charset="0"/>
              </a:rPr>
              <a:t>addnode</a:t>
            </a:r>
            <a:r>
              <a:rPr lang="en-US" sz="1800" b="0" dirty="0">
                <a:solidFill>
                  <a:schemeClr val="accent1"/>
                </a:solidFill>
                <a:effectLst/>
                <a:latin typeface="Montserrat SemiBold" panose="00000700000000000000" pitchFamily="2" charset="0"/>
              </a:rPr>
              <a:t> list -&gt;</a:t>
            </a:r>
          </a:p>
        </p:txBody>
      </p:sp>
      <p:sp>
        <p:nvSpPr>
          <p:cNvPr id="2" name="TextBox 1">
            <a:extLst>
              <a:ext uri="{FF2B5EF4-FFF2-40B4-BE49-F238E27FC236}">
                <a16:creationId xmlns:a16="http://schemas.microsoft.com/office/drawing/2014/main" id="{EB21E317-B0E6-BB19-BE55-7FD93624D01C}"/>
              </a:ext>
            </a:extLst>
          </p:cNvPr>
          <p:cNvSpPr txBox="1"/>
          <p:nvPr/>
        </p:nvSpPr>
        <p:spPr>
          <a:xfrm>
            <a:off x="717801" y="2468232"/>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fonction pour ajouter le nœud dans la liste</a:t>
            </a:r>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411567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CompressionList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7708198" cy="646331"/>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let rec </a:t>
            </a:r>
            <a:r>
              <a:rPr lang="en-US" sz="1800" b="0" dirty="0" err="1">
                <a:solidFill>
                  <a:schemeClr val="accent1"/>
                </a:solidFill>
                <a:effectLst/>
                <a:latin typeface="Montserrat SemiBold" panose="00000700000000000000" pitchFamily="2" charset="0"/>
              </a:rPr>
              <a:t>searchVisitedNodesList</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bigInt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visitedNodeList</a:t>
            </a:r>
            <a:r>
              <a:rPr lang="en-US" sz="1800" b="0" dirty="0">
                <a:solidFill>
                  <a:schemeClr val="accent1"/>
                </a:solidFill>
                <a:effectLst/>
                <a:latin typeface="Montserrat SemiBold" panose="00000700000000000000" pitchFamily="2" charset="0"/>
              </a:rPr>
              <a:t> -&gt; (bool*</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 fun n list -&gt;</a:t>
            </a:r>
          </a:p>
        </p:txBody>
      </p:sp>
      <p:sp>
        <p:nvSpPr>
          <p:cNvPr id="2" name="TextBox 1">
            <a:extLst>
              <a:ext uri="{FF2B5EF4-FFF2-40B4-BE49-F238E27FC236}">
                <a16:creationId xmlns:a16="http://schemas.microsoft.com/office/drawing/2014/main" id="{EB21E317-B0E6-BB19-BE55-7FD93624D01C}"/>
              </a:ext>
            </a:extLst>
          </p:cNvPr>
          <p:cNvSpPr txBox="1"/>
          <p:nvPr/>
        </p:nvSpPr>
        <p:spPr>
          <a:xfrm>
            <a:off x="717801" y="2468232"/>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fonction pour chercher si le nœud est déjà visité</a:t>
            </a:r>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227311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CompressionList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7708200" cy="646331"/>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let rec </a:t>
            </a:r>
            <a:r>
              <a:rPr lang="en-US" sz="1800" b="0" dirty="0" err="1">
                <a:solidFill>
                  <a:schemeClr val="accent1"/>
                </a:solidFill>
                <a:effectLst/>
                <a:latin typeface="Montserrat SemiBold" panose="00000700000000000000" pitchFamily="2" charset="0"/>
              </a:rPr>
              <a:t>compressionList</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visitedNodeList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 fun tree list -&gt;</a:t>
            </a:r>
          </a:p>
        </p:txBody>
      </p:sp>
      <p:sp>
        <p:nvSpPr>
          <p:cNvPr id="2" name="TextBox 1">
            <a:extLst>
              <a:ext uri="{FF2B5EF4-FFF2-40B4-BE49-F238E27FC236}">
                <a16:creationId xmlns:a16="http://schemas.microsoft.com/office/drawing/2014/main" id="{725F767E-0440-0818-0F99-F8597E84748F}"/>
              </a:ext>
            </a:extLst>
          </p:cNvPr>
          <p:cNvSpPr txBox="1"/>
          <p:nvPr/>
        </p:nvSpPr>
        <p:spPr>
          <a:xfrm>
            <a:off x="717801" y="2468232"/>
            <a:ext cx="7708199" cy="584775"/>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L’algorithme utilise la structure auxiliaire et ses primitives pour compresser un arbre de décision en ZDD </a:t>
            </a:r>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323445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CompressionList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7708200" cy="646331"/>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let rec </a:t>
            </a:r>
            <a:r>
              <a:rPr lang="en-US" sz="1800" b="0" dirty="0" err="1">
                <a:solidFill>
                  <a:schemeClr val="accent1"/>
                </a:solidFill>
                <a:effectLst/>
                <a:latin typeface="Montserrat SemiBold" panose="00000700000000000000" pitchFamily="2" charset="0"/>
              </a:rPr>
              <a:t>compressionList</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visitedNodeList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 fun tree list -&gt;</a:t>
            </a:r>
          </a:p>
        </p:txBody>
      </p:sp>
      <p:pic>
        <p:nvPicPr>
          <p:cNvPr id="4" name="Picture 3">
            <a:extLst>
              <a:ext uri="{FF2B5EF4-FFF2-40B4-BE49-F238E27FC236}">
                <a16:creationId xmlns:a16="http://schemas.microsoft.com/office/drawing/2014/main" id="{CC3E8A49-A1CE-AF1F-D403-958A28C798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0495" y="1796430"/>
            <a:ext cx="2015505" cy="2727033"/>
          </a:xfrm>
          <a:prstGeom prst="rect">
            <a:avLst/>
          </a:prstGeom>
          <a:noFill/>
          <a:ln>
            <a:noFill/>
          </a:ln>
        </p:spPr>
      </p:pic>
      <p:pic>
        <p:nvPicPr>
          <p:cNvPr id="6" name="Picture 5">
            <a:extLst>
              <a:ext uri="{FF2B5EF4-FFF2-40B4-BE49-F238E27FC236}">
                <a16:creationId xmlns:a16="http://schemas.microsoft.com/office/drawing/2014/main" id="{DEB7CF74-180F-FAD4-81F7-7C7374B2012C}"/>
              </a:ext>
            </a:extLst>
          </p:cNvPr>
          <p:cNvPicPr>
            <a:picLocks noChangeAspect="1"/>
          </p:cNvPicPr>
          <p:nvPr/>
        </p:nvPicPr>
        <p:blipFill>
          <a:blip r:embed="rId4"/>
          <a:stretch>
            <a:fillRect/>
          </a:stretch>
        </p:blipFill>
        <p:spPr>
          <a:xfrm>
            <a:off x="404586" y="2286458"/>
            <a:ext cx="5345831" cy="1746977"/>
          </a:xfrm>
          <a:prstGeom prst="rect">
            <a:avLst/>
          </a:prstGeom>
        </p:spPr>
      </p:pic>
      <p:sp>
        <p:nvSpPr>
          <p:cNvPr id="7" name="TextBox 6">
            <a:extLst>
              <a:ext uri="{FF2B5EF4-FFF2-40B4-BE49-F238E27FC236}">
                <a16:creationId xmlns:a16="http://schemas.microsoft.com/office/drawing/2014/main" id="{47BA72EF-6336-ED54-0121-B4FF91092C57}"/>
              </a:ext>
            </a:extLst>
          </p:cNvPr>
          <p:cNvSpPr txBox="1"/>
          <p:nvPr/>
        </p:nvSpPr>
        <p:spPr>
          <a:xfrm>
            <a:off x="5610376" y="2977739"/>
            <a:ext cx="470079" cy="369332"/>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-&gt;</a:t>
            </a:r>
          </a:p>
        </p:txBody>
      </p:sp>
      <p:sp>
        <p:nvSpPr>
          <p:cNvPr id="9" name="TextBox 8">
            <a:extLst>
              <a:ext uri="{FF2B5EF4-FFF2-40B4-BE49-F238E27FC236}">
                <a16:creationId xmlns:a16="http://schemas.microsoft.com/office/drawing/2014/main" id="{34867845-725C-E839-F5F3-C1340F8C384F}"/>
              </a:ext>
            </a:extLst>
          </p:cNvPr>
          <p:cNvSpPr txBox="1"/>
          <p:nvPr/>
        </p:nvSpPr>
        <p:spPr>
          <a:xfrm>
            <a:off x="2537138" y="2079307"/>
            <a:ext cx="4572000" cy="307777"/>
          </a:xfrm>
          <a:prstGeom prst="rect">
            <a:avLst/>
          </a:prstGeom>
          <a:noFill/>
        </p:spPr>
        <p:txBody>
          <a:bodyPr wrap="square">
            <a:spAutoFit/>
          </a:bodyPr>
          <a:lstStyle/>
          <a:p>
            <a:r>
              <a:rPr lang="en-US" dirty="0">
                <a:solidFill>
                  <a:schemeClr val="accent1"/>
                </a:solidFill>
                <a:latin typeface="Montserrat SemiBold" panose="00000700000000000000" pitchFamily="2" charset="0"/>
              </a:rPr>
              <a:t>[25899L]</a:t>
            </a:r>
          </a:p>
        </p:txBody>
      </p:sp>
    </p:spTree>
    <p:extLst>
      <p:ext uri="{BB962C8B-B14F-4D97-AF65-F5344CB8AC3E}">
        <p14:creationId xmlns:p14="http://schemas.microsoft.com/office/powerpoint/2010/main" val="184212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CompressionTree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1200329"/>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type </a:t>
            </a:r>
            <a:r>
              <a:rPr lang="en-US" sz="1800" b="0" dirty="0" err="1">
                <a:solidFill>
                  <a:schemeClr val="accent1"/>
                </a:solidFill>
                <a:effectLst/>
                <a:latin typeface="Montserrat SemiBold" panose="00000700000000000000" pitchFamily="2" charset="0"/>
              </a:rPr>
              <a:t>visitedNodesTree</a:t>
            </a:r>
            <a:r>
              <a:rPr lang="en-US" sz="1800" b="0" dirty="0">
                <a:solidFill>
                  <a:schemeClr val="accent1"/>
                </a:solidFill>
                <a:effectLst/>
                <a:latin typeface="Montserrat SemiBold" panose="00000700000000000000" pitchFamily="2" charset="0"/>
              </a:rPr>
              <a:t> =</a:t>
            </a:r>
          </a:p>
          <a:p>
            <a:r>
              <a:rPr lang="en-US" sz="1800" b="0" dirty="0">
                <a:solidFill>
                  <a:schemeClr val="accent1"/>
                </a:solidFill>
                <a:effectLst/>
                <a:latin typeface="Montserrat SemiBold" panose="00000700000000000000" pitchFamily="2" charset="0"/>
              </a:rPr>
              <a:t>    | Empty3</a:t>
            </a:r>
          </a:p>
          <a:p>
            <a:r>
              <a:rPr lang="en-US" sz="1800" b="0" dirty="0">
                <a:solidFill>
                  <a:schemeClr val="accent1"/>
                </a:solidFill>
                <a:effectLst/>
                <a:latin typeface="Montserrat SemiBold" panose="00000700000000000000" pitchFamily="2" charset="0"/>
              </a:rPr>
              <a:t>    | Node3 of (</a:t>
            </a:r>
            <a:r>
              <a:rPr lang="en-US" sz="1800" b="0" dirty="0" err="1">
                <a:solidFill>
                  <a:schemeClr val="accent1"/>
                </a:solidFill>
                <a:effectLst/>
                <a:latin typeface="Montserrat SemiBold" panose="00000700000000000000" pitchFamily="2" charset="0"/>
              </a:rPr>
              <a:t>visitedNodesTree</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visitedNodesTree</a:t>
            </a:r>
            <a:r>
              <a:rPr lang="en-US" sz="1800" b="0" dirty="0">
                <a:solidFill>
                  <a:schemeClr val="accent1"/>
                </a:solidFill>
                <a:effectLst/>
                <a:latin typeface="Montserrat SemiBold" panose="00000700000000000000" pitchFamily="2" charset="0"/>
              </a:rPr>
              <a:t>) ref</a:t>
            </a:r>
          </a:p>
        </p:txBody>
      </p:sp>
      <p:sp>
        <p:nvSpPr>
          <p:cNvPr id="2" name="TextBox 1">
            <a:extLst>
              <a:ext uri="{FF2B5EF4-FFF2-40B4-BE49-F238E27FC236}">
                <a16:creationId xmlns:a16="http://schemas.microsoft.com/office/drawing/2014/main" id="{EB21E317-B0E6-BB19-BE55-7FD93624D01C}"/>
              </a:ext>
            </a:extLst>
          </p:cNvPr>
          <p:cNvSpPr txBox="1"/>
          <p:nvPr/>
        </p:nvSpPr>
        <p:spPr>
          <a:xfrm>
            <a:off x="717801" y="2468232"/>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Une structure pour stocker les nœuds déjà vus</a:t>
            </a:r>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282131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CompressionTree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7708198" cy="646331"/>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let rec </a:t>
            </a:r>
            <a:r>
              <a:rPr lang="en-US" sz="1800" b="0" dirty="0" err="1">
                <a:solidFill>
                  <a:schemeClr val="accent1"/>
                </a:solidFill>
                <a:effectLst/>
                <a:latin typeface="Montserrat SemiBold" panose="00000700000000000000" pitchFamily="2" charset="0"/>
              </a:rPr>
              <a:t>addTree</a:t>
            </a:r>
            <a:r>
              <a:rPr lang="en-US" sz="1800" b="0" dirty="0">
                <a:solidFill>
                  <a:schemeClr val="accent1"/>
                </a:solidFill>
                <a:effectLst/>
                <a:latin typeface="Montserrat SemiBold" panose="00000700000000000000" pitchFamily="2" charset="0"/>
              </a:rPr>
              <a:t> : bool list -&gt;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visitedNodesTree</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visitedNodesTree</a:t>
            </a:r>
            <a:r>
              <a:rPr lang="en-US" sz="1800" b="0" dirty="0">
                <a:solidFill>
                  <a:schemeClr val="accent1"/>
                </a:solidFill>
                <a:effectLst/>
                <a:latin typeface="Montserrat SemiBold" panose="00000700000000000000" pitchFamily="2" charset="0"/>
              </a:rPr>
              <a:t> = fun </a:t>
            </a:r>
            <a:r>
              <a:rPr lang="en-US" sz="1800" b="0" dirty="0" err="1">
                <a:solidFill>
                  <a:schemeClr val="accent1"/>
                </a:solidFill>
                <a:effectLst/>
                <a:latin typeface="Montserrat SemiBold" panose="00000700000000000000" pitchFamily="2" charset="0"/>
              </a:rPr>
              <a:t>truthTable</a:t>
            </a:r>
            <a:r>
              <a:rPr lang="en-US" sz="1800" b="0" dirty="0">
                <a:solidFill>
                  <a:schemeClr val="accent1"/>
                </a:solidFill>
                <a:effectLst/>
                <a:latin typeface="Montserrat SemiBold" panose="00000700000000000000" pitchFamily="2" charset="0"/>
              </a:rPr>
              <a:t> </a:t>
            </a:r>
            <a:r>
              <a:rPr lang="en-US" sz="1800" b="0" dirty="0" err="1">
                <a:solidFill>
                  <a:schemeClr val="accent1"/>
                </a:solidFill>
                <a:effectLst/>
                <a:latin typeface="Montserrat SemiBold" panose="00000700000000000000" pitchFamily="2" charset="0"/>
              </a:rPr>
              <a:t>treeAdd</a:t>
            </a:r>
            <a:r>
              <a:rPr lang="en-US" sz="1800" b="0" dirty="0">
                <a:solidFill>
                  <a:schemeClr val="accent1"/>
                </a:solidFill>
                <a:effectLst/>
                <a:latin typeface="Montserrat SemiBold" panose="00000700000000000000" pitchFamily="2" charset="0"/>
              </a:rPr>
              <a:t> </a:t>
            </a:r>
            <a:r>
              <a:rPr lang="en-US" sz="1800" b="0" dirty="0" err="1">
                <a:solidFill>
                  <a:schemeClr val="accent1"/>
                </a:solidFill>
                <a:effectLst/>
                <a:latin typeface="Montserrat SemiBold" panose="00000700000000000000" pitchFamily="2" charset="0"/>
              </a:rPr>
              <a:t>treeData</a:t>
            </a:r>
            <a:r>
              <a:rPr lang="en-US" sz="1800" b="0" dirty="0">
                <a:solidFill>
                  <a:schemeClr val="accent1"/>
                </a:solidFill>
                <a:effectLst/>
                <a:latin typeface="Montserrat SemiBold" panose="00000700000000000000" pitchFamily="2" charset="0"/>
              </a:rPr>
              <a:t> -&gt;</a:t>
            </a:r>
          </a:p>
        </p:txBody>
      </p:sp>
      <p:sp>
        <p:nvSpPr>
          <p:cNvPr id="2" name="TextBox 1">
            <a:extLst>
              <a:ext uri="{FF2B5EF4-FFF2-40B4-BE49-F238E27FC236}">
                <a16:creationId xmlns:a16="http://schemas.microsoft.com/office/drawing/2014/main" id="{EB21E317-B0E6-BB19-BE55-7FD93624D01C}"/>
              </a:ext>
            </a:extLst>
          </p:cNvPr>
          <p:cNvSpPr txBox="1"/>
          <p:nvPr/>
        </p:nvSpPr>
        <p:spPr>
          <a:xfrm>
            <a:off x="717801" y="2468232"/>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fonction pour ajouter le nœud dans l’arbre</a:t>
            </a:r>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317395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CompressionTree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7708198" cy="646331"/>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let rec </a:t>
            </a:r>
            <a:r>
              <a:rPr lang="en-US" sz="1800" b="0" dirty="0" err="1">
                <a:solidFill>
                  <a:schemeClr val="accent1"/>
                </a:solidFill>
                <a:effectLst/>
                <a:latin typeface="Montserrat SemiBold" panose="00000700000000000000" pitchFamily="2" charset="0"/>
              </a:rPr>
              <a:t>searchVisitedNodesTree</a:t>
            </a:r>
            <a:r>
              <a:rPr lang="en-US" sz="1800" b="0" dirty="0">
                <a:solidFill>
                  <a:schemeClr val="accent1"/>
                </a:solidFill>
                <a:effectLst/>
                <a:latin typeface="Montserrat SemiBold" panose="00000700000000000000" pitchFamily="2" charset="0"/>
              </a:rPr>
              <a:t> : bool list -&gt; </a:t>
            </a:r>
            <a:r>
              <a:rPr lang="en-US" sz="1800" b="0" dirty="0" err="1">
                <a:solidFill>
                  <a:schemeClr val="accent1"/>
                </a:solidFill>
                <a:effectLst/>
                <a:latin typeface="Montserrat SemiBold" panose="00000700000000000000" pitchFamily="2" charset="0"/>
              </a:rPr>
              <a:t>visitedNodesTree</a:t>
            </a:r>
            <a:r>
              <a:rPr lang="en-US" sz="1800" b="0" dirty="0">
                <a:solidFill>
                  <a:schemeClr val="accent1"/>
                </a:solidFill>
                <a:effectLst/>
                <a:latin typeface="Montserrat SemiBold" panose="00000700000000000000" pitchFamily="2" charset="0"/>
              </a:rPr>
              <a:t>-&gt; (bool *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 fun </a:t>
            </a:r>
            <a:r>
              <a:rPr lang="en-US" sz="1800" b="0" dirty="0" err="1">
                <a:solidFill>
                  <a:schemeClr val="accent1"/>
                </a:solidFill>
                <a:effectLst/>
                <a:latin typeface="Montserrat SemiBold" panose="00000700000000000000" pitchFamily="2" charset="0"/>
              </a:rPr>
              <a:t>truthTable</a:t>
            </a:r>
            <a:r>
              <a:rPr lang="en-US" sz="1800" b="0" dirty="0">
                <a:solidFill>
                  <a:schemeClr val="accent1"/>
                </a:solidFill>
                <a:effectLst/>
                <a:latin typeface="Montserrat SemiBold" panose="00000700000000000000" pitchFamily="2" charset="0"/>
              </a:rPr>
              <a:t> </a:t>
            </a:r>
            <a:r>
              <a:rPr lang="en-US" sz="1800" b="0" dirty="0" err="1">
                <a:solidFill>
                  <a:schemeClr val="accent1"/>
                </a:solidFill>
                <a:effectLst/>
                <a:latin typeface="Montserrat SemiBold" panose="00000700000000000000" pitchFamily="2" charset="0"/>
              </a:rPr>
              <a:t>treeDataRef</a:t>
            </a:r>
            <a:r>
              <a:rPr lang="en-US" sz="1800" b="0" dirty="0">
                <a:solidFill>
                  <a:schemeClr val="accent1"/>
                </a:solidFill>
                <a:effectLst/>
                <a:latin typeface="Montserrat SemiBold" panose="00000700000000000000" pitchFamily="2" charset="0"/>
              </a:rPr>
              <a:t> -&gt;</a:t>
            </a:r>
          </a:p>
        </p:txBody>
      </p:sp>
      <p:sp>
        <p:nvSpPr>
          <p:cNvPr id="2" name="TextBox 1">
            <a:extLst>
              <a:ext uri="{FF2B5EF4-FFF2-40B4-BE49-F238E27FC236}">
                <a16:creationId xmlns:a16="http://schemas.microsoft.com/office/drawing/2014/main" id="{EB21E317-B0E6-BB19-BE55-7FD93624D01C}"/>
              </a:ext>
            </a:extLst>
          </p:cNvPr>
          <p:cNvSpPr txBox="1"/>
          <p:nvPr/>
        </p:nvSpPr>
        <p:spPr>
          <a:xfrm>
            <a:off x="717801" y="2468232"/>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fonction pour chercher si le nœud est déjà visité</a:t>
            </a:r>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174709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des matières</a:t>
            </a:r>
            <a:endParaRPr dirty="0"/>
          </a:p>
        </p:txBody>
      </p:sp>
      <p:sp>
        <p:nvSpPr>
          <p:cNvPr id="27" name="TextBox 26">
            <a:extLst>
              <a:ext uri="{FF2B5EF4-FFF2-40B4-BE49-F238E27FC236}">
                <a16:creationId xmlns:a16="http://schemas.microsoft.com/office/drawing/2014/main" id="{A3B8AD7D-99CE-A5B8-83E6-DDF9E9F5B424}"/>
              </a:ext>
            </a:extLst>
          </p:cNvPr>
          <p:cNvSpPr txBox="1"/>
          <p:nvPr/>
        </p:nvSpPr>
        <p:spPr>
          <a:xfrm>
            <a:off x="717799" y="1117901"/>
            <a:ext cx="7112555" cy="2810256"/>
          </a:xfrm>
          <a:prstGeom prst="rect">
            <a:avLst/>
          </a:prstGeom>
          <a:noFill/>
        </p:spPr>
        <p:txBody>
          <a:bodyPr wrap="square">
            <a:spAutoFit/>
          </a:bodyPr>
          <a:lstStyle/>
          <a:p>
            <a:pPr marL="342900" indent="-342900">
              <a:lnSpc>
                <a:spcPct val="150000"/>
              </a:lnSpc>
              <a:buAutoNum type="arabicPeriod"/>
            </a:pPr>
            <a:r>
              <a:rPr lang="en" sz="2000" dirty="0">
                <a:latin typeface="Montserrat SemiBold" panose="00000700000000000000" pitchFamily="2" charset="0"/>
              </a:rPr>
              <a:t>Structure: bigInt</a:t>
            </a:r>
          </a:p>
          <a:p>
            <a:pPr marL="342900" indent="-342900">
              <a:lnSpc>
                <a:spcPct val="150000"/>
              </a:lnSpc>
              <a:buAutoNum type="arabicPeriod"/>
            </a:pPr>
            <a:r>
              <a:rPr lang="en" sz="2000" dirty="0">
                <a:latin typeface="Montserrat SemiBold" panose="00000700000000000000" pitchFamily="2" charset="0"/>
              </a:rPr>
              <a:t>Structure: Arbre de décision</a:t>
            </a:r>
          </a:p>
          <a:p>
            <a:pPr marL="342900" indent="-342900">
              <a:lnSpc>
                <a:spcPct val="150000"/>
              </a:lnSpc>
              <a:buAutoNum type="arabicPeriod"/>
            </a:pPr>
            <a:r>
              <a:rPr lang="en" sz="2000" dirty="0">
                <a:latin typeface="Montserrat SemiBold" panose="00000700000000000000" pitchFamily="2" charset="0"/>
              </a:rPr>
              <a:t>CompressionList</a:t>
            </a:r>
          </a:p>
          <a:p>
            <a:pPr marL="342900" indent="-342900">
              <a:lnSpc>
                <a:spcPct val="150000"/>
              </a:lnSpc>
              <a:buAutoNum type="arabicPeriod"/>
            </a:pPr>
            <a:r>
              <a:rPr lang="en" sz="2000" dirty="0">
                <a:latin typeface="Montserrat SemiBold" panose="00000700000000000000" pitchFamily="2" charset="0"/>
              </a:rPr>
              <a:t>CompressionTree</a:t>
            </a:r>
          </a:p>
          <a:p>
            <a:pPr marL="342900" indent="-342900">
              <a:lnSpc>
                <a:spcPct val="150000"/>
              </a:lnSpc>
              <a:buAutoNum type="arabicPeriod"/>
            </a:pPr>
            <a:r>
              <a:rPr lang="en" sz="2000" dirty="0">
                <a:latin typeface="Montserrat SemiBold" panose="00000700000000000000" pitchFamily="2" charset="0"/>
              </a:rPr>
              <a:t>Analyse de complexité</a:t>
            </a:r>
          </a:p>
          <a:p>
            <a:pPr marL="342900" indent="-342900">
              <a:lnSpc>
                <a:spcPct val="150000"/>
              </a:lnSpc>
              <a:buAutoNum type="arabicPeriod"/>
            </a:pPr>
            <a:r>
              <a:rPr lang="en" sz="2000" dirty="0">
                <a:latin typeface="Montserrat SemiBold" panose="00000700000000000000" pitchFamily="2" charset="0"/>
              </a:rPr>
              <a:t>Étude Expérimentale</a:t>
            </a:r>
            <a:endParaRPr lang="en-US" sz="2000" dirty="0">
              <a:latin typeface="Montserrat SemiBold" panose="000007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CompressionTree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7708200" cy="646331"/>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let rec </a:t>
            </a:r>
            <a:r>
              <a:rPr lang="en-US" sz="1800" b="0" dirty="0" err="1">
                <a:solidFill>
                  <a:schemeClr val="accent1"/>
                </a:solidFill>
                <a:effectLst/>
                <a:latin typeface="Montserrat SemiBold" panose="00000700000000000000" pitchFamily="2" charset="0"/>
              </a:rPr>
              <a:t>compressionTree</a:t>
            </a:r>
            <a:r>
              <a:rPr lang="en-US" sz="1800" b="0" dirty="0">
                <a:solidFill>
                  <a:schemeClr val="accent1"/>
                </a:solidFill>
                <a:effectLst/>
                <a:latin typeface="Montserrat SemiBold" panose="00000700000000000000" pitchFamily="2" charset="0"/>
              </a:rPr>
              <a:t> :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visitedNodesTree</a:t>
            </a:r>
            <a:r>
              <a:rPr lang="en-US" sz="1800" b="0" dirty="0">
                <a:solidFill>
                  <a:schemeClr val="accent1"/>
                </a:solidFill>
                <a:effectLst/>
                <a:latin typeface="Montserrat SemiBold" panose="00000700000000000000" pitchFamily="2" charset="0"/>
              </a:rPr>
              <a:t> -&gt; </a:t>
            </a:r>
            <a:r>
              <a:rPr lang="en-US" sz="1800" b="0" dirty="0" err="1">
                <a:solidFill>
                  <a:schemeClr val="accent1"/>
                </a:solidFill>
                <a:effectLst/>
                <a:latin typeface="Montserrat SemiBold" panose="00000700000000000000" pitchFamily="2" charset="0"/>
              </a:rPr>
              <a:t>decisionBST</a:t>
            </a:r>
            <a:r>
              <a:rPr lang="en-US" sz="1800" b="0" dirty="0">
                <a:solidFill>
                  <a:schemeClr val="accent1"/>
                </a:solidFill>
                <a:effectLst/>
                <a:latin typeface="Montserrat SemiBold" panose="00000700000000000000" pitchFamily="2" charset="0"/>
              </a:rPr>
              <a:t> = fun tree </a:t>
            </a:r>
            <a:r>
              <a:rPr lang="en-US" sz="1800" b="0" dirty="0" err="1">
                <a:solidFill>
                  <a:schemeClr val="accent1"/>
                </a:solidFill>
                <a:effectLst/>
                <a:latin typeface="Montserrat SemiBold" panose="00000700000000000000" pitchFamily="2" charset="0"/>
              </a:rPr>
              <a:t>arbreData</a:t>
            </a:r>
            <a:r>
              <a:rPr lang="en-US" sz="1800" b="0" dirty="0">
                <a:solidFill>
                  <a:schemeClr val="accent1"/>
                </a:solidFill>
                <a:effectLst/>
                <a:latin typeface="Montserrat SemiBold" panose="00000700000000000000" pitchFamily="2" charset="0"/>
              </a:rPr>
              <a:t> -&gt;</a:t>
            </a:r>
          </a:p>
        </p:txBody>
      </p:sp>
      <p:pic>
        <p:nvPicPr>
          <p:cNvPr id="4" name="Picture 3">
            <a:extLst>
              <a:ext uri="{FF2B5EF4-FFF2-40B4-BE49-F238E27FC236}">
                <a16:creationId xmlns:a16="http://schemas.microsoft.com/office/drawing/2014/main" id="{CC3E8A49-A1CE-AF1F-D403-958A28C798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0495" y="1796430"/>
            <a:ext cx="2015505" cy="2727033"/>
          </a:xfrm>
          <a:prstGeom prst="rect">
            <a:avLst/>
          </a:prstGeom>
          <a:noFill/>
          <a:ln>
            <a:noFill/>
          </a:ln>
        </p:spPr>
      </p:pic>
      <p:pic>
        <p:nvPicPr>
          <p:cNvPr id="6" name="Picture 5">
            <a:extLst>
              <a:ext uri="{FF2B5EF4-FFF2-40B4-BE49-F238E27FC236}">
                <a16:creationId xmlns:a16="http://schemas.microsoft.com/office/drawing/2014/main" id="{DEB7CF74-180F-FAD4-81F7-7C7374B2012C}"/>
              </a:ext>
            </a:extLst>
          </p:cNvPr>
          <p:cNvPicPr>
            <a:picLocks noChangeAspect="1"/>
          </p:cNvPicPr>
          <p:nvPr/>
        </p:nvPicPr>
        <p:blipFill>
          <a:blip r:embed="rId4"/>
          <a:stretch>
            <a:fillRect/>
          </a:stretch>
        </p:blipFill>
        <p:spPr>
          <a:xfrm>
            <a:off x="404586" y="2286458"/>
            <a:ext cx="5345831" cy="1746977"/>
          </a:xfrm>
          <a:prstGeom prst="rect">
            <a:avLst/>
          </a:prstGeom>
        </p:spPr>
      </p:pic>
      <p:sp>
        <p:nvSpPr>
          <p:cNvPr id="7" name="TextBox 6">
            <a:extLst>
              <a:ext uri="{FF2B5EF4-FFF2-40B4-BE49-F238E27FC236}">
                <a16:creationId xmlns:a16="http://schemas.microsoft.com/office/drawing/2014/main" id="{47BA72EF-6336-ED54-0121-B4FF91092C57}"/>
              </a:ext>
            </a:extLst>
          </p:cNvPr>
          <p:cNvSpPr txBox="1"/>
          <p:nvPr/>
        </p:nvSpPr>
        <p:spPr>
          <a:xfrm>
            <a:off x="5610376" y="2977739"/>
            <a:ext cx="470079" cy="369332"/>
          </a:xfrm>
          <a:prstGeom prst="rect">
            <a:avLst/>
          </a:prstGeom>
          <a:noFill/>
        </p:spPr>
        <p:txBody>
          <a:bodyPr wrap="square">
            <a:spAutoFit/>
          </a:bodyPr>
          <a:lstStyle/>
          <a:p>
            <a:r>
              <a:rPr lang="en-US" sz="1800" b="0" dirty="0">
                <a:solidFill>
                  <a:schemeClr val="accent1"/>
                </a:solidFill>
                <a:effectLst/>
                <a:latin typeface="Montserrat SemiBold" panose="00000700000000000000" pitchFamily="2" charset="0"/>
              </a:rPr>
              <a:t>-&gt;</a:t>
            </a:r>
          </a:p>
        </p:txBody>
      </p:sp>
      <p:sp>
        <p:nvSpPr>
          <p:cNvPr id="9" name="TextBox 8">
            <a:extLst>
              <a:ext uri="{FF2B5EF4-FFF2-40B4-BE49-F238E27FC236}">
                <a16:creationId xmlns:a16="http://schemas.microsoft.com/office/drawing/2014/main" id="{34867845-725C-E839-F5F3-C1340F8C384F}"/>
              </a:ext>
            </a:extLst>
          </p:cNvPr>
          <p:cNvSpPr txBox="1"/>
          <p:nvPr/>
        </p:nvSpPr>
        <p:spPr>
          <a:xfrm>
            <a:off x="2537138" y="2079307"/>
            <a:ext cx="4572000" cy="307777"/>
          </a:xfrm>
          <a:prstGeom prst="rect">
            <a:avLst/>
          </a:prstGeom>
          <a:noFill/>
        </p:spPr>
        <p:txBody>
          <a:bodyPr wrap="square">
            <a:spAutoFit/>
          </a:bodyPr>
          <a:lstStyle/>
          <a:p>
            <a:r>
              <a:rPr lang="en-US" dirty="0">
                <a:solidFill>
                  <a:schemeClr val="accent1"/>
                </a:solidFill>
                <a:latin typeface="Montserrat SemiBold" panose="00000700000000000000" pitchFamily="2" charset="0"/>
              </a:rPr>
              <a:t>[25899L]</a:t>
            </a:r>
          </a:p>
        </p:txBody>
      </p:sp>
    </p:spTree>
    <p:extLst>
      <p:ext uri="{BB962C8B-B14F-4D97-AF65-F5344CB8AC3E}">
        <p14:creationId xmlns:p14="http://schemas.microsoft.com/office/powerpoint/2010/main" val="118430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a:solidFill>
                  <a:schemeClr val="accent1"/>
                </a:solidFill>
                <a:effectLst/>
                <a:latin typeface="Montserrat SemiBold" panose="00000700000000000000" pitchFamily="2" charset="0"/>
              </a:rPr>
              <a:t>Notion de taille du problème </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1077218"/>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taille du problème dépendra de la taille de l'arbre de décision initial. </a:t>
            </a:r>
          </a:p>
          <a:p>
            <a:endParaRPr lang="fr-FR" sz="1600" dirty="0">
              <a:solidFill>
                <a:schemeClr val="tx1"/>
              </a:solidFill>
              <a:latin typeface="Montserrat SemiBold" panose="00000700000000000000" pitchFamily="2" charset="0"/>
            </a:endParaRPr>
          </a:p>
          <a:p>
            <a:r>
              <a:rPr lang="fr-FR" sz="1600" dirty="0">
                <a:solidFill>
                  <a:schemeClr val="tx1"/>
                </a:solidFill>
                <a:latin typeface="Montserrat SemiBold" panose="00000700000000000000" pitchFamily="2" charset="0"/>
              </a:rPr>
              <a:t>La taille de l'arbre sera mesurée en fonction du nombre de nœuds (internes et feuilles) et d'arêtes.</a:t>
            </a:r>
          </a:p>
        </p:txBody>
      </p:sp>
    </p:spTree>
    <p:extLst>
      <p:ext uri="{BB962C8B-B14F-4D97-AF65-F5344CB8AC3E}">
        <p14:creationId xmlns:p14="http://schemas.microsoft.com/office/powerpoint/2010/main" val="292766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a:solidFill>
                  <a:schemeClr val="accent1"/>
                </a:solidFill>
                <a:effectLst/>
                <a:latin typeface="Montserrat SemiBold" panose="00000700000000000000" pitchFamily="2" charset="0"/>
              </a:rPr>
              <a:t>Mesure de complexité 	</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1077218"/>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mesure de complexité consistera en comptant le nombre total d'opérations élémentaires effectuées par chaque algorithme. Les opérations élémentaires incluent les opérations de recherche, d'ajout et de parcours des nœuds dans l'arbre.</a:t>
            </a:r>
          </a:p>
        </p:txBody>
      </p:sp>
    </p:spTree>
    <p:extLst>
      <p:ext uri="{BB962C8B-B14F-4D97-AF65-F5344CB8AC3E}">
        <p14:creationId xmlns:p14="http://schemas.microsoft.com/office/powerpoint/2010/main" val="865070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err="1">
                <a:solidFill>
                  <a:schemeClr val="accent1"/>
                </a:solidFill>
                <a:effectLst/>
                <a:latin typeface="Montserrat SemiBold" panose="00000700000000000000" pitchFamily="2" charset="0"/>
              </a:rPr>
              <a:t>CompressionList</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recherche dans une liste non triée coute O(n)</a:t>
            </a:r>
          </a:p>
        </p:txBody>
      </p:sp>
    </p:spTree>
    <p:extLst>
      <p:ext uri="{BB962C8B-B14F-4D97-AF65-F5344CB8AC3E}">
        <p14:creationId xmlns:p14="http://schemas.microsoft.com/office/powerpoint/2010/main" val="46001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err="1">
                <a:solidFill>
                  <a:schemeClr val="accent1"/>
                </a:solidFill>
                <a:effectLst/>
                <a:latin typeface="Montserrat SemiBold" panose="00000700000000000000" pitchFamily="2" charset="0"/>
              </a:rPr>
              <a:t>CompressionList</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830997"/>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recherche dans une liste non triée coute O(n)</a:t>
            </a:r>
          </a:p>
          <a:p>
            <a:endParaRPr lang="fr-FR" sz="1600" dirty="0">
              <a:solidFill>
                <a:schemeClr val="tx1"/>
              </a:solidFill>
              <a:latin typeface="Montserrat SemiBold" panose="00000700000000000000" pitchFamily="2" charset="0"/>
            </a:endParaRPr>
          </a:p>
          <a:p>
            <a:r>
              <a:rPr lang="fr-FR" sz="1600" dirty="0">
                <a:solidFill>
                  <a:schemeClr val="tx1"/>
                </a:solidFill>
                <a:latin typeface="Montserrat SemiBold" panose="00000700000000000000" pitchFamily="2" charset="0"/>
              </a:rPr>
              <a:t>Le parcours de l’arbre de décision coute O(m)</a:t>
            </a:r>
          </a:p>
        </p:txBody>
      </p:sp>
    </p:spTree>
    <p:extLst>
      <p:ext uri="{BB962C8B-B14F-4D97-AF65-F5344CB8AC3E}">
        <p14:creationId xmlns:p14="http://schemas.microsoft.com/office/powerpoint/2010/main" val="192276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err="1">
                <a:solidFill>
                  <a:schemeClr val="accent1"/>
                </a:solidFill>
                <a:effectLst/>
                <a:latin typeface="Montserrat SemiBold" panose="00000700000000000000" pitchFamily="2" charset="0"/>
              </a:rPr>
              <a:t>CompressionList</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1569660"/>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recherche dans une liste non triée coute O(n)</a:t>
            </a:r>
          </a:p>
          <a:p>
            <a:endParaRPr lang="fr-FR" sz="1600" dirty="0">
              <a:solidFill>
                <a:schemeClr val="tx1"/>
              </a:solidFill>
              <a:latin typeface="Montserrat SemiBold" panose="00000700000000000000" pitchFamily="2" charset="0"/>
            </a:endParaRPr>
          </a:p>
          <a:p>
            <a:r>
              <a:rPr lang="fr-FR" sz="1600" dirty="0">
                <a:solidFill>
                  <a:schemeClr val="tx1"/>
                </a:solidFill>
                <a:latin typeface="Montserrat SemiBold" panose="00000700000000000000" pitchFamily="2" charset="0"/>
              </a:rPr>
              <a:t>Le parcours de l’arbre de décision coute O(m)</a:t>
            </a:r>
          </a:p>
          <a:p>
            <a:endParaRPr lang="fr-FR" sz="1600" dirty="0">
              <a:solidFill>
                <a:schemeClr val="tx1"/>
              </a:solidFill>
              <a:latin typeface="Montserrat SemiBold" panose="00000700000000000000" pitchFamily="2" charset="0"/>
            </a:endParaRPr>
          </a:p>
          <a:p>
            <a:r>
              <a:rPr lang="fr-FR" sz="1600" dirty="0">
                <a:solidFill>
                  <a:schemeClr val="tx1"/>
                </a:solidFill>
                <a:latin typeface="Montserrat SemiBold" panose="00000700000000000000" pitchFamily="2" charset="0"/>
              </a:rPr>
              <a:t>La complexité dans le pire cas où l’algorithme effectue une recherche et un ajout pour chaque nœud dans l’arbre est O(m</a:t>
            </a:r>
            <a:r>
              <a:rPr lang="fr-FR" sz="1600" baseline="30000" dirty="0">
                <a:solidFill>
                  <a:schemeClr val="tx1"/>
                </a:solidFill>
                <a:latin typeface="Montserrat SemiBold" panose="00000700000000000000" pitchFamily="2" charset="0"/>
              </a:rPr>
              <a:t> 2</a:t>
            </a:r>
            <a:r>
              <a:rPr lang="fr-FR" sz="1600" dirty="0">
                <a:solidFill>
                  <a:schemeClr val="tx1"/>
                </a:solidFill>
                <a:latin typeface="Montserrat SemiBold" panose="00000700000000000000" pitchFamily="2" charset="0"/>
              </a:rPr>
              <a:t>)</a:t>
            </a:r>
          </a:p>
        </p:txBody>
      </p:sp>
    </p:spTree>
    <p:extLst>
      <p:ext uri="{BB962C8B-B14F-4D97-AF65-F5344CB8AC3E}">
        <p14:creationId xmlns:p14="http://schemas.microsoft.com/office/powerpoint/2010/main" val="267472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err="1">
                <a:solidFill>
                  <a:schemeClr val="accent1"/>
                </a:solidFill>
                <a:effectLst/>
                <a:latin typeface="Montserrat SemiBold" panose="00000700000000000000" pitchFamily="2" charset="0"/>
              </a:rPr>
              <a:t>CompressionTree</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338554"/>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recherche dans un arbre binaire de recherche O(</a:t>
            </a:r>
            <a:r>
              <a:rPr lang="fr-FR" sz="1600" dirty="0" err="1">
                <a:solidFill>
                  <a:schemeClr val="tx1"/>
                </a:solidFill>
                <a:latin typeface="Montserrat SemiBold" panose="00000700000000000000" pitchFamily="2" charset="0"/>
              </a:rPr>
              <a:t>logn</a:t>
            </a:r>
            <a:r>
              <a:rPr lang="fr-FR" sz="1600" dirty="0">
                <a:solidFill>
                  <a:schemeClr val="tx1"/>
                </a:solidFill>
                <a:latin typeface="Montserrat SemiBold" panose="00000700000000000000" pitchFamily="2" charset="0"/>
              </a:rPr>
              <a:t>)</a:t>
            </a:r>
          </a:p>
        </p:txBody>
      </p:sp>
    </p:spTree>
    <p:extLst>
      <p:ext uri="{BB962C8B-B14F-4D97-AF65-F5344CB8AC3E}">
        <p14:creationId xmlns:p14="http://schemas.microsoft.com/office/powerpoint/2010/main" val="404211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err="1">
                <a:solidFill>
                  <a:schemeClr val="accent1"/>
                </a:solidFill>
                <a:effectLst/>
                <a:latin typeface="Montserrat SemiBold" panose="00000700000000000000" pitchFamily="2" charset="0"/>
              </a:rPr>
              <a:t>CompressionTree</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1077218"/>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recherche dans un arbre binaire de recherche O(</a:t>
            </a:r>
            <a:r>
              <a:rPr lang="fr-FR" sz="1600" dirty="0" err="1">
                <a:solidFill>
                  <a:schemeClr val="tx1"/>
                </a:solidFill>
                <a:latin typeface="Montserrat SemiBold" panose="00000700000000000000" pitchFamily="2" charset="0"/>
              </a:rPr>
              <a:t>logn</a:t>
            </a:r>
            <a:r>
              <a:rPr lang="fr-FR" sz="1600" dirty="0">
                <a:solidFill>
                  <a:schemeClr val="tx1"/>
                </a:solidFill>
                <a:latin typeface="Montserrat SemiBold" panose="00000700000000000000" pitchFamily="2" charset="0"/>
              </a:rPr>
              <a:t>)</a:t>
            </a:r>
          </a:p>
          <a:p>
            <a:endParaRPr lang="fr-FR" sz="1600" dirty="0">
              <a:solidFill>
                <a:schemeClr val="tx1"/>
              </a:solidFill>
              <a:latin typeface="Montserrat SemiBold" panose="00000700000000000000" pitchFamily="2" charset="0"/>
            </a:endParaRPr>
          </a:p>
          <a:p>
            <a:r>
              <a:rPr lang="fr-FR" sz="1600" dirty="0">
                <a:solidFill>
                  <a:schemeClr val="tx1"/>
                </a:solidFill>
                <a:latin typeface="Montserrat SemiBold" panose="00000700000000000000" pitchFamily="2" charset="0"/>
              </a:rPr>
              <a:t>Le parcours de l’arbre et donc ajouter coute O(</a:t>
            </a:r>
            <a:r>
              <a:rPr lang="fr-FR" sz="1600" dirty="0" err="1">
                <a:solidFill>
                  <a:schemeClr val="tx1"/>
                </a:solidFill>
                <a:latin typeface="Montserrat SemiBold" panose="00000700000000000000" pitchFamily="2" charset="0"/>
              </a:rPr>
              <a:t>logn</a:t>
            </a:r>
            <a:r>
              <a:rPr lang="fr-FR" sz="1600" dirty="0">
                <a:solidFill>
                  <a:schemeClr val="tx1"/>
                </a:solidFill>
                <a:latin typeface="Montserrat SemiBold" panose="00000700000000000000" pitchFamily="2" charset="0"/>
              </a:rPr>
              <a:t>)</a:t>
            </a:r>
          </a:p>
          <a:p>
            <a:endParaRPr lang="fr-FR" sz="1600" dirty="0">
              <a:solidFill>
                <a:schemeClr val="tx1"/>
              </a:solidFill>
              <a:latin typeface="Montserrat SemiBold" panose="00000700000000000000" pitchFamily="2" charset="0"/>
            </a:endParaRPr>
          </a:p>
        </p:txBody>
      </p:sp>
    </p:spTree>
    <p:extLst>
      <p:ext uri="{BB962C8B-B14F-4D97-AF65-F5344CB8AC3E}">
        <p14:creationId xmlns:p14="http://schemas.microsoft.com/office/powerpoint/2010/main" val="192069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Complexité</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b="0" dirty="0" err="1">
                <a:solidFill>
                  <a:schemeClr val="accent1"/>
                </a:solidFill>
                <a:effectLst/>
                <a:latin typeface="Montserrat SemiBold" panose="00000700000000000000" pitchFamily="2" charset="0"/>
              </a:rPr>
              <a:t>CompressionTree</a:t>
            </a:r>
            <a:endParaRPr lang="en-US" sz="2000" b="0" dirty="0">
              <a:solidFill>
                <a:schemeClr val="accent1"/>
              </a:solidFill>
              <a:effectLst/>
              <a:latin typeface="Montserrat SemiBold" panose="00000700000000000000" pitchFamily="2" charset="0"/>
            </a:endParaRPr>
          </a:p>
        </p:txBody>
      </p:sp>
      <p:sp>
        <p:nvSpPr>
          <p:cNvPr id="7" name="TextBox 6">
            <a:extLst>
              <a:ext uri="{FF2B5EF4-FFF2-40B4-BE49-F238E27FC236}">
                <a16:creationId xmlns:a16="http://schemas.microsoft.com/office/drawing/2014/main" id="{FBEF7118-4C37-ABEA-0876-6920BB38B065}"/>
              </a:ext>
            </a:extLst>
          </p:cNvPr>
          <p:cNvSpPr txBox="1"/>
          <p:nvPr/>
        </p:nvSpPr>
        <p:spPr>
          <a:xfrm>
            <a:off x="717800" y="1835808"/>
            <a:ext cx="7708199" cy="1815882"/>
          </a:xfrm>
          <a:prstGeom prst="rect">
            <a:avLst/>
          </a:prstGeom>
          <a:noFill/>
        </p:spPr>
        <p:txBody>
          <a:bodyPr wrap="square">
            <a:spAutoFit/>
          </a:bodyPr>
          <a:lstStyle/>
          <a:p>
            <a:r>
              <a:rPr lang="fr-FR" sz="1600" dirty="0">
                <a:solidFill>
                  <a:schemeClr val="tx1"/>
                </a:solidFill>
                <a:latin typeface="Montserrat SemiBold" panose="00000700000000000000" pitchFamily="2" charset="0"/>
              </a:rPr>
              <a:t>La recherche dans un arbre binaire de recherche O(</a:t>
            </a:r>
            <a:r>
              <a:rPr lang="fr-FR" sz="1600" dirty="0" err="1">
                <a:solidFill>
                  <a:schemeClr val="tx1"/>
                </a:solidFill>
                <a:latin typeface="Montserrat SemiBold" panose="00000700000000000000" pitchFamily="2" charset="0"/>
              </a:rPr>
              <a:t>logn</a:t>
            </a:r>
            <a:r>
              <a:rPr lang="fr-FR" sz="1600" dirty="0">
                <a:solidFill>
                  <a:schemeClr val="tx1"/>
                </a:solidFill>
                <a:latin typeface="Montserrat SemiBold" panose="00000700000000000000" pitchFamily="2" charset="0"/>
              </a:rPr>
              <a:t>)</a:t>
            </a:r>
          </a:p>
          <a:p>
            <a:endParaRPr lang="fr-FR" sz="1600" dirty="0">
              <a:solidFill>
                <a:schemeClr val="tx1"/>
              </a:solidFill>
              <a:latin typeface="Montserrat SemiBold" panose="00000700000000000000" pitchFamily="2" charset="0"/>
            </a:endParaRPr>
          </a:p>
          <a:p>
            <a:r>
              <a:rPr lang="fr-FR" sz="1600" dirty="0">
                <a:solidFill>
                  <a:schemeClr val="tx1"/>
                </a:solidFill>
                <a:latin typeface="Montserrat SemiBold" panose="00000700000000000000" pitchFamily="2" charset="0"/>
              </a:rPr>
              <a:t>Le parcours de l’arbre et donc ajouter coute O(</a:t>
            </a:r>
            <a:r>
              <a:rPr lang="fr-FR" sz="1600" dirty="0" err="1">
                <a:solidFill>
                  <a:schemeClr val="tx1"/>
                </a:solidFill>
                <a:latin typeface="Montserrat SemiBold" panose="00000700000000000000" pitchFamily="2" charset="0"/>
              </a:rPr>
              <a:t>logn</a:t>
            </a:r>
            <a:r>
              <a:rPr lang="fr-FR" sz="1600" dirty="0">
                <a:solidFill>
                  <a:schemeClr val="tx1"/>
                </a:solidFill>
                <a:latin typeface="Montserrat SemiBold" panose="00000700000000000000" pitchFamily="2" charset="0"/>
              </a:rPr>
              <a:t>)</a:t>
            </a:r>
          </a:p>
          <a:p>
            <a:endParaRPr lang="fr-FR" sz="1600" dirty="0">
              <a:solidFill>
                <a:schemeClr val="tx1"/>
              </a:solidFill>
              <a:latin typeface="Montserrat SemiBold" panose="00000700000000000000" pitchFamily="2" charset="0"/>
            </a:endParaRPr>
          </a:p>
          <a:p>
            <a:r>
              <a:rPr lang="fr-FR" sz="1600" dirty="0">
                <a:solidFill>
                  <a:schemeClr val="tx1"/>
                </a:solidFill>
                <a:latin typeface="Montserrat SemiBold" panose="00000700000000000000" pitchFamily="2" charset="0"/>
              </a:rPr>
              <a:t>La complexité dans le pire cas où l’algorithme effectue une recherche et un ajout pour chaque nœud dans l’arbre est O(m * </a:t>
            </a:r>
            <a:r>
              <a:rPr lang="fr-FR" sz="1600" dirty="0" err="1">
                <a:solidFill>
                  <a:schemeClr val="tx1"/>
                </a:solidFill>
                <a:latin typeface="Montserrat SemiBold" panose="00000700000000000000" pitchFamily="2" charset="0"/>
              </a:rPr>
              <a:t>logn</a:t>
            </a:r>
            <a:r>
              <a:rPr lang="fr-FR" sz="1600" dirty="0">
                <a:solidFill>
                  <a:schemeClr val="tx1"/>
                </a:solidFill>
                <a:latin typeface="Montserrat SemiBold" panose="00000700000000000000" pitchFamily="2" charset="0"/>
              </a:rPr>
              <a:t> * </a:t>
            </a:r>
            <a:r>
              <a:rPr lang="fr-FR" sz="1600" dirty="0" err="1">
                <a:solidFill>
                  <a:schemeClr val="tx1"/>
                </a:solidFill>
                <a:latin typeface="Montserrat SemiBold" panose="00000700000000000000" pitchFamily="2" charset="0"/>
              </a:rPr>
              <a:t>logn</a:t>
            </a:r>
            <a:r>
              <a:rPr lang="fr-FR" sz="1600" dirty="0">
                <a:solidFill>
                  <a:schemeClr val="tx1"/>
                </a:solidFill>
                <a:latin typeface="Montserrat SemiBold" panose="00000700000000000000" pitchFamily="2" charset="0"/>
              </a:rPr>
              <a:t>) qui est conventionnelle notée en tant que O(</a:t>
            </a:r>
            <a:r>
              <a:rPr lang="fr-FR" sz="1600" dirty="0" err="1">
                <a:solidFill>
                  <a:schemeClr val="tx1"/>
                </a:solidFill>
                <a:latin typeface="Montserrat SemiBold" panose="00000700000000000000" pitchFamily="2" charset="0"/>
              </a:rPr>
              <a:t>mlogm</a:t>
            </a:r>
            <a:r>
              <a:rPr lang="fr-FR" sz="1600" dirty="0">
                <a:solidFill>
                  <a:schemeClr val="tx1"/>
                </a:solidFill>
                <a:latin typeface="Montserrat SemiBold" panose="00000700000000000000" pitchFamily="2" charset="0"/>
              </a:rPr>
              <a:t>)</a:t>
            </a:r>
          </a:p>
        </p:txBody>
      </p:sp>
    </p:spTree>
    <p:extLst>
      <p:ext uri="{BB962C8B-B14F-4D97-AF65-F5344CB8AC3E}">
        <p14:creationId xmlns:p14="http://schemas.microsoft.com/office/powerpoint/2010/main" val="3247973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Étude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dirty="0">
                <a:solidFill>
                  <a:schemeClr val="accent1"/>
                </a:solidFill>
                <a:latin typeface="Montserrat SemiBold" panose="00000700000000000000" pitchFamily="2" charset="0"/>
              </a:rPr>
              <a:t>Temps d’exécution</a:t>
            </a:r>
            <a:endParaRPr lang="en-US" sz="2000" b="0" dirty="0">
              <a:solidFill>
                <a:schemeClr val="accent1"/>
              </a:solidFill>
              <a:effectLst/>
              <a:latin typeface="Montserrat SemiBold" panose="00000700000000000000" pitchFamily="2" charset="0"/>
            </a:endParaRPr>
          </a:p>
        </p:txBody>
      </p:sp>
      <p:pic>
        <p:nvPicPr>
          <p:cNvPr id="4" name="Picture 3" descr="A graph with a line&#10;&#10;Description automatically generated">
            <a:extLst>
              <a:ext uri="{FF2B5EF4-FFF2-40B4-BE49-F238E27FC236}">
                <a16:creationId xmlns:a16="http://schemas.microsoft.com/office/drawing/2014/main" id="{A30CC4FE-385B-EB8A-9A2B-E650C5D4B1BA}"/>
              </a:ext>
            </a:extLst>
          </p:cNvPr>
          <p:cNvPicPr>
            <a:picLocks noChangeAspect="1"/>
          </p:cNvPicPr>
          <p:nvPr/>
        </p:nvPicPr>
        <p:blipFill>
          <a:blip r:embed="rId3"/>
          <a:stretch>
            <a:fillRect/>
          </a:stretch>
        </p:blipFill>
        <p:spPr>
          <a:xfrm>
            <a:off x="1429556" y="1744433"/>
            <a:ext cx="5901106" cy="2711319"/>
          </a:xfrm>
          <a:prstGeom prst="rect">
            <a:avLst/>
          </a:prstGeom>
        </p:spPr>
      </p:pic>
    </p:spTree>
    <p:extLst>
      <p:ext uri="{BB962C8B-B14F-4D97-AF65-F5344CB8AC3E}">
        <p14:creationId xmlns:p14="http://schemas.microsoft.com/office/powerpoint/2010/main" val="156139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bigInt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type </a:t>
            </a:r>
            <a:r>
              <a:rPr lang="en-US" sz="2000" b="0" dirty="0" err="1">
                <a:solidFill>
                  <a:schemeClr val="accent1"/>
                </a:solidFill>
                <a:effectLst/>
                <a:latin typeface="Montserrat SemiBold" panose="00000700000000000000" pitchFamily="2" charset="0"/>
              </a:rPr>
              <a:t>bigInt</a:t>
            </a:r>
            <a:r>
              <a:rPr lang="en-US" sz="2000" b="0" dirty="0">
                <a:solidFill>
                  <a:schemeClr val="accent1"/>
                </a:solidFill>
                <a:effectLst/>
                <a:latin typeface="Montserrat SemiBold" panose="00000700000000000000" pitchFamily="2" charset="0"/>
              </a:rPr>
              <a:t> = </a:t>
            </a:r>
            <a:r>
              <a:rPr lang="en-US" sz="2000" b="0" i="1" dirty="0">
                <a:solidFill>
                  <a:schemeClr val="accent1"/>
                </a:solidFill>
                <a:effectLst/>
                <a:latin typeface="Montserrat SemiBold" panose="00000700000000000000" pitchFamily="2" charset="0"/>
              </a:rPr>
              <a:t>int64</a:t>
            </a:r>
            <a:r>
              <a:rPr lang="en-US" sz="2000" b="0" dirty="0">
                <a:solidFill>
                  <a:schemeClr val="accent1"/>
                </a:solidFill>
                <a:effectLst/>
                <a:latin typeface="Montserrat SemiBold" panose="00000700000000000000" pitchFamily="2" charset="0"/>
              </a:rPr>
              <a:t> list</a:t>
            </a:r>
          </a:p>
        </p:txBody>
      </p:sp>
    </p:spTree>
    <p:extLst>
      <p:ext uri="{BB962C8B-B14F-4D97-AF65-F5344CB8AC3E}">
        <p14:creationId xmlns:p14="http://schemas.microsoft.com/office/powerpoint/2010/main" val="1746280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Étude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dirty="0" err="1">
                <a:solidFill>
                  <a:schemeClr val="accent1"/>
                </a:solidFill>
                <a:latin typeface="Montserrat SemiBold" panose="00000700000000000000" pitchFamily="2" charset="0"/>
              </a:rPr>
              <a:t>CompressionList</a:t>
            </a:r>
            <a:endParaRPr lang="en-US" sz="2000" b="0" dirty="0">
              <a:solidFill>
                <a:schemeClr val="accent1"/>
              </a:solidFill>
              <a:effectLst/>
              <a:latin typeface="Montserrat SemiBold" panose="00000700000000000000" pitchFamily="2" charset="0"/>
            </a:endParaRPr>
          </a:p>
        </p:txBody>
      </p:sp>
      <p:pic>
        <p:nvPicPr>
          <p:cNvPr id="4" name="Picture 3" descr="A graph with a line&#10;&#10;Description automatically generated">
            <a:extLst>
              <a:ext uri="{FF2B5EF4-FFF2-40B4-BE49-F238E27FC236}">
                <a16:creationId xmlns:a16="http://schemas.microsoft.com/office/drawing/2014/main" id="{A30CC4FE-385B-EB8A-9A2B-E650C5D4B1BA}"/>
              </a:ext>
            </a:extLst>
          </p:cNvPr>
          <p:cNvPicPr>
            <a:picLocks noChangeAspect="1"/>
          </p:cNvPicPr>
          <p:nvPr/>
        </p:nvPicPr>
        <p:blipFill>
          <a:blip r:embed="rId3"/>
          <a:stretch>
            <a:fillRect/>
          </a:stretch>
        </p:blipFill>
        <p:spPr>
          <a:xfrm>
            <a:off x="1429556" y="1744433"/>
            <a:ext cx="5901106" cy="2711319"/>
          </a:xfrm>
          <a:prstGeom prst="rect">
            <a:avLst/>
          </a:prstGeom>
        </p:spPr>
      </p:pic>
      <p:pic>
        <p:nvPicPr>
          <p:cNvPr id="5" name="Picture 4" descr="A graph with a line&#10;&#10;Description automatically generated">
            <a:extLst>
              <a:ext uri="{FF2B5EF4-FFF2-40B4-BE49-F238E27FC236}">
                <a16:creationId xmlns:a16="http://schemas.microsoft.com/office/drawing/2014/main" id="{668715A7-3EB9-300D-6F02-AC0B17ADEE5F}"/>
              </a:ext>
            </a:extLst>
          </p:cNvPr>
          <p:cNvPicPr>
            <a:picLocks noChangeAspect="1"/>
          </p:cNvPicPr>
          <p:nvPr/>
        </p:nvPicPr>
        <p:blipFill>
          <a:blip r:embed="rId4"/>
          <a:stretch>
            <a:fillRect/>
          </a:stretch>
        </p:blipFill>
        <p:spPr>
          <a:xfrm>
            <a:off x="1188613" y="1596816"/>
            <a:ext cx="6766573" cy="3108966"/>
          </a:xfrm>
          <a:prstGeom prst="rect">
            <a:avLst/>
          </a:prstGeom>
        </p:spPr>
      </p:pic>
    </p:spTree>
    <p:extLst>
      <p:ext uri="{BB962C8B-B14F-4D97-AF65-F5344CB8AC3E}">
        <p14:creationId xmlns:p14="http://schemas.microsoft.com/office/powerpoint/2010/main" val="1616073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Étude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dirty="0" err="1">
                <a:solidFill>
                  <a:schemeClr val="accent1"/>
                </a:solidFill>
                <a:latin typeface="Montserrat SemiBold" panose="00000700000000000000" pitchFamily="2" charset="0"/>
              </a:rPr>
              <a:t>CompressionTree</a:t>
            </a:r>
            <a:endParaRPr lang="en-US" sz="2000" b="0" dirty="0">
              <a:solidFill>
                <a:schemeClr val="accent1"/>
              </a:solidFill>
              <a:effectLst/>
              <a:latin typeface="Montserrat SemiBold" panose="00000700000000000000" pitchFamily="2" charset="0"/>
            </a:endParaRPr>
          </a:p>
        </p:txBody>
      </p:sp>
      <p:pic>
        <p:nvPicPr>
          <p:cNvPr id="6" name="Picture 5" descr="A line graph with numbers and a line&#10;&#10;Description automatically generated">
            <a:extLst>
              <a:ext uri="{FF2B5EF4-FFF2-40B4-BE49-F238E27FC236}">
                <a16:creationId xmlns:a16="http://schemas.microsoft.com/office/drawing/2014/main" id="{FD26DC45-A1A2-FC19-F60D-F311D7B995A1}"/>
              </a:ext>
            </a:extLst>
          </p:cNvPr>
          <p:cNvPicPr>
            <a:picLocks noChangeAspect="1"/>
          </p:cNvPicPr>
          <p:nvPr/>
        </p:nvPicPr>
        <p:blipFill>
          <a:blip r:embed="rId3"/>
          <a:stretch>
            <a:fillRect/>
          </a:stretch>
        </p:blipFill>
        <p:spPr>
          <a:xfrm>
            <a:off x="1188613" y="1550209"/>
            <a:ext cx="6766573" cy="3108966"/>
          </a:xfrm>
          <a:prstGeom prst="rect">
            <a:avLst/>
          </a:prstGeom>
        </p:spPr>
      </p:pic>
    </p:spTree>
    <p:extLst>
      <p:ext uri="{BB962C8B-B14F-4D97-AF65-F5344CB8AC3E}">
        <p14:creationId xmlns:p14="http://schemas.microsoft.com/office/powerpoint/2010/main" val="721893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Étude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err="1">
                <a:solidFill>
                  <a:schemeClr val="accent1"/>
                </a:solidFill>
                <a:effectLst/>
                <a:latin typeface="Montserrat SemiBold" panose="00000700000000000000" pitchFamily="2" charset="0"/>
              </a:rPr>
              <a:t>Mémoire</a:t>
            </a:r>
            <a:r>
              <a:rPr lang="en-US" sz="2000" b="0" dirty="0">
                <a:solidFill>
                  <a:schemeClr val="accent1"/>
                </a:solidFill>
                <a:effectLst/>
                <a:latin typeface="Montserrat SemiBold" panose="00000700000000000000" pitchFamily="2" charset="0"/>
              </a:rPr>
              <a:t> </a:t>
            </a:r>
            <a:r>
              <a:rPr lang="en-US" sz="2000" b="0" dirty="0" err="1">
                <a:solidFill>
                  <a:schemeClr val="accent1"/>
                </a:solidFill>
                <a:effectLst/>
                <a:latin typeface="Montserrat SemiBold" panose="00000700000000000000" pitchFamily="2" charset="0"/>
              </a:rPr>
              <a:t>utilisée</a:t>
            </a:r>
            <a:endParaRPr lang="en-US" sz="2000" b="0" dirty="0">
              <a:solidFill>
                <a:schemeClr val="accent1"/>
              </a:solidFill>
              <a:effectLst/>
              <a:latin typeface="Montserrat SemiBold" panose="00000700000000000000" pitchFamily="2" charset="0"/>
            </a:endParaRPr>
          </a:p>
        </p:txBody>
      </p:sp>
      <p:pic>
        <p:nvPicPr>
          <p:cNvPr id="5" name="Picture 4" descr="A graph with blue and orange lines&#10;&#10;Description automatically generated">
            <a:extLst>
              <a:ext uri="{FF2B5EF4-FFF2-40B4-BE49-F238E27FC236}">
                <a16:creationId xmlns:a16="http://schemas.microsoft.com/office/drawing/2014/main" id="{E149F6AE-76FC-3E3D-E4E1-6318FF630138}"/>
              </a:ext>
            </a:extLst>
          </p:cNvPr>
          <p:cNvPicPr>
            <a:picLocks noChangeAspect="1"/>
          </p:cNvPicPr>
          <p:nvPr/>
        </p:nvPicPr>
        <p:blipFill>
          <a:blip r:embed="rId3"/>
          <a:stretch>
            <a:fillRect/>
          </a:stretch>
        </p:blipFill>
        <p:spPr>
          <a:xfrm>
            <a:off x="2550611" y="1550209"/>
            <a:ext cx="4042578" cy="3015892"/>
          </a:xfrm>
          <a:prstGeom prst="rect">
            <a:avLst/>
          </a:prstGeom>
        </p:spPr>
      </p:pic>
    </p:spTree>
    <p:extLst>
      <p:ext uri="{BB962C8B-B14F-4D97-AF65-F5344CB8AC3E}">
        <p14:creationId xmlns:p14="http://schemas.microsoft.com/office/powerpoint/2010/main" val="3714779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Étude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err="1">
                <a:solidFill>
                  <a:schemeClr val="accent1"/>
                </a:solidFill>
                <a:effectLst/>
                <a:latin typeface="Montserrat SemiBold" panose="00000700000000000000" pitchFamily="2" charset="0"/>
              </a:rPr>
              <a:t>Taux</a:t>
            </a:r>
            <a:r>
              <a:rPr lang="en-US" sz="2000" b="0" dirty="0">
                <a:solidFill>
                  <a:schemeClr val="accent1"/>
                </a:solidFill>
                <a:effectLst/>
                <a:latin typeface="Montserrat SemiBold" panose="00000700000000000000" pitchFamily="2" charset="0"/>
              </a:rPr>
              <a:t> de compression</a:t>
            </a:r>
          </a:p>
        </p:txBody>
      </p:sp>
      <p:pic>
        <p:nvPicPr>
          <p:cNvPr id="4" name="Picture 3" descr="A graph with blue lines&#10;&#10;Description automatically generated">
            <a:extLst>
              <a:ext uri="{FF2B5EF4-FFF2-40B4-BE49-F238E27FC236}">
                <a16:creationId xmlns:a16="http://schemas.microsoft.com/office/drawing/2014/main" id="{66802996-6856-C2B5-5F0E-BEED50209561}"/>
              </a:ext>
            </a:extLst>
          </p:cNvPr>
          <p:cNvPicPr>
            <a:picLocks noChangeAspect="1"/>
          </p:cNvPicPr>
          <p:nvPr/>
        </p:nvPicPr>
        <p:blipFill>
          <a:blip r:embed="rId3"/>
          <a:stretch>
            <a:fillRect/>
          </a:stretch>
        </p:blipFill>
        <p:spPr>
          <a:xfrm>
            <a:off x="1142893" y="1550209"/>
            <a:ext cx="6858014" cy="3200407"/>
          </a:xfrm>
          <a:prstGeom prst="rect">
            <a:avLst/>
          </a:prstGeom>
        </p:spPr>
      </p:pic>
    </p:spTree>
    <p:extLst>
      <p:ext uri="{BB962C8B-B14F-4D97-AF65-F5344CB8AC3E}">
        <p14:creationId xmlns:p14="http://schemas.microsoft.com/office/powerpoint/2010/main" val="279707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Étude</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fr-FR" sz="2000" dirty="0">
                <a:solidFill>
                  <a:schemeClr val="accent1"/>
                </a:solidFill>
                <a:latin typeface="Montserrat SemiBold" panose="00000700000000000000" pitchFamily="2" charset="0"/>
              </a:rPr>
              <a:t>Distribution de taille de ZDD</a:t>
            </a:r>
            <a:endParaRPr lang="en-US" sz="2000" b="0" dirty="0">
              <a:solidFill>
                <a:schemeClr val="accent1"/>
              </a:solidFill>
              <a:effectLst/>
              <a:latin typeface="Montserrat SemiBold" panose="00000700000000000000" pitchFamily="2" charset="0"/>
            </a:endParaRPr>
          </a:p>
        </p:txBody>
      </p:sp>
      <p:pic>
        <p:nvPicPr>
          <p:cNvPr id="4" name="Picture 3" descr="A graph of a number of nerds&#10;&#10;Description automatically generated with medium confidence">
            <a:extLst>
              <a:ext uri="{FF2B5EF4-FFF2-40B4-BE49-F238E27FC236}">
                <a16:creationId xmlns:a16="http://schemas.microsoft.com/office/drawing/2014/main" id="{BC3331EE-5CB9-8DFD-6FE6-4031108590E5}"/>
              </a:ext>
            </a:extLst>
          </p:cNvPr>
          <p:cNvPicPr>
            <a:picLocks noChangeAspect="1"/>
          </p:cNvPicPr>
          <p:nvPr/>
        </p:nvPicPr>
        <p:blipFill>
          <a:blip r:embed="rId3"/>
          <a:stretch>
            <a:fillRect/>
          </a:stretch>
        </p:blipFill>
        <p:spPr>
          <a:xfrm>
            <a:off x="3071830" y="1744433"/>
            <a:ext cx="3000140" cy="2588256"/>
          </a:xfrm>
          <a:prstGeom prst="rect">
            <a:avLst/>
          </a:prstGeom>
        </p:spPr>
      </p:pic>
    </p:spTree>
    <p:extLst>
      <p:ext uri="{BB962C8B-B14F-4D97-AF65-F5344CB8AC3E}">
        <p14:creationId xmlns:p14="http://schemas.microsoft.com/office/powerpoint/2010/main" val="28561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sp>
        <p:nvSpPr>
          <p:cNvPr id="2" name="TextBox 1">
            <a:extLst>
              <a:ext uri="{FF2B5EF4-FFF2-40B4-BE49-F238E27FC236}">
                <a16:creationId xmlns:a16="http://schemas.microsoft.com/office/drawing/2014/main" id="{264D3A9E-D874-520E-FB35-6B8931B76BFC}"/>
              </a:ext>
            </a:extLst>
          </p:cNvPr>
          <p:cNvSpPr txBox="1"/>
          <p:nvPr/>
        </p:nvSpPr>
        <p:spPr>
          <a:xfrm>
            <a:off x="1019175" y="1786920"/>
            <a:ext cx="7105650" cy="1569660"/>
          </a:xfrm>
          <a:prstGeom prst="rect">
            <a:avLst/>
          </a:prstGeom>
          <a:noFill/>
        </p:spPr>
        <p:txBody>
          <a:bodyPr wrap="square" rtlCol="0">
            <a:spAutoFit/>
          </a:bodyPr>
          <a:lstStyle/>
          <a:p>
            <a:pPr algn="ctr"/>
            <a:r>
              <a:rPr lang="fr-FR" sz="4800" dirty="0">
                <a:solidFill>
                  <a:schemeClr val="bg1"/>
                </a:solidFill>
                <a:latin typeface="Montserrat ExtraBold" panose="020F0502020204030204" pitchFamily="2" charset="0"/>
              </a:rPr>
              <a:t>MERCI DE VOTRE ATTENTION</a:t>
            </a:r>
            <a:endParaRPr lang="en-US" sz="4800" dirty="0">
              <a:solidFill>
                <a:schemeClr val="bg1"/>
              </a:solidFill>
              <a:latin typeface="Montserrat ExtraBold" panose="020F05020202040302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bigInt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type </a:t>
            </a:r>
            <a:r>
              <a:rPr lang="en-US" sz="2000" b="0" dirty="0" err="1">
                <a:solidFill>
                  <a:schemeClr val="accent1"/>
                </a:solidFill>
                <a:effectLst/>
                <a:latin typeface="Montserrat SemiBold" panose="00000700000000000000" pitchFamily="2" charset="0"/>
              </a:rPr>
              <a:t>bigInt</a:t>
            </a:r>
            <a:r>
              <a:rPr lang="en-US" sz="2000" b="0" dirty="0">
                <a:solidFill>
                  <a:schemeClr val="accent1"/>
                </a:solidFill>
                <a:effectLst/>
                <a:latin typeface="Montserrat SemiBold" panose="00000700000000000000" pitchFamily="2" charset="0"/>
              </a:rPr>
              <a:t> = </a:t>
            </a:r>
            <a:r>
              <a:rPr lang="en-US" sz="2000" b="0" i="1" dirty="0">
                <a:solidFill>
                  <a:schemeClr val="accent1"/>
                </a:solidFill>
                <a:effectLst/>
                <a:latin typeface="Montserrat SemiBold" panose="00000700000000000000" pitchFamily="2" charset="0"/>
              </a:rPr>
              <a:t>int64</a:t>
            </a:r>
            <a:r>
              <a:rPr lang="en-US" sz="2000" b="0" dirty="0">
                <a:solidFill>
                  <a:schemeClr val="accent1"/>
                </a:solidFill>
                <a:effectLst/>
                <a:latin typeface="Montserrat SemiBold" panose="00000700000000000000" pitchFamily="2" charset="0"/>
              </a:rPr>
              <a:t> list</a:t>
            </a:r>
          </a:p>
        </p:txBody>
      </p:sp>
      <p:sp>
        <p:nvSpPr>
          <p:cNvPr id="2" name="TextBox 1">
            <a:extLst>
              <a:ext uri="{FF2B5EF4-FFF2-40B4-BE49-F238E27FC236}">
                <a16:creationId xmlns:a16="http://schemas.microsoft.com/office/drawing/2014/main" id="{350CA8CA-D7E3-4825-475E-2209B7BCA2A9}"/>
              </a:ext>
            </a:extLst>
          </p:cNvPr>
          <p:cNvSpPr txBox="1"/>
          <p:nvPr/>
        </p:nvSpPr>
        <p:spPr>
          <a:xfrm>
            <a:off x="717799" y="1985274"/>
            <a:ext cx="7708199" cy="338554"/>
          </a:xfrm>
          <a:prstGeom prst="rect">
            <a:avLst/>
          </a:prstGeom>
          <a:noFill/>
        </p:spPr>
        <p:txBody>
          <a:bodyPr wrap="square">
            <a:spAutoFit/>
          </a:bodyPr>
          <a:lstStyle/>
          <a:p>
            <a:r>
              <a:rPr lang="en-US" sz="1600" b="0" dirty="0" err="1">
                <a:solidFill>
                  <a:schemeClr val="tx1"/>
                </a:solidFill>
                <a:effectLst/>
                <a:latin typeface="Montserrat SemiBold" panose="00000700000000000000" pitchFamily="2" charset="0"/>
              </a:rPr>
              <a:t>Repr</a:t>
            </a:r>
            <a:r>
              <a:rPr lang="fr-FR" sz="1600" b="0" dirty="0" err="1">
                <a:solidFill>
                  <a:schemeClr val="tx1"/>
                </a:solidFill>
                <a:effectLst/>
                <a:latin typeface="Montserrat SemiBold" panose="00000700000000000000" pitchFamily="2" charset="0"/>
              </a:rPr>
              <a:t>ésente</a:t>
            </a:r>
            <a:r>
              <a:rPr lang="fr-FR" sz="1600" b="0" dirty="0">
                <a:solidFill>
                  <a:schemeClr val="tx1"/>
                </a:solidFill>
                <a:effectLst/>
                <a:latin typeface="Montserrat SemiBold" panose="00000700000000000000" pitchFamily="2" charset="0"/>
              </a:rPr>
              <a:t> les grands entiers en liste de int64</a:t>
            </a:r>
            <a:endParaRPr lang="en-US" sz="1600" b="0" dirty="0">
              <a:solidFill>
                <a:schemeClr val="tx1"/>
              </a:solidFill>
              <a:effectLst/>
              <a:latin typeface="Montserrat SemiBold" panose="00000700000000000000" pitchFamily="2" charset="0"/>
            </a:endParaRPr>
          </a:p>
        </p:txBody>
      </p:sp>
    </p:spTree>
    <p:extLst>
      <p:ext uri="{BB962C8B-B14F-4D97-AF65-F5344CB8AC3E}">
        <p14:creationId xmlns:p14="http://schemas.microsoft.com/office/powerpoint/2010/main" val="416938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bigInt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type </a:t>
            </a:r>
            <a:r>
              <a:rPr lang="en-US" sz="2000" b="0" dirty="0" err="1">
                <a:solidFill>
                  <a:schemeClr val="accent1"/>
                </a:solidFill>
                <a:effectLst/>
                <a:latin typeface="Montserrat SemiBold" panose="00000700000000000000" pitchFamily="2" charset="0"/>
              </a:rPr>
              <a:t>bigInt</a:t>
            </a:r>
            <a:r>
              <a:rPr lang="en-US" sz="2000" b="0" dirty="0">
                <a:solidFill>
                  <a:schemeClr val="accent1"/>
                </a:solidFill>
                <a:effectLst/>
                <a:latin typeface="Montserrat SemiBold" panose="00000700000000000000" pitchFamily="2" charset="0"/>
              </a:rPr>
              <a:t> = </a:t>
            </a:r>
            <a:r>
              <a:rPr lang="en-US" sz="2000" b="0" i="1" dirty="0">
                <a:solidFill>
                  <a:schemeClr val="accent1"/>
                </a:solidFill>
                <a:effectLst/>
                <a:latin typeface="Montserrat SemiBold" panose="00000700000000000000" pitchFamily="2" charset="0"/>
              </a:rPr>
              <a:t>int64</a:t>
            </a:r>
            <a:r>
              <a:rPr lang="en-US" sz="2000" b="0" dirty="0">
                <a:solidFill>
                  <a:schemeClr val="accent1"/>
                </a:solidFill>
                <a:effectLst/>
                <a:latin typeface="Montserrat SemiBold" panose="00000700000000000000" pitchFamily="2" charset="0"/>
              </a:rPr>
              <a:t> list</a:t>
            </a:r>
          </a:p>
        </p:txBody>
      </p:sp>
      <p:sp>
        <p:nvSpPr>
          <p:cNvPr id="2" name="TextBox 1">
            <a:extLst>
              <a:ext uri="{FF2B5EF4-FFF2-40B4-BE49-F238E27FC236}">
                <a16:creationId xmlns:a16="http://schemas.microsoft.com/office/drawing/2014/main" id="{350CA8CA-D7E3-4825-475E-2209B7BCA2A9}"/>
              </a:ext>
            </a:extLst>
          </p:cNvPr>
          <p:cNvSpPr txBox="1"/>
          <p:nvPr/>
        </p:nvSpPr>
        <p:spPr>
          <a:xfrm>
            <a:off x="717799" y="1985274"/>
            <a:ext cx="7708199" cy="1354217"/>
          </a:xfrm>
          <a:prstGeom prst="rect">
            <a:avLst/>
          </a:prstGeom>
          <a:noFill/>
        </p:spPr>
        <p:txBody>
          <a:bodyPr wrap="square">
            <a:spAutoFit/>
          </a:bodyPr>
          <a:lstStyle/>
          <a:p>
            <a:r>
              <a:rPr lang="en-US" sz="1600" b="0" dirty="0" err="1">
                <a:solidFill>
                  <a:schemeClr val="tx1"/>
                </a:solidFill>
                <a:effectLst/>
                <a:latin typeface="Montserrat SemiBold" panose="00000700000000000000" pitchFamily="2" charset="0"/>
              </a:rPr>
              <a:t>Repr</a:t>
            </a:r>
            <a:r>
              <a:rPr lang="fr-FR" sz="1600" b="0" dirty="0" err="1">
                <a:solidFill>
                  <a:schemeClr val="tx1"/>
                </a:solidFill>
                <a:effectLst/>
                <a:latin typeface="Montserrat SemiBold" panose="00000700000000000000" pitchFamily="2" charset="0"/>
              </a:rPr>
              <a:t>ésente</a:t>
            </a:r>
            <a:r>
              <a:rPr lang="fr-FR" sz="1600" b="0" dirty="0">
                <a:solidFill>
                  <a:schemeClr val="tx1"/>
                </a:solidFill>
                <a:effectLst/>
                <a:latin typeface="Montserrat SemiBold" panose="00000700000000000000" pitchFamily="2" charset="0"/>
              </a:rPr>
              <a:t> les grands entiers en liste de int64</a:t>
            </a:r>
          </a:p>
          <a:p>
            <a:endParaRPr lang="fr-FR" sz="1600" dirty="0">
              <a:solidFill>
                <a:schemeClr val="tx1"/>
              </a:solidFill>
              <a:latin typeface="Montserrat SemiBold" panose="00000700000000000000" pitchFamily="2" charset="0"/>
            </a:endParaRPr>
          </a:p>
          <a:p>
            <a:r>
              <a:rPr lang="fr-FR" sz="1600" b="0" dirty="0">
                <a:solidFill>
                  <a:schemeClr val="tx1"/>
                </a:solidFill>
                <a:effectLst/>
                <a:latin typeface="Montserrat SemiBold" panose="00000700000000000000" pitchFamily="2" charset="0"/>
              </a:rPr>
              <a:t>Mettre les entiers en des bits de base 64 : </a:t>
            </a:r>
          </a:p>
          <a:p>
            <a:endParaRPr lang="fr-FR" sz="1600" dirty="0">
              <a:solidFill>
                <a:schemeClr val="tx1"/>
              </a:solidFill>
              <a:latin typeface="Montserrat SemiBold" panose="00000700000000000000" pitchFamily="2" charset="0"/>
            </a:endParaRPr>
          </a:p>
          <a:p>
            <a:r>
              <a:rPr lang="fr-FR" sz="1600" dirty="0">
                <a:solidFill>
                  <a:schemeClr val="tx1"/>
                </a:solidFill>
                <a:effectLst/>
                <a:latin typeface="Montserrat SemiBold" panose="00000700000000000000" pitchFamily="2" charset="0"/>
                <a:ea typeface="Calibri" panose="020F0502020204030204" pitchFamily="34" charset="0"/>
                <a:cs typeface="Times New Roman" panose="02020603050405020304" pitchFamily="18" charset="0"/>
              </a:rPr>
              <a:t>2</a:t>
            </a:r>
            <a:r>
              <a:rPr lang="fr-FR" sz="1600" baseline="30000" dirty="0">
                <a:solidFill>
                  <a:schemeClr val="tx1"/>
                </a:solidFill>
                <a:effectLst/>
                <a:latin typeface="Montserrat SemiBold" panose="00000700000000000000" pitchFamily="2" charset="0"/>
                <a:ea typeface="Calibri" panose="020F0502020204030204" pitchFamily="34" charset="0"/>
                <a:cs typeface="Times New Roman" panose="02020603050405020304" pitchFamily="18" charset="0"/>
              </a:rPr>
              <a:t>100 </a:t>
            </a:r>
            <a:r>
              <a:rPr lang="fr-FR" sz="1600" dirty="0">
                <a:solidFill>
                  <a:schemeClr val="tx1"/>
                </a:solidFill>
                <a:effectLst/>
                <a:latin typeface="Montserrat SemiBold" panose="00000700000000000000" pitchFamily="2" charset="0"/>
                <a:ea typeface="Calibri" panose="020F0502020204030204" pitchFamily="34" charset="0"/>
                <a:cs typeface="Times New Roman" panose="02020603050405020304" pitchFamily="18" charset="0"/>
              </a:rPr>
              <a:t>+ 10</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-&gt; [10L; 2</a:t>
            </a:r>
            <a:r>
              <a:rPr lang="en-US" sz="1600" baseline="300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36</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 10 + 2</a:t>
            </a:r>
            <a:r>
              <a:rPr lang="en-US" sz="1600" baseline="300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36</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x 2</a:t>
            </a:r>
            <a:r>
              <a:rPr lang="en-US" sz="1600" baseline="300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64 </a:t>
            </a:r>
            <a:endParaRPr lang="en-US" sz="1600" b="0" dirty="0">
              <a:solidFill>
                <a:schemeClr val="tx1"/>
              </a:solidFill>
              <a:effectLst/>
              <a:latin typeface="Montserrat SemiBold" panose="00000700000000000000" pitchFamily="2" charset="0"/>
            </a:endParaRPr>
          </a:p>
        </p:txBody>
      </p:sp>
    </p:spTree>
    <p:extLst>
      <p:ext uri="{BB962C8B-B14F-4D97-AF65-F5344CB8AC3E}">
        <p14:creationId xmlns:p14="http://schemas.microsoft.com/office/powerpoint/2010/main" val="216696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bigInt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type </a:t>
            </a:r>
            <a:r>
              <a:rPr lang="en-US" sz="2000" b="0" dirty="0" err="1">
                <a:solidFill>
                  <a:schemeClr val="accent1"/>
                </a:solidFill>
                <a:effectLst/>
                <a:latin typeface="Montserrat SemiBold" panose="00000700000000000000" pitchFamily="2" charset="0"/>
              </a:rPr>
              <a:t>bigInt</a:t>
            </a:r>
            <a:r>
              <a:rPr lang="en-US" sz="2000" b="0" dirty="0">
                <a:solidFill>
                  <a:schemeClr val="accent1"/>
                </a:solidFill>
                <a:effectLst/>
                <a:latin typeface="Montserrat SemiBold" panose="00000700000000000000" pitchFamily="2" charset="0"/>
              </a:rPr>
              <a:t> = </a:t>
            </a:r>
            <a:r>
              <a:rPr lang="en-US" sz="2000" b="0" i="1" dirty="0">
                <a:solidFill>
                  <a:schemeClr val="accent1"/>
                </a:solidFill>
                <a:effectLst/>
                <a:latin typeface="Montserrat SemiBold" panose="00000700000000000000" pitchFamily="2" charset="0"/>
              </a:rPr>
              <a:t>int64</a:t>
            </a:r>
            <a:r>
              <a:rPr lang="en-US" sz="2000" b="0" dirty="0">
                <a:solidFill>
                  <a:schemeClr val="accent1"/>
                </a:solidFill>
                <a:effectLst/>
                <a:latin typeface="Montserrat SemiBold" panose="00000700000000000000" pitchFamily="2" charset="0"/>
              </a:rPr>
              <a:t> list</a:t>
            </a:r>
          </a:p>
        </p:txBody>
      </p:sp>
      <p:sp>
        <p:nvSpPr>
          <p:cNvPr id="2" name="TextBox 1">
            <a:extLst>
              <a:ext uri="{FF2B5EF4-FFF2-40B4-BE49-F238E27FC236}">
                <a16:creationId xmlns:a16="http://schemas.microsoft.com/office/drawing/2014/main" id="{350CA8CA-D7E3-4825-475E-2209B7BCA2A9}"/>
              </a:ext>
            </a:extLst>
          </p:cNvPr>
          <p:cNvSpPr txBox="1"/>
          <p:nvPr/>
        </p:nvSpPr>
        <p:spPr>
          <a:xfrm>
            <a:off x="717799" y="1985274"/>
            <a:ext cx="7708199" cy="1354217"/>
          </a:xfrm>
          <a:prstGeom prst="rect">
            <a:avLst/>
          </a:prstGeom>
          <a:noFill/>
        </p:spPr>
        <p:txBody>
          <a:bodyPr wrap="square">
            <a:spAutoFit/>
          </a:bodyPr>
          <a:lstStyle/>
          <a:p>
            <a:r>
              <a:rPr lang="en-US" sz="1600" b="0" dirty="0" err="1">
                <a:solidFill>
                  <a:schemeClr val="tx1"/>
                </a:solidFill>
                <a:effectLst/>
                <a:latin typeface="Montserrat SemiBold" panose="00000700000000000000" pitchFamily="2" charset="0"/>
              </a:rPr>
              <a:t>Repr</a:t>
            </a:r>
            <a:r>
              <a:rPr lang="fr-FR" sz="1600" b="0" dirty="0" err="1">
                <a:solidFill>
                  <a:schemeClr val="tx1"/>
                </a:solidFill>
                <a:effectLst/>
                <a:latin typeface="Montserrat SemiBold" panose="00000700000000000000" pitchFamily="2" charset="0"/>
              </a:rPr>
              <a:t>ésente</a:t>
            </a:r>
            <a:r>
              <a:rPr lang="fr-FR" sz="1600" b="0" dirty="0">
                <a:solidFill>
                  <a:schemeClr val="tx1"/>
                </a:solidFill>
                <a:effectLst/>
                <a:latin typeface="Montserrat SemiBold" panose="00000700000000000000" pitchFamily="2" charset="0"/>
              </a:rPr>
              <a:t> les grands entiers en liste de int64</a:t>
            </a:r>
          </a:p>
          <a:p>
            <a:endParaRPr lang="fr-FR" sz="1600" dirty="0">
              <a:solidFill>
                <a:schemeClr val="tx1"/>
              </a:solidFill>
              <a:latin typeface="Montserrat SemiBold" panose="00000700000000000000" pitchFamily="2" charset="0"/>
            </a:endParaRPr>
          </a:p>
          <a:p>
            <a:r>
              <a:rPr lang="fr-FR" sz="1600" b="0" dirty="0">
                <a:solidFill>
                  <a:schemeClr val="tx1"/>
                </a:solidFill>
                <a:effectLst/>
                <a:latin typeface="Montserrat SemiBold" panose="00000700000000000000" pitchFamily="2" charset="0"/>
              </a:rPr>
              <a:t>Mettre les entiers en des bits de base 64 : </a:t>
            </a:r>
          </a:p>
          <a:p>
            <a:endParaRPr lang="fr-FR" sz="1600" dirty="0">
              <a:solidFill>
                <a:schemeClr val="tx1"/>
              </a:solidFill>
              <a:latin typeface="Montserrat SemiBold" panose="00000700000000000000" pitchFamily="2" charset="0"/>
            </a:endParaRPr>
          </a:p>
          <a:p>
            <a:r>
              <a:rPr lang="fr-FR" sz="1600" dirty="0">
                <a:solidFill>
                  <a:schemeClr val="tx1"/>
                </a:solidFill>
                <a:effectLst/>
                <a:latin typeface="Montserrat SemiBold" panose="00000700000000000000" pitchFamily="2" charset="0"/>
                <a:ea typeface="Calibri" panose="020F0502020204030204" pitchFamily="34" charset="0"/>
                <a:cs typeface="Times New Roman" panose="02020603050405020304" pitchFamily="18" charset="0"/>
              </a:rPr>
              <a:t>2</a:t>
            </a:r>
            <a:r>
              <a:rPr lang="fr-FR" sz="1600" baseline="30000" dirty="0">
                <a:solidFill>
                  <a:schemeClr val="tx1"/>
                </a:solidFill>
                <a:effectLst/>
                <a:latin typeface="Montserrat SemiBold" panose="00000700000000000000" pitchFamily="2" charset="0"/>
                <a:ea typeface="Calibri" panose="020F0502020204030204" pitchFamily="34" charset="0"/>
                <a:cs typeface="Times New Roman" panose="02020603050405020304" pitchFamily="18" charset="0"/>
              </a:rPr>
              <a:t>100 </a:t>
            </a:r>
            <a:r>
              <a:rPr lang="fr-FR" sz="1600" dirty="0">
                <a:solidFill>
                  <a:schemeClr val="tx1"/>
                </a:solidFill>
                <a:effectLst/>
                <a:latin typeface="Montserrat SemiBold" panose="00000700000000000000" pitchFamily="2" charset="0"/>
                <a:ea typeface="Calibri" panose="020F0502020204030204" pitchFamily="34" charset="0"/>
                <a:cs typeface="Times New Roman" panose="02020603050405020304" pitchFamily="18" charset="0"/>
              </a:rPr>
              <a:t>+ 10</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-&gt; [10L; 2</a:t>
            </a:r>
            <a:r>
              <a:rPr lang="en-US" sz="1600" baseline="300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36</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 10 + 2</a:t>
            </a:r>
            <a:r>
              <a:rPr lang="en-US" sz="1600" baseline="300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36</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x 2</a:t>
            </a:r>
            <a:r>
              <a:rPr lang="en-US" sz="1600" baseline="300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64 </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-&gt; Tableau de </a:t>
            </a:r>
            <a:r>
              <a:rPr lang="en-US" sz="1600" dirty="0" err="1">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vérité</a:t>
            </a:r>
            <a:r>
              <a:rPr lang="en-US" sz="1600" dirty="0">
                <a:solidFill>
                  <a:schemeClr val="tx1"/>
                </a:solidFill>
                <a:latin typeface="Montserrat SemiBold" panose="00000700000000000000" pitchFamily="2" charset="0"/>
                <a:ea typeface="Calibri" panose="020F0502020204030204" pitchFamily="34" charset="0"/>
                <a:cs typeface="Times New Roman" panose="02020603050405020304" pitchFamily="18" charset="0"/>
              </a:rPr>
              <a:t> de 101 bits</a:t>
            </a:r>
            <a:endParaRPr lang="en-US" sz="1600" b="0" dirty="0">
              <a:solidFill>
                <a:schemeClr val="tx1"/>
              </a:solidFill>
              <a:effectLst/>
              <a:latin typeface="Montserrat SemiBold" panose="00000700000000000000" pitchFamily="2" charset="0"/>
            </a:endParaRPr>
          </a:p>
        </p:txBody>
      </p:sp>
    </p:spTree>
    <p:extLst>
      <p:ext uri="{BB962C8B-B14F-4D97-AF65-F5344CB8AC3E}">
        <p14:creationId xmlns:p14="http://schemas.microsoft.com/office/powerpoint/2010/main" val="295431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bigInt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Limitations</a:t>
            </a:r>
          </a:p>
        </p:txBody>
      </p:sp>
      <p:sp>
        <p:nvSpPr>
          <p:cNvPr id="2" name="TextBox 1">
            <a:extLst>
              <a:ext uri="{FF2B5EF4-FFF2-40B4-BE49-F238E27FC236}">
                <a16:creationId xmlns:a16="http://schemas.microsoft.com/office/drawing/2014/main" id="{350CA8CA-D7E3-4825-475E-2209B7BCA2A9}"/>
              </a:ext>
            </a:extLst>
          </p:cNvPr>
          <p:cNvSpPr txBox="1"/>
          <p:nvPr/>
        </p:nvSpPr>
        <p:spPr>
          <a:xfrm>
            <a:off x="717799" y="1985274"/>
            <a:ext cx="7708199" cy="1815882"/>
          </a:xfrm>
          <a:prstGeom prst="rect">
            <a:avLst/>
          </a:prstGeom>
          <a:noFill/>
        </p:spPr>
        <p:txBody>
          <a:bodyPr wrap="square">
            <a:spAutoFit/>
          </a:bodyPr>
          <a:lstStyle/>
          <a:p>
            <a:r>
              <a:rPr lang="fr-FR" sz="1600" dirty="0">
                <a:solidFill>
                  <a:schemeClr val="tx1"/>
                </a:solidFill>
                <a:latin typeface="Montserrat SemiBold" panose="00000700000000000000" pitchFamily="2" charset="0"/>
              </a:rPr>
              <a:t>Int64 : -2</a:t>
            </a:r>
            <a:r>
              <a:rPr lang="fr-FR" sz="1600" baseline="30000" dirty="0">
                <a:solidFill>
                  <a:schemeClr val="tx1"/>
                </a:solidFill>
                <a:latin typeface="Montserrat SemiBold" panose="00000700000000000000" pitchFamily="2" charset="0"/>
              </a:rPr>
              <a:t> 63 </a:t>
            </a:r>
            <a:r>
              <a:rPr lang="fr-FR" sz="1600" dirty="0">
                <a:solidFill>
                  <a:schemeClr val="tx1"/>
                </a:solidFill>
                <a:latin typeface="Montserrat SemiBold" panose="00000700000000000000" pitchFamily="2" charset="0"/>
              </a:rPr>
              <a:t> à 2</a:t>
            </a:r>
            <a:r>
              <a:rPr lang="fr-FR" sz="1600" baseline="30000" dirty="0">
                <a:solidFill>
                  <a:schemeClr val="tx1"/>
                </a:solidFill>
                <a:latin typeface="Montserrat SemiBold" panose="00000700000000000000" pitchFamily="2" charset="0"/>
              </a:rPr>
              <a:t> 63</a:t>
            </a:r>
            <a:r>
              <a:rPr lang="fr-FR" sz="1600" dirty="0">
                <a:solidFill>
                  <a:schemeClr val="tx1"/>
                </a:solidFill>
                <a:latin typeface="Montserrat SemiBold" panose="00000700000000000000" pitchFamily="2" charset="0"/>
              </a:rPr>
              <a:t> – 1</a:t>
            </a:r>
          </a:p>
          <a:p>
            <a:endParaRPr lang="fr-FR" sz="1600" b="0" dirty="0">
              <a:solidFill>
                <a:schemeClr val="tx1"/>
              </a:solidFill>
              <a:effectLst/>
              <a:latin typeface="Montserrat SemiBold" panose="00000700000000000000" pitchFamily="2" charset="0"/>
            </a:endParaRPr>
          </a:p>
          <a:p>
            <a:r>
              <a:rPr lang="fr-FR" sz="1600" dirty="0">
                <a:effectLst/>
                <a:latin typeface="Montserrat SemiBold" panose="00000700000000000000" pitchFamily="2" charset="0"/>
                <a:ea typeface="Calibri" panose="020F0502020204030204" pitchFamily="34" charset="0"/>
              </a:rPr>
              <a:t>Int64 ne peut pas contenir une valeur en [2</a:t>
            </a:r>
            <a:r>
              <a:rPr lang="fr-FR" sz="1600" baseline="30000" dirty="0">
                <a:effectLst/>
                <a:latin typeface="Montserrat SemiBold" panose="00000700000000000000" pitchFamily="2" charset="0"/>
                <a:ea typeface="Calibri" panose="020F0502020204030204" pitchFamily="34" charset="0"/>
              </a:rPr>
              <a:t>63</a:t>
            </a:r>
            <a:r>
              <a:rPr lang="fr-FR" sz="1600" dirty="0">
                <a:effectLst/>
                <a:latin typeface="Montserrat SemiBold" panose="00000700000000000000" pitchFamily="2" charset="0"/>
                <a:ea typeface="Calibri" panose="020F0502020204030204" pitchFamily="34" charset="0"/>
              </a:rPr>
              <a:t>, 2</a:t>
            </a:r>
            <a:r>
              <a:rPr lang="fr-FR" sz="1600" baseline="30000" dirty="0">
                <a:effectLst/>
                <a:latin typeface="Montserrat SemiBold" panose="00000700000000000000" pitchFamily="2" charset="0"/>
                <a:ea typeface="Calibri" panose="020F0502020204030204" pitchFamily="34" charset="0"/>
              </a:rPr>
              <a:t>64</a:t>
            </a:r>
            <a:r>
              <a:rPr lang="fr-FR" sz="1600" dirty="0">
                <a:effectLst/>
                <a:latin typeface="Montserrat SemiBold" panose="00000700000000000000" pitchFamily="2" charset="0"/>
                <a:ea typeface="Calibri" panose="020F0502020204030204" pitchFamily="34" charset="0"/>
              </a:rPr>
              <a:t>-1] </a:t>
            </a:r>
          </a:p>
          <a:p>
            <a:endParaRPr lang="fr-FR" sz="1600" dirty="0">
              <a:latin typeface="Montserrat SemiBold" panose="00000700000000000000" pitchFamily="2" charset="0"/>
              <a:ea typeface="Calibri" panose="020F0502020204030204" pitchFamily="34" charset="0"/>
            </a:endParaRPr>
          </a:p>
          <a:p>
            <a:r>
              <a:rPr lang="fr-FR" sz="1600" dirty="0">
                <a:latin typeface="Montserrat SemiBold" panose="00000700000000000000" pitchFamily="2" charset="0"/>
                <a:ea typeface="Calibri" panose="020F0502020204030204" pitchFamily="34" charset="0"/>
              </a:rPr>
              <a:t>Notre structure ne peut pas avoir ces valeurs en tant qu’éléments même si en théorie, il est possible </a:t>
            </a:r>
          </a:p>
          <a:p>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40383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bigInt</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400110"/>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Limitations</a:t>
            </a:r>
          </a:p>
        </p:txBody>
      </p:sp>
      <p:sp>
        <p:nvSpPr>
          <p:cNvPr id="2" name="TextBox 1">
            <a:extLst>
              <a:ext uri="{FF2B5EF4-FFF2-40B4-BE49-F238E27FC236}">
                <a16:creationId xmlns:a16="http://schemas.microsoft.com/office/drawing/2014/main" id="{350CA8CA-D7E3-4825-475E-2209B7BCA2A9}"/>
              </a:ext>
            </a:extLst>
          </p:cNvPr>
          <p:cNvSpPr txBox="1"/>
          <p:nvPr/>
        </p:nvSpPr>
        <p:spPr>
          <a:xfrm>
            <a:off x="717799" y="1985274"/>
            <a:ext cx="7708199" cy="2554545"/>
          </a:xfrm>
          <a:prstGeom prst="rect">
            <a:avLst/>
          </a:prstGeom>
          <a:noFill/>
        </p:spPr>
        <p:txBody>
          <a:bodyPr wrap="square">
            <a:spAutoFit/>
          </a:bodyPr>
          <a:lstStyle/>
          <a:p>
            <a:r>
              <a:rPr lang="fr-FR" sz="1600" dirty="0">
                <a:solidFill>
                  <a:schemeClr val="tx1"/>
                </a:solidFill>
                <a:latin typeface="Montserrat SemiBold" panose="00000700000000000000" pitchFamily="2" charset="0"/>
              </a:rPr>
              <a:t>Int64 : -2</a:t>
            </a:r>
            <a:r>
              <a:rPr lang="fr-FR" sz="1600" baseline="30000" dirty="0">
                <a:solidFill>
                  <a:schemeClr val="tx1"/>
                </a:solidFill>
                <a:latin typeface="Montserrat SemiBold" panose="00000700000000000000" pitchFamily="2" charset="0"/>
              </a:rPr>
              <a:t> 63 </a:t>
            </a:r>
            <a:r>
              <a:rPr lang="fr-FR" sz="1600" dirty="0">
                <a:solidFill>
                  <a:schemeClr val="tx1"/>
                </a:solidFill>
                <a:latin typeface="Montserrat SemiBold" panose="00000700000000000000" pitchFamily="2" charset="0"/>
              </a:rPr>
              <a:t> à 2</a:t>
            </a:r>
            <a:r>
              <a:rPr lang="fr-FR" sz="1600" baseline="30000" dirty="0">
                <a:solidFill>
                  <a:schemeClr val="tx1"/>
                </a:solidFill>
                <a:latin typeface="Montserrat SemiBold" panose="00000700000000000000" pitchFamily="2" charset="0"/>
              </a:rPr>
              <a:t> 63</a:t>
            </a:r>
            <a:r>
              <a:rPr lang="fr-FR" sz="1600" dirty="0">
                <a:solidFill>
                  <a:schemeClr val="tx1"/>
                </a:solidFill>
                <a:latin typeface="Montserrat SemiBold" panose="00000700000000000000" pitchFamily="2" charset="0"/>
              </a:rPr>
              <a:t> – 1</a:t>
            </a:r>
          </a:p>
          <a:p>
            <a:endParaRPr lang="fr-FR" sz="1600" b="0" dirty="0">
              <a:solidFill>
                <a:schemeClr val="tx1"/>
              </a:solidFill>
              <a:effectLst/>
              <a:latin typeface="Montserrat SemiBold" panose="00000700000000000000" pitchFamily="2" charset="0"/>
            </a:endParaRPr>
          </a:p>
          <a:p>
            <a:r>
              <a:rPr lang="fr-FR" sz="1600" dirty="0">
                <a:effectLst/>
                <a:latin typeface="Montserrat SemiBold" panose="00000700000000000000" pitchFamily="2" charset="0"/>
                <a:ea typeface="Calibri" panose="020F0502020204030204" pitchFamily="34" charset="0"/>
              </a:rPr>
              <a:t>Int64 ne peut pas contenir une valeur en [2</a:t>
            </a:r>
            <a:r>
              <a:rPr lang="fr-FR" sz="1600" baseline="30000" dirty="0">
                <a:effectLst/>
                <a:latin typeface="Montserrat SemiBold" panose="00000700000000000000" pitchFamily="2" charset="0"/>
                <a:ea typeface="Calibri" panose="020F0502020204030204" pitchFamily="34" charset="0"/>
              </a:rPr>
              <a:t>63</a:t>
            </a:r>
            <a:r>
              <a:rPr lang="fr-FR" sz="1600" dirty="0">
                <a:effectLst/>
                <a:latin typeface="Montserrat SemiBold" panose="00000700000000000000" pitchFamily="2" charset="0"/>
                <a:ea typeface="Calibri" panose="020F0502020204030204" pitchFamily="34" charset="0"/>
              </a:rPr>
              <a:t>, 2</a:t>
            </a:r>
            <a:r>
              <a:rPr lang="fr-FR" sz="1600" baseline="30000" dirty="0">
                <a:effectLst/>
                <a:latin typeface="Montserrat SemiBold" panose="00000700000000000000" pitchFamily="2" charset="0"/>
                <a:ea typeface="Calibri" panose="020F0502020204030204" pitchFamily="34" charset="0"/>
              </a:rPr>
              <a:t>64</a:t>
            </a:r>
            <a:r>
              <a:rPr lang="fr-FR" sz="1600" dirty="0">
                <a:effectLst/>
                <a:latin typeface="Montserrat SemiBold" panose="00000700000000000000" pitchFamily="2" charset="0"/>
                <a:ea typeface="Calibri" panose="020F0502020204030204" pitchFamily="34" charset="0"/>
              </a:rPr>
              <a:t>-1] </a:t>
            </a:r>
          </a:p>
          <a:p>
            <a:endParaRPr lang="fr-FR" sz="1600" dirty="0">
              <a:latin typeface="Montserrat SemiBold" panose="00000700000000000000" pitchFamily="2" charset="0"/>
              <a:ea typeface="Calibri" panose="020F0502020204030204" pitchFamily="34" charset="0"/>
            </a:endParaRPr>
          </a:p>
          <a:p>
            <a:r>
              <a:rPr lang="fr-FR" sz="1600" dirty="0">
                <a:latin typeface="Montserrat SemiBold" panose="00000700000000000000" pitchFamily="2" charset="0"/>
                <a:ea typeface="Calibri" panose="020F0502020204030204" pitchFamily="34" charset="0"/>
              </a:rPr>
              <a:t>Notre structure ne peut pas avoir ces valeurs en tant qu’éléments même si en théorie, il est possible </a:t>
            </a:r>
          </a:p>
          <a:p>
            <a:endParaRPr lang="fr-FR" sz="1600" dirty="0">
              <a:latin typeface="Montserrat SemiBold" panose="00000700000000000000" pitchFamily="2" charset="0"/>
              <a:ea typeface="Calibri" panose="020F0502020204030204" pitchFamily="34" charset="0"/>
            </a:endParaRPr>
          </a:p>
          <a:p>
            <a:r>
              <a:rPr lang="fr-FR" sz="1600" dirty="0">
                <a:effectLst/>
                <a:latin typeface="Montserrat SemiBold" panose="00000700000000000000" pitchFamily="2" charset="0"/>
                <a:ea typeface="Calibri" panose="020F0502020204030204" pitchFamily="34" charset="0"/>
                <a:cs typeface="Times New Roman" panose="02020603050405020304" pitchFamily="18" charset="0"/>
              </a:rPr>
              <a:t>[(2</a:t>
            </a:r>
            <a:r>
              <a:rPr lang="fr-FR" sz="1600" baseline="30000" dirty="0">
                <a:effectLst/>
                <a:latin typeface="Montserrat SemiBold" panose="00000700000000000000" pitchFamily="2" charset="0"/>
                <a:ea typeface="Calibri" panose="020F0502020204030204" pitchFamily="34" charset="0"/>
                <a:cs typeface="Times New Roman" panose="02020603050405020304" pitchFamily="18" charset="0"/>
              </a:rPr>
              <a:t>63</a:t>
            </a:r>
            <a:r>
              <a:rPr lang="fr-FR" sz="1600" dirty="0">
                <a:effectLst/>
                <a:latin typeface="Montserrat SemiBold" panose="00000700000000000000" pitchFamily="2" charset="0"/>
                <a:ea typeface="Calibri" panose="020F0502020204030204" pitchFamily="34" charset="0"/>
                <a:cs typeface="Times New Roman" panose="02020603050405020304" pitchFamily="18" charset="0"/>
              </a:rPr>
              <a:t>+5) L]</a:t>
            </a:r>
            <a:r>
              <a:rPr lang="fr-FR" sz="1600" dirty="0">
                <a:effectLst/>
                <a:latin typeface="Montserrat SemiBold" panose="00000700000000000000" pitchFamily="2" charset="0"/>
                <a:ea typeface="Calibri" panose="020F0502020204030204" pitchFamily="34" charset="0"/>
              </a:rPr>
              <a:t> est théoriquement correct pour représent</a:t>
            </a:r>
            <a:r>
              <a:rPr lang="fr-FR" sz="1600" dirty="0">
                <a:latin typeface="Montserrat SemiBold" panose="00000700000000000000" pitchFamily="2" charset="0"/>
                <a:ea typeface="Calibri" panose="020F0502020204030204" pitchFamily="34" charset="0"/>
              </a:rPr>
              <a:t>er </a:t>
            </a:r>
            <a:r>
              <a:rPr lang="fr-FR" sz="1600" dirty="0">
                <a:effectLst/>
                <a:latin typeface="Montserrat SemiBold" panose="00000700000000000000" pitchFamily="2" charset="0"/>
                <a:ea typeface="Calibri" panose="020F0502020204030204" pitchFamily="34" charset="0"/>
                <a:cs typeface="Times New Roman" panose="02020603050405020304" pitchFamily="18" charset="0"/>
              </a:rPr>
              <a:t>2</a:t>
            </a:r>
            <a:r>
              <a:rPr lang="fr-FR" sz="1600" baseline="30000" dirty="0">
                <a:effectLst/>
                <a:latin typeface="Montserrat SemiBold" panose="00000700000000000000" pitchFamily="2" charset="0"/>
                <a:ea typeface="Calibri" panose="020F0502020204030204" pitchFamily="34" charset="0"/>
                <a:cs typeface="Times New Roman" panose="02020603050405020304" pitchFamily="18" charset="0"/>
              </a:rPr>
              <a:t>63</a:t>
            </a:r>
            <a:r>
              <a:rPr lang="fr-FR" sz="1600" dirty="0">
                <a:effectLst/>
                <a:latin typeface="Montserrat SemiBold" panose="00000700000000000000" pitchFamily="2" charset="0"/>
                <a:ea typeface="Calibri" panose="020F0502020204030204" pitchFamily="34" charset="0"/>
                <a:cs typeface="Times New Roman" panose="02020603050405020304" pitchFamily="18" charset="0"/>
              </a:rPr>
              <a:t>+5 mais ce nombre ne peut pas exister avec notre implémentation</a:t>
            </a:r>
            <a:endParaRPr lang="en-US" sz="1600" b="0" dirty="0">
              <a:solidFill>
                <a:schemeClr val="tx1"/>
              </a:solidFill>
              <a:effectLst/>
              <a:latin typeface="Montserrat SemiBold" panose="00000700000000000000" pitchFamily="2" charset="0"/>
            </a:endParaRPr>
          </a:p>
          <a:p>
            <a:endParaRPr lang="fr-FR" sz="1600" dirty="0">
              <a:latin typeface="Montserrat SemiBold" panose="00000700000000000000" pitchFamily="2" charset="0"/>
              <a:ea typeface="Calibri" panose="020F0502020204030204" pitchFamily="34" charset="0"/>
            </a:endParaRPr>
          </a:p>
        </p:txBody>
      </p:sp>
    </p:spTree>
    <p:extLst>
      <p:ext uri="{BB962C8B-B14F-4D97-AF65-F5344CB8AC3E}">
        <p14:creationId xmlns:p14="http://schemas.microsoft.com/office/powerpoint/2010/main" val="113695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Abre</a:t>
            </a:r>
            <a:r>
              <a:rPr lang="fr-FR" dirty="0"/>
              <a:t> de décision</a:t>
            </a:r>
            <a:endParaRPr dirty="0"/>
          </a:p>
        </p:txBody>
      </p:sp>
      <p:sp>
        <p:nvSpPr>
          <p:cNvPr id="3" name="TextBox 2">
            <a:extLst>
              <a:ext uri="{FF2B5EF4-FFF2-40B4-BE49-F238E27FC236}">
                <a16:creationId xmlns:a16="http://schemas.microsoft.com/office/drawing/2014/main" id="{F4C8DE15-AA17-3B11-FD27-AC378DCF5BD8}"/>
              </a:ext>
            </a:extLst>
          </p:cNvPr>
          <p:cNvSpPr txBox="1"/>
          <p:nvPr/>
        </p:nvSpPr>
        <p:spPr>
          <a:xfrm>
            <a:off x="717800" y="1150099"/>
            <a:ext cx="4572000" cy="1631216"/>
          </a:xfrm>
          <a:prstGeom prst="rect">
            <a:avLst/>
          </a:prstGeom>
          <a:noFill/>
        </p:spPr>
        <p:txBody>
          <a:bodyPr wrap="square">
            <a:spAutoFit/>
          </a:bodyPr>
          <a:lstStyle/>
          <a:p>
            <a:r>
              <a:rPr lang="en-US" sz="2000" b="0" dirty="0">
                <a:solidFill>
                  <a:schemeClr val="accent1"/>
                </a:solidFill>
                <a:effectLst/>
                <a:latin typeface="Montserrat SemiBold" panose="00000700000000000000" pitchFamily="2" charset="0"/>
              </a:rPr>
              <a:t>type </a:t>
            </a:r>
            <a:r>
              <a:rPr lang="en-US" sz="2000" b="0" dirty="0" err="1">
                <a:solidFill>
                  <a:schemeClr val="accent1"/>
                </a:solidFill>
                <a:effectLst/>
                <a:latin typeface="Montserrat SemiBold" panose="00000700000000000000" pitchFamily="2" charset="0"/>
              </a:rPr>
              <a:t>decisionBST</a:t>
            </a:r>
            <a:r>
              <a:rPr lang="en-US" sz="2000" b="0" dirty="0">
                <a:solidFill>
                  <a:schemeClr val="accent1"/>
                </a:solidFill>
                <a:effectLst/>
                <a:latin typeface="Montserrat SemiBold" panose="00000700000000000000" pitchFamily="2" charset="0"/>
              </a:rPr>
              <a:t> = </a:t>
            </a:r>
          </a:p>
          <a:p>
            <a:r>
              <a:rPr lang="en-US" sz="2000" b="0" dirty="0">
                <a:solidFill>
                  <a:schemeClr val="accent1"/>
                </a:solidFill>
                <a:effectLst/>
                <a:latin typeface="Montserrat SemiBold" panose="00000700000000000000" pitchFamily="2" charset="0"/>
              </a:rPr>
              <a:t>    | Empty</a:t>
            </a:r>
          </a:p>
          <a:p>
            <a:r>
              <a:rPr lang="en-US" sz="2000" b="0" dirty="0">
                <a:solidFill>
                  <a:schemeClr val="accent1"/>
                </a:solidFill>
                <a:effectLst/>
                <a:latin typeface="Montserrat SemiBold" panose="00000700000000000000" pitchFamily="2" charset="0"/>
              </a:rPr>
              <a:t>    | Leaf of </a:t>
            </a:r>
            <a:r>
              <a:rPr lang="en-US" sz="2000" b="0" i="1" dirty="0">
                <a:solidFill>
                  <a:schemeClr val="accent1"/>
                </a:solidFill>
                <a:effectLst/>
                <a:latin typeface="Montserrat SemiBold" panose="00000700000000000000" pitchFamily="2" charset="0"/>
              </a:rPr>
              <a:t>bool</a:t>
            </a:r>
            <a:endParaRPr lang="en-US" sz="2000" b="0" dirty="0">
              <a:solidFill>
                <a:schemeClr val="accent1"/>
              </a:solidFill>
              <a:effectLst/>
              <a:latin typeface="Montserrat SemiBold" panose="00000700000000000000" pitchFamily="2" charset="0"/>
            </a:endParaRPr>
          </a:p>
          <a:p>
            <a:r>
              <a:rPr lang="en-US" sz="2000" b="0" dirty="0">
                <a:solidFill>
                  <a:schemeClr val="accent1"/>
                </a:solidFill>
                <a:effectLst/>
                <a:latin typeface="Montserrat SemiBold" panose="00000700000000000000" pitchFamily="2" charset="0"/>
              </a:rPr>
              <a:t>    | Node of </a:t>
            </a:r>
            <a:r>
              <a:rPr lang="en-US" sz="2000" b="0" dirty="0" err="1">
                <a:solidFill>
                  <a:schemeClr val="accent1"/>
                </a:solidFill>
                <a:effectLst/>
                <a:latin typeface="Montserrat SemiBold" panose="00000700000000000000" pitchFamily="2" charset="0"/>
              </a:rPr>
              <a:t>decisionBST</a:t>
            </a:r>
            <a:r>
              <a:rPr lang="en-US" sz="2000" b="0" dirty="0">
                <a:solidFill>
                  <a:schemeClr val="accent1"/>
                </a:solidFill>
                <a:effectLst/>
                <a:latin typeface="Montserrat SemiBold" panose="00000700000000000000" pitchFamily="2" charset="0"/>
              </a:rPr>
              <a:t> * </a:t>
            </a:r>
            <a:r>
              <a:rPr lang="en-US" sz="2000" b="0" i="1" dirty="0">
                <a:solidFill>
                  <a:schemeClr val="accent1"/>
                </a:solidFill>
                <a:effectLst/>
                <a:latin typeface="Montserrat SemiBold" panose="00000700000000000000" pitchFamily="2" charset="0"/>
              </a:rPr>
              <a:t>int</a:t>
            </a:r>
            <a:r>
              <a:rPr lang="en-US" sz="2000" b="0" dirty="0">
                <a:solidFill>
                  <a:schemeClr val="accent1"/>
                </a:solidFill>
                <a:effectLst/>
                <a:latin typeface="Montserrat SemiBold" panose="00000700000000000000" pitchFamily="2" charset="0"/>
              </a:rPr>
              <a:t> * </a:t>
            </a:r>
            <a:r>
              <a:rPr lang="en-US" sz="2000" b="0" dirty="0" err="1">
                <a:solidFill>
                  <a:schemeClr val="accent1"/>
                </a:solidFill>
                <a:effectLst/>
                <a:latin typeface="Montserrat SemiBold" panose="00000700000000000000" pitchFamily="2" charset="0"/>
              </a:rPr>
              <a:t>decisionBST</a:t>
            </a:r>
            <a:endParaRPr lang="en-US" sz="2000" b="0" dirty="0">
              <a:solidFill>
                <a:schemeClr val="accent1"/>
              </a:solidFill>
              <a:effectLst/>
              <a:latin typeface="Montserrat SemiBold" panose="00000700000000000000" pitchFamily="2" charset="0"/>
            </a:endParaRPr>
          </a:p>
        </p:txBody>
      </p:sp>
    </p:spTree>
    <p:extLst>
      <p:ext uri="{BB962C8B-B14F-4D97-AF65-F5344CB8AC3E}">
        <p14:creationId xmlns:p14="http://schemas.microsoft.com/office/powerpoint/2010/main" val="3745549558"/>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859</Words>
  <Application>Microsoft Office PowerPoint</Application>
  <PresentationFormat>On-screen Show (16:9)</PresentationFormat>
  <Paragraphs>143</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Proxima Nova</vt:lpstr>
      <vt:lpstr>Arial</vt:lpstr>
      <vt:lpstr>Proxima Nova Semibold</vt:lpstr>
      <vt:lpstr>Montserrat</vt:lpstr>
      <vt:lpstr>Fira Sans Extra Condensed Medium</vt:lpstr>
      <vt:lpstr>Montserrat ExtraBold</vt:lpstr>
      <vt:lpstr>Montserrat SemiBold</vt:lpstr>
      <vt:lpstr>Management Consulting Toolkit by Slidesgo</vt:lpstr>
      <vt:lpstr>Slidesgo Final Pages</vt:lpstr>
      <vt:lpstr>PowerPoint Presentation</vt:lpstr>
      <vt:lpstr>Table des matières</vt:lpstr>
      <vt:lpstr>bigInt</vt:lpstr>
      <vt:lpstr>bigInt</vt:lpstr>
      <vt:lpstr>bigInt</vt:lpstr>
      <vt:lpstr>bigInt</vt:lpstr>
      <vt:lpstr>bigInt</vt:lpstr>
      <vt:lpstr>bigInt</vt:lpstr>
      <vt:lpstr>Abre de décision</vt:lpstr>
      <vt:lpstr>Abre de décision</vt:lpstr>
      <vt:lpstr>Abre de décision</vt:lpstr>
      <vt:lpstr>CompressionList</vt:lpstr>
      <vt:lpstr>CompressionList</vt:lpstr>
      <vt:lpstr>CompressionList</vt:lpstr>
      <vt:lpstr>CompressionList</vt:lpstr>
      <vt:lpstr>CompressionList</vt:lpstr>
      <vt:lpstr>CompressionTree</vt:lpstr>
      <vt:lpstr>CompressionTree</vt:lpstr>
      <vt:lpstr>CompressionTree</vt:lpstr>
      <vt:lpstr>CompressionTree</vt:lpstr>
      <vt:lpstr>Complexité</vt:lpstr>
      <vt:lpstr>Complexité</vt:lpstr>
      <vt:lpstr>Complexité</vt:lpstr>
      <vt:lpstr>Complexité</vt:lpstr>
      <vt:lpstr>Complexité</vt:lpstr>
      <vt:lpstr>Complexité</vt:lpstr>
      <vt:lpstr>Complexité</vt:lpstr>
      <vt:lpstr>Complexité</vt:lpstr>
      <vt:lpstr>Étude</vt:lpstr>
      <vt:lpstr>Étude</vt:lpstr>
      <vt:lpstr>Étude</vt:lpstr>
      <vt:lpstr>Étude</vt:lpstr>
      <vt:lpstr>Étude</vt:lpstr>
      <vt:lpstr>Étude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Thinh Truong</cp:lastModifiedBy>
  <cp:revision>14</cp:revision>
  <dcterms:modified xsi:type="dcterms:W3CDTF">2023-11-13T22:04:05Z</dcterms:modified>
</cp:coreProperties>
</file>