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063A758A-2E99-4F25-8ED2-2859684B4E28}">
          <p14:sldIdLst>
            <p14:sldId id="256"/>
            <p14:sldId id="257"/>
            <p14:sldId id="258"/>
          </p14:sldIdLst>
        </p14:section>
        <p14:section name="Sección sin título" id="{EFB75F75-7CCB-464F-99EB-CB5A69C94D45}">
          <p14:sldIdLst>
            <p14:sldId id="259"/>
            <p14:sldId id="260"/>
            <p14:sldId id="261"/>
            <p14:sldId id="262"/>
            <p14:sldId id="263"/>
            <p14:sldId id="264"/>
            <p14:sldId id="265"/>
            <p14:sldId id="266"/>
            <p14:sldId id="267"/>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E11666-4CC2-47D6-BC7C-8736B1776383}" type="datetimeFigureOut">
              <a:rPr lang="es-AR" smtClean="0"/>
              <a:t>23/04/2024</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8B53BC-37DF-4A2C-936A-F4139321998A}" type="slidenum">
              <a:rPr lang="es-AR" smtClean="0"/>
              <a:t>‹Nº›</a:t>
            </a:fld>
            <a:endParaRPr lang="es-AR"/>
          </a:p>
        </p:txBody>
      </p:sp>
    </p:spTree>
    <p:extLst>
      <p:ext uri="{BB962C8B-B14F-4D97-AF65-F5344CB8AC3E}">
        <p14:creationId xmlns:p14="http://schemas.microsoft.com/office/powerpoint/2010/main" val="265194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DE3C1DCB-D8D8-4A1F-91B8-036A3D59C2C4}" type="datetime1">
              <a:rPr lang="es-AR" smtClean="0"/>
              <a:t>23/04/2024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69DD1C8-14F1-47A7-9493-B00C891C3F4C}" type="slidenum">
              <a:rPr lang="es-AR" smtClean="0"/>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A94EAFA3-7D86-49CC-9B87-D4CAE524C30A}" type="datetime1">
              <a:rPr lang="es-AR" smtClean="0"/>
              <a:t>23/04/2024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69DD1C8-14F1-47A7-9493-B00C891C3F4C}"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D4D4DBA-D947-4F75-8556-05199BFF3DE3}" type="datetime1">
              <a:rPr lang="es-AR" smtClean="0"/>
              <a:t>23/04/2024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69DD1C8-14F1-47A7-9493-B00C891C3F4C}"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0FF0756-DFD9-4D77-B732-90165B6370EB}" type="datetime1">
              <a:rPr lang="es-AR" smtClean="0"/>
              <a:t>23/04/2024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69DD1C8-14F1-47A7-9493-B00C891C3F4C}"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mtClean="0"/>
              <a:t>Haga clic para modificar el estilo de título del patrón</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s-ES" smtClean="0"/>
              <a:t>Haga clic para modificar el estilo de texto del patrón</a:t>
            </a:r>
          </a:p>
        </p:txBody>
      </p:sp>
      <p:sp>
        <p:nvSpPr>
          <p:cNvPr id="4" name="Date Placeholder 3"/>
          <p:cNvSpPr>
            <a:spLocks noGrp="1"/>
          </p:cNvSpPr>
          <p:nvPr>
            <p:ph type="dt" sz="half" idx="10"/>
          </p:nvPr>
        </p:nvSpPr>
        <p:spPr/>
        <p:txBody>
          <a:bodyPr/>
          <a:lstStyle/>
          <a:p>
            <a:fld id="{7CDE168E-F90A-4BF2-921D-18D9C6D81ACC}" type="datetime1">
              <a:rPr lang="es-AR" smtClean="0"/>
              <a:t>23/04/2024</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69DD1C8-14F1-47A7-9493-B00C891C3F4C}" type="slidenum">
              <a:rPr lang="es-AR" smtClean="0"/>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34F756A-7E89-4295-8A53-54BFE8C696D9}" type="datetime1">
              <a:rPr lang="es-AR" smtClean="0"/>
              <a:t>23/04/2024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69DD1C8-14F1-47A7-9493-B00C891C3F4C}" type="slidenum">
              <a:rPr lang="es-AR" smtClean="0"/>
              <a:t>‹Nº›</a:t>
            </a:fld>
            <a:endParaRPr lang="es-AR"/>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smtClean="0"/>
              <a:t>Haga clic para modificar el estilo de texto del patrón</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s-ES" smtClean="0"/>
              <a:t>Haga clic para modificar el estilo de texto del patrón</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659A30B-0509-4529-A3AC-0EBF390113E5}" type="datetime1">
              <a:rPr lang="es-AR" smtClean="0"/>
              <a:t>23/04/2024</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A69DD1C8-14F1-47A7-9493-B00C891C3F4C}"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486F45F6-669A-4F64-BC6B-6E49F393DA9E}" type="datetime1">
              <a:rPr lang="es-AR" smtClean="0"/>
              <a:t>23/04/2024</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A69DD1C8-14F1-47A7-9493-B00C891C3F4C}"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72661-D9CE-4927-9BB0-F69DA80F10E1}" type="datetime1">
              <a:rPr lang="es-AR" smtClean="0"/>
              <a:t>23/04/2024</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A69DD1C8-14F1-47A7-9493-B00C891C3F4C}"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ES" smtClean="0"/>
              <a:t>Haga clic para modificar el estilo de título del patrón</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s-ES" smtClean="0"/>
              <a:t>Haga clic para modificar el estilo de texto del patrón</a:t>
            </a:r>
          </a:p>
        </p:txBody>
      </p:sp>
      <p:sp>
        <p:nvSpPr>
          <p:cNvPr id="5" name="Date Placeholder 4"/>
          <p:cNvSpPr>
            <a:spLocks noGrp="1"/>
          </p:cNvSpPr>
          <p:nvPr>
            <p:ph type="dt" sz="half" idx="10"/>
          </p:nvPr>
        </p:nvSpPr>
        <p:spPr/>
        <p:txBody>
          <a:bodyPr/>
          <a:lstStyle/>
          <a:p>
            <a:fld id="{638DFD99-1021-41ED-8F8D-99D239FFD3A5}" type="datetime1">
              <a:rPr lang="es-AR" smtClean="0"/>
              <a:t>23/04/2024</a:t>
            </a:fld>
            <a:endParaRPr lang="es-A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s-AR"/>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69DD1C8-14F1-47A7-9493-B00C891C3F4C}" type="slidenum">
              <a:rPr lang="es-AR" smtClean="0"/>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s-ES" smtClean="0"/>
              <a:t>Haga clic en el icono para agregar una imagen</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5A6F815-7245-4745-9042-DB5FB323FDB3}" type="datetime1">
              <a:rPr lang="es-AR" smtClean="0"/>
              <a:t>23/04/2024</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69DD1C8-14F1-47A7-9493-B00C891C3F4C}" type="slidenum">
              <a:rPr lang="es-AR" smtClean="0"/>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CF7FB14B-0950-4C6B-9CCB-C5EDE14C7697}" type="datetime1">
              <a:rPr lang="es-AR" smtClean="0"/>
              <a:t>23/04/2024</a:t>
            </a:fld>
            <a:endParaRPr lang="es-AR"/>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s-AR"/>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69DD1C8-14F1-47A7-9493-B00C891C3F4C}" type="slidenum">
              <a:rPr lang="es-AR" smtClean="0"/>
              <a:t>‹Nº›</a:t>
            </a:fld>
            <a:endParaRPr lang="es-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AR" sz="4000" dirty="0" smtClean="0"/>
              <a:t>Sincronización</a:t>
            </a:r>
            <a:endParaRPr lang="es-AR" sz="4000" dirty="0"/>
          </a:p>
        </p:txBody>
      </p:sp>
      <p:sp>
        <p:nvSpPr>
          <p:cNvPr id="3" name="2 Subtítulo"/>
          <p:cNvSpPr>
            <a:spLocks noGrp="1"/>
          </p:cNvSpPr>
          <p:nvPr>
            <p:ph type="subTitle" idx="1"/>
          </p:nvPr>
        </p:nvSpPr>
        <p:spPr/>
        <p:txBody>
          <a:bodyPr>
            <a:noAutofit/>
          </a:bodyPr>
          <a:lstStyle/>
          <a:p>
            <a:r>
              <a:rPr lang="es-AR" sz="2000" dirty="0" smtClean="0"/>
              <a:t>MUTEX</a:t>
            </a:r>
            <a:endParaRPr lang="es-AR" sz="2000" dirty="0"/>
          </a:p>
        </p:txBody>
      </p:sp>
      <p:sp>
        <p:nvSpPr>
          <p:cNvPr id="4" name="1 Título"/>
          <p:cNvSpPr txBox="1">
            <a:spLocks/>
          </p:cNvSpPr>
          <p:nvPr/>
        </p:nvSpPr>
        <p:spPr>
          <a:xfrm>
            <a:off x="5868144" y="6093296"/>
            <a:ext cx="2704550" cy="548640"/>
          </a:xfrm>
          <a:prstGeom prst="rect">
            <a:avLst/>
          </a:prstGeom>
        </p:spPr>
        <p:txBody>
          <a:bodyPr vert="horz" lIns="91440" tIns="45720" rIns="91440" bIns="9144" rtlCol="0" anchor="b">
            <a:noAutofit/>
          </a:bodyPr>
          <a:lstStyle>
            <a:lvl1pPr algn="l" defTabSz="914400" rtl="0" eaLnBrk="1" latinLnBrk="0" hangingPunct="1">
              <a:spcBef>
                <a:spcPct val="0"/>
              </a:spcBef>
              <a:buNone/>
              <a:defRPr sz="3200" kern="1200" cap="all" baseline="0">
                <a:solidFill>
                  <a:schemeClr val="tx1"/>
                </a:solidFill>
                <a:latin typeface="+mj-lt"/>
                <a:ea typeface="+mj-ea"/>
                <a:cs typeface="+mj-cs"/>
              </a:defRPr>
            </a:lvl1pPr>
          </a:lstStyle>
          <a:p>
            <a:pPr algn="ctr"/>
            <a:r>
              <a:rPr lang="es-AR" sz="1600" dirty="0" smtClean="0"/>
              <a:t>Fernando </a:t>
            </a:r>
            <a:r>
              <a:rPr lang="es-AR" sz="1600" dirty="0" err="1" smtClean="0"/>
              <a:t>Mulet</a:t>
            </a:r>
            <a:endParaRPr lang="es-AR" sz="1600" dirty="0"/>
          </a:p>
        </p:txBody>
      </p:sp>
      <p:sp>
        <p:nvSpPr>
          <p:cNvPr id="5" name="4 Marcador de número de diapositiva"/>
          <p:cNvSpPr>
            <a:spLocks noGrp="1"/>
          </p:cNvSpPr>
          <p:nvPr>
            <p:ph type="sldNum" sz="quarter" idx="12"/>
          </p:nvPr>
        </p:nvSpPr>
        <p:spPr/>
        <p:txBody>
          <a:bodyPr/>
          <a:lstStyle/>
          <a:p>
            <a:fld id="{A69DD1C8-14F1-47A7-9493-B00C891C3F4C}" type="slidenum">
              <a:rPr lang="es-AR" smtClean="0"/>
              <a:t>1</a:t>
            </a:fld>
            <a:endParaRPr lang="es-AR"/>
          </a:p>
        </p:txBody>
      </p:sp>
    </p:spTree>
    <p:extLst>
      <p:ext uri="{BB962C8B-B14F-4D97-AF65-F5344CB8AC3E}">
        <p14:creationId xmlns:p14="http://schemas.microsoft.com/office/powerpoint/2010/main" val="4072921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dirty="0"/>
              <a:t>SEMAFOROS </a:t>
            </a:r>
            <a:r>
              <a:rPr lang="es-AR" dirty="0" smtClean="0"/>
              <a:t>CON </a:t>
            </a:r>
            <a:r>
              <a:rPr lang="es-AR" dirty="0"/>
              <a:t>nombres</a:t>
            </a:r>
          </a:p>
        </p:txBody>
      </p:sp>
      <p:sp>
        <p:nvSpPr>
          <p:cNvPr id="3" name="2 Marcador de contenido"/>
          <p:cNvSpPr>
            <a:spLocks noGrp="1"/>
          </p:cNvSpPr>
          <p:nvPr>
            <p:ph idx="1"/>
          </p:nvPr>
        </p:nvSpPr>
        <p:spPr/>
        <p:txBody>
          <a:bodyPr>
            <a:normAutofit/>
          </a:bodyPr>
          <a:lstStyle/>
          <a:p>
            <a:pPr>
              <a:buFont typeface="Arial" pitchFamily="34" charset="0"/>
              <a:buChar char="•"/>
            </a:pPr>
            <a:r>
              <a:rPr lang="es-AR" sz="1800" b="0" dirty="0" smtClean="0"/>
              <a:t>Para </a:t>
            </a:r>
            <a:r>
              <a:rPr lang="es-AR" sz="1800" b="0" dirty="0"/>
              <a:t>compartir entre procesos no relacionados. </a:t>
            </a:r>
            <a:endParaRPr lang="es-AR" sz="1800" b="0" dirty="0" smtClean="0"/>
          </a:p>
          <a:p>
            <a:pPr>
              <a:buFont typeface="Arial" pitchFamily="34" charset="0"/>
              <a:buChar char="•"/>
            </a:pPr>
            <a:r>
              <a:rPr lang="es-AR" sz="1800" b="0" dirty="0" smtClean="0"/>
              <a:t>Pueden </a:t>
            </a:r>
            <a:r>
              <a:rPr lang="es-AR" sz="1800" b="0" dirty="0"/>
              <a:t>acceder al mismo usando: </a:t>
            </a:r>
            <a:r>
              <a:rPr lang="es-AR" sz="1800" b="0" dirty="0" err="1"/>
              <a:t>sem_open</a:t>
            </a:r>
            <a:r>
              <a:rPr lang="es-AR" sz="1800" b="0" dirty="0"/>
              <a:t>(</a:t>
            </a:r>
            <a:r>
              <a:rPr lang="es-AR" sz="1800" b="0" dirty="0" err="1"/>
              <a:t>NombreDelSemáforo</a:t>
            </a:r>
            <a:r>
              <a:rPr lang="es-AR" sz="1800" b="0" dirty="0" smtClean="0"/>
              <a:t>).</a:t>
            </a:r>
          </a:p>
          <a:p>
            <a:pPr>
              <a:buFont typeface="Arial" pitchFamily="34" charset="0"/>
              <a:buChar char="•"/>
            </a:pPr>
            <a:r>
              <a:rPr lang="es-AR" sz="1800" b="0" dirty="0" smtClean="0"/>
              <a:t>Lo </a:t>
            </a:r>
            <a:r>
              <a:rPr lang="es-AR" sz="1800" b="0" dirty="0"/>
              <a:t>maneja el </a:t>
            </a:r>
            <a:r>
              <a:rPr lang="es-AR" sz="1800" b="0" dirty="0" err="1"/>
              <a:t>kernel</a:t>
            </a:r>
            <a:r>
              <a:rPr lang="es-AR" sz="1800" b="0" dirty="0"/>
              <a:t>. </a:t>
            </a:r>
            <a:endParaRPr lang="es-AR" sz="1800" b="0" dirty="0" smtClean="0"/>
          </a:p>
          <a:p>
            <a:pPr>
              <a:buFont typeface="Arial" pitchFamily="34" charset="0"/>
              <a:buChar char="•"/>
            </a:pPr>
            <a:r>
              <a:rPr lang="es-AR" sz="1800" b="0" dirty="0" smtClean="0"/>
              <a:t>Nombre </a:t>
            </a:r>
            <a:r>
              <a:rPr lang="es-AR" sz="1800" b="0" dirty="0"/>
              <a:t>está predefinido</a:t>
            </a:r>
          </a:p>
        </p:txBody>
      </p:sp>
      <p:sp>
        <p:nvSpPr>
          <p:cNvPr id="4" name="3 Marcador de número de diapositiva"/>
          <p:cNvSpPr>
            <a:spLocks noGrp="1"/>
          </p:cNvSpPr>
          <p:nvPr>
            <p:ph type="sldNum" sz="quarter" idx="12"/>
          </p:nvPr>
        </p:nvSpPr>
        <p:spPr/>
        <p:txBody>
          <a:bodyPr/>
          <a:lstStyle/>
          <a:p>
            <a:fld id="{A69DD1C8-14F1-47A7-9493-B00C891C3F4C}" type="slidenum">
              <a:rPr lang="es-AR" smtClean="0"/>
              <a:t>10</a:t>
            </a:fld>
            <a:endParaRPr lang="es-AR"/>
          </a:p>
        </p:txBody>
      </p:sp>
    </p:spTree>
    <p:extLst>
      <p:ext uri="{BB962C8B-B14F-4D97-AF65-F5344CB8AC3E}">
        <p14:creationId xmlns:p14="http://schemas.microsoft.com/office/powerpoint/2010/main" val="2543807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dirty="0" err="1" smtClean="0"/>
              <a:t>Mutex</a:t>
            </a:r>
            <a:endParaRPr lang="es-AR" dirty="0"/>
          </a:p>
        </p:txBody>
      </p:sp>
      <p:sp>
        <p:nvSpPr>
          <p:cNvPr id="3" name="2 Marcador de contenido"/>
          <p:cNvSpPr>
            <a:spLocks noGrp="1"/>
          </p:cNvSpPr>
          <p:nvPr>
            <p:ph idx="1"/>
          </p:nvPr>
        </p:nvSpPr>
        <p:spPr/>
        <p:txBody>
          <a:bodyPr>
            <a:normAutofit/>
          </a:bodyPr>
          <a:lstStyle/>
          <a:p>
            <a:r>
              <a:rPr lang="es-AR" sz="1800" b="0" dirty="0" smtClean="0"/>
              <a:t>Los </a:t>
            </a:r>
            <a:r>
              <a:rPr lang="es-AR" sz="1800" b="0" dirty="0" err="1"/>
              <a:t>mutex</a:t>
            </a:r>
            <a:r>
              <a:rPr lang="es-AR" sz="1800" b="0" dirty="0"/>
              <a:t> permiten a los hilos sincronizar su uso de un recurso compartido, </a:t>
            </a:r>
            <a:endParaRPr lang="es-AR" sz="1800" b="0" dirty="0" smtClean="0"/>
          </a:p>
          <a:p>
            <a:r>
              <a:rPr lang="es-AR" sz="1800" b="0" dirty="0" smtClean="0"/>
              <a:t>de </a:t>
            </a:r>
            <a:r>
              <a:rPr lang="es-AR" sz="1800" b="0" dirty="0"/>
              <a:t>modo que, por ejemplo, un hilo no intente acceder a una variable </a:t>
            </a:r>
            <a:endParaRPr lang="es-AR" sz="1800" b="0" dirty="0" smtClean="0"/>
          </a:p>
          <a:p>
            <a:r>
              <a:rPr lang="es-AR" sz="1800" b="0" dirty="0" smtClean="0"/>
              <a:t>compartida </a:t>
            </a:r>
            <a:r>
              <a:rPr lang="es-AR" sz="1800" b="0" dirty="0"/>
              <a:t>al mismo tiempo que otro hilo la está modificando. </a:t>
            </a:r>
            <a:endParaRPr lang="es-AR" sz="1800" b="0" dirty="0" smtClean="0"/>
          </a:p>
          <a:p>
            <a:pPr>
              <a:buFont typeface="Arial" pitchFamily="34" charset="0"/>
              <a:buChar char="•"/>
            </a:pPr>
            <a:r>
              <a:rPr lang="es-AR" sz="1800" b="0" dirty="0"/>
              <a:t>Son variables binarias.</a:t>
            </a:r>
            <a:endParaRPr lang="es-AR" sz="1800" b="0" dirty="0" smtClean="0"/>
          </a:p>
          <a:p>
            <a:pPr>
              <a:buFont typeface="Arial" pitchFamily="34" charset="0"/>
              <a:buChar char="•"/>
            </a:pPr>
            <a:r>
              <a:rPr lang="es-AR" sz="1800" b="0" dirty="0" smtClean="0"/>
              <a:t>Solo </a:t>
            </a:r>
            <a:r>
              <a:rPr lang="es-AR" sz="1800" b="0" dirty="0"/>
              <a:t>puede </a:t>
            </a:r>
            <a:r>
              <a:rPr lang="es-AR" sz="1800" b="0" dirty="0" smtClean="0"/>
              <a:t>tener </a:t>
            </a:r>
            <a:r>
              <a:rPr lang="es-AR" sz="1800" b="0" dirty="0"/>
              <a:t>como valor “0” o </a:t>
            </a:r>
            <a:r>
              <a:rPr lang="es-AR" sz="1800" b="0" dirty="0" smtClean="0"/>
              <a:t>“1"</a:t>
            </a:r>
          </a:p>
          <a:p>
            <a:pPr>
              <a:buFont typeface="Arial" pitchFamily="34" charset="0"/>
              <a:buChar char="•"/>
            </a:pPr>
            <a:r>
              <a:rPr lang="es-AR" sz="1800" b="0" dirty="0" smtClean="0"/>
              <a:t>Siempre que se crean empiezan con valor 1</a:t>
            </a:r>
          </a:p>
          <a:p>
            <a:pPr>
              <a:buFont typeface="Arial" pitchFamily="34" charset="0"/>
              <a:buChar char="•"/>
            </a:pPr>
            <a:r>
              <a:rPr lang="es-AR" sz="1800" b="0" dirty="0" smtClean="0"/>
              <a:t>Si </a:t>
            </a:r>
            <a:r>
              <a:rPr lang="es-AR" sz="1800" b="0" dirty="0"/>
              <a:t>el </a:t>
            </a:r>
            <a:r>
              <a:rPr lang="es-AR" sz="1800" b="0" dirty="0" err="1"/>
              <a:t>mutex</a:t>
            </a:r>
            <a:r>
              <a:rPr lang="es-AR" sz="1800" b="0" dirty="0"/>
              <a:t> estaba en cero y un </a:t>
            </a:r>
            <a:r>
              <a:rPr lang="es-AR" sz="1800" b="0" dirty="0" smtClean="0"/>
              <a:t>proceso lo </a:t>
            </a:r>
            <a:r>
              <a:rPr lang="es-AR" sz="1800" b="0" dirty="0"/>
              <a:t>trata de disminuir, se bloquea hasta que </a:t>
            </a:r>
            <a:r>
              <a:rPr lang="es-AR" sz="1800" b="0" dirty="0" err="1"/>
              <a:t>mutex</a:t>
            </a:r>
            <a:r>
              <a:rPr lang="es-AR" sz="1800" b="0" dirty="0"/>
              <a:t> vale 1 de nuevo. </a:t>
            </a:r>
            <a:endParaRPr lang="es-AR" sz="1800" b="0" dirty="0" smtClean="0"/>
          </a:p>
          <a:p>
            <a:pPr>
              <a:buFont typeface="Arial" pitchFamily="34" charset="0"/>
              <a:buChar char="•"/>
            </a:pPr>
            <a:r>
              <a:rPr lang="es-AR" sz="1800" b="0" dirty="0"/>
              <a:t>Al acceder a secciones críticas, la ejecución del acceso a memoria tiene que ser </a:t>
            </a:r>
            <a:r>
              <a:rPr lang="es-AR" sz="1800" b="0" dirty="0" smtClean="0"/>
              <a:t>atómica.</a:t>
            </a:r>
            <a:endParaRPr lang="es-AR" sz="1800" b="0" dirty="0"/>
          </a:p>
        </p:txBody>
      </p:sp>
      <p:sp>
        <p:nvSpPr>
          <p:cNvPr id="4" name="3 Marcador de número de diapositiva"/>
          <p:cNvSpPr>
            <a:spLocks noGrp="1"/>
          </p:cNvSpPr>
          <p:nvPr>
            <p:ph type="sldNum" sz="quarter" idx="12"/>
          </p:nvPr>
        </p:nvSpPr>
        <p:spPr/>
        <p:txBody>
          <a:bodyPr/>
          <a:lstStyle/>
          <a:p>
            <a:fld id="{A69DD1C8-14F1-47A7-9493-B00C891C3F4C}" type="slidenum">
              <a:rPr lang="es-AR" smtClean="0"/>
              <a:t>11</a:t>
            </a:fld>
            <a:endParaRPr lang="es-AR"/>
          </a:p>
        </p:txBody>
      </p:sp>
    </p:spTree>
    <p:extLst>
      <p:ext uri="{BB962C8B-B14F-4D97-AF65-F5344CB8AC3E}">
        <p14:creationId xmlns:p14="http://schemas.microsoft.com/office/powerpoint/2010/main" val="464967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dirty="0" err="1" smtClean="0"/>
              <a:t>Mutex</a:t>
            </a:r>
            <a:endParaRPr lang="es-AR" dirty="0"/>
          </a:p>
        </p:txBody>
      </p:sp>
      <p:sp>
        <p:nvSpPr>
          <p:cNvPr id="3" name="2 Marcador de contenido"/>
          <p:cNvSpPr>
            <a:spLocks noGrp="1"/>
          </p:cNvSpPr>
          <p:nvPr>
            <p:ph idx="1"/>
          </p:nvPr>
        </p:nvSpPr>
        <p:spPr/>
        <p:txBody>
          <a:bodyPr/>
          <a:lstStyle/>
          <a:p>
            <a:r>
              <a:rPr lang="es-AR" dirty="0" smtClean="0"/>
              <a:t>Inicialización:</a:t>
            </a:r>
          </a:p>
          <a:p>
            <a:r>
              <a:rPr lang="es-AR" sz="1800" b="0" dirty="0"/>
              <a:t>Usando </a:t>
            </a:r>
            <a:r>
              <a:rPr lang="es-AR" sz="1800" dirty="0" err="1"/>
              <a:t>ptheard_mutex_init</a:t>
            </a:r>
            <a:r>
              <a:rPr lang="es-AR" sz="1800" dirty="0"/>
              <a:t>(...)</a:t>
            </a:r>
            <a:r>
              <a:rPr lang="es-AR" sz="1800" b="0" dirty="0"/>
              <a:t>; se inicializa de manera estática con </a:t>
            </a:r>
            <a:r>
              <a:rPr lang="es-AR" sz="1800" b="0" dirty="0" smtClean="0"/>
              <a:t>los</a:t>
            </a:r>
          </a:p>
          <a:p>
            <a:r>
              <a:rPr lang="es-AR" sz="1800" b="0" dirty="0" smtClean="0"/>
              <a:t>parámetros </a:t>
            </a:r>
            <a:r>
              <a:rPr lang="es-AR" sz="1800" b="0" dirty="0"/>
              <a:t>por defecto. </a:t>
            </a:r>
          </a:p>
          <a:p>
            <a:endParaRPr lang="es-AR" dirty="0" smtClean="0"/>
          </a:p>
          <a:p>
            <a:r>
              <a:rPr lang="es-AR" dirty="0" smtClean="0"/>
              <a:t>Pasos de acceso al uso </a:t>
            </a:r>
            <a:r>
              <a:rPr lang="es-AR" dirty="0" err="1" smtClean="0"/>
              <a:t>comprartido</a:t>
            </a:r>
            <a:r>
              <a:rPr lang="es-AR" dirty="0" smtClean="0"/>
              <a:t>:</a:t>
            </a:r>
            <a:endParaRPr lang="es-AR" dirty="0"/>
          </a:p>
          <a:p>
            <a:pPr>
              <a:buFont typeface="+mj-lt"/>
              <a:buAutoNum type="arabicPeriod"/>
            </a:pPr>
            <a:r>
              <a:rPr lang="es-AR" b="0" dirty="0"/>
              <a:t>Restar 1 al </a:t>
            </a:r>
            <a:r>
              <a:rPr lang="es-AR" b="0" dirty="0" err="1"/>
              <a:t>mutex</a:t>
            </a:r>
            <a:r>
              <a:rPr lang="es-AR" b="0" dirty="0"/>
              <a:t>, ahora queda en </a:t>
            </a:r>
            <a:r>
              <a:rPr lang="es-AR" b="0" dirty="0" smtClean="0"/>
              <a:t>cero</a:t>
            </a:r>
          </a:p>
          <a:p>
            <a:pPr>
              <a:buFont typeface="+mj-lt"/>
              <a:buAutoNum type="arabicPeriod"/>
            </a:pPr>
            <a:r>
              <a:rPr lang="es-AR" b="0" dirty="0"/>
              <a:t>Acceder al recurso </a:t>
            </a:r>
            <a:r>
              <a:rPr lang="es-AR" b="0" dirty="0" smtClean="0"/>
              <a:t>compartido</a:t>
            </a:r>
          </a:p>
          <a:p>
            <a:pPr>
              <a:buFont typeface="+mj-lt"/>
              <a:buAutoNum type="arabicPeriod"/>
            </a:pPr>
            <a:r>
              <a:rPr lang="es-AR" b="0" dirty="0"/>
              <a:t>Sumar 1 al </a:t>
            </a:r>
            <a:r>
              <a:rPr lang="es-AR" b="0" dirty="0" err="1"/>
              <a:t>mutex</a:t>
            </a:r>
            <a:r>
              <a:rPr lang="es-AR" b="0" dirty="0"/>
              <a:t>, ahora vale 1.</a:t>
            </a:r>
          </a:p>
        </p:txBody>
      </p:sp>
      <p:sp>
        <p:nvSpPr>
          <p:cNvPr id="4" name="3 Marcador de número de diapositiva"/>
          <p:cNvSpPr>
            <a:spLocks noGrp="1"/>
          </p:cNvSpPr>
          <p:nvPr>
            <p:ph type="sldNum" sz="quarter" idx="12"/>
          </p:nvPr>
        </p:nvSpPr>
        <p:spPr/>
        <p:txBody>
          <a:bodyPr/>
          <a:lstStyle/>
          <a:p>
            <a:fld id="{A69DD1C8-14F1-47A7-9493-B00C891C3F4C}" type="slidenum">
              <a:rPr lang="es-AR" smtClean="0"/>
              <a:t>12</a:t>
            </a:fld>
            <a:endParaRPr lang="es-AR"/>
          </a:p>
        </p:txBody>
      </p:sp>
    </p:spTree>
    <p:extLst>
      <p:ext uri="{BB962C8B-B14F-4D97-AF65-F5344CB8AC3E}">
        <p14:creationId xmlns:p14="http://schemas.microsoft.com/office/powerpoint/2010/main" val="1217195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dirty="0" err="1" smtClean="0"/>
              <a:t>Mutex</a:t>
            </a:r>
            <a:endParaRPr lang="es-AR" dirty="0"/>
          </a:p>
        </p:txBody>
      </p:sp>
      <p:sp>
        <p:nvSpPr>
          <p:cNvPr id="3" name="2 Marcador de contenido"/>
          <p:cNvSpPr>
            <a:spLocks noGrp="1"/>
          </p:cNvSpPr>
          <p:nvPr>
            <p:ph idx="1"/>
          </p:nvPr>
        </p:nvSpPr>
        <p:spPr/>
        <p:txBody>
          <a:bodyPr>
            <a:normAutofit/>
          </a:bodyPr>
          <a:lstStyle/>
          <a:p>
            <a:pPr>
              <a:buFont typeface="Arial" pitchFamily="34" charset="0"/>
              <a:buChar char="•"/>
            </a:pPr>
            <a:r>
              <a:rPr lang="es-AR" sz="1800" dirty="0" err="1"/>
              <a:t>Mutex</a:t>
            </a:r>
            <a:r>
              <a:rPr lang="es-AR" sz="1800" dirty="0"/>
              <a:t> </a:t>
            </a:r>
            <a:r>
              <a:rPr lang="es-AR" sz="1800" dirty="0" smtClean="0"/>
              <a:t>dinámico: </a:t>
            </a:r>
            <a:r>
              <a:rPr lang="es-AR" sz="1800" b="0" dirty="0"/>
              <a:t>Se inician con una función que recibe un puntero a un descriptor de </a:t>
            </a:r>
            <a:r>
              <a:rPr lang="es-AR" sz="1800" b="0" dirty="0" err="1"/>
              <a:t>mutex</a:t>
            </a:r>
            <a:r>
              <a:rPr lang="es-AR" sz="1800" b="0" dirty="0"/>
              <a:t> y otro </a:t>
            </a:r>
            <a:r>
              <a:rPr lang="es-AR" sz="1800" b="0" dirty="0" smtClean="0"/>
              <a:t>puntero </a:t>
            </a:r>
            <a:r>
              <a:rPr lang="es-AR" sz="1800" b="0" dirty="0"/>
              <a:t>a una estructura con los atributos</a:t>
            </a:r>
            <a:r>
              <a:rPr lang="es-AR" sz="1800" b="0" dirty="0" smtClean="0"/>
              <a:t>.</a:t>
            </a:r>
          </a:p>
          <a:p>
            <a:pPr>
              <a:buFont typeface="Arial" pitchFamily="34" charset="0"/>
              <a:buChar char="•"/>
            </a:pPr>
            <a:r>
              <a:rPr lang="es-AR" sz="1800" dirty="0" err="1"/>
              <a:t>Mutex</a:t>
            </a:r>
            <a:r>
              <a:rPr lang="es-AR" sz="1800" dirty="0"/>
              <a:t> recursivo </a:t>
            </a:r>
            <a:r>
              <a:rPr lang="es-AR" sz="1800" dirty="0" smtClean="0"/>
              <a:t>: </a:t>
            </a:r>
            <a:r>
              <a:rPr lang="es-AR" sz="1800" b="0" dirty="0" smtClean="0"/>
              <a:t>Cuando </a:t>
            </a:r>
            <a:r>
              <a:rPr lang="es-AR" sz="1800" b="0" dirty="0"/>
              <a:t>un hilo adquiere por primera vez un </a:t>
            </a:r>
            <a:r>
              <a:rPr lang="es-AR" sz="1800" b="0" dirty="0" err="1"/>
              <a:t>mutex</a:t>
            </a:r>
            <a:r>
              <a:rPr lang="es-AR" sz="1800" b="0" dirty="0"/>
              <a:t>, pone en 1 un contador, cada </a:t>
            </a:r>
            <a:r>
              <a:rPr lang="es-AR" sz="1800" b="0" dirty="0" err="1"/>
              <a:t>lock</a:t>
            </a:r>
            <a:r>
              <a:rPr lang="es-AR" sz="1800" b="0" dirty="0"/>
              <a:t> lo incrementa y cada </a:t>
            </a:r>
            <a:r>
              <a:rPr lang="es-AR" sz="1800" b="0" dirty="0" err="1"/>
              <a:t>unlock</a:t>
            </a:r>
            <a:r>
              <a:rPr lang="es-AR" sz="1800" b="0" dirty="0"/>
              <a:t> lo </a:t>
            </a:r>
            <a:r>
              <a:rPr lang="es-AR" sz="1800" b="0" dirty="0" err="1"/>
              <a:t>decrementa</a:t>
            </a:r>
            <a:r>
              <a:rPr lang="es-AR" sz="1800" b="0" dirty="0"/>
              <a:t>, el </a:t>
            </a:r>
            <a:r>
              <a:rPr lang="es-AR" sz="1800" b="0" dirty="0" err="1"/>
              <a:t>mutex</a:t>
            </a:r>
            <a:r>
              <a:rPr lang="es-AR" sz="1800" b="0" dirty="0"/>
              <a:t> se libera </a:t>
            </a:r>
            <a:r>
              <a:rPr lang="es-AR" sz="1800" b="0" dirty="0" smtClean="0"/>
              <a:t>cuando </a:t>
            </a:r>
            <a:r>
              <a:rPr lang="es-AR" sz="1800" b="0" dirty="0"/>
              <a:t>el contador de </a:t>
            </a:r>
            <a:r>
              <a:rPr lang="es-AR" sz="1800" b="0" dirty="0" err="1"/>
              <a:t>lock</a:t>
            </a:r>
            <a:r>
              <a:rPr lang="es-AR" sz="1800" b="0" dirty="0"/>
              <a:t> llega a cero. </a:t>
            </a:r>
            <a:endParaRPr lang="es-AR" sz="1800" b="0" dirty="0" smtClean="0"/>
          </a:p>
          <a:p>
            <a:pPr>
              <a:buFont typeface="Arial" pitchFamily="34" charset="0"/>
              <a:buChar char="•"/>
            </a:pPr>
            <a:r>
              <a:rPr lang="es-AR" sz="1800" dirty="0"/>
              <a:t>Interbloqueo: </a:t>
            </a:r>
            <a:r>
              <a:rPr lang="es-AR" sz="1800" b="0" dirty="0"/>
              <a:t>Ocurre cuando dos </a:t>
            </a:r>
            <a:r>
              <a:rPr lang="es-AR" sz="1800" b="0" dirty="0" err="1"/>
              <a:t>mutex</a:t>
            </a:r>
            <a:r>
              <a:rPr lang="es-AR" sz="1800" b="0" dirty="0"/>
              <a:t> se bloquean mutuamente entre dos hilos distintos queriendo ingresar a una misma variable. Para evitarlo, los hilos deben estar (</a:t>
            </a:r>
            <a:r>
              <a:rPr lang="es-AR" sz="1800" b="0" dirty="0" err="1"/>
              <a:t>lock</a:t>
            </a:r>
            <a:r>
              <a:rPr lang="es-AR" sz="1800" b="0" dirty="0"/>
              <a:t>) y sumar (</a:t>
            </a:r>
            <a:r>
              <a:rPr lang="es-AR" sz="1800" b="0" dirty="0" err="1"/>
              <a:t>unlock</a:t>
            </a:r>
            <a:r>
              <a:rPr lang="es-AR" sz="1800" b="0" dirty="0"/>
              <a:t>) en el mismo orden. Como los </a:t>
            </a:r>
            <a:r>
              <a:rPr lang="es-AR" sz="1800" b="0" dirty="0" err="1"/>
              <a:t>mutex</a:t>
            </a:r>
            <a:r>
              <a:rPr lang="es-AR" sz="1800" b="0" dirty="0"/>
              <a:t> consumen ciclos de reloj </a:t>
            </a:r>
            <a:r>
              <a:rPr lang="es-AR" sz="1800" b="0" dirty="0" smtClean="0"/>
              <a:t>porque </a:t>
            </a:r>
            <a:r>
              <a:rPr lang="es-AR" sz="1800" b="0" dirty="0"/>
              <a:t>son de </a:t>
            </a:r>
            <a:r>
              <a:rPr lang="es-AR" sz="1800" b="0" dirty="0" err="1"/>
              <a:t>kernel</a:t>
            </a:r>
            <a:r>
              <a:rPr lang="es-AR" sz="1800" b="0" dirty="0"/>
              <a:t>, hacen más lenta la ejecución. </a:t>
            </a:r>
          </a:p>
        </p:txBody>
      </p:sp>
      <p:sp>
        <p:nvSpPr>
          <p:cNvPr id="4" name="3 Marcador de número de diapositiva"/>
          <p:cNvSpPr>
            <a:spLocks noGrp="1"/>
          </p:cNvSpPr>
          <p:nvPr>
            <p:ph type="sldNum" sz="quarter" idx="12"/>
          </p:nvPr>
        </p:nvSpPr>
        <p:spPr/>
        <p:txBody>
          <a:bodyPr/>
          <a:lstStyle/>
          <a:p>
            <a:fld id="{A69DD1C8-14F1-47A7-9493-B00C891C3F4C}" type="slidenum">
              <a:rPr lang="es-AR" smtClean="0"/>
              <a:t>13</a:t>
            </a:fld>
            <a:endParaRPr lang="es-AR"/>
          </a:p>
        </p:txBody>
      </p:sp>
    </p:spTree>
    <p:extLst>
      <p:ext uri="{BB962C8B-B14F-4D97-AF65-F5344CB8AC3E}">
        <p14:creationId xmlns:p14="http://schemas.microsoft.com/office/powerpoint/2010/main" val="335167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lgn="ctr"/>
            <a:endParaRPr lang="es-AR" dirty="0" smtClean="0"/>
          </a:p>
          <a:p>
            <a:pPr algn="ctr"/>
            <a:endParaRPr lang="es-AR" dirty="0"/>
          </a:p>
          <a:p>
            <a:pPr algn="ctr"/>
            <a:endParaRPr lang="es-AR" dirty="0" smtClean="0"/>
          </a:p>
          <a:p>
            <a:pPr algn="ctr"/>
            <a:endParaRPr lang="es-AR" dirty="0"/>
          </a:p>
          <a:p>
            <a:pPr algn="ctr"/>
            <a:endParaRPr lang="es-AR" dirty="0" smtClean="0"/>
          </a:p>
          <a:p>
            <a:pPr algn="ctr"/>
            <a:r>
              <a:rPr lang="es-AR" sz="4800" dirty="0" smtClean="0"/>
              <a:t>Gracias</a:t>
            </a:r>
            <a:endParaRPr lang="es-AR" sz="4800" dirty="0"/>
          </a:p>
        </p:txBody>
      </p:sp>
      <p:sp>
        <p:nvSpPr>
          <p:cNvPr id="4" name="3 Marcador de número de diapositiva"/>
          <p:cNvSpPr>
            <a:spLocks noGrp="1"/>
          </p:cNvSpPr>
          <p:nvPr>
            <p:ph type="sldNum" sz="quarter" idx="12"/>
          </p:nvPr>
        </p:nvSpPr>
        <p:spPr/>
        <p:txBody>
          <a:bodyPr/>
          <a:lstStyle/>
          <a:p>
            <a:fld id="{A69DD1C8-14F1-47A7-9493-B00C891C3F4C}" type="slidenum">
              <a:rPr lang="es-AR" smtClean="0"/>
              <a:t>14</a:t>
            </a:fld>
            <a:endParaRPr lang="es-AR"/>
          </a:p>
        </p:txBody>
      </p:sp>
    </p:spTree>
    <p:extLst>
      <p:ext uri="{BB962C8B-B14F-4D97-AF65-F5344CB8AC3E}">
        <p14:creationId xmlns:p14="http://schemas.microsoft.com/office/powerpoint/2010/main" val="1856243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dirty="0"/>
              <a:t>Modelos de ejecución</a:t>
            </a:r>
          </a:p>
        </p:txBody>
      </p:sp>
      <p:sp>
        <p:nvSpPr>
          <p:cNvPr id="3" name="2 Marcador de contenido"/>
          <p:cNvSpPr>
            <a:spLocks noGrp="1"/>
          </p:cNvSpPr>
          <p:nvPr>
            <p:ph idx="1"/>
          </p:nvPr>
        </p:nvSpPr>
        <p:spPr/>
        <p:txBody>
          <a:bodyPr>
            <a:normAutofit/>
          </a:bodyPr>
          <a:lstStyle/>
          <a:p>
            <a:pPr marL="285750" indent="-285750">
              <a:buFont typeface="Wingdings" pitchFamily="2" charset="2"/>
              <a:buChar char="Ø"/>
            </a:pPr>
            <a:r>
              <a:rPr lang="es-AR" sz="2000" dirty="0"/>
              <a:t>Sistemas monoprocesador </a:t>
            </a:r>
            <a:r>
              <a:rPr lang="es-AR" sz="2000" dirty="0" err="1"/>
              <a:t>monotarea</a:t>
            </a:r>
            <a:r>
              <a:rPr lang="es-AR" sz="2000" dirty="0"/>
              <a:t>: </a:t>
            </a:r>
            <a:r>
              <a:rPr lang="es-AR" sz="2000" b="0" dirty="0"/>
              <a:t>no hay problemas de sincronización, nunca se tiene dos eventos en </a:t>
            </a:r>
            <a:r>
              <a:rPr lang="es-AR" sz="2000" b="0" dirty="0" smtClean="0"/>
              <a:t>simultáneo.</a:t>
            </a:r>
          </a:p>
          <a:p>
            <a:pPr marL="285750" indent="-285750">
              <a:buFont typeface="Wingdings" pitchFamily="2" charset="2"/>
              <a:buChar char="Ø"/>
            </a:pPr>
            <a:r>
              <a:rPr lang="es-AR" sz="2000" dirty="0"/>
              <a:t>Sistemas monoprocesador multitarea: </a:t>
            </a:r>
            <a:r>
              <a:rPr lang="es-AR" sz="2000" b="0" dirty="0" smtClean="0"/>
              <a:t>permiten </a:t>
            </a:r>
            <a:r>
              <a:rPr lang="es-AR" sz="2000" b="0" dirty="0"/>
              <a:t>múltiples </a:t>
            </a:r>
            <a:r>
              <a:rPr lang="es-AR" sz="2000" b="0" dirty="0" smtClean="0"/>
              <a:t>eventos; son no determinístico: no </a:t>
            </a:r>
            <a:r>
              <a:rPr lang="es-AR" sz="2000" b="0" dirty="0"/>
              <a:t>se ejecuta siempre igual, son difícil de depurar y además tiene </a:t>
            </a:r>
            <a:r>
              <a:rPr lang="es-AR" sz="2000" b="0" dirty="0" smtClean="0"/>
              <a:t>problemas de sincronización </a:t>
            </a:r>
            <a:r>
              <a:rPr lang="es-AR" sz="2000" b="0" dirty="0"/>
              <a:t>por el </a:t>
            </a:r>
            <a:r>
              <a:rPr lang="es-AR" sz="2000" b="0" dirty="0" err="1" smtClean="0"/>
              <a:t>pseduoparalelismo</a:t>
            </a:r>
            <a:r>
              <a:rPr lang="es-AR" sz="2000" b="0" dirty="0" smtClean="0"/>
              <a:t>. El </a:t>
            </a:r>
            <a:r>
              <a:rPr lang="es-AR" sz="2000" b="0" dirty="0"/>
              <a:t>planificador debe decidir cuál sigue</a:t>
            </a:r>
            <a:r>
              <a:rPr lang="es-AR" sz="2000" b="0" dirty="0" smtClean="0"/>
              <a:t>.</a:t>
            </a:r>
          </a:p>
          <a:p>
            <a:pPr marL="285750" indent="-285750">
              <a:buFont typeface="Wingdings" pitchFamily="2" charset="2"/>
              <a:buChar char="Ø"/>
            </a:pPr>
            <a:r>
              <a:rPr lang="es-AR" sz="2000" dirty="0"/>
              <a:t>Sistemas multiprocesador multitarea: </a:t>
            </a:r>
            <a:r>
              <a:rPr lang="es-AR" sz="2000" b="0" dirty="0"/>
              <a:t>no se conoce el orden de la sentencia a ejecutar, también existen problemas de sincronización</a:t>
            </a:r>
            <a:r>
              <a:rPr lang="es-AR" sz="2000" dirty="0"/>
              <a:t>.</a:t>
            </a:r>
            <a:endParaRPr lang="es-AR" sz="2000" b="0" dirty="0"/>
          </a:p>
        </p:txBody>
      </p:sp>
      <p:sp>
        <p:nvSpPr>
          <p:cNvPr id="4" name="3 Marcador de número de diapositiva"/>
          <p:cNvSpPr>
            <a:spLocks noGrp="1"/>
          </p:cNvSpPr>
          <p:nvPr>
            <p:ph type="sldNum" sz="quarter" idx="12"/>
          </p:nvPr>
        </p:nvSpPr>
        <p:spPr/>
        <p:txBody>
          <a:bodyPr/>
          <a:lstStyle/>
          <a:p>
            <a:fld id="{A69DD1C8-14F1-47A7-9493-B00C891C3F4C}" type="slidenum">
              <a:rPr lang="es-AR" smtClean="0"/>
              <a:t>2</a:t>
            </a:fld>
            <a:endParaRPr lang="es-AR"/>
          </a:p>
        </p:txBody>
      </p:sp>
    </p:spTree>
    <p:extLst>
      <p:ext uri="{BB962C8B-B14F-4D97-AF65-F5344CB8AC3E}">
        <p14:creationId xmlns:p14="http://schemas.microsoft.com/office/powerpoint/2010/main" val="3482984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dirty="0"/>
              <a:t>Relación Entre Eventos</a:t>
            </a:r>
          </a:p>
        </p:txBody>
      </p:sp>
      <p:sp>
        <p:nvSpPr>
          <p:cNvPr id="3" name="2 Marcador de contenido"/>
          <p:cNvSpPr>
            <a:spLocks noGrp="1"/>
          </p:cNvSpPr>
          <p:nvPr>
            <p:ph idx="1"/>
          </p:nvPr>
        </p:nvSpPr>
        <p:spPr/>
        <p:txBody>
          <a:bodyPr>
            <a:normAutofit lnSpcReduction="10000"/>
          </a:bodyPr>
          <a:lstStyle/>
          <a:p>
            <a:pPr>
              <a:buFont typeface="Wingdings" pitchFamily="2" charset="2"/>
              <a:buChar char="v"/>
            </a:pPr>
            <a:r>
              <a:rPr lang="es-AR" sz="1800" dirty="0"/>
              <a:t>Concurrencia: </a:t>
            </a:r>
            <a:r>
              <a:rPr lang="es-AR" sz="1800" b="0" dirty="0"/>
              <a:t>Implica que dos o más </a:t>
            </a:r>
            <a:r>
              <a:rPr lang="es-AR" sz="1800" b="0" dirty="0" smtClean="0"/>
              <a:t>procesos / hilos se </a:t>
            </a:r>
            <a:r>
              <a:rPr lang="es-AR" sz="1800" b="0" dirty="0"/>
              <a:t>pueden ejecutar en paralelo o </a:t>
            </a:r>
            <a:r>
              <a:rPr lang="es-AR" sz="1800" b="0" dirty="0" err="1"/>
              <a:t>pseudo</a:t>
            </a:r>
            <a:r>
              <a:rPr lang="es-AR" sz="1800" b="0" dirty="0"/>
              <a:t> paralelo. El objetivo es más velocidad de ejecución y aprovechar los tiempos ociosos del </a:t>
            </a:r>
            <a:r>
              <a:rPr lang="es-AR" sz="1800" b="0" dirty="0" err="1" smtClean="0"/>
              <a:t>cpu</a:t>
            </a:r>
            <a:r>
              <a:rPr lang="es-AR" sz="1800" b="0" dirty="0" smtClean="0"/>
              <a:t>. Esto </a:t>
            </a:r>
            <a:r>
              <a:rPr lang="es-AR" sz="1800" b="0" dirty="0"/>
              <a:t>ocurre cuando tengo multitarea debido a que más de un evento puede ocurrir a la </a:t>
            </a:r>
            <a:r>
              <a:rPr lang="es-AR" sz="1800" b="0" dirty="0" smtClean="0"/>
              <a:t>vez.</a:t>
            </a:r>
          </a:p>
          <a:p>
            <a:pPr marL="285750" indent="-285750">
              <a:buFont typeface="Wingdings" pitchFamily="2" charset="2"/>
              <a:buChar char="§"/>
            </a:pPr>
            <a:r>
              <a:rPr lang="es-AR" sz="1800" b="0" dirty="0" smtClean="0"/>
              <a:t> No puede saberse cual se ejecuta primero ya que depende del orden de ejecución (no determinístico). </a:t>
            </a:r>
          </a:p>
          <a:p>
            <a:pPr marL="285750" indent="-285750">
              <a:buFont typeface="Wingdings" pitchFamily="2" charset="2"/>
              <a:buChar char="§"/>
            </a:pPr>
            <a:r>
              <a:rPr lang="es-AR" sz="1800" b="0" dirty="0" smtClean="0"/>
              <a:t>Si </a:t>
            </a:r>
            <a:r>
              <a:rPr lang="es-AR" sz="1800" b="0" dirty="0"/>
              <a:t>no modifican recursos compartidos, el resultado final es independiente de </a:t>
            </a:r>
            <a:r>
              <a:rPr lang="es-AR" sz="1800" b="0" dirty="0" smtClean="0"/>
              <a:t>la orden </a:t>
            </a:r>
            <a:r>
              <a:rPr lang="es-AR" sz="1800" b="0" dirty="0"/>
              <a:t>de ejecución</a:t>
            </a:r>
            <a:r>
              <a:rPr lang="es-AR" sz="1800" b="0" dirty="0" smtClean="0"/>
              <a:t>.</a:t>
            </a:r>
          </a:p>
          <a:p>
            <a:pPr marL="285750" indent="-285750">
              <a:buFont typeface="Wingdings" pitchFamily="2" charset="2"/>
              <a:buChar char="§"/>
            </a:pPr>
            <a:r>
              <a:rPr lang="es-AR" sz="1800" b="0" dirty="0" smtClean="0"/>
              <a:t>Si </a:t>
            </a:r>
            <a:r>
              <a:rPr lang="es-AR" sz="1800" b="0" dirty="0"/>
              <a:t>se modifican recursos compartidos, deben imponerse restricciones de software para independizar el resultado del orden de ejecución</a:t>
            </a:r>
            <a:r>
              <a:rPr lang="es-AR" sz="1800" b="0" dirty="0" smtClean="0"/>
              <a:t>.</a:t>
            </a:r>
          </a:p>
          <a:p>
            <a:pPr marL="285750" indent="-285750">
              <a:buFont typeface="Wingdings" pitchFamily="2" charset="2"/>
              <a:buChar char="§"/>
            </a:pPr>
            <a:r>
              <a:rPr lang="es-AR" sz="1800" b="0" dirty="0"/>
              <a:t>Los problemas de concurrencia se dan cuando comparto variables entre procesos o hilos en un mismo espacio de memoria. </a:t>
            </a:r>
            <a:endParaRPr lang="es-AR" sz="1800" b="0" dirty="0" smtClean="0"/>
          </a:p>
          <a:p>
            <a:pPr marL="0" indent="0"/>
            <a:endParaRPr lang="es-AR" b="0" dirty="0"/>
          </a:p>
        </p:txBody>
      </p:sp>
      <p:sp>
        <p:nvSpPr>
          <p:cNvPr id="4" name="3 Marcador de número de diapositiva"/>
          <p:cNvSpPr>
            <a:spLocks noGrp="1"/>
          </p:cNvSpPr>
          <p:nvPr>
            <p:ph type="sldNum" sz="quarter" idx="12"/>
          </p:nvPr>
        </p:nvSpPr>
        <p:spPr/>
        <p:txBody>
          <a:bodyPr/>
          <a:lstStyle/>
          <a:p>
            <a:fld id="{A69DD1C8-14F1-47A7-9493-B00C891C3F4C}" type="slidenum">
              <a:rPr lang="es-AR" smtClean="0"/>
              <a:t>3</a:t>
            </a:fld>
            <a:endParaRPr lang="es-AR"/>
          </a:p>
        </p:txBody>
      </p:sp>
    </p:spTree>
    <p:extLst>
      <p:ext uri="{BB962C8B-B14F-4D97-AF65-F5344CB8AC3E}">
        <p14:creationId xmlns:p14="http://schemas.microsoft.com/office/powerpoint/2010/main" val="2444942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dirty="0"/>
              <a:t>Relación Entre Eventos</a:t>
            </a:r>
          </a:p>
        </p:txBody>
      </p:sp>
      <p:sp>
        <p:nvSpPr>
          <p:cNvPr id="3" name="2 Marcador de contenido"/>
          <p:cNvSpPr>
            <a:spLocks noGrp="1"/>
          </p:cNvSpPr>
          <p:nvPr>
            <p:ph idx="1"/>
          </p:nvPr>
        </p:nvSpPr>
        <p:spPr>
          <a:xfrm>
            <a:off x="134260" y="4221088"/>
            <a:ext cx="9036496" cy="832136"/>
          </a:xfrm>
        </p:spPr>
        <p:txBody>
          <a:bodyPr/>
          <a:lstStyle/>
          <a:p>
            <a:pPr>
              <a:buFont typeface="Courier New" pitchFamily="49" charset="0"/>
              <a:buChar char="o"/>
            </a:pPr>
            <a:r>
              <a:rPr lang="es-AR" dirty="0"/>
              <a:t>Condición de </a:t>
            </a:r>
            <a:r>
              <a:rPr lang="es-AR" dirty="0" smtClean="0"/>
              <a:t>carrera</a:t>
            </a:r>
            <a:r>
              <a:rPr lang="es-AR" dirty="0"/>
              <a:t>: </a:t>
            </a:r>
            <a:r>
              <a:rPr lang="es-AR" dirty="0" smtClean="0"/>
              <a:t> </a:t>
            </a:r>
            <a:r>
              <a:rPr lang="es-AR" b="0" dirty="0" smtClean="0"/>
              <a:t>cuando</a:t>
            </a:r>
            <a:r>
              <a:rPr lang="es-AR" dirty="0" smtClean="0"/>
              <a:t> </a:t>
            </a:r>
            <a:r>
              <a:rPr lang="es-AR" b="0" dirty="0" smtClean="0"/>
              <a:t>dos </a:t>
            </a:r>
            <a:r>
              <a:rPr lang="es-AR" b="0" dirty="0"/>
              <a:t>o más procesos acceden a un recurso compartido sin control, de modo que el resultado depende del orden de llegada. La zona donde se modifican los recursos compartidos se denomina </a:t>
            </a:r>
            <a:r>
              <a:rPr lang="es-AR" dirty="0">
                <a:solidFill>
                  <a:srgbClr val="FF0000"/>
                </a:solidFill>
              </a:rPr>
              <a:t>sección crítica</a:t>
            </a:r>
            <a:r>
              <a:rPr lang="es-AR" b="0" dirty="0"/>
              <a:t>. </a:t>
            </a:r>
          </a:p>
        </p:txBody>
      </p:sp>
      <p:sp>
        <p:nvSpPr>
          <p:cNvPr id="4" name="2 Marcador de contenido"/>
          <p:cNvSpPr txBox="1">
            <a:spLocks/>
          </p:cNvSpPr>
          <p:nvPr/>
        </p:nvSpPr>
        <p:spPr>
          <a:xfrm>
            <a:off x="975360" y="1264523"/>
            <a:ext cx="7520940" cy="3579849"/>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a:buFont typeface="Wingdings" pitchFamily="2" charset="2"/>
              <a:buChar char="v"/>
            </a:pPr>
            <a:r>
              <a:rPr lang="es-AR" dirty="0" err="1" smtClean="0"/>
              <a:t>Serialización</a:t>
            </a:r>
            <a:r>
              <a:rPr lang="es-AR" dirty="0" smtClean="0"/>
              <a:t>: </a:t>
            </a:r>
            <a:r>
              <a:rPr lang="es-AR" b="0" dirty="0" smtClean="0"/>
              <a:t>un evento se debe producir antes que otro, pudiendo este utilizar recursos modificados del primero que se ejecutó y no los recursos antes que se ejecutara. Se deben imponer restricciones por software.</a:t>
            </a:r>
          </a:p>
          <a:p>
            <a:pPr>
              <a:buFont typeface="Wingdings" pitchFamily="2" charset="2"/>
              <a:buChar char="v"/>
            </a:pPr>
            <a:r>
              <a:rPr lang="es-AR" dirty="0" smtClean="0"/>
              <a:t>Punto de encuentro: </a:t>
            </a:r>
            <a:r>
              <a:rPr lang="es-AR" b="0" dirty="0" smtClean="0"/>
              <a:t>Un evento debe esperar por otro evento e inversamente en un punto de la ejecución, y ninguno de los dos puede continuar hasta que ambos hayan llegado. Si tenemos más de uno se llama barrera. Esto posibilita que ambos eventos muestren el mismo dato. Requiere restricciones por software</a:t>
            </a:r>
          </a:p>
          <a:p>
            <a:pPr>
              <a:buFont typeface="Wingdings" pitchFamily="2" charset="2"/>
              <a:buChar char="v"/>
            </a:pPr>
            <a:r>
              <a:rPr lang="es-AR" dirty="0" smtClean="0"/>
              <a:t>Exclusión mutua: </a:t>
            </a:r>
            <a:r>
              <a:rPr lang="es-AR" b="0" dirty="0" smtClean="0"/>
              <a:t>si dos eventos modifican recursos compartidos estos no deben producirse al mismo tiempo (no concurrente), siendo el resultado dependiente del orden de ejecución por lo tanto se deben usar restricciones por software. </a:t>
            </a:r>
            <a:endParaRPr lang="es-AR" b="0" dirty="0"/>
          </a:p>
        </p:txBody>
      </p:sp>
      <p:sp>
        <p:nvSpPr>
          <p:cNvPr id="5" name="4 Marcador de número de diapositiva"/>
          <p:cNvSpPr>
            <a:spLocks noGrp="1"/>
          </p:cNvSpPr>
          <p:nvPr>
            <p:ph type="sldNum" sz="quarter" idx="12"/>
          </p:nvPr>
        </p:nvSpPr>
        <p:spPr/>
        <p:txBody>
          <a:bodyPr/>
          <a:lstStyle/>
          <a:p>
            <a:fld id="{A69DD1C8-14F1-47A7-9493-B00C891C3F4C}" type="slidenum">
              <a:rPr lang="es-AR" smtClean="0"/>
              <a:t>4</a:t>
            </a:fld>
            <a:endParaRPr lang="es-AR"/>
          </a:p>
        </p:txBody>
      </p:sp>
    </p:spTree>
    <p:extLst>
      <p:ext uri="{BB962C8B-B14F-4D97-AF65-F5344CB8AC3E}">
        <p14:creationId xmlns:p14="http://schemas.microsoft.com/office/powerpoint/2010/main" val="1342590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Marcador de contenido"/>
          <p:cNvGraphicFramePr>
            <a:graphicFrameLocks noGrp="1"/>
          </p:cNvGraphicFramePr>
          <p:nvPr>
            <p:ph idx="1"/>
            <p:extLst>
              <p:ext uri="{D42A27DB-BD31-4B8C-83A1-F6EECF244321}">
                <p14:modId xmlns:p14="http://schemas.microsoft.com/office/powerpoint/2010/main" val="2707482755"/>
              </p:ext>
            </p:extLst>
          </p:nvPr>
        </p:nvGraphicFramePr>
        <p:xfrm>
          <a:off x="251520" y="116632"/>
          <a:ext cx="8784977" cy="5007975"/>
        </p:xfrm>
        <a:graphic>
          <a:graphicData uri="http://schemas.openxmlformats.org/drawingml/2006/table">
            <a:tbl>
              <a:tblPr firstRow="1" bandRow="1">
                <a:tableStyleId>{5C22544A-7EE6-4342-B048-85BDC9FD1C3A}</a:tableStyleId>
              </a:tblPr>
              <a:tblGrid>
                <a:gridCol w="1800200"/>
                <a:gridCol w="1890968"/>
                <a:gridCol w="1637424"/>
                <a:gridCol w="1389333"/>
                <a:gridCol w="2067052"/>
              </a:tblGrid>
              <a:tr h="771255">
                <a:tc>
                  <a:txBody>
                    <a:bodyPr/>
                    <a:lstStyle/>
                    <a:p>
                      <a:pPr algn="ctr"/>
                      <a:r>
                        <a:rPr lang="es-AR" sz="1600" dirty="0" err="1" smtClean="0"/>
                        <a:t>Serialización</a:t>
                      </a:r>
                      <a:endParaRPr lang="es-AR" sz="1600" dirty="0"/>
                    </a:p>
                  </a:txBody>
                  <a:tcPr/>
                </a:tc>
                <a:tc>
                  <a:txBody>
                    <a:bodyPr/>
                    <a:lstStyle/>
                    <a:p>
                      <a:pPr algn="ctr"/>
                      <a:r>
                        <a:rPr lang="es-AR" dirty="0" smtClean="0"/>
                        <a:t>Punto de encuentro</a:t>
                      </a:r>
                      <a:endParaRPr lang="es-AR" dirty="0"/>
                    </a:p>
                  </a:txBody>
                  <a:tcPr/>
                </a:tc>
                <a:tc>
                  <a:txBody>
                    <a:bodyPr/>
                    <a:lstStyle/>
                    <a:p>
                      <a:pPr algn="ctr"/>
                      <a:r>
                        <a:rPr lang="es-AR" dirty="0" smtClean="0"/>
                        <a:t>Exclusión mutua</a:t>
                      </a:r>
                      <a:endParaRPr lang="es-AR" dirty="0"/>
                    </a:p>
                  </a:txBody>
                  <a:tcPr/>
                </a:tc>
                <a:tc>
                  <a:txBody>
                    <a:bodyPr/>
                    <a:lstStyle/>
                    <a:p>
                      <a:pPr algn="ctr"/>
                      <a:r>
                        <a:rPr lang="es-AR" dirty="0" smtClean="0"/>
                        <a:t>Barrera</a:t>
                      </a:r>
                      <a:endParaRPr lang="es-AR" dirty="0"/>
                    </a:p>
                  </a:txBody>
                  <a:tcPr/>
                </a:tc>
                <a:tc>
                  <a:txBody>
                    <a:bodyPr/>
                    <a:lstStyle/>
                    <a:p>
                      <a:pPr algn="ctr"/>
                      <a:r>
                        <a:rPr lang="es-AR" dirty="0" smtClean="0"/>
                        <a:t>Condición de Carrera</a:t>
                      </a:r>
                      <a:endParaRPr lang="es-AR" dirty="0"/>
                    </a:p>
                  </a:txBody>
                  <a:tcPr/>
                </a:tc>
              </a:tr>
              <a:tr h="4125289">
                <a:tc>
                  <a:txBody>
                    <a:bodyPr/>
                    <a:lstStyle/>
                    <a:p>
                      <a:r>
                        <a:rPr lang="es-AR" sz="1700" dirty="0" smtClean="0"/>
                        <a:t>Cuando un evento debe esperar a que otro termine y usar recursos modificados por el otro. Se aplica para funciones dentro de un programa. EJ: ingresos por teclado. </a:t>
                      </a:r>
                      <a:endParaRPr lang="es-AR" sz="1700" dirty="0"/>
                    </a:p>
                  </a:txBody>
                  <a:tcPr/>
                </a:tc>
                <a:tc>
                  <a:txBody>
                    <a:bodyPr/>
                    <a:lstStyle/>
                    <a:p>
                      <a:r>
                        <a:rPr lang="es-AR" sz="1700" dirty="0" smtClean="0"/>
                        <a:t>Cuando eventos se esperan mutuamente y recién ambos llegan al mismo punto de ejecución el programa sigue se ejecución. Generalmente usan recursos modificados mutuamente.</a:t>
                      </a:r>
                      <a:endParaRPr lang="es-AR" sz="1700" dirty="0"/>
                    </a:p>
                  </a:txBody>
                  <a:tcPr/>
                </a:tc>
                <a:tc>
                  <a:txBody>
                    <a:bodyPr/>
                    <a:lstStyle/>
                    <a:p>
                      <a:r>
                        <a:rPr lang="es-AR" sz="1700" dirty="0" smtClean="0"/>
                        <a:t>Cuando dos eventos no deben producirse a la vez y ambos modifican los mismos recursos compartidos. El resultado se hace dependiente del orden de ejecución. </a:t>
                      </a:r>
                      <a:endParaRPr lang="es-AR" sz="1700" dirty="0"/>
                    </a:p>
                  </a:txBody>
                  <a:tcPr/>
                </a:tc>
                <a:tc>
                  <a:txBody>
                    <a:bodyPr/>
                    <a:lstStyle/>
                    <a:p>
                      <a:r>
                        <a:rPr lang="es-AR" sz="1700" dirty="0" smtClean="0"/>
                        <a:t>Punto de encuentro para más de dos procesos/ hilos. </a:t>
                      </a:r>
                      <a:endParaRPr lang="es-AR" sz="1700" dirty="0"/>
                    </a:p>
                  </a:txBody>
                  <a:tcPr/>
                </a:tc>
                <a:tc>
                  <a:txBody>
                    <a:bodyPr/>
                    <a:lstStyle/>
                    <a:p>
                      <a:r>
                        <a:rPr lang="es-AR" sz="1700" b="0" dirty="0" smtClean="0"/>
                        <a:t>Permite dar acceso simultáneo a datos. El resultado depende del orden de ejecución. La zona de memoria con los datos se denomina “zona crítica”. Se da porque el </a:t>
                      </a:r>
                      <a:r>
                        <a:rPr lang="es-AR" sz="1700" b="0" dirty="0" err="1" smtClean="0"/>
                        <a:t>kernel</a:t>
                      </a:r>
                      <a:r>
                        <a:rPr lang="es-AR" sz="1700" b="0" dirty="0" smtClean="0"/>
                        <a:t> es apropiado. La posible solución son las “variables cerrojo” pero tienen problemas de atomicidad. </a:t>
                      </a:r>
                      <a:endParaRPr lang="es-AR" sz="1700" b="0" dirty="0"/>
                    </a:p>
                  </a:txBody>
                  <a:tcPr/>
                </a:tc>
              </a:tr>
            </a:tbl>
          </a:graphicData>
        </a:graphic>
      </p:graphicFrame>
      <p:sp>
        <p:nvSpPr>
          <p:cNvPr id="2" name="1 Marcador de número de diapositiva"/>
          <p:cNvSpPr>
            <a:spLocks noGrp="1"/>
          </p:cNvSpPr>
          <p:nvPr>
            <p:ph type="sldNum" sz="quarter" idx="12"/>
          </p:nvPr>
        </p:nvSpPr>
        <p:spPr/>
        <p:txBody>
          <a:bodyPr/>
          <a:lstStyle/>
          <a:p>
            <a:fld id="{A69DD1C8-14F1-47A7-9493-B00C891C3F4C}" type="slidenum">
              <a:rPr lang="es-AR" smtClean="0"/>
              <a:t>5</a:t>
            </a:fld>
            <a:endParaRPr lang="es-AR"/>
          </a:p>
        </p:txBody>
      </p:sp>
    </p:spTree>
    <p:extLst>
      <p:ext uri="{BB962C8B-B14F-4D97-AF65-F5344CB8AC3E}">
        <p14:creationId xmlns:p14="http://schemas.microsoft.com/office/powerpoint/2010/main" val="757467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dirty="0"/>
              <a:t>Herramientas Para Sincronizar</a:t>
            </a:r>
          </a:p>
        </p:txBody>
      </p:sp>
      <p:sp>
        <p:nvSpPr>
          <p:cNvPr id="3" name="2 Marcador de contenido"/>
          <p:cNvSpPr>
            <a:spLocks noGrp="1"/>
          </p:cNvSpPr>
          <p:nvPr>
            <p:ph idx="1"/>
          </p:nvPr>
        </p:nvSpPr>
        <p:spPr/>
        <p:txBody>
          <a:bodyPr>
            <a:normAutofit/>
          </a:bodyPr>
          <a:lstStyle/>
          <a:p>
            <a:pPr marL="285750" indent="-285750">
              <a:buFont typeface="Wingdings" pitchFamily="2" charset="2"/>
              <a:buChar char="ü"/>
            </a:pPr>
            <a:endParaRPr lang="es-AR" sz="2400" dirty="0" smtClean="0"/>
          </a:p>
          <a:p>
            <a:pPr marL="285750" indent="-285750">
              <a:buFont typeface="Wingdings" pitchFamily="2" charset="2"/>
              <a:buChar char="ü"/>
            </a:pPr>
            <a:r>
              <a:rPr lang="es-AR" sz="2400" dirty="0" smtClean="0"/>
              <a:t>SEMAFOROS</a:t>
            </a:r>
          </a:p>
          <a:p>
            <a:pPr marL="285750" indent="-285750">
              <a:buFont typeface="Wingdings" pitchFamily="2" charset="2"/>
              <a:buChar char="ü"/>
            </a:pPr>
            <a:r>
              <a:rPr lang="es-AR" sz="2400" dirty="0" smtClean="0"/>
              <a:t>MUTEX</a:t>
            </a:r>
          </a:p>
          <a:p>
            <a:pPr marL="285750" indent="-285750">
              <a:buFont typeface="Wingdings" pitchFamily="2" charset="2"/>
              <a:buChar char="ü"/>
            </a:pPr>
            <a:r>
              <a:rPr lang="es-AR" sz="2400" dirty="0"/>
              <a:t>BARRIER (BARRERA</a:t>
            </a:r>
            <a:r>
              <a:rPr lang="es-AR" sz="2400" dirty="0" smtClean="0"/>
              <a:t>)</a:t>
            </a:r>
          </a:p>
          <a:p>
            <a:pPr marL="285750" indent="-285750">
              <a:buFont typeface="Wingdings" pitchFamily="2" charset="2"/>
              <a:buChar char="ü"/>
            </a:pPr>
            <a:r>
              <a:rPr lang="es-AR" sz="2400" dirty="0"/>
              <a:t>VARIABLE DE CONDICIÓN</a:t>
            </a:r>
          </a:p>
        </p:txBody>
      </p:sp>
      <p:sp>
        <p:nvSpPr>
          <p:cNvPr id="4" name="3 Marcador de número de diapositiva"/>
          <p:cNvSpPr>
            <a:spLocks noGrp="1"/>
          </p:cNvSpPr>
          <p:nvPr>
            <p:ph type="sldNum" sz="quarter" idx="12"/>
          </p:nvPr>
        </p:nvSpPr>
        <p:spPr/>
        <p:txBody>
          <a:bodyPr/>
          <a:lstStyle/>
          <a:p>
            <a:fld id="{A69DD1C8-14F1-47A7-9493-B00C891C3F4C}" type="slidenum">
              <a:rPr lang="es-AR" smtClean="0"/>
              <a:t>6</a:t>
            </a:fld>
            <a:endParaRPr lang="es-AR"/>
          </a:p>
        </p:txBody>
      </p:sp>
    </p:spTree>
    <p:extLst>
      <p:ext uri="{BB962C8B-B14F-4D97-AF65-F5344CB8AC3E}">
        <p14:creationId xmlns:p14="http://schemas.microsoft.com/office/powerpoint/2010/main" val="13930862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dirty="0" smtClean="0"/>
              <a:t>SEMAFOROS</a:t>
            </a:r>
            <a:endParaRPr lang="es-AR" dirty="0"/>
          </a:p>
        </p:txBody>
      </p:sp>
      <p:sp>
        <p:nvSpPr>
          <p:cNvPr id="3" name="2 Marcador de contenido"/>
          <p:cNvSpPr>
            <a:spLocks noGrp="1"/>
          </p:cNvSpPr>
          <p:nvPr>
            <p:ph idx="1"/>
          </p:nvPr>
        </p:nvSpPr>
        <p:spPr>
          <a:xfrm>
            <a:off x="755576" y="1124744"/>
            <a:ext cx="7520940" cy="3816424"/>
          </a:xfrm>
        </p:spPr>
        <p:txBody>
          <a:bodyPr>
            <a:normAutofit fontScale="92500" lnSpcReduction="10000"/>
          </a:bodyPr>
          <a:lstStyle/>
          <a:p>
            <a:r>
              <a:rPr lang="es-AR" sz="1800" b="0" dirty="0" smtClean="0"/>
              <a:t>Son </a:t>
            </a:r>
            <a:r>
              <a:rPr lang="es-AR" sz="1800" b="0" dirty="0"/>
              <a:t>v</a:t>
            </a:r>
            <a:r>
              <a:rPr lang="es-AR" sz="1800" b="0" dirty="0" smtClean="0"/>
              <a:t>ariables </a:t>
            </a:r>
            <a:r>
              <a:rPr lang="es-AR" sz="1800" b="0" dirty="0"/>
              <a:t>que pueden considerarse un </a:t>
            </a:r>
            <a:r>
              <a:rPr lang="es-AR" sz="1800" b="0" dirty="0" smtClean="0"/>
              <a:t>entero y que cuentan </a:t>
            </a:r>
            <a:r>
              <a:rPr lang="es-AR" sz="1800" b="0" dirty="0"/>
              <a:t>con </a:t>
            </a:r>
            <a:r>
              <a:rPr lang="es-AR" sz="1800" b="0" dirty="0" smtClean="0"/>
              <a:t>las</a:t>
            </a:r>
          </a:p>
          <a:p>
            <a:r>
              <a:rPr lang="es-AR" sz="1800" b="0" dirty="0"/>
              <a:t>s</a:t>
            </a:r>
            <a:r>
              <a:rPr lang="es-AR" sz="1800" b="0" dirty="0" smtClean="0"/>
              <a:t>iguientes características:</a:t>
            </a:r>
          </a:p>
          <a:p>
            <a:r>
              <a:rPr lang="es-AR" sz="1800" b="0" dirty="0"/>
              <a:t>• Pueden inicializarse con </a:t>
            </a:r>
            <a:r>
              <a:rPr lang="es-AR" sz="1800" i="1" dirty="0"/>
              <a:t>cualquier valor positivo</a:t>
            </a:r>
            <a:r>
              <a:rPr lang="es-AR" sz="1800" b="0" dirty="0" smtClean="0"/>
              <a:t>.</a:t>
            </a:r>
          </a:p>
          <a:p>
            <a:r>
              <a:rPr lang="es-AR" sz="1800" b="0" dirty="0"/>
              <a:t>• Para incrementarse y </a:t>
            </a:r>
            <a:r>
              <a:rPr lang="es-AR" sz="1800" b="0" dirty="0" err="1"/>
              <a:t>decrementarse</a:t>
            </a:r>
            <a:r>
              <a:rPr lang="es-AR" sz="1800" b="0" dirty="0"/>
              <a:t> utilizan primitivas atómicas (TSL). </a:t>
            </a:r>
            <a:endParaRPr lang="es-AR" sz="1800" b="0" dirty="0" smtClean="0"/>
          </a:p>
          <a:p>
            <a:r>
              <a:rPr lang="es-AR" sz="1800" b="0" dirty="0"/>
              <a:t>• Si al </a:t>
            </a:r>
            <a:r>
              <a:rPr lang="es-AR" sz="1800" b="0" dirty="0" err="1"/>
              <a:t>decrementar</a:t>
            </a:r>
            <a:r>
              <a:rPr lang="es-AR" sz="1800" b="0" dirty="0"/>
              <a:t> el valor del semáforo resulta negativo, el hilo se bloquea  </a:t>
            </a:r>
            <a:r>
              <a:rPr lang="es-AR" sz="1800" b="0" dirty="0" smtClean="0"/>
              <a:t>(</a:t>
            </a:r>
            <a:r>
              <a:rPr lang="es-AR" sz="1800" b="0" dirty="0"/>
              <a:t>no lo </a:t>
            </a:r>
            <a:r>
              <a:rPr lang="es-AR" sz="1800" b="0" dirty="0" err="1"/>
              <a:t>decrementa</a:t>
            </a:r>
            <a:r>
              <a:rPr lang="es-AR" sz="1800" b="0" dirty="0" smtClean="0"/>
              <a:t>).</a:t>
            </a:r>
          </a:p>
          <a:p>
            <a:r>
              <a:rPr lang="es-AR" sz="1800" b="0" dirty="0"/>
              <a:t>• </a:t>
            </a:r>
            <a:r>
              <a:rPr lang="es-AR" sz="1800" b="0" dirty="0" smtClean="0"/>
              <a:t>Si </a:t>
            </a:r>
            <a:r>
              <a:rPr lang="es-AR" sz="1800" b="0" dirty="0"/>
              <a:t>se incrementa el valor de un semáforo negativo, el hilo bloqueado se despierta</a:t>
            </a:r>
            <a:r>
              <a:rPr lang="es-AR" sz="1800" b="0" dirty="0" smtClean="0"/>
              <a:t>.</a:t>
            </a:r>
          </a:p>
          <a:p>
            <a:r>
              <a:rPr lang="es-AR" sz="1800" b="0" dirty="0"/>
              <a:t>• Cuando un hilo incrementa un semáforo y despierta a otro hilo, ambos continúan ejecutándose</a:t>
            </a:r>
            <a:r>
              <a:rPr lang="es-AR" sz="1800" b="0" dirty="0" smtClean="0"/>
              <a:t>.</a:t>
            </a:r>
          </a:p>
          <a:p>
            <a:r>
              <a:rPr lang="es-AR" sz="1800" b="0" dirty="0"/>
              <a:t>• Nunca puede leerse el valor actual del semáforo</a:t>
            </a:r>
            <a:r>
              <a:rPr lang="es-AR" sz="1800" b="0" dirty="0" smtClean="0"/>
              <a:t>.</a:t>
            </a:r>
          </a:p>
          <a:p>
            <a:r>
              <a:rPr lang="es-AR" sz="1800" b="0" dirty="0"/>
              <a:t>• Da acceso a recursos compartidos a un solo proceso o hilo a la vez.</a:t>
            </a:r>
            <a:endParaRPr lang="es-AR" sz="1800" b="0" dirty="0" smtClean="0"/>
          </a:p>
        </p:txBody>
      </p:sp>
      <p:sp>
        <p:nvSpPr>
          <p:cNvPr id="4" name="3 Marcador de número de diapositiva"/>
          <p:cNvSpPr>
            <a:spLocks noGrp="1"/>
          </p:cNvSpPr>
          <p:nvPr>
            <p:ph type="sldNum" sz="quarter" idx="12"/>
          </p:nvPr>
        </p:nvSpPr>
        <p:spPr/>
        <p:txBody>
          <a:bodyPr/>
          <a:lstStyle/>
          <a:p>
            <a:fld id="{A69DD1C8-14F1-47A7-9493-B00C891C3F4C}" type="slidenum">
              <a:rPr lang="es-AR" smtClean="0"/>
              <a:t>7</a:t>
            </a:fld>
            <a:endParaRPr lang="es-AR"/>
          </a:p>
        </p:txBody>
      </p:sp>
    </p:spTree>
    <p:extLst>
      <p:ext uri="{BB962C8B-B14F-4D97-AF65-F5344CB8AC3E}">
        <p14:creationId xmlns:p14="http://schemas.microsoft.com/office/powerpoint/2010/main" val="2560246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dirty="0"/>
              <a:t>SEMAFOROS</a:t>
            </a:r>
          </a:p>
        </p:txBody>
      </p:sp>
      <p:sp>
        <p:nvSpPr>
          <p:cNvPr id="3" name="2 Marcador de contenido"/>
          <p:cNvSpPr>
            <a:spLocks noGrp="1"/>
          </p:cNvSpPr>
          <p:nvPr>
            <p:ph idx="1"/>
          </p:nvPr>
        </p:nvSpPr>
        <p:spPr>
          <a:xfrm>
            <a:off x="539552" y="1100628"/>
            <a:ext cx="8136904" cy="3579849"/>
          </a:xfrm>
        </p:spPr>
        <p:txBody>
          <a:bodyPr>
            <a:normAutofit/>
          </a:bodyPr>
          <a:lstStyle/>
          <a:p>
            <a:r>
              <a:rPr lang="es-AR" sz="1800" b="0" dirty="0"/>
              <a:t>El valor del semáforo es mantenido en </a:t>
            </a:r>
            <a:r>
              <a:rPr lang="es-AR" sz="1800" b="0" dirty="0" err="1"/>
              <a:t>kernel</a:t>
            </a:r>
            <a:r>
              <a:rPr lang="es-AR" sz="1800" b="0" dirty="0"/>
              <a:t> y se utiliza en los </a:t>
            </a:r>
            <a:r>
              <a:rPr lang="es-AR" sz="1800" b="0" dirty="0" smtClean="0"/>
              <a:t>siguientes  casos:</a:t>
            </a:r>
          </a:p>
          <a:p>
            <a:endParaRPr lang="es-AR" sz="1800" b="0" dirty="0" smtClean="0"/>
          </a:p>
          <a:p>
            <a:pPr>
              <a:buFont typeface="Wingdings" pitchFamily="2" charset="2"/>
              <a:buChar char="Ø"/>
            </a:pPr>
            <a:r>
              <a:rPr lang="es-AR" sz="1800" b="0" dirty="0" smtClean="0"/>
              <a:t>Cuando </a:t>
            </a:r>
            <a:r>
              <a:rPr lang="es-AR" sz="1800" b="0" dirty="0"/>
              <a:t>2 o más </a:t>
            </a:r>
            <a:r>
              <a:rPr lang="es-AR" sz="1800" b="0" dirty="0" smtClean="0"/>
              <a:t>procesos </a:t>
            </a:r>
            <a:r>
              <a:rPr lang="es-AR" sz="1800" b="0" dirty="0"/>
              <a:t>quieren acceder a un recurso </a:t>
            </a:r>
            <a:r>
              <a:rPr lang="es-AR" sz="1800" b="0" dirty="0" smtClean="0"/>
              <a:t>compartido.</a:t>
            </a:r>
          </a:p>
          <a:p>
            <a:pPr>
              <a:buFont typeface="Wingdings" pitchFamily="2" charset="2"/>
              <a:buChar char="Ø"/>
            </a:pPr>
            <a:r>
              <a:rPr lang="es-AR" sz="1800" b="0" dirty="0"/>
              <a:t>Para sincronizar accesos a </a:t>
            </a:r>
            <a:r>
              <a:rPr lang="es-AR" sz="1800" b="0" dirty="0" smtClean="0"/>
              <a:t>memoria </a:t>
            </a:r>
            <a:r>
              <a:rPr lang="es-AR" sz="1800" b="0" dirty="0"/>
              <a:t>o recursos compartidos</a:t>
            </a:r>
            <a:r>
              <a:rPr lang="es-AR" sz="1800" b="0" dirty="0" smtClean="0"/>
              <a:t>.</a:t>
            </a:r>
          </a:p>
          <a:p>
            <a:pPr>
              <a:buFont typeface="Wingdings" pitchFamily="2" charset="2"/>
              <a:buChar char="Ø"/>
            </a:pPr>
            <a:endParaRPr lang="es-AR" sz="1800" b="0" dirty="0"/>
          </a:p>
          <a:p>
            <a:pPr marL="0" indent="0"/>
            <a:r>
              <a:rPr lang="es-AR" sz="1800" b="0" u="sng" dirty="0" smtClean="0"/>
              <a:t>Conclusión</a:t>
            </a:r>
            <a:r>
              <a:rPr lang="es-AR" sz="1800" b="0" dirty="0" smtClean="0"/>
              <a:t>: decir </a:t>
            </a:r>
            <a:r>
              <a:rPr lang="es-AR" sz="1800" b="0" dirty="0"/>
              <a:t>que un hilo se bloquea (o simplemente "se bloquea") es decir que notifica al planificador que no puede continuar. El programador impedirá que el hilo se ejecute hasta que ocurra un evento que haga que el hilo se desbloquee.</a:t>
            </a:r>
          </a:p>
        </p:txBody>
      </p:sp>
      <p:sp>
        <p:nvSpPr>
          <p:cNvPr id="4" name="3 Marcador de número de diapositiva"/>
          <p:cNvSpPr>
            <a:spLocks noGrp="1"/>
          </p:cNvSpPr>
          <p:nvPr>
            <p:ph type="sldNum" sz="quarter" idx="12"/>
          </p:nvPr>
        </p:nvSpPr>
        <p:spPr/>
        <p:txBody>
          <a:bodyPr/>
          <a:lstStyle/>
          <a:p>
            <a:fld id="{A69DD1C8-14F1-47A7-9493-B00C891C3F4C}" type="slidenum">
              <a:rPr lang="es-AR" smtClean="0"/>
              <a:t>8</a:t>
            </a:fld>
            <a:endParaRPr lang="es-AR"/>
          </a:p>
        </p:txBody>
      </p:sp>
    </p:spTree>
    <p:extLst>
      <p:ext uri="{BB962C8B-B14F-4D97-AF65-F5344CB8AC3E}">
        <p14:creationId xmlns:p14="http://schemas.microsoft.com/office/powerpoint/2010/main" val="18163337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dirty="0" smtClean="0"/>
              <a:t>SEMAFOROS sin nombres</a:t>
            </a:r>
            <a:endParaRPr lang="es-AR" dirty="0"/>
          </a:p>
        </p:txBody>
      </p:sp>
      <p:sp>
        <p:nvSpPr>
          <p:cNvPr id="3" name="2 Marcador de contenido"/>
          <p:cNvSpPr>
            <a:spLocks noGrp="1"/>
          </p:cNvSpPr>
          <p:nvPr>
            <p:ph idx="1"/>
          </p:nvPr>
        </p:nvSpPr>
        <p:spPr/>
        <p:txBody>
          <a:bodyPr>
            <a:normAutofit/>
          </a:bodyPr>
          <a:lstStyle/>
          <a:p>
            <a:pPr>
              <a:buFont typeface="Arial" pitchFamily="34" charset="0"/>
              <a:buChar char="•"/>
            </a:pPr>
            <a:r>
              <a:rPr lang="es-AR" sz="1800" b="0" dirty="0" smtClean="0"/>
              <a:t>Residen </a:t>
            </a:r>
            <a:r>
              <a:rPr lang="es-AR" sz="1800" b="0" dirty="0"/>
              <a:t>en un lugar acordado de memoria. </a:t>
            </a:r>
            <a:endParaRPr lang="es-AR" sz="1800" b="0" dirty="0" smtClean="0"/>
          </a:p>
          <a:p>
            <a:pPr>
              <a:buFont typeface="Arial" pitchFamily="34" charset="0"/>
              <a:buChar char="•"/>
            </a:pPr>
            <a:r>
              <a:rPr lang="es-AR" sz="1800" b="0" dirty="0" smtClean="0"/>
              <a:t>Se </a:t>
            </a:r>
            <a:r>
              <a:rPr lang="es-AR" sz="1800" b="0" dirty="0"/>
              <a:t>comparte en procesos e hilos. </a:t>
            </a:r>
            <a:endParaRPr lang="es-AR" sz="1800" b="0" dirty="0" smtClean="0"/>
          </a:p>
          <a:p>
            <a:pPr>
              <a:buFont typeface="Arial" pitchFamily="34" charset="0"/>
              <a:buChar char="•"/>
            </a:pPr>
            <a:r>
              <a:rPr lang="es-AR" sz="1800" b="0" dirty="0" smtClean="0"/>
              <a:t>Para </a:t>
            </a:r>
            <a:r>
              <a:rPr lang="es-AR" sz="1800" b="0" dirty="0"/>
              <a:t>compartir entre procesos se debe encontrar en un espacio de </a:t>
            </a:r>
            <a:r>
              <a:rPr lang="es-AR" sz="1800" b="0" dirty="0" smtClean="0"/>
              <a:t>memoria compartida</a:t>
            </a:r>
            <a:r>
              <a:rPr lang="es-AR" sz="1800" b="0" dirty="0"/>
              <a:t>. </a:t>
            </a:r>
            <a:endParaRPr lang="es-AR" sz="1800" b="0" dirty="0" smtClean="0"/>
          </a:p>
          <a:p>
            <a:pPr>
              <a:buFont typeface="Arial" pitchFamily="34" charset="0"/>
              <a:buChar char="•"/>
            </a:pPr>
            <a:r>
              <a:rPr lang="es-AR" sz="1800" b="0" dirty="0" smtClean="0"/>
              <a:t>Tiene </a:t>
            </a:r>
            <a:r>
              <a:rPr lang="es-AR" sz="1800" b="0" dirty="0"/>
              <a:t>persistencia de memoria compartida. </a:t>
            </a:r>
            <a:endParaRPr lang="es-AR" sz="1800" b="0" dirty="0" smtClean="0"/>
          </a:p>
          <a:p>
            <a:pPr>
              <a:buFont typeface="Arial" pitchFamily="34" charset="0"/>
              <a:buChar char="•"/>
            </a:pPr>
            <a:r>
              <a:rPr lang="es-AR" sz="1800" b="0" dirty="0" smtClean="0"/>
              <a:t>Cuando </a:t>
            </a:r>
            <a:r>
              <a:rPr lang="es-AR" sz="1800" b="0" dirty="0"/>
              <a:t>se cierran los </a:t>
            </a:r>
            <a:r>
              <a:rPr lang="es-AR" sz="1800" b="0" dirty="0" smtClean="0"/>
              <a:t>procesos </a:t>
            </a:r>
            <a:r>
              <a:rPr lang="es-AR" sz="1800" b="0" dirty="0"/>
              <a:t>que usan ese espacio se elimina. </a:t>
            </a:r>
            <a:endParaRPr lang="es-AR" sz="1800" b="0" dirty="0" smtClean="0"/>
          </a:p>
          <a:p>
            <a:pPr>
              <a:buFont typeface="Arial" pitchFamily="34" charset="0"/>
              <a:buChar char="•"/>
            </a:pPr>
            <a:endParaRPr lang="es-AR" sz="1800" b="0" dirty="0"/>
          </a:p>
          <a:p>
            <a:pPr marL="0" indent="0"/>
            <a:r>
              <a:rPr lang="es-AR" sz="1800" b="0" dirty="0"/>
              <a:t>Cuando se comparte un semáforo sin nombre entre hilos/procesos en una región de memoria compartida, y el padre hace un </a:t>
            </a:r>
            <a:r>
              <a:rPr lang="es-AR" sz="1800" b="0" dirty="0" err="1"/>
              <a:t>fork</a:t>
            </a:r>
            <a:r>
              <a:rPr lang="es-AR" sz="1800" b="0" dirty="0"/>
              <a:t>, el hijo hereda el semáforo</a:t>
            </a:r>
          </a:p>
        </p:txBody>
      </p:sp>
      <p:sp>
        <p:nvSpPr>
          <p:cNvPr id="4" name="3 Marcador de número de diapositiva"/>
          <p:cNvSpPr>
            <a:spLocks noGrp="1"/>
          </p:cNvSpPr>
          <p:nvPr>
            <p:ph type="sldNum" sz="quarter" idx="12"/>
          </p:nvPr>
        </p:nvSpPr>
        <p:spPr/>
        <p:txBody>
          <a:bodyPr/>
          <a:lstStyle/>
          <a:p>
            <a:fld id="{A69DD1C8-14F1-47A7-9493-B00C891C3F4C}" type="slidenum">
              <a:rPr lang="es-AR" smtClean="0"/>
              <a:t>9</a:t>
            </a:fld>
            <a:endParaRPr lang="es-AR"/>
          </a:p>
        </p:txBody>
      </p:sp>
    </p:spTree>
    <p:extLst>
      <p:ext uri="{BB962C8B-B14F-4D97-AF65-F5344CB8AC3E}">
        <p14:creationId xmlns:p14="http://schemas.microsoft.com/office/powerpoint/2010/main" val="1901896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Ángulos">
  <a:themeElements>
    <a:clrScheme name="Ángulo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Ángulo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Ángulo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607</TotalTime>
  <Words>1159</Words>
  <Application>Microsoft Office PowerPoint</Application>
  <PresentationFormat>Presentación en pantalla (4:3)</PresentationFormat>
  <Paragraphs>106</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Ángulos</vt:lpstr>
      <vt:lpstr>Sincronización</vt:lpstr>
      <vt:lpstr>Modelos de ejecución</vt:lpstr>
      <vt:lpstr>Relación Entre Eventos</vt:lpstr>
      <vt:lpstr>Relación Entre Eventos</vt:lpstr>
      <vt:lpstr>Presentación de PowerPoint</vt:lpstr>
      <vt:lpstr>Herramientas Para Sincronizar</vt:lpstr>
      <vt:lpstr>SEMAFOROS</vt:lpstr>
      <vt:lpstr>SEMAFOROS</vt:lpstr>
      <vt:lpstr>SEMAFOROS sin nombres</vt:lpstr>
      <vt:lpstr>SEMAFOROS CON nombres</vt:lpstr>
      <vt:lpstr>Mutex</vt:lpstr>
      <vt:lpstr>Mutex</vt:lpstr>
      <vt:lpstr>Mutex</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Sincronización</dc:title>
  <dc:creator>JAVIER</dc:creator>
  <cp:lastModifiedBy>JAVIER</cp:lastModifiedBy>
  <cp:revision>20</cp:revision>
  <dcterms:created xsi:type="dcterms:W3CDTF">2024-04-23T11:20:30Z</dcterms:created>
  <dcterms:modified xsi:type="dcterms:W3CDTF">2024-04-23T23:20:26Z</dcterms:modified>
</cp:coreProperties>
</file>