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8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ourier Prime" pitchFamily="49" charset="0"/>
      <p:regular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-666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8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7.fntdata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6.fntdata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0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735355" y="3054724"/>
            <a:ext cx="10718760" cy="135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97"/>
              </a:lnSpc>
            </a:pPr>
            <a:r>
              <a:rPr lang="en-US" sz="9120" err="1">
                <a:solidFill>
                  <a:srgbClr val="FFFFFF"/>
                </a:solidFill>
                <a:latin typeface="Courier Prime"/>
              </a:rPr>
              <a:t>Semáforos</a:t>
            </a:r>
            <a:endParaRPr lang="en-US" sz="9120">
              <a:solidFill>
                <a:srgbClr val="FFFFFF"/>
              </a:solidFill>
              <a:latin typeface="Courier Prim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1042" y="7810500"/>
            <a:ext cx="10747189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Diaz Martin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6"/>
              <p:cNvSpPr txBox="1"/>
              <p:nvPr/>
            </p:nvSpPr>
            <p:spPr>
              <a:xfrm>
                <a:off x="2194891" y="1687047"/>
                <a:ext cx="11259224" cy="48859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830"/>
                  </a:lnSpc>
                </a:pPr>
                <a:r>
                  <a:rPr lang="es-AR" sz="3200" dirty="0">
                    <a:solidFill>
                      <a:srgbClr val="737373"/>
                    </a:solidFill>
                    <a:latin typeface="Courier Prime"/>
                  </a:rPr>
                  <a:t>Técnicas</a:t>
                </a:r>
                <a:r>
                  <a:rPr lang="en-US" sz="3200" dirty="0">
                    <a:solidFill>
                      <a:srgbClr val="737373"/>
                    </a:solidFill>
                    <a:latin typeface="Courier Prime"/>
                  </a:rPr>
                  <a:t> digi</a:t>
                </a:r>
                <a:r>
                  <a:rPr lang="es-AR" sz="3200" dirty="0">
                    <a:solidFill>
                      <a:srgbClr val="737373"/>
                    </a:solidFill>
                    <a:latin typeface="Courier Prime"/>
                  </a:rPr>
                  <a:t>tale</a:t>
                </a:r>
                <a:r>
                  <a:rPr lang="en-US" sz="3200" dirty="0">
                    <a:solidFill>
                      <a:srgbClr val="737373"/>
                    </a:solidFill>
                    <a:latin typeface="Courier Prime"/>
                  </a:rPr>
                  <a:t>s </a:t>
                </a:r>
                <a14:m>
                  <m:oMath xmlns:m="http://schemas.openxmlformats.org/officeDocument/2006/math">
                    <m:r>
                      <a:rPr lang="es-AR" sz="3200" b="0" i="1" smtClean="0">
                        <a:solidFill>
                          <a:srgbClr val="737373"/>
                        </a:solidFill>
                        <a:latin typeface="Cambria Math"/>
                      </a:rPr>
                      <m:t>𝑙𝑙𝑙</m:t>
                    </m:r>
                  </m:oMath>
                </a14:m>
                <a:endParaRPr lang="en-US" sz="3200" dirty="0">
                  <a:solidFill>
                    <a:srgbClr val="737373"/>
                  </a:solidFill>
                  <a:latin typeface="Courier Prime"/>
                </a:endParaRPr>
              </a:p>
            </p:txBody>
          </p:sp>
        </mc:Choice>
        <mc:Fallback>
          <p:sp>
            <p:nvSpPr>
              <p:cNvPr id="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91" y="1687047"/>
                <a:ext cx="11259224" cy="488595"/>
              </a:xfrm>
              <a:prstGeom prst="rect">
                <a:avLst/>
              </a:prstGeom>
              <a:blipFill>
                <a:blip r:embed="rId2"/>
                <a:stretch>
                  <a:fillRect l="-2166" t="-32500" b="-512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14762002" y="-102870"/>
            <a:ext cx="4230823" cy="10389870"/>
            <a:chOff x="0" y="0"/>
            <a:chExt cx="1543416" cy="37902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8724900" cy="596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sin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nombre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81200" y="2341974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Initializing</a:t>
            </a:r>
            <a:r>
              <a:rPr lang="es-AR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an</a:t>
            </a:r>
            <a:r>
              <a:rPr lang="es-AR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unnamed</a:t>
            </a:r>
            <a:r>
              <a:rPr lang="es-AR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semaphore</a:t>
            </a:r>
            <a:endParaRPr lang="es-AR" sz="3200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pic>
        <p:nvPicPr>
          <p:cNvPr id="9" name="8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962764" y="4152900"/>
            <a:ext cx="12954000" cy="24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9373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8724900" cy="596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sin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nombre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81200" y="2341974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Destroying</a:t>
            </a:r>
            <a:r>
              <a:rPr lang="es-AR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an</a:t>
            </a:r>
            <a:r>
              <a:rPr lang="es-AR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unnamed</a:t>
            </a:r>
            <a:r>
              <a:rPr lang="es-AR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semaphore</a:t>
            </a:r>
            <a:endParaRPr lang="es-AR" sz="3200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pic>
        <p:nvPicPr>
          <p:cNvPr id="6" name="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3931088"/>
            <a:ext cx="12268200" cy="28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1792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15849600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sin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nombre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frente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a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con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nombre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81200" y="2341974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981200" y="2703811"/>
            <a:ext cx="13106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 un semáforo sin nombre nos permite evitar el trabajo de crear un nombre para un semáforo. Esto puede ser útil en los siguientes </a:t>
            </a:r>
            <a:r>
              <a:rPr lang="es-AR" sz="32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casos:</a:t>
            </a:r>
          </a:p>
          <a:p>
            <a:endParaRPr lang="es-AR" sz="32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Semáforos en hilos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Semáforos en procesos relacionados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Semáforos en estructura dinámica </a:t>
            </a:r>
          </a:p>
        </p:txBody>
      </p:sp>
    </p:spTree>
    <p:extLst>
      <p:ext uri="{BB962C8B-B14F-4D97-AF65-F5344CB8AC3E}">
        <p14:creationId xmlns:p14="http://schemas.microsoft.com/office/powerpoint/2010/main" val="428753483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8724900" cy="596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Límites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81200" y="2341974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927121" y="3055192"/>
            <a:ext cx="128261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SEM_NSEMS_MAX: Es el número máximo de semáforos POSIX que puede tener un proceso </a:t>
            </a:r>
          </a:p>
          <a:p>
            <a:endParaRPr lang="es-AR" sz="32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AR" sz="32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3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SEM_VALOR_MAX: Este es el valor máximo que puede alcanzar un semáforo POSIX. </a:t>
            </a:r>
          </a:p>
        </p:txBody>
      </p:sp>
    </p:spTree>
    <p:extLst>
      <p:ext uri="{BB962C8B-B14F-4D97-AF65-F5344CB8AC3E}">
        <p14:creationId xmlns:p14="http://schemas.microsoft.com/office/powerpoint/2010/main" val="9030780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13563600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Comparación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entre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y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mutex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81200" y="2341974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890250" y="2341974"/>
            <a:ext cx="128261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Estructuración del código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Rendimiento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Manejador de señal </a:t>
            </a:r>
          </a:p>
        </p:txBody>
      </p:sp>
    </p:spTree>
    <p:extLst>
      <p:ext uri="{BB962C8B-B14F-4D97-AF65-F5344CB8AC3E}">
        <p14:creationId xmlns:p14="http://schemas.microsoft.com/office/powerpoint/2010/main" val="387950131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537186" y="3245316"/>
            <a:ext cx="10718760" cy="2684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97"/>
              </a:lnSpc>
            </a:pPr>
            <a:r>
              <a:rPr lang="en-US" sz="9120" dirty="0">
                <a:solidFill>
                  <a:srgbClr val="FFFFFF"/>
                </a:solidFill>
                <a:latin typeface="Courier Prime"/>
              </a:rPr>
              <a:t>Gracias </a:t>
            </a:r>
            <a:r>
              <a:rPr lang="en-US" sz="9120" dirty="0" err="1">
                <a:solidFill>
                  <a:srgbClr val="FFFFFF"/>
                </a:solidFill>
                <a:latin typeface="Courier Prime"/>
              </a:rPr>
              <a:t>por</a:t>
            </a:r>
            <a:r>
              <a:rPr lang="en-US" sz="912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9120" dirty="0" err="1">
                <a:solidFill>
                  <a:srgbClr val="FFFFFF"/>
                </a:solidFill>
                <a:latin typeface="Courier Prime"/>
              </a:rPr>
              <a:t>su</a:t>
            </a:r>
            <a:r>
              <a:rPr lang="en-US" sz="912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9120" dirty="0" err="1">
                <a:solidFill>
                  <a:srgbClr val="FFFFFF"/>
                </a:solidFill>
                <a:latin typeface="Courier Prime"/>
              </a:rPr>
              <a:t>atención</a:t>
            </a:r>
            <a:endParaRPr lang="en-US" sz="9120" dirty="0">
              <a:solidFill>
                <a:srgbClr val="FFFFFF"/>
              </a:solidFill>
              <a:latin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1984900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578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76758" y="723900"/>
            <a:ext cx="7031406" cy="650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5400" dirty="0" err="1">
                <a:solidFill>
                  <a:srgbClr val="FFFFFF"/>
                </a:solidFill>
                <a:latin typeface="Courier Prime"/>
              </a:rPr>
              <a:t>Introducción</a:t>
            </a:r>
            <a:endParaRPr lang="en-US" sz="5400" dirty="0">
              <a:solidFill>
                <a:srgbClr val="FFFFFF"/>
              </a:solidFill>
              <a:latin typeface="Courier Prim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6758" y="2124906"/>
            <a:ext cx="8238642" cy="4231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64"/>
              </a:lnSpc>
            </a:pPr>
            <a:r>
              <a:rPr lang="en-US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 </a:t>
            </a:r>
            <a:r>
              <a:rPr lang="es-AR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semáforos</a:t>
            </a:r>
            <a:r>
              <a:rPr lang="en-US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permiten</a:t>
            </a:r>
            <a:r>
              <a:rPr lang="en-US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3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procesos</a:t>
            </a:r>
            <a:r>
              <a:rPr lang="en-US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3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hilos</a:t>
            </a:r>
            <a:r>
              <a:rPr lang="en-US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sincronizar</a:t>
            </a:r>
            <a:r>
              <a:rPr lang="en-US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</a:t>
            </a:r>
            <a:r>
              <a:rPr lang="en-US" sz="3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acceso</a:t>
            </a:r>
            <a:r>
              <a:rPr lang="en-US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3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recursos</a:t>
            </a:r>
            <a:r>
              <a:rPr lang="en-US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compartidos</a:t>
            </a:r>
            <a:r>
              <a:rPr lang="en-US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>
              <a:lnSpc>
                <a:spcPts val="3264"/>
              </a:lnSpc>
            </a:pPr>
            <a:r>
              <a:rPr lang="es-AR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 semáforos permiten que varios procesos sincronicen sus acciones. </a:t>
            </a:r>
          </a:p>
          <a:p>
            <a:pPr>
              <a:lnSpc>
                <a:spcPts val="3264"/>
              </a:lnSpc>
            </a:pPr>
            <a:r>
              <a:rPr lang="es-AR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semáforo es un valor entero mantenido por el núcleo que es visible para todos los procesos que tienen los permisos necesarios. Un proceso indica a sus compañeros que está realizando alguna acción haciendo una modificación apropiada al valor del semáforo.</a:t>
            </a:r>
            <a:endParaRPr lang="en-US" sz="3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AutoShape 8"/>
          <p:cNvSpPr/>
          <p:nvPr/>
        </p:nvSpPr>
        <p:spPr>
          <a:xfrm rot="5400000">
            <a:off x="5836823" y="3553291"/>
            <a:ext cx="7985953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0210800" y="419100"/>
            <a:ext cx="7543800" cy="9220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2219202"/>
            <a:ext cx="13944599" cy="2598034"/>
            <a:chOff x="0" y="0"/>
            <a:chExt cx="3518720" cy="947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48552" y="5335276"/>
            <a:ext cx="14062847" cy="2246626"/>
            <a:chOff x="0" y="0"/>
            <a:chExt cx="3518720" cy="9477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6" name="AutoShape 6"/>
          <p:cNvSpPr/>
          <p:nvPr/>
        </p:nvSpPr>
        <p:spPr>
          <a:xfrm rot="5400000">
            <a:off x="-232216" y="3518219"/>
            <a:ext cx="2598034" cy="0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5400000" flipV="1">
            <a:off x="-68803" y="6446298"/>
            <a:ext cx="2246626" cy="24582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28700" y="1047750"/>
            <a:ext cx="8724900" cy="596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Tipos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8729" y="2425058"/>
            <a:ext cx="8524589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n-US" sz="3200" dirty="0" err="1">
                <a:solidFill>
                  <a:srgbClr val="FF91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Semáforo</a:t>
            </a:r>
            <a:r>
              <a:rPr lang="en-US" sz="2400" dirty="0">
                <a:solidFill>
                  <a:srgbClr val="FF91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solidFill>
                  <a:srgbClr val="FF91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</a:t>
            </a:r>
            <a:r>
              <a:rPr lang="en-US" sz="2400" dirty="0">
                <a:solidFill>
                  <a:srgbClr val="FF91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91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nombre</a:t>
            </a:r>
            <a:endParaRPr lang="en-US" sz="2400" dirty="0">
              <a:solidFill>
                <a:srgbClr val="FF91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8728" y="5524500"/>
            <a:ext cx="8524589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n-US" sz="3200" dirty="0" err="1">
                <a:solidFill>
                  <a:srgbClr val="FF91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Semáforo</a:t>
            </a:r>
            <a:r>
              <a:rPr lang="en-US" sz="2400" dirty="0">
                <a:solidFill>
                  <a:srgbClr val="FF91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solidFill>
                  <a:srgbClr val="FF91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</a:t>
            </a:r>
            <a:r>
              <a:rPr lang="en-US" sz="2400" dirty="0">
                <a:solidFill>
                  <a:srgbClr val="FF91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91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nombre</a:t>
            </a:r>
            <a:endParaRPr lang="en-US" sz="2400" dirty="0">
              <a:solidFill>
                <a:srgbClr val="FF91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29011" y="3061968"/>
            <a:ext cx="13401389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Llamando a </a:t>
            </a:r>
            <a:r>
              <a:rPr lang="es-AR" sz="3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sem_open</a:t>
            </a:r>
            <a:r>
              <a:rPr lang="es-AR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con el mismo nombre, procesos no relacionados pueden acceder al mismo semáforo</a:t>
            </a:r>
            <a:endParaRPr lang="en-US" sz="3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29011" y="6196137"/>
            <a:ext cx="13401389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tipo de semáforo no tiene un nombre; en su lugar, reside en una ubicación acordada en memoria. Los semáforos sin nombre pueden ser compartidos entre procesos o entre un grupo de hilos. </a:t>
            </a:r>
            <a:endParaRPr lang="en-US" sz="3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8724900" cy="596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con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nombre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56619" y="1619923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>
                <a:solidFill>
                  <a:srgbClr val="FFFFFF"/>
                </a:solidFill>
                <a:latin typeface="Courier Prime"/>
              </a:rPr>
              <a:t>Open</a:t>
            </a: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42" y="2370562"/>
            <a:ext cx="14937658" cy="399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9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2172928" y="7335490"/>
            <a:ext cx="3694471" cy="230380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956619" y="6620319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>
                <a:solidFill>
                  <a:srgbClr val="FFFFFF"/>
                </a:solidFill>
                <a:latin typeface="Courier Prime"/>
              </a:rPr>
              <a:t>Error </a:t>
            </a: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pic>
        <p:nvPicPr>
          <p:cNvPr id="12" name="11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6241947" y="7335490"/>
            <a:ext cx="9760053" cy="15418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8724900" cy="596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con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nombre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78742" y="1970078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Close</a:t>
            </a:r>
            <a:endParaRPr lang="es-AR" sz="3200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pic>
        <p:nvPicPr>
          <p:cNvPr id="6" name="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978742" y="2713871"/>
            <a:ext cx="14023258" cy="33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61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8724900" cy="596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con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nombre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78742" y="1970078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Remove</a:t>
            </a:r>
            <a:endParaRPr lang="es-AR" sz="3200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pic>
        <p:nvPicPr>
          <p:cNvPr id="9" name="8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978742" y="2713871"/>
            <a:ext cx="14632858" cy="34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851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8724900" cy="596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Operaciones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con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78742" y="1970078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Wait</a:t>
            </a:r>
            <a:endParaRPr lang="es-AR" sz="3200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pic>
        <p:nvPicPr>
          <p:cNvPr id="6" name="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490" y="2633399"/>
            <a:ext cx="10402531" cy="2209800"/>
          </a:xfrm>
          <a:prstGeom prst="rect">
            <a:avLst/>
          </a:prstGeom>
        </p:spPr>
      </p:pic>
      <p:pic>
        <p:nvPicPr>
          <p:cNvPr id="10" name="9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968910" y="5034116"/>
            <a:ext cx="10427111" cy="2133600"/>
          </a:xfrm>
          <a:prstGeom prst="rect">
            <a:avLst/>
          </a:prstGeom>
        </p:spPr>
      </p:pic>
      <p:pic>
        <p:nvPicPr>
          <p:cNvPr id="11" name="10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1993490" y="7317524"/>
            <a:ext cx="10402531" cy="24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33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8724900" cy="596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Operaciones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con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78742" y="1970078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>
                <a:solidFill>
                  <a:srgbClr val="FFFFFF"/>
                </a:solidFill>
                <a:latin typeface="Courier Prime"/>
              </a:rPr>
              <a:t>Post</a:t>
            </a: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pic>
        <p:nvPicPr>
          <p:cNvPr id="9" name="8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978742" y="3238500"/>
            <a:ext cx="11950065" cy="26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3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981200" y="800100"/>
            <a:ext cx="8724900" cy="596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Operaciones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con </a:t>
            </a:r>
            <a:r>
              <a:rPr lang="en-US" sz="3999" dirty="0" err="1">
                <a:solidFill>
                  <a:srgbClr val="FFFFFF"/>
                </a:solidFill>
                <a:latin typeface="Courier Prime"/>
              </a:rPr>
              <a:t>semáforos</a:t>
            </a:r>
            <a:r>
              <a:rPr lang="en-US" sz="3999" dirty="0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978742" y="1970078"/>
            <a:ext cx="1493765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Retrieving</a:t>
            </a:r>
            <a:r>
              <a:rPr lang="es-AR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the</a:t>
            </a:r>
            <a:r>
              <a:rPr lang="es-AR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current</a:t>
            </a:r>
            <a:r>
              <a:rPr lang="es-AR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value</a:t>
            </a:r>
            <a:r>
              <a:rPr lang="es-AR" sz="3200" dirty="0">
                <a:solidFill>
                  <a:srgbClr val="FFFFFF"/>
                </a:solidFill>
                <a:latin typeface="Courier Prime"/>
              </a:rPr>
              <a:t> of a </a:t>
            </a:r>
            <a:r>
              <a:rPr lang="es-AR" sz="3200" dirty="0" err="1">
                <a:solidFill>
                  <a:srgbClr val="FFFFFF"/>
                </a:solidFill>
                <a:latin typeface="Courier Prime"/>
              </a:rPr>
              <a:t>semaphore</a:t>
            </a:r>
            <a:endParaRPr lang="es-AR" sz="3200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2904"/>
              </a:lnSpc>
            </a:pPr>
            <a:endParaRPr lang="es-AR" sz="3200" dirty="0">
              <a:solidFill>
                <a:srgbClr val="FFFFFF"/>
              </a:solidFill>
              <a:latin typeface="Courier Prime"/>
            </a:endParaRPr>
          </a:p>
        </p:txBody>
      </p:sp>
      <p:pic>
        <p:nvPicPr>
          <p:cNvPr id="6" name="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978742" y="3781996"/>
            <a:ext cx="12649200" cy="28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70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273</Words>
  <Application>Microsoft Office PowerPoint</Application>
  <PresentationFormat>Personalizado</PresentationFormat>
  <Paragraphs>45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Martin Diaz</cp:lastModifiedBy>
  <cp:revision>48</cp:revision>
  <dcterms:created xsi:type="dcterms:W3CDTF">2006-08-16T00:00:00Z</dcterms:created>
  <dcterms:modified xsi:type="dcterms:W3CDTF">2024-05-03T15:30:12Z</dcterms:modified>
  <dc:identifier>DAGDommtS80</dc:identifier>
</cp:coreProperties>
</file>