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60" r:id="rId4"/>
    <p:sldId id="258"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9" autoAdjust="0"/>
    <p:restoredTop sz="94660"/>
  </p:normalViewPr>
  <p:slideViewPr>
    <p:cSldViewPr snapToGrid="0">
      <p:cViewPr varScale="1">
        <p:scale>
          <a:sx n="62" d="100"/>
          <a:sy n="62" d="100"/>
        </p:scale>
        <p:origin x="8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AC1E2-AA89-4F9D-8203-F274502600C1}" type="datetimeFigureOut">
              <a:rPr lang="es-AR" smtClean="0"/>
              <a:t>7/5/2024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C51D1-1143-4757-927D-FA43F20888E4}" type="slidenum">
              <a:rPr lang="es-AR" smtClean="0"/>
              <a:t>‹Nº›</a:t>
            </a:fld>
            <a:endParaRPr lang="es-AR"/>
          </a:p>
        </p:txBody>
      </p:sp>
    </p:spTree>
    <p:extLst>
      <p:ext uri="{BB962C8B-B14F-4D97-AF65-F5344CB8AC3E}">
        <p14:creationId xmlns:p14="http://schemas.microsoft.com/office/powerpoint/2010/main" val="179946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461C51D1-1143-4757-927D-FA43F20888E4}" type="slidenum">
              <a:rPr lang="es-AR" smtClean="0"/>
              <a:t>1</a:t>
            </a:fld>
            <a:endParaRPr lang="es-AR"/>
          </a:p>
        </p:txBody>
      </p:sp>
    </p:spTree>
    <p:extLst>
      <p:ext uri="{BB962C8B-B14F-4D97-AF65-F5344CB8AC3E}">
        <p14:creationId xmlns:p14="http://schemas.microsoft.com/office/powerpoint/2010/main" val="282557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04D706-6E0D-0318-A8B5-A063214AAF33}"/>
              </a:ext>
            </a:extLst>
          </p:cNvPr>
          <p:cNvSpPr>
            <a:spLocks noGrp="1"/>
          </p:cNvSpPr>
          <p:nvPr>
            <p:ph type="ctrTitle"/>
          </p:nvPr>
        </p:nvSpPr>
        <p:spPr>
          <a:xfrm>
            <a:off x="1915126" y="2011738"/>
            <a:ext cx="8361229" cy="2098226"/>
          </a:xfrm>
        </p:spPr>
        <p:txBody>
          <a:bodyPr/>
          <a:lstStyle/>
          <a:p>
            <a:r>
              <a:rPr lang="es-AR" dirty="0"/>
              <a:t>Scheduler</a:t>
            </a:r>
            <a:br>
              <a:rPr lang="es-AR" dirty="0"/>
            </a:br>
            <a:r>
              <a:rPr lang="es-AR" dirty="0"/>
              <a:t>(planificador)</a:t>
            </a:r>
          </a:p>
        </p:txBody>
      </p:sp>
      <p:sp>
        <p:nvSpPr>
          <p:cNvPr id="3" name="Subtítulo 2">
            <a:extLst>
              <a:ext uri="{FF2B5EF4-FFF2-40B4-BE49-F238E27FC236}">
                <a16:creationId xmlns:a16="http://schemas.microsoft.com/office/drawing/2014/main" id="{9AB1DE3D-49B2-EAF4-B8B7-36E1ADAACA17}"/>
              </a:ext>
            </a:extLst>
          </p:cNvPr>
          <p:cNvSpPr>
            <a:spLocks noGrp="1"/>
          </p:cNvSpPr>
          <p:nvPr>
            <p:ph type="subTitle" idx="1"/>
          </p:nvPr>
        </p:nvSpPr>
        <p:spPr>
          <a:xfrm>
            <a:off x="2679905" y="4711190"/>
            <a:ext cx="6831673" cy="1086237"/>
          </a:xfrm>
        </p:spPr>
        <p:txBody>
          <a:bodyPr/>
          <a:lstStyle/>
          <a:p>
            <a:r>
              <a:rPr lang="es-AR" dirty="0"/>
              <a:t>Técnicas Digitales III</a:t>
            </a:r>
          </a:p>
          <a:p>
            <a:r>
              <a:rPr lang="es-AR" dirty="0"/>
              <a:t>Thome, Jeremías Jesús</a:t>
            </a:r>
          </a:p>
        </p:txBody>
      </p:sp>
    </p:spTree>
    <p:extLst>
      <p:ext uri="{BB962C8B-B14F-4D97-AF65-F5344CB8AC3E}">
        <p14:creationId xmlns:p14="http://schemas.microsoft.com/office/powerpoint/2010/main" val="1219322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0A30F-4AE4-A182-95AD-679CF6D93AFC}"/>
              </a:ext>
            </a:extLst>
          </p:cNvPr>
          <p:cNvSpPr>
            <a:spLocks noGrp="1"/>
          </p:cNvSpPr>
          <p:nvPr>
            <p:ph type="title"/>
          </p:nvPr>
        </p:nvSpPr>
        <p:spPr/>
        <p:txBody>
          <a:bodyPr>
            <a:normAutofit/>
          </a:bodyPr>
          <a:lstStyle/>
          <a:p>
            <a:r>
              <a:rPr lang="es-AR" sz="5400" dirty="0"/>
              <a:t>Tiempo real</a:t>
            </a:r>
          </a:p>
        </p:txBody>
      </p:sp>
      <p:sp>
        <p:nvSpPr>
          <p:cNvPr id="3" name="Marcador de contenido 2">
            <a:extLst>
              <a:ext uri="{FF2B5EF4-FFF2-40B4-BE49-F238E27FC236}">
                <a16:creationId xmlns:a16="http://schemas.microsoft.com/office/drawing/2014/main" id="{238D421D-2155-DA00-00D9-C98F4D7E10CC}"/>
              </a:ext>
            </a:extLst>
          </p:cNvPr>
          <p:cNvSpPr>
            <a:spLocks noGrp="1"/>
          </p:cNvSpPr>
          <p:nvPr>
            <p:ph idx="1"/>
          </p:nvPr>
        </p:nvSpPr>
        <p:spPr/>
        <p:txBody>
          <a:bodyPr/>
          <a:lstStyle/>
          <a:p>
            <a:r>
              <a:rPr lang="es-AR" dirty="0"/>
              <a:t>Debo asegurar que el sistema tenga una respuesta limitada en tiempo real frente a un estímulo, no necesariamente rápida.</a:t>
            </a:r>
          </a:p>
          <a:p>
            <a:r>
              <a:rPr lang="es-AR" dirty="0"/>
              <a:t>Se clasifican en:</a:t>
            </a:r>
          </a:p>
          <a:p>
            <a:pPr marL="0" indent="0">
              <a:buNone/>
            </a:pPr>
            <a:r>
              <a:rPr lang="es-AR" dirty="0" err="1"/>
              <a:t>Hard</a:t>
            </a:r>
            <a:r>
              <a:rPr lang="es-AR" dirty="0"/>
              <a:t> real time: Hay tiempos limites que cumplir SI O SI </a:t>
            </a:r>
          </a:p>
          <a:p>
            <a:pPr marL="0" indent="0">
              <a:buNone/>
            </a:pPr>
            <a:endParaRPr lang="es-AR" dirty="0"/>
          </a:p>
          <a:p>
            <a:pPr marL="0" indent="0">
              <a:buNone/>
            </a:pPr>
            <a:r>
              <a:rPr lang="es-AR" dirty="0" err="1"/>
              <a:t>Soft</a:t>
            </a:r>
            <a:r>
              <a:rPr lang="es-AR" dirty="0"/>
              <a:t> real time: Se hace lo posible para cumplir con los tiempos limites</a:t>
            </a:r>
          </a:p>
        </p:txBody>
      </p:sp>
    </p:spTree>
    <p:extLst>
      <p:ext uri="{BB962C8B-B14F-4D97-AF65-F5344CB8AC3E}">
        <p14:creationId xmlns:p14="http://schemas.microsoft.com/office/powerpoint/2010/main" val="226870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2BF3E9-0ADE-CB2C-6589-85E8D2788561}"/>
              </a:ext>
            </a:extLst>
          </p:cNvPr>
          <p:cNvSpPr>
            <a:spLocks noGrp="1"/>
          </p:cNvSpPr>
          <p:nvPr>
            <p:ph type="title"/>
          </p:nvPr>
        </p:nvSpPr>
        <p:spPr/>
        <p:txBody>
          <a:bodyPr>
            <a:normAutofit/>
          </a:bodyPr>
          <a:lstStyle/>
          <a:p>
            <a:r>
              <a:rPr lang="es-AR" sz="5400" dirty="0"/>
              <a:t>¿Qué es?</a:t>
            </a:r>
          </a:p>
        </p:txBody>
      </p:sp>
      <p:sp>
        <p:nvSpPr>
          <p:cNvPr id="3" name="Marcador de contenido 2">
            <a:extLst>
              <a:ext uri="{FF2B5EF4-FFF2-40B4-BE49-F238E27FC236}">
                <a16:creationId xmlns:a16="http://schemas.microsoft.com/office/drawing/2014/main" id="{936DB7C0-623B-D5D4-FE4A-8BF4B9E50E8B}"/>
              </a:ext>
            </a:extLst>
          </p:cNvPr>
          <p:cNvSpPr>
            <a:spLocks noGrp="1"/>
          </p:cNvSpPr>
          <p:nvPr>
            <p:ph idx="1"/>
          </p:nvPr>
        </p:nvSpPr>
        <p:spPr/>
        <p:txBody>
          <a:bodyPr>
            <a:normAutofit/>
          </a:bodyPr>
          <a:lstStyle/>
          <a:p>
            <a:r>
              <a:rPr lang="es-MX" sz="2400" dirty="0"/>
              <a:t>La planificación es el proceso de seleccionar qué proceso o hilo se ejecutará en un momento dado en la CPU (en el caso que 2 o más hilos o procesos se encuentren en estado listo).</a:t>
            </a:r>
          </a:p>
          <a:p>
            <a:pPr marL="0" indent="0">
              <a:buNone/>
            </a:pPr>
            <a:r>
              <a:rPr lang="es-MX" sz="2400" dirty="0"/>
              <a:t> </a:t>
            </a:r>
          </a:p>
          <a:p>
            <a:r>
              <a:rPr lang="es-MX" sz="2400" dirty="0"/>
              <a:t>La sección del sistema operativo que realiza esta tarea se le conoce como PLANIFICADOR.</a:t>
            </a:r>
            <a:endParaRPr lang="es-AR" sz="2400" dirty="0"/>
          </a:p>
        </p:txBody>
      </p:sp>
    </p:spTree>
    <p:extLst>
      <p:ext uri="{BB962C8B-B14F-4D97-AF65-F5344CB8AC3E}">
        <p14:creationId xmlns:p14="http://schemas.microsoft.com/office/powerpoint/2010/main" val="408205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24C28-E11A-DF4A-62B4-F9E4F8466A7C}"/>
              </a:ext>
            </a:extLst>
          </p:cNvPr>
          <p:cNvSpPr>
            <a:spLocks noGrp="1"/>
          </p:cNvSpPr>
          <p:nvPr>
            <p:ph type="title"/>
          </p:nvPr>
        </p:nvSpPr>
        <p:spPr/>
        <p:txBody>
          <a:bodyPr>
            <a:normAutofit/>
          </a:bodyPr>
          <a:lstStyle/>
          <a:p>
            <a:r>
              <a:rPr lang="es-AR" sz="5400" dirty="0"/>
              <a:t>¿Por qué?</a:t>
            </a:r>
          </a:p>
        </p:txBody>
      </p:sp>
      <p:sp>
        <p:nvSpPr>
          <p:cNvPr id="3" name="Marcador de contenido 2">
            <a:extLst>
              <a:ext uri="{FF2B5EF4-FFF2-40B4-BE49-F238E27FC236}">
                <a16:creationId xmlns:a16="http://schemas.microsoft.com/office/drawing/2014/main" id="{106CEE2F-DCC3-5A37-96BA-2A033D3F4C0B}"/>
              </a:ext>
            </a:extLst>
          </p:cNvPr>
          <p:cNvSpPr>
            <a:spLocks noGrp="1"/>
          </p:cNvSpPr>
          <p:nvPr>
            <p:ph idx="1"/>
          </p:nvPr>
        </p:nvSpPr>
        <p:spPr/>
        <p:txBody>
          <a:bodyPr>
            <a:normAutofit/>
          </a:bodyPr>
          <a:lstStyle/>
          <a:p>
            <a:r>
              <a:rPr lang="es-AR" sz="2400" dirty="0"/>
              <a:t>Los</a:t>
            </a:r>
            <a:r>
              <a:rPr lang="es-MX" sz="2400" dirty="0"/>
              <a:t> objetivos de la planificación son optimizar el uso de la CPU, minimizar el tiempo de espera de los procesos y garantizar una respuesta adecuada a todos los procesos.</a:t>
            </a:r>
            <a:endParaRPr lang="es-AR" sz="2400" dirty="0"/>
          </a:p>
        </p:txBody>
      </p:sp>
    </p:spTree>
    <p:extLst>
      <p:ext uri="{BB962C8B-B14F-4D97-AF65-F5344CB8AC3E}">
        <p14:creationId xmlns:p14="http://schemas.microsoft.com/office/powerpoint/2010/main" val="2264303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B95998-A492-619C-3856-B1C56D7ED06A}"/>
              </a:ext>
            </a:extLst>
          </p:cNvPr>
          <p:cNvSpPr>
            <a:spLocks noGrp="1"/>
          </p:cNvSpPr>
          <p:nvPr>
            <p:ph type="title"/>
          </p:nvPr>
        </p:nvSpPr>
        <p:spPr/>
        <p:txBody>
          <a:bodyPr/>
          <a:lstStyle/>
          <a:p>
            <a:r>
              <a:rPr lang="es-AR" dirty="0"/>
              <a:t>Tipos de procesos:</a:t>
            </a:r>
          </a:p>
        </p:txBody>
      </p:sp>
      <p:sp>
        <p:nvSpPr>
          <p:cNvPr id="3" name="Marcador de contenido 2">
            <a:extLst>
              <a:ext uri="{FF2B5EF4-FFF2-40B4-BE49-F238E27FC236}">
                <a16:creationId xmlns:a16="http://schemas.microsoft.com/office/drawing/2014/main" id="{619ADD42-540E-84E2-FCEE-94374E23E4AA}"/>
              </a:ext>
            </a:extLst>
          </p:cNvPr>
          <p:cNvSpPr>
            <a:spLocks noGrp="1"/>
          </p:cNvSpPr>
          <p:nvPr>
            <p:ph idx="1"/>
          </p:nvPr>
        </p:nvSpPr>
        <p:spPr>
          <a:xfrm>
            <a:off x="1371600" y="5560354"/>
            <a:ext cx="9601200" cy="1181099"/>
          </a:xfrm>
        </p:spPr>
        <p:txBody>
          <a:bodyPr/>
          <a:lstStyle/>
          <a:p>
            <a:r>
              <a:rPr lang="es-AR" dirty="0"/>
              <a:t>Ligados a computo o CPU o Ligados a espera de entradas o salidas</a:t>
            </a:r>
          </a:p>
        </p:txBody>
      </p:sp>
      <p:pic>
        <p:nvPicPr>
          <p:cNvPr id="5" name="Imagen 4">
            <a:extLst>
              <a:ext uri="{FF2B5EF4-FFF2-40B4-BE49-F238E27FC236}">
                <a16:creationId xmlns:a16="http://schemas.microsoft.com/office/drawing/2014/main" id="{0F3E6AC1-32A1-F405-327E-86FF2C9BF00A}"/>
              </a:ext>
            </a:extLst>
          </p:cNvPr>
          <p:cNvPicPr>
            <a:picLocks noChangeAspect="1"/>
          </p:cNvPicPr>
          <p:nvPr/>
        </p:nvPicPr>
        <p:blipFill>
          <a:blip r:embed="rId2"/>
          <a:stretch>
            <a:fillRect/>
          </a:stretch>
        </p:blipFill>
        <p:spPr>
          <a:xfrm>
            <a:off x="1371600" y="1690576"/>
            <a:ext cx="10653926" cy="3179136"/>
          </a:xfrm>
          <a:prstGeom prst="rect">
            <a:avLst/>
          </a:prstGeom>
        </p:spPr>
      </p:pic>
    </p:spTree>
    <p:extLst>
      <p:ext uri="{BB962C8B-B14F-4D97-AF65-F5344CB8AC3E}">
        <p14:creationId xmlns:p14="http://schemas.microsoft.com/office/powerpoint/2010/main" val="426959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3475A-A8E1-E041-D79D-1D7D32337EA8}"/>
              </a:ext>
            </a:extLst>
          </p:cNvPr>
          <p:cNvSpPr>
            <a:spLocks noGrp="1"/>
          </p:cNvSpPr>
          <p:nvPr>
            <p:ph type="title"/>
          </p:nvPr>
        </p:nvSpPr>
        <p:spPr/>
        <p:txBody>
          <a:bodyPr/>
          <a:lstStyle/>
          <a:p>
            <a:r>
              <a:rPr lang="es-AR" dirty="0"/>
              <a:t>Tipos de algoritmos de planificación:</a:t>
            </a:r>
          </a:p>
        </p:txBody>
      </p:sp>
      <p:sp>
        <p:nvSpPr>
          <p:cNvPr id="3" name="Marcador de contenido 2">
            <a:extLst>
              <a:ext uri="{FF2B5EF4-FFF2-40B4-BE49-F238E27FC236}">
                <a16:creationId xmlns:a16="http://schemas.microsoft.com/office/drawing/2014/main" id="{2751EB7D-2C64-2625-5326-DAAB3795DF05}"/>
              </a:ext>
            </a:extLst>
          </p:cNvPr>
          <p:cNvSpPr>
            <a:spLocks noGrp="1"/>
          </p:cNvSpPr>
          <p:nvPr>
            <p:ph idx="1"/>
          </p:nvPr>
        </p:nvSpPr>
        <p:spPr/>
        <p:txBody>
          <a:bodyPr>
            <a:normAutofit/>
          </a:bodyPr>
          <a:lstStyle/>
          <a:p>
            <a:r>
              <a:rPr lang="es-AR" sz="2800" dirty="0"/>
              <a:t>No preventivo (</a:t>
            </a:r>
            <a:r>
              <a:rPr lang="es-AR" sz="2800" b="1" i="1" dirty="0" err="1"/>
              <a:t>nonpreemptive</a:t>
            </a:r>
            <a:r>
              <a:rPr lang="es-AR" sz="2800" dirty="0"/>
              <a:t>): elige a un proceso y lo deja correr hasta que se bloquee o voluntariamente deje de utilizar recursos de la CPU</a:t>
            </a:r>
          </a:p>
          <a:p>
            <a:endParaRPr lang="es-AR" sz="2800" dirty="0"/>
          </a:p>
          <a:p>
            <a:r>
              <a:rPr lang="es-AR" sz="2800" dirty="0"/>
              <a:t>Preventivo (</a:t>
            </a:r>
            <a:r>
              <a:rPr lang="es-AR" sz="2800" b="1" i="1" dirty="0" err="1"/>
              <a:t>preemptive</a:t>
            </a:r>
            <a:r>
              <a:rPr lang="es-AR" sz="2800" dirty="0"/>
              <a:t>): elige a un proceso y lo deja correr por un tiempo definido.</a:t>
            </a:r>
          </a:p>
        </p:txBody>
      </p:sp>
    </p:spTree>
    <p:extLst>
      <p:ext uri="{BB962C8B-B14F-4D97-AF65-F5344CB8AC3E}">
        <p14:creationId xmlns:p14="http://schemas.microsoft.com/office/powerpoint/2010/main" val="5800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74835-0C50-A6AE-3E10-77D41D716D0E}"/>
              </a:ext>
            </a:extLst>
          </p:cNvPr>
          <p:cNvSpPr>
            <a:spLocks noGrp="1"/>
          </p:cNvSpPr>
          <p:nvPr>
            <p:ph type="title"/>
          </p:nvPr>
        </p:nvSpPr>
        <p:spPr/>
        <p:txBody>
          <a:bodyPr/>
          <a:lstStyle/>
          <a:p>
            <a:r>
              <a:rPr lang="es-AR" dirty="0"/>
              <a:t>Categorías de algoritmos de planificación:</a:t>
            </a:r>
          </a:p>
        </p:txBody>
      </p:sp>
      <p:sp>
        <p:nvSpPr>
          <p:cNvPr id="3" name="Marcador de contenido 2">
            <a:extLst>
              <a:ext uri="{FF2B5EF4-FFF2-40B4-BE49-F238E27FC236}">
                <a16:creationId xmlns:a16="http://schemas.microsoft.com/office/drawing/2014/main" id="{6B3391D1-1101-AEF6-E2AC-B348205FD1C1}"/>
              </a:ext>
            </a:extLst>
          </p:cNvPr>
          <p:cNvSpPr>
            <a:spLocks noGrp="1"/>
          </p:cNvSpPr>
          <p:nvPr>
            <p:ph idx="1"/>
          </p:nvPr>
        </p:nvSpPr>
        <p:spPr/>
        <p:txBody>
          <a:bodyPr/>
          <a:lstStyle/>
          <a:p>
            <a:r>
              <a:rPr lang="es-AR" sz="2800" dirty="0" err="1"/>
              <a:t>Batch</a:t>
            </a:r>
            <a:r>
              <a:rPr lang="es-AR" sz="2800" dirty="0"/>
              <a:t>: Se ejecutan sin interacción de usuario</a:t>
            </a:r>
          </a:p>
          <a:p>
            <a:endParaRPr lang="es-AR" sz="2800" dirty="0"/>
          </a:p>
          <a:p>
            <a:r>
              <a:rPr lang="es-AR" sz="2800" dirty="0"/>
              <a:t>Interactivos: Se ejecutan con interacción de usuario</a:t>
            </a:r>
          </a:p>
          <a:p>
            <a:endParaRPr lang="es-AR" sz="2800" dirty="0"/>
          </a:p>
          <a:p>
            <a:r>
              <a:rPr lang="es-AR" sz="2800" dirty="0"/>
              <a:t>Tiempo real: responden a eventos externos en un tiempo dado.</a:t>
            </a:r>
          </a:p>
          <a:p>
            <a:pPr marL="0" indent="0">
              <a:buNone/>
            </a:pPr>
            <a:endParaRPr lang="es-AR" sz="2800" dirty="0"/>
          </a:p>
          <a:p>
            <a:pPr marL="0" indent="0">
              <a:buNone/>
            </a:pPr>
            <a:endParaRPr lang="es-AR" dirty="0"/>
          </a:p>
        </p:txBody>
      </p:sp>
    </p:spTree>
    <p:extLst>
      <p:ext uri="{BB962C8B-B14F-4D97-AF65-F5344CB8AC3E}">
        <p14:creationId xmlns:p14="http://schemas.microsoft.com/office/powerpoint/2010/main" val="204427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18DF76-5A43-C3D7-014E-4A5FF96EE15D}"/>
              </a:ext>
            </a:extLst>
          </p:cNvPr>
          <p:cNvSpPr>
            <a:spLocks noGrp="1"/>
          </p:cNvSpPr>
          <p:nvPr>
            <p:ph type="title"/>
          </p:nvPr>
        </p:nvSpPr>
        <p:spPr/>
        <p:txBody>
          <a:bodyPr/>
          <a:lstStyle/>
          <a:p>
            <a:r>
              <a:rPr lang="es-AR" dirty="0" err="1"/>
              <a:t>Batch</a:t>
            </a:r>
            <a:endParaRPr lang="es-AR" dirty="0"/>
          </a:p>
        </p:txBody>
      </p:sp>
      <p:sp>
        <p:nvSpPr>
          <p:cNvPr id="3" name="Marcador de contenido 2">
            <a:extLst>
              <a:ext uri="{FF2B5EF4-FFF2-40B4-BE49-F238E27FC236}">
                <a16:creationId xmlns:a16="http://schemas.microsoft.com/office/drawing/2014/main" id="{4D3BC42E-6903-A76C-2EFA-8A8C6038299A}"/>
              </a:ext>
            </a:extLst>
          </p:cNvPr>
          <p:cNvSpPr>
            <a:spLocks noGrp="1"/>
          </p:cNvSpPr>
          <p:nvPr>
            <p:ph idx="1"/>
          </p:nvPr>
        </p:nvSpPr>
        <p:spPr>
          <a:xfrm>
            <a:off x="1371600" y="1435395"/>
            <a:ext cx="9601200" cy="5220586"/>
          </a:xfrm>
        </p:spPr>
        <p:txBody>
          <a:bodyPr>
            <a:normAutofit/>
          </a:bodyPr>
          <a:lstStyle/>
          <a:p>
            <a:r>
              <a:rPr lang="es-AR" sz="2200" dirty="0" err="1"/>
              <a:t>First</a:t>
            </a:r>
            <a:r>
              <a:rPr lang="es-AR" sz="2200" dirty="0"/>
              <a:t>-Come, </a:t>
            </a:r>
            <a:r>
              <a:rPr lang="es-AR" sz="2200" dirty="0" err="1"/>
              <a:t>First-Served</a:t>
            </a:r>
            <a:r>
              <a:rPr lang="es-AR" sz="2200" dirty="0"/>
              <a:t>: Los procesos se ejecutan por orden de llegada, puede ocasionar tiempos de espera promedio lentos especialmente para procesos ligados a entradas y salidas (I/O </a:t>
            </a:r>
            <a:r>
              <a:rPr lang="es-AR" sz="2200" dirty="0" err="1"/>
              <a:t>bound</a:t>
            </a:r>
            <a:r>
              <a:rPr lang="es-AR" sz="2200" dirty="0"/>
              <a:t>).</a:t>
            </a:r>
          </a:p>
          <a:p>
            <a:r>
              <a:rPr lang="es-AR" sz="2200" dirty="0" err="1"/>
              <a:t>Shortest</a:t>
            </a:r>
            <a:r>
              <a:rPr lang="es-AR" sz="2200" dirty="0"/>
              <a:t> Job </a:t>
            </a:r>
            <a:r>
              <a:rPr lang="es-AR" sz="2200" dirty="0" err="1"/>
              <a:t>First</a:t>
            </a:r>
            <a:r>
              <a:rPr lang="es-AR" sz="2200" dirty="0"/>
              <a:t>: Se conocen los </a:t>
            </a:r>
            <a:r>
              <a:rPr lang="es-AR" sz="2200" dirty="0" err="1"/>
              <a:t>runtime</a:t>
            </a:r>
            <a:r>
              <a:rPr lang="es-AR" sz="2200" dirty="0"/>
              <a:t> y se ordena de menor a mayor para su ejecución sin embargo para utilizar este método deben estar todos los procesos listos al comienzo. Se utiliza en tareas repetitivas.</a:t>
            </a:r>
          </a:p>
          <a:p>
            <a:pPr marL="0" indent="0">
              <a:buNone/>
            </a:pPr>
            <a:endParaRPr lang="es-AR" sz="2200" dirty="0"/>
          </a:p>
          <a:p>
            <a:r>
              <a:rPr lang="en-US" sz="2200" dirty="0"/>
              <a:t>Shortest Remaining Time Next (SRTN): version preventiva de Shortest Job First, permite suspender tareas y correr nuevas mas cortas. Sin embargo acumulamos tareas largas al final de la cola. Se </a:t>
            </a:r>
            <a:r>
              <a:rPr lang="en-US" sz="2200" dirty="0" err="1"/>
              <a:t>logra</a:t>
            </a:r>
            <a:r>
              <a:rPr lang="en-US" sz="2200" dirty="0"/>
              <a:t> mayor </a:t>
            </a:r>
            <a:r>
              <a:rPr lang="en-US" sz="2200" dirty="0" err="1"/>
              <a:t>cantidad</a:t>
            </a:r>
            <a:r>
              <a:rPr lang="en-US" sz="2200" dirty="0"/>
              <a:t> de tareas en </a:t>
            </a:r>
            <a:r>
              <a:rPr lang="en-US" sz="2200" dirty="0" err="1"/>
              <a:t>menor</a:t>
            </a:r>
            <a:r>
              <a:rPr lang="en-US" sz="2200" dirty="0"/>
              <a:t> </a:t>
            </a:r>
            <a:r>
              <a:rPr lang="en-US" sz="2200" dirty="0" err="1"/>
              <a:t>tiempo</a:t>
            </a:r>
            <a:r>
              <a:rPr lang="en-US" sz="2200" dirty="0"/>
              <a:t> (Throughput)</a:t>
            </a:r>
          </a:p>
        </p:txBody>
      </p:sp>
      <p:pic>
        <p:nvPicPr>
          <p:cNvPr id="7" name="Imagen 6">
            <a:extLst>
              <a:ext uri="{FF2B5EF4-FFF2-40B4-BE49-F238E27FC236}">
                <a16:creationId xmlns:a16="http://schemas.microsoft.com/office/drawing/2014/main" id="{BBC74E6C-83D3-1F8E-C5C1-94DB1A03130F}"/>
              </a:ext>
            </a:extLst>
          </p:cNvPr>
          <p:cNvPicPr>
            <a:picLocks noChangeAspect="1"/>
          </p:cNvPicPr>
          <p:nvPr/>
        </p:nvPicPr>
        <p:blipFill>
          <a:blip r:embed="rId2"/>
          <a:stretch>
            <a:fillRect/>
          </a:stretch>
        </p:blipFill>
        <p:spPr>
          <a:xfrm>
            <a:off x="3398703" y="5612140"/>
            <a:ext cx="5394593" cy="1120119"/>
          </a:xfrm>
          <a:prstGeom prst="rect">
            <a:avLst/>
          </a:prstGeom>
        </p:spPr>
      </p:pic>
      <p:cxnSp>
        <p:nvCxnSpPr>
          <p:cNvPr id="9" name="Conector recto de flecha 8">
            <a:extLst>
              <a:ext uri="{FF2B5EF4-FFF2-40B4-BE49-F238E27FC236}">
                <a16:creationId xmlns:a16="http://schemas.microsoft.com/office/drawing/2014/main" id="{DBD92923-CC7B-0A7C-0B3D-05F6D2F194DB}"/>
              </a:ext>
            </a:extLst>
          </p:cNvPr>
          <p:cNvCxnSpPr/>
          <p:nvPr/>
        </p:nvCxnSpPr>
        <p:spPr>
          <a:xfrm>
            <a:off x="5613991" y="6028660"/>
            <a:ext cx="82933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7397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3070E4-EDCA-668B-E93D-CCC1479667FE}"/>
              </a:ext>
            </a:extLst>
          </p:cNvPr>
          <p:cNvSpPr>
            <a:spLocks noGrp="1"/>
          </p:cNvSpPr>
          <p:nvPr>
            <p:ph type="title"/>
          </p:nvPr>
        </p:nvSpPr>
        <p:spPr/>
        <p:txBody>
          <a:bodyPr/>
          <a:lstStyle/>
          <a:p>
            <a:r>
              <a:rPr lang="es-AR" dirty="0"/>
              <a:t>Interactivos</a:t>
            </a:r>
          </a:p>
        </p:txBody>
      </p:sp>
      <p:sp>
        <p:nvSpPr>
          <p:cNvPr id="3" name="Marcador de contenido 2">
            <a:extLst>
              <a:ext uri="{FF2B5EF4-FFF2-40B4-BE49-F238E27FC236}">
                <a16:creationId xmlns:a16="http://schemas.microsoft.com/office/drawing/2014/main" id="{D5BFF7A2-98EE-E5A8-6406-5D09F8EF0883}"/>
              </a:ext>
            </a:extLst>
          </p:cNvPr>
          <p:cNvSpPr>
            <a:spLocks noGrp="1"/>
          </p:cNvSpPr>
          <p:nvPr>
            <p:ph idx="1"/>
          </p:nvPr>
        </p:nvSpPr>
        <p:spPr>
          <a:xfrm>
            <a:off x="1371600" y="1531088"/>
            <a:ext cx="9601200" cy="4986670"/>
          </a:xfrm>
        </p:spPr>
        <p:txBody>
          <a:bodyPr/>
          <a:lstStyle/>
          <a:p>
            <a:r>
              <a:rPr lang="es-AR" dirty="0"/>
              <a:t>Round Robin: Sistema preventivo, se fija un intervalo de tiempo pequeño (time quantum) de CPU. Se elige el primer proceso en la cola, si no se completa en su quantum se manda al final de la cola. Problema: Asignación de Quantum.</a:t>
            </a:r>
          </a:p>
          <a:p>
            <a:endParaRPr lang="es-AR" dirty="0"/>
          </a:p>
          <a:p>
            <a:endParaRPr lang="es-AR" dirty="0"/>
          </a:p>
          <a:p>
            <a:endParaRPr lang="es-AR" dirty="0"/>
          </a:p>
          <a:p>
            <a:r>
              <a:rPr lang="es-AR" dirty="0" err="1"/>
              <a:t>Priority</a:t>
            </a:r>
            <a:r>
              <a:rPr lang="es-AR" dirty="0"/>
              <a:t> </a:t>
            </a:r>
            <a:r>
              <a:rPr lang="es-AR" dirty="0" err="1"/>
              <a:t>Scheduling</a:t>
            </a:r>
            <a:r>
              <a:rPr lang="es-AR" dirty="0"/>
              <a:t>: Sistema preventivo, se les asigna prioridad a los procesos y se corre el de mayor prioridad listo para ejecución. Puede sufrir inanición (los procesos de menor prioridad no se ejecutan más)</a:t>
            </a:r>
          </a:p>
          <a:p>
            <a:endParaRPr lang="es-AR" dirty="0"/>
          </a:p>
        </p:txBody>
      </p:sp>
      <p:pic>
        <p:nvPicPr>
          <p:cNvPr id="5" name="Imagen 4">
            <a:extLst>
              <a:ext uri="{FF2B5EF4-FFF2-40B4-BE49-F238E27FC236}">
                <a16:creationId xmlns:a16="http://schemas.microsoft.com/office/drawing/2014/main" id="{95902082-CAF9-8610-4B5F-D710AF7FB1B2}"/>
              </a:ext>
            </a:extLst>
          </p:cNvPr>
          <p:cNvPicPr>
            <a:picLocks noChangeAspect="1"/>
          </p:cNvPicPr>
          <p:nvPr/>
        </p:nvPicPr>
        <p:blipFill>
          <a:blip r:embed="rId2"/>
          <a:stretch>
            <a:fillRect/>
          </a:stretch>
        </p:blipFill>
        <p:spPr>
          <a:xfrm>
            <a:off x="3016580" y="2509283"/>
            <a:ext cx="6158835" cy="1382505"/>
          </a:xfrm>
          <a:prstGeom prst="rect">
            <a:avLst/>
          </a:prstGeom>
        </p:spPr>
      </p:pic>
      <p:pic>
        <p:nvPicPr>
          <p:cNvPr id="7" name="Imagen 6">
            <a:extLst>
              <a:ext uri="{FF2B5EF4-FFF2-40B4-BE49-F238E27FC236}">
                <a16:creationId xmlns:a16="http://schemas.microsoft.com/office/drawing/2014/main" id="{2E60E116-F03A-4D20-6233-F83AA7497865}"/>
              </a:ext>
            </a:extLst>
          </p:cNvPr>
          <p:cNvPicPr>
            <a:picLocks noChangeAspect="1"/>
          </p:cNvPicPr>
          <p:nvPr/>
        </p:nvPicPr>
        <p:blipFill>
          <a:blip r:embed="rId3"/>
          <a:stretch>
            <a:fillRect/>
          </a:stretch>
        </p:blipFill>
        <p:spPr>
          <a:xfrm>
            <a:off x="6565257" y="4686301"/>
            <a:ext cx="4779562" cy="2168746"/>
          </a:xfrm>
          <a:prstGeom prst="rect">
            <a:avLst/>
          </a:prstGeom>
        </p:spPr>
      </p:pic>
    </p:spTree>
    <p:extLst>
      <p:ext uri="{BB962C8B-B14F-4D97-AF65-F5344CB8AC3E}">
        <p14:creationId xmlns:p14="http://schemas.microsoft.com/office/powerpoint/2010/main" val="69792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3070E4-EDCA-668B-E93D-CCC1479667FE}"/>
              </a:ext>
            </a:extLst>
          </p:cNvPr>
          <p:cNvSpPr>
            <a:spLocks noGrp="1"/>
          </p:cNvSpPr>
          <p:nvPr>
            <p:ph type="title"/>
          </p:nvPr>
        </p:nvSpPr>
        <p:spPr/>
        <p:txBody>
          <a:bodyPr/>
          <a:lstStyle/>
          <a:p>
            <a:r>
              <a:rPr lang="es-AR" dirty="0"/>
              <a:t>Interactivos</a:t>
            </a:r>
          </a:p>
        </p:txBody>
      </p:sp>
      <p:sp>
        <p:nvSpPr>
          <p:cNvPr id="3" name="Marcador de contenido 2">
            <a:extLst>
              <a:ext uri="{FF2B5EF4-FFF2-40B4-BE49-F238E27FC236}">
                <a16:creationId xmlns:a16="http://schemas.microsoft.com/office/drawing/2014/main" id="{D5BFF7A2-98EE-E5A8-6406-5D09F8EF0883}"/>
              </a:ext>
            </a:extLst>
          </p:cNvPr>
          <p:cNvSpPr>
            <a:spLocks noGrp="1"/>
          </p:cNvSpPr>
          <p:nvPr>
            <p:ph idx="1"/>
          </p:nvPr>
        </p:nvSpPr>
        <p:spPr>
          <a:xfrm>
            <a:off x="1371600" y="1531088"/>
            <a:ext cx="9601200" cy="4986670"/>
          </a:xfrm>
        </p:spPr>
        <p:txBody>
          <a:bodyPr/>
          <a:lstStyle/>
          <a:p>
            <a:r>
              <a:rPr lang="es-AR" dirty="0" err="1"/>
              <a:t>Multiple</a:t>
            </a:r>
            <a:r>
              <a:rPr lang="es-AR" dirty="0"/>
              <a:t> </a:t>
            </a:r>
            <a:r>
              <a:rPr lang="es-AR" dirty="0" err="1"/>
              <a:t>Queues</a:t>
            </a:r>
            <a:r>
              <a:rPr lang="es-AR" dirty="0"/>
              <a:t>: Utiliza múltiples colas con diferentes prioridades y time Quantums</a:t>
            </a:r>
          </a:p>
          <a:p>
            <a:pPr marL="0" indent="0">
              <a:buNone/>
            </a:pPr>
            <a:r>
              <a:rPr lang="es-AR" dirty="0"/>
              <a:t>Estos son:</a:t>
            </a:r>
          </a:p>
          <a:p>
            <a:r>
              <a:rPr lang="es-AR" b="1" dirty="0" err="1"/>
              <a:t>Shortest</a:t>
            </a:r>
            <a:r>
              <a:rPr lang="es-AR" b="1" dirty="0"/>
              <a:t> </a:t>
            </a:r>
            <a:r>
              <a:rPr lang="es-AR" b="1" dirty="0" err="1"/>
              <a:t>Process</a:t>
            </a:r>
            <a:r>
              <a:rPr lang="es-AR" b="1" dirty="0"/>
              <a:t> Next</a:t>
            </a:r>
            <a:r>
              <a:rPr lang="es-AR" dirty="0"/>
              <a:t>: mismo concepto que </a:t>
            </a:r>
            <a:r>
              <a:rPr lang="es-AR" dirty="0" err="1"/>
              <a:t>shortest</a:t>
            </a:r>
            <a:r>
              <a:rPr lang="es-AR" dirty="0"/>
              <a:t> </a:t>
            </a:r>
            <a:r>
              <a:rPr lang="es-AR" dirty="0" err="1"/>
              <a:t>job</a:t>
            </a:r>
            <a:r>
              <a:rPr lang="es-AR" dirty="0"/>
              <a:t> </a:t>
            </a:r>
            <a:r>
              <a:rPr lang="es-AR" dirty="0" err="1"/>
              <a:t>first</a:t>
            </a:r>
            <a:r>
              <a:rPr lang="es-AR" dirty="0"/>
              <a:t> </a:t>
            </a:r>
          </a:p>
          <a:p>
            <a:r>
              <a:rPr lang="es-AR" b="1" dirty="0" err="1"/>
              <a:t>Guaranteed</a:t>
            </a:r>
            <a:r>
              <a:rPr lang="es-AR" b="1" dirty="0"/>
              <a:t> </a:t>
            </a:r>
            <a:r>
              <a:rPr lang="es-AR" b="1" dirty="0" err="1"/>
              <a:t>Scheduling</a:t>
            </a:r>
            <a:r>
              <a:rPr lang="es-AR" dirty="0"/>
              <a:t>: se le garantiza a cada proceso un tiempo de </a:t>
            </a:r>
            <a:r>
              <a:rPr lang="es-AR" dirty="0" err="1"/>
              <a:t>cpu</a:t>
            </a:r>
            <a:r>
              <a:rPr lang="es-AR" dirty="0"/>
              <a:t>, registrando el </a:t>
            </a:r>
            <a:r>
              <a:rPr lang="es-AR" dirty="0" err="1"/>
              <a:t>runtime</a:t>
            </a:r>
            <a:r>
              <a:rPr lang="es-AR" dirty="0"/>
              <a:t>.</a:t>
            </a:r>
          </a:p>
          <a:p>
            <a:r>
              <a:rPr lang="es-AR" b="1" dirty="0" err="1"/>
              <a:t>Lottery</a:t>
            </a:r>
            <a:r>
              <a:rPr lang="es-AR" b="1" dirty="0"/>
              <a:t> </a:t>
            </a:r>
            <a:r>
              <a:rPr lang="es-AR" b="1" dirty="0" err="1"/>
              <a:t>Scheduling</a:t>
            </a:r>
            <a:r>
              <a:rPr lang="es-AR" dirty="0"/>
              <a:t>: el planificador selecciona números al azar y de acuerdo a la importancia del proceso se le puede asignar mayor cantidad de “boletos de </a:t>
            </a:r>
            <a:r>
              <a:rPr lang="es-AR" dirty="0" err="1"/>
              <a:t>loteria</a:t>
            </a:r>
            <a:r>
              <a:rPr lang="es-AR" dirty="0"/>
              <a:t>”</a:t>
            </a:r>
          </a:p>
          <a:p>
            <a:r>
              <a:rPr lang="es-AR" b="1" dirty="0" err="1"/>
              <a:t>Fair</a:t>
            </a:r>
            <a:r>
              <a:rPr lang="es-AR" b="1" dirty="0"/>
              <a:t>-Share </a:t>
            </a:r>
            <a:r>
              <a:rPr lang="es-AR" b="1" dirty="0" err="1"/>
              <a:t>Scheduling</a:t>
            </a:r>
            <a:r>
              <a:rPr lang="es-AR" dirty="0"/>
              <a:t>: equitativo en función del usuario si un usuario tiene muchos procesos y otro menos se distribuye la ejecución en distintas ratios (1:2, 1:4 por ejemplo).</a:t>
            </a:r>
          </a:p>
          <a:p>
            <a:endParaRPr lang="es-AR" dirty="0"/>
          </a:p>
        </p:txBody>
      </p:sp>
    </p:spTree>
    <p:extLst>
      <p:ext uri="{BB962C8B-B14F-4D97-AF65-F5344CB8AC3E}">
        <p14:creationId xmlns:p14="http://schemas.microsoft.com/office/powerpoint/2010/main" val="1776958220"/>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Recorte</Template>
  <TotalTime>326</TotalTime>
  <Words>571</Words>
  <Application>Microsoft Office PowerPoint</Application>
  <PresentationFormat>Panorámica</PresentationFormat>
  <Paragraphs>46</Paragraphs>
  <Slides>10</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Aptos</vt:lpstr>
      <vt:lpstr>Franklin Gothic Book</vt:lpstr>
      <vt:lpstr>Recorte</vt:lpstr>
      <vt:lpstr>Scheduler (planificador)</vt:lpstr>
      <vt:lpstr>¿Qué es?</vt:lpstr>
      <vt:lpstr>¿Por qué?</vt:lpstr>
      <vt:lpstr>Tipos de procesos:</vt:lpstr>
      <vt:lpstr>Tipos de algoritmos de planificación:</vt:lpstr>
      <vt:lpstr>Categorías de algoritmos de planificación:</vt:lpstr>
      <vt:lpstr>Batch</vt:lpstr>
      <vt:lpstr>Interactivos</vt:lpstr>
      <vt:lpstr>Interactivos</vt:lpstr>
      <vt:lpstr>Tiempo real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Scheduler (planificador)</dc:title>
  <dc:creator>Jeremias Thome</dc:creator>
  <cp:lastModifiedBy>Jeremias Thome</cp:lastModifiedBy>
  <cp:revision>10</cp:revision>
  <dcterms:created xsi:type="dcterms:W3CDTF">2024-05-05T21:27:39Z</dcterms:created>
  <dcterms:modified xsi:type="dcterms:W3CDTF">2024-05-07T20:19:56Z</dcterms:modified>
</cp:coreProperties>
</file>