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1"/>
  </p:notesMasterIdLst>
  <p:sldIdLst>
    <p:sldId id="257" r:id="rId2"/>
    <p:sldId id="270" r:id="rId3"/>
    <p:sldId id="271" r:id="rId4"/>
    <p:sldId id="272" r:id="rId5"/>
    <p:sldId id="273" r:id="rId6"/>
    <p:sldId id="274" r:id="rId7"/>
    <p:sldId id="264" r:id="rId8"/>
    <p:sldId id="269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A95-28D2-43CF-AEBB-6E01D27A5EBA}" type="datetimeFigureOut">
              <a:rPr lang="es-AR" smtClean="0"/>
              <a:t>2/9/2024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65FA7-93A4-4FC2-9F99-176789C5CE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358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A la capa 4 no le importa topología, tecnología nada, solo que se reenvíen bien los paquetes.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Cada host y routers deben tener una ID homogénea, todas mismo formato, protocolo IPv4 de 32 bits.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65FA7-93A4-4FC2-9F99-176789C5CECB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108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AR" dirty="0"/>
              <a:t>La capa de red debe ofrecer sus servicios sin depender de la tecnología específica utilizada en los enrutadores. la capa de transporte no debería preocuparse por cómo funcionan los enrutadores</a:t>
            </a:r>
          </a:p>
          <a:p>
            <a:pPr marL="228600" indent="-228600">
              <a:buAutoNum type="arabicParenR"/>
            </a:pPr>
            <a:endParaRPr lang="es-AR" dirty="0"/>
          </a:p>
          <a:p>
            <a:pPr marL="228600" indent="-228600">
              <a:buAutoNum type="arabicParenR"/>
            </a:pPr>
            <a:r>
              <a:rPr lang="es-AR" dirty="0"/>
              <a:t>La capa de transporte debería poder enviar y recibir datos sin tener que preocuparse por cuántos enrutadores existen, qué tan lejos están o cómo están conectados.</a:t>
            </a:r>
          </a:p>
          <a:p>
            <a:pPr marL="228600" indent="-228600">
              <a:buAutoNum type="arabicParenR"/>
            </a:pPr>
            <a:endParaRPr lang="es-AR" dirty="0"/>
          </a:p>
          <a:p>
            <a:pPr marL="228600" indent="-228600">
              <a:buAutoNum type="arabicParenR"/>
            </a:pPr>
            <a:r>
              <a:rPr lang="es-AR" dirty="0"/>
              <a:t>la capa de transporte debe ver un sistema de direccionamiento unificado y coherente</a:t>
            </a:r>
          </a:p>
          <a:p>
            <a:pPr marL="228600" indent="-228600">
              <a:buAutoNum type="arabicParenR"/>
            </a:pPr>
            <a:endParaRPr lang="es-AR" dirty="0"/>
          </a:p>
          <a:p>
            <a:pPr marL="228600" indent="-228600">
              <a:buAutoNum type="arabicParenR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65FA7-93A4-4FC2-9F99-176789C5CECB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4174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s-AR" dirty="0"/>
              <a:t>La capa de red debe ofrecer sus servicios sin depender de la tecnología específica utilizada en los enrutadores. la capa de transporte no debería preocuparse por cómo funcionan los enrutadores</a:t>
            </a:r>
          </a:p>
          <a:p>
            <a:pPr marL="228600" indent="-228600">
              <a:buAutoNum type="arabicParenR"/>
            </a:pPr>
            <a:endParaRPr lang="es-AR" dirty="0"/>
          </a:p>
          <a:p>
            <a:pPr marL="228600" indent="-228600">
              <a:buAutoNum type="arabicParenR"/>
            </a:pPr>
            <a:r>
              <a:rPr lang="es-AR" dirty="0"/>
              <a:t>La capa de transporte debería poder enviar y recibir datos sin tener que preocuparse por cuántos enrutadores existen, qué tan lejos están o cómo están conectados.</a:t>
            </a:r>
          </a:p>
          <a:p>
            <a:pPr marL="228600" indent="-228600">
              <a:buAutoNum type="arabicParenR"/>
            </a:pPr>
            <a:endParaRPr lang="es-AR" dirty="0"/>
          </a:p>
          <a:p>
            <a:pPr marL="228600" indent="-228600">
              <a:buAutoNum type="arabicParenR"/>
            </a:pPr>
            <a:r>
              <a:rPr lang="es-AR" dirty="0"/>
              <a:t>la capa de transporte debe ver un sistema de direccionamiento unificado y coherente</a:t>
            </a:r>
          </a:p>
          <a:p>
            <a:pPr marL="228600" indent="-228600">
              <a:buAutoNum type="arabicParenR"/>
            </a:pPr>
            <a:endParaRPr lang="es-AR" dirty="0"/>
          </a:p>
          <a:p>
            <a:pPr marL="228600" indent="-228600">
              <a:buAutoNum type="arabicParenR"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65FA7-93A4-4FC2-9F99-176789C5CECB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230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606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053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599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6263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3505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1359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8176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244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273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069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1703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89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9136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557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9140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5627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271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4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C9F0F-28BE-9D5E-6C7B-25A3696E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7200" dirty="0"/>
              <a:t>Capa de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FA68D-00F1-4D7C-A67E-2ED2137A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sz="2800" dirty="0"/>
              <a:t>Introducción.</a:t>
            </a:r>
          </a:p>
          <a:p>
            <a:r>
              <a:rPr lang="es-AR" sz="2800" dirty="0"/>
              <a:t>Servicios:</a:t>
            </a:r>
            <a:br>
              <a:rPr lang="es-AR" sz="2800" dirty="0"/>
            </a:br>
            <a:r>
              <a:rPr lang="es-AR" sz="2800" dirty="0"/>
              <a:t>- Servicio sin conexión.</a:t>
            </a:r>
            <a:br>
              <a:rPr lang="es-AR" sz="2800" dirty="0"/>
            </a:br>
            <a:r>
              <a:rPr lang="es-AR" sz="2800" dirty="0"/>
              <a:t>- Servicio con conexión.</a:t>
            </a:r>
          </a:p>
          <a:p>
            <a:r>
              <a:rPr lang="es-AR" sz="2800" dirty="0"/>
              <a:t>Diferencias.</a:t>
            </a:r>
          </a:p>
          <a:p>
            <a:r>
              <a:rPr lang="es-AR" sz="2800" dirty="0"/>
              <a:t>Interconexión de redes.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FBC6A44-39AE-CFC5-8A27-9569D70F533E}"/>
              </a:ext>
            </a:extLst>
          </p:cNvPr>
          <p:cNvSpPr txBox="1">
            <a:spLocks/>
          </p:cNvSpPr>
          <p:nvPr/>
        </p:nvSpPr>
        <p:spPr>
          <a:xfrm>
            <a:off x="5632593" y="5034136"/>
            <a:ext cx="5531860" cy="120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800" dirty="0"/>
              <a:t>Parlapiano Stefano – 5R5</a:t>
            </a:r>
          </a:p>
        </p:txBody>
      </p:sp>
    </p:spTree>
    <p:extLst>
      <p:ext uri="{BB962C8B-B14F-4D97-AF65-F5344CB8AC3E}">
        <p14:creationId xmlns:p14="http://schemas.microsoft.com/office/powerpoint/2010/main" val="31052264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63760-2D73-8C4A-5053-1651C9F5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3492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La capa 3 o capa de RED, es la responsable de entregar paquetes o datagramas, entre puntos, </a:t>
            </a:r>
            <a:r>
              <a:rPr lang="es-AR" sz="2800" u="sng" dirty="0"/>
              <a:t>a través de múltiples enlaces</a:t>
            </a:r>
            <a:r>
              <a:rPr lang="es-AR" sz="2800" dirty="0"/>
              <a:t>. Atravesando varios routers en el medio.</a:t>
            </a:r>
          </a:p>
          <a:p>
            <a:endParaRPr lang="es-AR" sz="2800" dirty="0"/>
          </a:p>
          <a:p>
            <a:r>
              <a:rPr lang="es-AR" sz="2800" dirty="0"/>
              <a:t>Hace conmutación de paquetes, le llegan, se almacenan, procesan y reenvía toda la trama.</a:t>
            </a:r>
          </a:p>
        </p:txBody>
      </p:sp>
    </p:spTree>
    <p:extLst>
      <p:ext uri="{BB962C8B-B14F-4D97-AF65-F5344CB8AC3E}">
        <p14:creationId xmlns:p14="http://schemas.microsoft.com/office/powerpoint/2010/main" val="11964106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3F1FCB-D1F8-793A-813B-B5694F35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3492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Un host envía paquetes a la red, y éstos son reenviados por los routers, componentes del ISP (Proveedor de Servicio de Internet).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545E221-2CE4-3FAC-C87C-313EF05F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23" y="3192062"/>
            <a:ext cx="7657476" cy="323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405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Servicios a la capa de transporte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3F1FCB-D1F8-793A-813B-B5694F35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13492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Son 2: sin y con conexión.</a:t>
            </a:r>
          </a:p>
          <a:p>
            <a:r>
              <a:rPr lang="es-AR" sz="2800" dirty="0"/>
              <a:t>Consideraciones de capa 3 hacia capa 4:</a:t>
            </a:r>
            <a:br>
              <a:rPr lang="es-AR" sz="2800" dirty="0"/>
            </a:br>
            <a:r>
              <a:rPr lang="es-AR" sz="2800" dirty="0"/>
              <a:t>- Deben ser independientes de la tecnología del router.</a:t>
            </a:r>
            <a:br>
              <a:rPr lang="es-AR" sz="2800" dirty="0"/>
            </a:br>
            <a:r>
              <a:rPr lang="es-AR" sz="2800" dirty="0"/>
              <a:t>- La capa de transporte debe estar aislada de la cantidad, tipo y topología de los routers.</a:t>
            </a:r>
            <a:br>
              <a:rPr lang="es-AR" sz="2800" dirty="0"/>
            </a:br>
            <a:r>
              <a:rPr lang="es-AR" sz="2800" dirty="0"/>
              <a:t>- Las direcciones de red deben tener una numeración uniforme.</a:t>
            </a:r>
          </a:p>
        </p:txBody>
      </p:sp>
    </p:spTree>
    <p:extLst>
      <p:ext uri="{BB962C8B-B14F-4D97-AF65-F5344CB8AC3E}">
        <p14:creationId xmlns:p14="http://schemas.microsoft.com/office/powerpoint/2010/main" val="62676882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Servicio sin conexión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3F1FCB-D1F8-793A-813B-B5694F35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3" y="1809311"/>
            <a:ext cx="3819694" cy="4813767"/>
          </a:xfrm>
        </p:spPr>
        <p:txBody>
          <a:bodyPr>
            <a:normAutofit/>
          </a:bodyPr>
          <a:lstStyle/>
          <a:p>
            <a:r>
              <a:rPr lang="es-AR" dirty="0"/>
              <a:t>Se envían los paquetes </a:t>
            </a:r>
            <a:br>
              <a:rPr lang="es-AR" dirty="0"/>
            </a:br>
            <a:r>
              <a:rPr lang="es-AR" dirty="0"/>
              <a:t>según la tabla de rutas. </a:t>
            </a:r>
            <a:br>
              <a:rPr lang="es-AR" dirty="0"/>
            </a:br>
            <a:r>
              <a:rPr lang="es-AR" dirty="0"/>
              <a:t>Pueden ser estáticas; en la cual se generan las rutas al principio. O dinámicas en la cual están constantemente generándose.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E9D676-6DD0-DD4E-9D77-DCCDEE1CE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98" y="1713492"/>
            <a:ext cx="6708945" cy="408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984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Servicio con conexión: circuitos virtuales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B3F1FCB-D1F8-793A-813B-B5694F35C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3" y="1666278"/>
            <a:ext cx="3819694" cy="4813767"/>
          </a:xfrm>
        </p:spPr>
        <p:txBody>
          <a:bodyPr>
            <a:normAutofit lnSpcReduction="10000"/>
          </a:bodyPr>
          <a:lstStyle/>
          <a:p>
            <a:r>
              <a:rPr lang="es-AR" dirty="0"/>
              <a:t>La idea es evitar elegir rutas nuevas.</a:t>
            </a:r>
          </a:p>
          <a:p>
            <a:r>
              <a:rPr lang="es-AR" dirty="0"/>
              <a:t>Antes del envío se generan los circuitos virtuales con las etiquetas. </a:t>
            </a:r>
          </a:p>
          <a:p>
            <a:r>
              <a:rPr lang="es-AR" dirty="0"/>
              <a:t>Se utiliza MPLS (</a:t>
            </a:r>
            <a:r>
              <a:rPr lang="es-AR" dirty="0" err="1"/>
              <a:t>Multiprotocol</a:t>
            </a:r>
            <a:r>
              <a:rPr lang="es-AR" dirty="0"/>
              <a:t> </a:t>
            </a:r>
            <a:r>
              <a:rPr lang="es-AR" dirty="0" err="1"/>
              <a:t>Label</a:t>
            </a:r>
            <a:r>
              <a:rPr lang="es-AR" dirty="0"/>
              <a:t> Switching).</a:t>
            </a:r>
          </a:p>
          <a:p>
            <a:r>
              <a:rPr lang="es-AR" dirty="0"/>
              <a:t>Al finalizar se cierran todos los circuitos virtuales.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398E19-2AE5-A27F-97A1-E081E6C1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68" y="1809311"/>
            <a:ext cx="6911341" cy="41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381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Diferencias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E691C-617C-FF14-89D4-D1823EE61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97" y="1432364"/>
            <a:ext cx="9905999" cy="3541714"/>
          </a:xfrm>
        </p:spPr>
        <p:txBody>
          <a:bodyPr/>
          <a:lstStyle/>
          <a:p>
            <a:r>
              <a:rPr lang="es-AR" dirty="0"/>
              <a:t>Sin conexión es más automático, los CV requieren una configuración manual.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D55F2B-6AE5-7EBD-A6C8-531C7558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294" y="2174128"/>
            <a:ext cx="9559160" cy="426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2530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478570"/>
          </a:xfrm>
        </p:spPr>
        <p:txBody>
          <a:bodyPr/>
          <a:lstStyle/>
          <a:p>
            <a:r>
              <a:rPr lang="es-AR" dirty="0"/>
              <a:t>Interconexión de redes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724" y="1658143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Conexión de múltiples redes para formar una Internet.</a:t>
            </a:r>
          </a:p>
          <a:p>
            <a:r>
              <a:rPr lang="es-AR" sz="2800" dirty="0"/>
              <a:t>Diferencia entre</a:t>
            </a:r>
            <a:br>
              <a:rPr lang="es-AR" sz="2800" dirty="0"/>
            </a:br>
            <a:r>
              <a:rPr lang="es-AR" sz="2800" dirty="0"/>
              <a:t>redes:</a:t>
            </a:r>
          </a:p>
          <a:p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2C9F7C-6D0D-5384-A3D1-89B59D544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85" y="2607393"/>
            <a:ext cx="7389128" cy="361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6640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478570"/>
          </a:xfrm>
        </p:spPr>
        <p:txBody>
          <a:bodyPr/>
          <a:lstStyle/>
          <a:p>
            <a:r>
              <a:rPr lang="es-AR" dirty="0"/>
              <a:t>Interconexión de redes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788624-4AC3-E1C2-4FCF-85E2DDCB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58A2AB-28B2-7A4B-DC5F-E54576F4D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10" y="1806084"/>
            <a:ext cx="8068190" cy="427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80569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207</TotalTime>
  <Words>475</Words>
  <Application>Microsoft Office PowerPoint</Application>
  <PresentationFormat>Panorámica</PresentationFormat>
  <Paragraphs>44</Paragraphs>
  <Slides>9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Circuito</vt:lpstr>
      <vt:lpstr>Capa de red</vt:lpstr>
      <vt:lpstr>Introducción</vt:lpstr>
      <vt:lpstr>Introducción</vt:lpstr>
      <vt:lpstr>Servicios a la capa de transporte</vt:lpstr>
      <vt:lpstr>Servicio sin conexión</vt:lpstr>
      <vt:lpstr>Servicio con conexión: circuitos virtuales</vt:lpstr>
      <vt:lpstr>Diferencias</vt:lpstr>
      <vt:lpstr>Interconexión de redes</vt:lpstr>
      <vt:lpstr>Interconexión de redes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Señales</dc:title>
  <dc:creator>Stefano Parlapiano</dc:creator>
  <cp:lastModifiedBy>Stefano Parlapiano</cp:lastModifiedBy>
  <cp:revision>19</cp:revision>
  <dcterms:created xsi:type="dcterms:W3CDTF">2024-03-25T14:45:44Z</dcterms:created>
  <dcterms:modified xsi:type="dcterms:W3CDTF">2024-09-02T23:28:07Z</dcterms:modified>
</cp:coreProperties>
</file>