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471FA28-4A22-47B8-B92E-DFD0A8B4D343}"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8" name="PlaceHolder 2"/>
          <p:cNvSpPr>
            <a:spLocks noGrp="1"/>
          </p:cNvSpPr>
          <p:nvPr>
            <p:ph/>
          </p:nvPr>
        </p:nvSpPr>
        <p:spPr>
          <a:xfrm>
            <a:off x="818640" y="222228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9" name="PlaceHolder 3"/>
          <p:cNvSpPr>
            <a:spLocks noGrp="1"/>
          </p:cNvSpPr>
          <p:nvPr>
            <p:ph/>
          </p:nvPr>
        </p:nvSpPr>
        <p:spPr>
          <a:xfrm>
            <a:off x="818640" y="412164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7E68571-224C-4FBF-850E-3755F65D932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1"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2"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3" name="PlaceHolder 4"/>
          <p:cNvSpPr>
            <a:spLocks noGrp="1"/>
          </p:cNvSpPr>
          <p:nvPr>
            <p:ph/>
          </p:nvPr>
        </p:nvSpPr>
        <p:spPr>
          <a:xfrm>
            <a:off x="81864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4" name="PlaceHolder 5"/>
          <p:cNvSpPr>
            <a:spLocks noGrp="1"/>
          </p:cNvSpPr>
          <p:nvPr>
            <p:ph/>
          </p:nvPr>
        </p:nvSpPr>
        <p:spPr>
          <a:xfrm>
            <a:off x="622656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E85E446-1389-4795-A043-B3CBFC81E49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6" name="PlaceHolder 2"/>
          <p:cNvSpPr>
            <a:spLocks noGrp="1"/>
          </p:cNvSpPr>
          <p:nvPr>
            <p:ph/>
          </p:nvPr>
        </p:nvSpPr>
        <p:spPr>
          <a:xfrm>
            <a:off x="81864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7" name="PlaceHolder 3"/>
          <p:cNvSpPr>
            <a:spLocks noGrp="1"/>
          </p:cNvSpPr>
          <p:nvPr>
            <p:ph/>
          </p:nvPr>
        </p:nvSpPr>
        <p:spPr>
          <a:xfrm>
            <a:off x="438696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8" name="PlaceHolder 4"/>
          <p:cNvSpPr>
            <a:spLocks noGrp="1"/>
          </p:cNvSpPr>
          <p:nvPr>
            <p:ph/>
          </p:nvPr>
        </p:nvSpPr>
        <p:spPr>
          <a:xfrm>
            <a:off x="795528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9" name="PlaceHolder 5"/>
          <p:cNvSpPr>
            <a:spLocks noGrp="1"/>
          </p:cNvSpPr>
          <p:nvPr>
            <p:ph/>
          </p:nvPr>
        </p:nvSpPr>
        <p:spPr>
          <a:xfrm>
            <a:off x="81864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0" name="PlaceHolder 6"/>
          <p:cNvSpPr>
            <a:spLocks noGrp="1"/>
          </p:cNvSpPr>
          <p:nvPr>
            <p:ph/>
          </p:nvPr>
        </p:nvSpPr>
        <p:spPr>
          <a:xfrm>
            <a:off x="438696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1" name="PlaceHolder 7"/>
          <p:cNvSpPr>
            <a:spLocks noGrp="1"/>
          </p:cNvSpPr>
          <p:nvPr>
            <p:ph/>
          </p:nvPr>
        </p:nvSpPr>
        <p:spPr>
          <a:xfrm>
            <a:off x="795528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C8D5B5D-744C-43C5-9274-6EF1B4F4FF6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AC3C736-ABC0-48A6-B900-516870D28EAD}"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49" name="PlaceHolder 2"/>
          <p:cNvSpPr>
            <a:spLocks noGrp="1"/>
          </p:cNvSpPr>
          <p:nvPr>
            <p:ph type="subTitle"/>
          </p:nvPr>
        </p:nvSpPr>
        <p:spPr>
          <a:xfrm>
            <a:off x="818640" y="2222280"/>
            <a:ext cx="10554120" cy="363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E80EB5C-132A-4528-A808-4717F4E21CD3}"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1" name="PlaceHolder 2"/>
          <p:cNvSpPr>
            <a:spLocks noGrp="1"/>
          </p:cNvSpPr>
          <p:nvPr>
            <p:ph/>
          </p:nvPr>
        </p:nvSpPr>
        <p:spPr>
          <a:xfrm>
            <a:off x="818640" y="2222280"/>
            <a:ext cx="1055412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0D10B1D-595D-4037-A4B5-C7EBFE62BC5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3" name="PlaceHolder 2"/>
          <p:cNvSpPr>
            <a:spLocks noGrp="1"/>
          </p:cNvSpPr>
          <p:nvPr>
            <p:ph/>
          </p:nvPr>
        </p:nvSpPr>
        <p:spPr>
          <a:xfrm>
            <a:off x="81864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4" name="PlaceHolder 3"/>
          <p:cNvSpPr>
            <a:spLocks noGrp="1"/>
          </p:cNvSpPr>
          <p:nvPr>
            <p:ph/>
          </p:nvPr>
        </p:nvSpPr>
        <p:spPr>
          <a:xfrm>
            <a:off x="622656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1EF79D8-4E0A-4C5C-A1D1-4DF55B4EC36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55376EA-E773-4D43-8281-0296B54590D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10000" y="447120"/>
            <a:ext cx="10571760" cy="4498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A7DF013-4C83-418E-8846-99E6D8A7036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8"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9" name="PlaceHolder 3"/>
          <p:cNvSpPr>
            <a:spLocks noGrp="1"/>
          </p:cNvSpPr>
          <p:nvPr>
            <p:ph/>
          </p:nvPr>
        </p:nvSpPr>
        <p:spPr>
          <a:xfrm>
            <a:off x="622656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0" name="PlaceHolder 4"/>
          <p:cNvSpPr>
            <a:spLocks noGrp="1"/>
          </p:cNvSpPr>
          <p:nvPr>
            <p:ph/>
          </p:nvPr>
        </p:nvSpPr>
        <p:spPr>
          <a:xfrm>
            <a:off x="81864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61C8F5C-06B7-42A6-84EA-ADE54E39D61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 name="PlaceHolder 2"/>
          <p:cNvSpPr>
            <a:spLocks noGrp="1"/>
          </p:cNvSpPr>
          <p:nvPr>
            <p:ph type="subTitle"/>
          </p:nvPr>
        </p:nvSpPr>
        <p:spPr>
          <a:xfrm>
            <a:off x="818640" y="2222280"/>
            <a:ext cx="10554120" cy="363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EFB1321-85BF-4305-BBCF-472AD10EC11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2" name="PlaceHolder 2"/>
          <p:cNvSpPr>
            <a:spLocks noGrp="1"/>
          </p:cNvSpPr>
          <p:nvPr>
            <p:ph/>
          </p:nvPr>
        </p:nvSpPr>
        <p:spPr>
          <a:xfrm>
            <a:off x="81864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3"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4" name="PlaceHolder 4"/>
          <p:cNvSpPr>
            <a:spLocks noGrp="1"/>
          </p:cNvSpPr>
          <p:nvPr>
            <p:ph/>
          </p:nvPr>
        </p:nvSpPr>
        <p:spPr>
          <a:xfrm>
            <a:off x="622656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0C19443-8DD0-4BD6-8EF6-3E831D2D496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6"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7"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8" name="PlaceHolder 4"/>
          <p:cNvSpPr>
            <a:spLocks noGrp="1"/>
          </p:cNvSpPr>
          <p:nvPr>
            <p:ph/>
          </p:nvPr>
        </p:nvSpPr>
        <p:spPr>
          <a:xfrm>
            <a:off x="818640" y="412164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30693B0-BB8D-4DEB-AB1A-3B69372AF80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0" name="PlaceHolder 2"/>
          <p:cNvSpPr>
            <a:spLocks noGrp="1"/>
          </p:cNvSpPr>
          <p:nvPr>
            <p:ph/>
          </p:nvPr>
        </p:nvSpPr>
        <p:spPr>
          <a:xfrm>
            <a:off x="818640" y="222228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1" name="PlaceHolder 3"/>
          <p:cNvSpPr>
            <a:spLocks noGrp="1"/>
          </p:cNvSpPr>
          <p:nvPr>
            <p:ph/>
          </p:nvPr>
        </p:nvSpPr>
        <p:spPr>
          <a:xfrm>
            <a:off x="818640" y="412164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5385B81-71F1-4502-AE0E-E559929C239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3"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4"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5" name="PlaceHolder 4"/>
          <p:cNvSpPr>
            <a:spLocks noGrp="1"/>
          </p:cNvSpPr>
          <p:nvPr>
            <p:ph/>
          </p:nvPr>
        </p:nvSpPr>
        <p:spPr>
          <a:xfrm>
            <a:off x="81864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6" name="PlaceHolder 5"/>
          <p:cNvSpPr>
            <a:spLocks noGrp="1"/>
          </p:cNvSpPr>
          <p:nvPr>
            <p:ph/>
          </p:nvPr>
        </p:nvSpPr>
        <p:spPr>
          <a:xfrm>
            <a:off x="622656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C0C5E2A-0F18-416B-92F5-79891F3BA8F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8" name="PlaceHolder 2"/>
          <p:cNvSpPr>
            <a:spLocks noGrp="1"/>
          </p:cNvSpPr>
          <p:nvPr>
            <p:ph/>
          </p:nvPr>
        </p:nvSpPr>
        <p:spPr>
          <a:xfrm>
            <a:off x="81864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9" name="PlaceHolder 3"/>
          <p:cNvSpPr>
            <a:spLocks noGrp="1"/>
          </p:cNvSpPr>
          <p:nvPr>
            <p:ph/>
          </p:nvPr>
        </p:nvSpPr>
        <p:spPr>
          <a:xfrm>
            <a:off x="438696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80" name="PlaceHolder 4"/>
          <p:cNvSpPr>
            <a:spLocks noGrp="1"/>
          </p:cNvSpPr>
          <p:nvPr>
            <p:ph/>
          </p:nvPr>
        </p:nvSpPr>
        <p:spPr>
          <a:xfrm>
            <a:off x="795528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81" name="PlaceHolder 5"/>
          <p:cNvSpPr>
            <a:spLocks noGrp="1"/>
          </p:cNvSpPr>
          <p:nvPr>
            <p:ph/>
          </p:nvPr>
        </p:nvSpPr>
        <p:spPr>
          <a:xfrm>
            <a:off x="81864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82" name="PlaceHolder 6"/>
          <p:cNvSpPr>
            <a:spLocks noGrp="1"/>
          </p:cNvSpPr>
          <p:nvPr>
            <p:ph/>
          </p:nvPr>
        </p:nvSpPr>
        <p:spPr>
          <a:xfrm>
            <a:off x="438696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83" name="PlaceHolder 7"/>
          <p:cNvSpPr>
            <a:spLocks noGrp="1"/>
          </p:cNvSpPr>
          <p:nvPr>
            <p:ph/>
          </p:nvPr>
        </p:nvSpPr>
        <p:spPr>
          <a:xfrm>
            <a:off x="795528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745C223-AD10-4035-B498-7A1353EA4F43}"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9" name="PlaceHolder 2"/>
          <p:cNvSpPr>
            <a:spLocks noGrp="1"/>
          </p:cNvSpPr>
          <p:nvPr>
            <p:ph/>
          </p:nvPr>
        </p:nvSpPr>
        <p:spPr>
          <a:xfrm>
            <a:off x="818640" y="2222280"/>
            <a:ext cx="1055412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47D80C6-7C30-4661-AA11-966B524452E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1" name="PlaceHolder 2"/>
          <p:cNvSpPr>
            <a:spLocks noGrp="1"/>
          </p:cNvSpPr>
          <p:nvPr>
            <p:ph/>
          </p:nvPr>
        </p:nvSpPr>
        <p:spPr>
          <a:xfrm>
            <a:off x="81864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2" name="PlaceHolder 3"/>
          <p:cNvSpPr>
            <a:spLocks noGrp="1"/>
          </p:cNvSpPr>
          <p:nvPr>
            <p:ph/>
          </p:nvPr>
        </p:nvSpPr>
        <p:spPr>
          <a:xfrm>
            <a:off x="622656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684AE3B-9A82-44CD-861C-B5BD61D7C99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6F8208A-FA23-4A5E-818C-71611B7051B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10000" y="447120"/>
            <a:ext cx="10571760" cy="4498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0C9FF09-939B-4D92-8A5B-F58581C45B2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6"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7" name="PlaceHolder 3"/>
          <p:cNvSpPr>
            <a:spLocks noGrp="1"/>
          </p:cNvSpPr>
          <p:nvPr>
            <p:ph/>
          </p:nvPr>
        </p:nvSpPr>
        <p:spPr>
          <a:xfrm>
            <a:off x="622656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8" name="PlaceHolder 4"/>
          <p:cNvSpPr>
            <a:spLocks noGrp="1"/>
          </p:cNvSpPr>
          <p:nvPr>
            <p:ph/>
          </p:nvPr>
        </p:nvSpPr>
        <p:spPr>
          <a:xfrm>
            <a:off x="81864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AE89143-B02D-4AD0-B9BB-8C4D9E46B40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0" name="PlaceHolder 2"/>
          <p:cNvSpPr>
            <a:spLocks noGrp="1"/>
          </p:cNvSpPr>
          <p:nvPr>
            <p:ph/>
          </p:nvPr>
        </p:nvSpPr>
        <p:spPr>
          <a:xfrm>
            <a:off x="81864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1"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2" name="PlaceHolder 4"/>
          <p:cNvSpPr>
            <a:spLocks noGrp="1"/>
          </p:cNvSpPr>
          <p:nvPr>
            <p:ph/>
          </p:nvPr>
        </p:nvSpPr>
        <p:spPr>
          <a:xfrm>
            <a:off x="622656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B70530D-4CC0-40DE-A6A1-C92538CD34D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4"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5"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6" name="PlaceHolder 4"/>
          <p:cNvSpPr>
            <a:spLocks noGrp="1"/>
          </p:cNvSpPr>
          <p:nvPr>
            <p:ph/>
          </p:nvPr>
        </p:nvSpPr>
        <p:spPr>
          <a:xfrm>
            <a:off x="818640" y="412164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CA9A4A7-6D8D-44A8-A9F2-691F1C92BEF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Freeform 6"/>
          <p:cNvSpPr/>
          <p:nvPr/>
        </p:nvSpPr>
        <p:spPr>
          <a:xfrm>
            <a:off x="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1" name="PlaceHolder 1"/>
          <p:cNvSpPr>
            <a:spLocks noGrp="1"/>
          </p:cNvSpPr>
          <p:nvPr>
            <p:ph type="title"/>
          </p:nvPr>
        </p:nvSpPr>
        <p:spPr>
          <a:xfrm>
            <a:off x="810000" y="1449000"/>
            <a:ext cx="10571760" cy="297072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5400" spc="-1" strike="noStrike">
                <a:solidFill>
                  <a:srgbClr val="fefefe"/>
                </a:solidFill>
                <a:latin typeface="Century Gothic"/>
              </a:rPr>
              <a:t>Haga clic para modificar </a:t>
            </a:r>
            <a:r>
              <a:rPr b="1" lang="es-ES" sz="5400" spc="-1" strike="noStrike">
                <a:solidFill>
                  <a:srgbClr val="fefefe"/>
                </a:solidFill>
                <a:latin typeface="Century Gothic"/>
              </a:rPr>
              <a:t>el estilo de título del </a:t>
            </a:r>
            <a:r>
              <a:rPr b="1" lang="es-ES" sz="5400" spc="-1" strike="noStrike">
                <a:solidFill>
                  <a:srgbClr val="fefefe"/>
                </a:solidFill>
                <a:latin typeface="Century Gothic"/>
              </a:rPr>
              <a:t>patrón</a:t>
            </a:r>
            <a:endParaRPr b="0" lang="en-US" sz="5400" spc="-1" strike="noStrike">
              <a:solidFill>
                <a:srgbClr val="ffffff"/>
              </a:solidFill>
              <a:latin typeface="Century Gothic"/>
            </a:endParaRPr>
          </a:p>
        </p:txBody>
      </p:sp>
      <p:sp>
        <p:nvSpPr>
          <p:cNvPr id="2" name="PlaceHolder 2"/>
          <p:cNvSpPr>
            <a:spLocks noGrp="1"/>
          </p:cNvSpPr>
          <p:nvPr>
            <p:ph type="dt" idx="1"/>
          </p:nvPr>
        </p:nvSpPr>
        <p:spPr>
          <a:xfrm>
            <a:off x="9334800" y="6041520"/>
            <a:ext cx="1343520" cy="364680"/>
          </a:xfrm>
          <a:prstGeom prst="rect">
            <a:avLst/>
          </a:prstGeom>
          <a:noFill/>
          <a:ln w="0">
            <a:noFill/>
          </a:ln>
        </p:spPr>
        <p:txBody>
          <a:bodyPr anchor="b">
            <a:noAutofit/>
          </a:bodyPr>
          <a:lstStyle>
            <a:lvl1pPr algn="r">
              <a:lnSpc>
                <a:spcPct val="100000"/>
              </a:lnSpc>
              <a:buNone/>
              <a:defRPr b="0" lang="en-US" sz="900" spc="-1" strike="noStrike">
                <a:solidFill>
                  <a:srgbClr val="ffffff"/>
                </a:solidFill>
                <a:latin typeface="Century Gothic"/>
              </a:defRPr>
            </a:lvl1pPr>
          </a:lstStyle>
          <a:p>
            <a:pPr algn="r">
              <a:lnSpc>
                <a:spcPct val="100000"/>
              </a:lnSpc>
              <a:buNone/>
            </a:pPr>
            <a:r>
              <a:rPr b="0" lang="en-US" sz="900" spc="-1" strike="noStrike">
                <a:solidFill>
                  <a:srgbClr val="ffffff"/>
                </a:solidFill>
                <a:latin typeface="Century Gothic"/>
              </a:rPr>
              <a:t>&lt;date/time&gt;</a:t>
            </a:r>
            <a:endParaRPr b="0" lang="en-US" sz="900" spc="-1" strike="noStrike">
              <a:latin typeface="Times New Roman"/>
            </a:endParaRPr>
          </a:p>
        </p:txBody>
      </p:sp>
      <p:sp>
        <p:nvSpPr>
          <p:cNvPr id="3" name="PlaceHolder 3"/>
          <p:cNvSpPr>
            <a:spLocks noGrp="1"/>
          </p:cNvSpPr>
          <p:nvPr>
            <p:ph type="ftr" idx="2"/>
          </p:nvPr>
        </p:nvSpPr>
        <p:spPr>
          <a:xfrm>
            <a:off x="451440" y="6041520"/>
            <a:ext cx="8643960" cy="36468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4"/>
          <p:cNvSpPr>
            <a:spLocks noGrp="1"/>
          </p:cNvSpPr>
          <p:nvPr>
            <p:ph type="sldNum" idx="3"/>
          </p:nvPr>
        </p:nvSpPr>
        <p:spPr>
          <a:xfrm>
            <a:off x="10678320" y="5915880"/>
            <a:ext cx="1061640" cy="490320"/>
          </a:xfrm>
          <a:prstGeom prst="rect">
            <a:avLst/>
          </a:prstGeom>
          <a:noFill/>
          <a:ln w="0">
            <a:noFill/>
          </a:ln>
        </p:spPr>
        <p:txBody>
          <a:bodyPr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EDCCDB9E-9EE5-4BCA-BCFB-73B653C66E7F}" type="slidenum">
              <a:rPr b="0" lang="en-US" sz="2000" spc="-1" strike="noStrike">
                <a:solidFill>
                  <a:srgbClr val="00c6bb"/>
                </a:solidFill>
                <a:latin typeface="Century Gothic"/>
              </a:rPr>
              <a:t>&lt;number&gt;</a:t>
            </a:fld>
            <a:endParaRPr b="0" lang="en-US" sz="20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Century Gothic"/>
              </a:rPr>
              <a:t>Click to edit the outline text format</a:t>
            </a:r>
            <a:endParaRPr b="0" lang="en-US" sz="18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Century Gothic"/>
              </a:rPr>
              <a:t>Second Outline Level</a:t>
            </a:r>
            <a:endParaRPr b="0" lang="en-US" sz="14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200" spc="-1" strike="noStrike">
                <a:solidFill>
                  <a:srgbClr val="ffffff"/>
                </a:solidFill>
                <a:latin typeface="Century Gothic"/>
              </a:rPr>
              <a:t>Third Outline Level</a:t>
            </a:r>
            <a:endParaRPr b="0" lang="en-US" sz="12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200" spc="-1" strike="noStrike">
                <a:solidFill>
                  <a:srgbClr val="ffffff"/>
                </a:solidFill>
                <a:latin typeface="Century Gothic"/>
              </a:rPr>
              <a:t>Fourth Outline Level</a:t>
            </a:r>
            <a:endParaRPr b="0" lang="en-US" sz="12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42" name="Freeform 6"/>
          <p:cNvSpPr/>
          <p:nvPr/>
        </p:nvSpPr>
        <p:spPr>
          <a:xfrm>
            <a:off x="0" y="0"/>
            <a:ext cx="12191760" cy="218556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43"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Haga clic para modificar el estilo de título del patrón</a:t>
            </a:r>
            <a:endParaRPr b="0" lang="en-US" sz="4000" spc="-1" strike="noStrike">
              <a:solidFill>
                <a:srgbClr val="ffffff"/>
              </a:solidFill>
              <a:latin typeface="Century Gothic"/>
            </a:endParaRPr>
          </a:p>
        </p:txBody>
      </p:sp>
      <p:sp>
        <p:nvSpPr>
          <p:cNvPr id="44" name="PlaceHolder 2"/>
          <p:cNvSpPr>
            <a:spLocks noGrp="1"/>
          </p:cNvSpPr>
          <p:nvPr>
            <p:ph type="body"/>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s-ES" sz="1800" spc="-1" strike="noStrike">
                <a:solidFill>
                  <a:srgbClr val="ffffff"/>
                </a:solidFill>
                <a:latin typeface="Century Gothic"/>
              </a:rPr>
              <a:t>Editar el estilo de texto del patrón</a:t>
            </a:r>
            <a:endParaRPr b="0" lang="en-US" sz="1800" spc="-1" strike="noStrike">
              <a:solidFill>
                <a:srgbClr val="ffffff"/>
              </a:solidFill>
              <a:latin typeface="Century Gothic"/>
            </a:endParaRPr>
          </a:p>
          <a:p>
            <a:pPr lvl="1" marL="743040" indent="-285840">
              <a:lnSpc>
                <a:spcPct val="100000"/>
              </a:lnSpc>
              <a:spcBef>
                <a:spcPts val="320"/>
              </a:spcBef>
              <a:spcAft>
                <a:spcPts val="601"/>
              </a:spcAft>
              <a:buClr>
                <a:srgbClr val="00c6bb"/>
              </a:buClr>
              <a:buFont typeface="Wingdings 2" charset="2"/>
              <a:buChar char=""/>
            </a:pPr>
            <a:r>
              <a:rPr b="0" lang="es-ES" sz="1600" spc="-1" strike="noStrike">
                <a:solidFill>
                  <a:srgbClr val="ffffff"/>
                </a:solidFill>
                <a:latin typeface="Century Gothic"/>
              </a:rPr>
              <a:t>Segundo nivel</a:t>
            </a:r>
            <a:endParaRPr b="0" lang="en-US" sz="1600" spc="-1" strike="noStrike">
              <a:solidFill>
                <a:srgbClr val="ffffff"/>
              </a:solidFill>
              <a:latin typeface="Century Gothic"/>
            </a:endParaRPr>
          </a:p>
          <a:p>
            <a:pPr lvl="2" marL="1143000" indent="-228600">
              <a:lnSpc>
                <a:spcPct val="100000"/>
              </a:lnSpc>
              <a:spcBef>
                <a:spcPts val="281"/>
              </a:spcBef>
              <a:spcAft>
                <a:spcPts val="601"/>
              </a:spcAft>
              <a:buClr>
                <a:srgbClr val="00c6bb"/>
              </a:buClr>
              <a:buFont typeface="Wingdings 2" charset="2"/>
              <a:buChar char=""/>
            </a:pPr>
            <a:r>
              <a:rPr b="0" lang="es-ES" sz="1400" spc="-1" strike="noStrike">
                <a:solidFill>
                  <a:srgbClr val="ffffff"/>
                </a:solidFill>
                <a:latin typeface="Century Gothic"/>
              </a:rPr>
              <a:t>Tercer nivel</a:t>
            </a:r>
            <a:endParaRPr b="0" lang="en-US" sz="1400" spc="-1" strike="noStrike">
              <a:solidFill>
                <a:srgbClr val="ffffff"/>
              </a:solidFill>
              <a:latin typeface="Century Gothic"/>
            </a:endParaRPr>
          </a:p>
          <a:p>
            <a:pPr lvl="3" marL="16002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Cuarto nivel</a:t>
            </a:r>
            <a:endParaRPr b="0" lang="en-US" sz="1200" spc="-1" strike="noStrike">
              <a:solidFill>
                <a:srgbClr val="ffffff"/>
              </a:solidFill>
              <a:latin typeface="Century Gothic"/>
            </a:endParaRPr>
          </a:p>
          <a:p>
            <a:pPr lvl="4" marL="20574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Quinto nivel</a:t>
            </a:r>
            <a:endParaRPr b="0" lang="en-US" sz="1200" spc="-1" strike="noStrike">
              <a:solidFill>
                <a:srgbClr val="ffffff"/>
              </a:solidFill>
              <a:latin typeface="Century Gothic"/>
            </a:endParaRPr>
          </a:p>
        </p:txBody>
      </p:sp>
      <p:sp>
        <p:nvSpPr>
          <p:cNvPr id="45" name="PlaceHolder 3"/>
          <p:cNvSpPr>
            <a:spLocks noGrp="1"/>
          </p:cNvSpPr>
          <p:nvPr>
            <p:ph type="dt" idx="4"/>
          </p:nvPr>
        </p:nvSpPr>
        <p:spPr>
          <a:xfrm>
            <a:off x="9334800" y="6041520"/>
            <a:ext cx="1343520" cy="364680"/>
          </a:xfrm>
          <a:prstGeom prst="rect">
            <a:avLst/>
          </a:prstGeom>
          <a:noFill/>
          <a:ln w="0">
            <a:noFill/>
          </a:ln>
        </p:spPr>
        <p:txBody>
          <a:bodyPr anchor="b">
            <a:noAutofit/>
          </a:bodyPr>
          <a:lstStyle>
            <a:lvl1pPr algn="r">
              <a:lnSpc>
                <a:spcPct val="100000"/>
              </a:lnSpc>
              <a:buNone/>
              <a:defRPr b="0" lang="en-US" sz="900" spc="-1" strike="noStrike">
                <a:solidFill>
                  <a:srgbClr val="ffffff"/>
                </a:solidFill>
                <a:latin typeface="Century Gothic"/>
              </a:defRPr>
            </a:lvl1pPr>
          </a:lstStyle>
          <a:p>
            <a:pPr algn="r">
              <a:lnSpc>
                <a:spcPct val="100000"/>
              </a:lnSpc>
              <a:buNone/>
            </a:pPr>
            <a:r>
              <a:rPr b="0" lang="en-US" sz="900" spc="-1" strike="noStrike">
                <a:solidFill>
                  <a:srgbClr val="ffffff"/>
                </a:solidFill>
                <a:latin typeface="Century Gothic"/>
              </a:rPr>
              <a:t>&lt;date/time&gt;</a:t>
            </a:r>
            <a:endParaRPr b="0" lang="en-US" sz="900" spc="-1" strike="noStrike">
              <a:latin typeface="Times New Roman"/>
            </a:endParaRPr>
          </a:p>
        </p:txBody>
      </p:sp>
      <p:sp>
        <p:nvSpPr>
          <p:cNvPr id="46" name="PlaceHolder 4"/>
          <p:cNvSpPr>
            <a:spLocks noGrp="1"/>
          </p:cNvSpPr>
          <p:nvPr>
            <p:ph type="ftr" idx="5"/>
          </p:nvPr>
        </p:nvSpPr>
        <p:spPr>
          <a:xfrm>
            <a:off x="451440" y="6041520"/>
            <a:ext cx="8643960" cy="36468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7" name="PlaceHolder 5"/>
          <p:cNvSpPr>
            <a:spLocks noGrp="1"/>
          </p:cNvSpPr>
          <p:nvPr>
            <p:ph type="sldNum" idx="6"/>
          </p:nvPr>
        </p:nvSpPr>
        <p:spPr>
          <a:xfrm>
            <a:off x="10678320" y="5915880"/>
            <a:ext cx="1061640" cy="490320"/>
          </a:xfrm>
          <a:prstGeom prst="rect">
            <a:avLst/>
          </a:prstGeom>
          <a:noFill/>
          <a:ln w="0">
            <a:noFill/>
          </a:ln>
        </p:spPr>
        <p:txBody>
          <a:bodyPr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51B043C0-A046-4D66-BB69-B7D47BBE24F1}" type="slidenum">
              <a:rPr b="0" lang="en-US" sz="2000" spc="-1" strike="noStrike">
                <a:solidFill>
                  <a:srgbClr val="00c6bb"/>
                </a:solidFill>
                <a:latin typeface="Century Gothic"/>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10000" y="1449000"/>
            <a:ext cx="10571760" cy="297072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5400" spc="-1" strike="noStrike">
                <a:solidFill>
                  <a:srgbClr val="fefefe"/>
                </a:solidFill>
                <a:latin typeface="Century Gothic"/>
              </a:rPr>
              <a:t>INTERCONEXIÓN DE REDES</a:t>
            </a:r>
            <a:endParaRPr b="0" lang="en-US" sz="5400" spc="-1" strike="noStrike">
              <a:solidFill>
                <a:srgbClr val="ffffff"/>
              </a:solidFill>
              <a:latin typeface="Century Gothic"/>
            </a:endParaRPr>
          </a:p>
        </p:txBody>
      </p:sp>
      <p:sp>
        <p:nvSpPr>
          <p:cNvPr id="85" name="PlaceHolder 2"/>
          <p:cNvSpPr>
            <a:spLocks noGrp="1"/>
          </p:cNvSpPr>
          <p:nvPr>
            <p:ph type="subTitle"/>
          </p:nvPr>
        </p:nvSpPr>
        <p:spPr>
          <a:xfrm>
            <a:off x="810000" y="5280840"/>
            <a:ext cx="10571760" cy="1198080"/>
          </a:xfrm>
          <a:prstGeom prst="rect">
            <a:avLst/>
          </a:prstGeom>
          <a:noFill/>
          <a:ln w="0">
            <a:noFill/>
          </a:ln>
          <a:effectLst>
            <a:outerShdw dist="0" dir="0" blurRad="50760" rotWithShape="0">
              <a:srgbClr val="000000">
                <a:alpha val="40000"/>
              </a:srgbClr>
            </a:outerShdw>
          </a:effectLst>
        </p:spPr>
        <p:txBody>
          <a:bodyPr anchor="t">
            <a:noAutofit/>
          </a:bodyPr>
          <a:p>
            <a:pPr>
              <a:lnSpc>
                <a:spcPct val="100000"/>
              </a:lnSpc>
              <a:spcBef>
                <a:spcPts val="360"/>
              </a:spcBef>
              <a:spcAft>
                <a:spcPts val="601"/>
              </a:spcAft>
              <a:buNone/>
              <a:tabLst>
                <a:tab algn="l" pos="0"/>
              </a:tabLst>
            </a:pPr>
            <a:r>
              <a:rPr b="0" lang="es-MX" sz="1800" spc="-1" strike="noStrike" u="sng">
                <a:solidFill>
                  <a:srgbClr val="ffffff"/>
                </a:solidFill>
                <a:uFillTx/>
                <a:latin typeface="Century Gothic"/>
              </a:rPr>
              <a:t>Alumno</a:t>
            </a:r>
            <a:r>
              <a:rPr b="0" lang="es-MX" sz="1800" spc="-1" strike="noStrike">
                <a:solidFill>
                  <a:srgbClr val="ffffff"/>
                </a:solidFill>
                <a:latin typeface="Century Gothic"/>
              </a:rPr>
              <a:t>: Betti, Germán Ariel</a:t>
            </a:r>
            <a:endParaRPr b="0" lang="en-US" sz="1800" spc="-1" strike="noStrike">
              <a:latin typeface="Arial"/>
            </a:endParaRPr>
          </a:p>
          <a:p>
            <a:pPr>
              <a:lnSpc>
                <a:spcPct val="100000"/>
              </a:lnSpc>
              <a:spcBef>
                <a:spcPts val="360"/>
              </a:spcBef>
              <a:spcAft>
                <a:spcPts val="601"/>
              </a:spcAft>
              <a:buNone/>
              <a:tabLst>
                <a:tab algn="l" pos="0"/>
              </a:tabLst>
            </a:pPr>
            <a:r>
              <a:rPr b="0" lang="es-MX" sz="1800" spc="-1" strike="noStrike" u="sng">
                <a:solidFill>
                  <a:srgbClr val="ffffff"/>
                </a:solidFill>
                <a:uFillTx/>
                <a:latin typeface="Century Gothic"/>
              </a:rPr>
              <a:t>Comisión</a:t>
            </a:r>
            <a:r>
              <a:rPr b="0" lang="es-MX" sz="1800" spc="-1" strike="noStrike">
                <a:solidFill>
                  <a:srgbClr val="ffffff"/>
                </a:solidFill>
                <a:latin typeface="Century Gothic"/>
              </a:rPr>
              <a:t>: 5R4</a:t>
            </a:r>
            <a:endParaRPr b="0" lang="en-US" sz="1800" spc="-1" strike="noStrike">
              <a:latin typeface="Arial"/>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Técnicas Digitales III - 2024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Enrutamiento entre redes</a:t>
            </a:r>
            <a:endParaRPr b="0" lang="en-US" sz="4000" spc="-1" strike="noStrike">
              <a:solidFill>
                <a:srgbClr val="ffffff"/>
              </a:solidFill>
              <a:latin typeface="Century Gothic"/>
            </a:endParaRPr>
          </a:p>
        </p:txBody>
      </p:sp>
      <p:sp>
        <p:nvSpPr>
          <p:cNvPr id="113" name="PlaceHolder 2"/>
          <p:cNvSpPr>
            <a:spLocks noGrp="1"/>
          </p:cNvSpPr>
          <p:nvPr>
            <p:ph/>
          </p:nvPr>
        </p:nvSpPr>
        <p:spPr>
          <a:xfrm>
            <a:off x="818640" y="284940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Las redes pueden usar internamente distintos algoritmos de enrutamiento.</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Por ejemplo, una red podría usar un enrutamiento por estado del enlace y otra un enrutamiento por vector de distancia.</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Las redes manejadas por distintos operadores conducen a problemas más grandes.</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Enrutamiento entre redes</a:t>
            </a:r>
            <a:endParaRPr b="0" lang="en-US" sz="4000" spc="-1" strike="noStrike">
              <a:solidFill>
                <a:srgbClr val="ffffff"/>
              </a:solidFill>
              <a:latin typeface="Century Gothic"/>
            </a:endParaRPr>
          </a:p>
        </p:txBody>
      </p:sp>
      <p:sp>
        <p:nvSpPr>
          <p:cNvPr id="115" name="PlaceHolder 2"/>
          <p:cNvSpPr>
            <a:spLocks noGrp="1"/>
          </p:cNvSpPr>
          <p:nvPr>
            <p:ph/>
          </p:nvPr>
        </p:nvSpPr>
        <p:spPr>
          <a:xfrm>
            <a:off x="810000" y="2209320"/>
            <a:ext cx="10554120" cy="433476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1) Tal vez los operadores tengan distintas ideas sobre lo que sería una buena ruta a través de la red. Posiblemente un operador quiera la ruta con el menor retardo, mientras que otro prefiera la ruta menos costosa. </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Esto obligará a los operadores a usar distintas cantidades para establecer los costos de la ruta más corta.</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2) O peor aún, tal vez un operador no quiera que otro conozca siquiera los detalles de las rutas en su red, quizá debido a que los pesos y las rutas puedan reflejar información delicada.</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3) Por último, la interred puede ser mucho más grande que cualquiera de las redes que la conforman. </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Enrutamiento entre redes</a:t>
            </a:r>
            <a:endParaRPr b="0" lang="en-US" sz="4000" spc="-1" strike="noStrike">
              <a:solidFill>
                <a:srgbClr val="ffffff"/>
              </a:solidFill>
              <a:latin typeface="Century Gothic"/>
            </a:endParaRPr>
          </a:p>
        </p:txBody>
      </p:sp>
      <p:sp>
        <p:nvSpPr>
          <p:cNvPr id="117" name="PlaceHolder 2"/>
          <p:cNvSpPr>
            <a:spLocks noGrp="1"/>
          </p:cNvSpPr>
          <p:nvPr>
            <p:ph/>
          </p:nvPr>
        </p:nvSpPr>
        <p:spPr>
          <a:xfrm>
            <a:off x="600840" y="2365920"/>
            <a:ext cx="11076840" cy="4138920"/>
          </a:xfrm>
          <a:prstGeom prst="rect">
            <a:avLst/>
          </a:prstGeom>
          <a:noFill/>
          <a:ln w="0">
            <a:noFill/>
          </a:ln>
          <a:effectLst>
            <a:outerShdw dist="0" dir="0" blurRad="50760" rotWithShape="0">
              <a:srgbClr val="000000">
                <a:alpha val="40000"/>
              </a:srgbClr>
            </a:outerShdw>
          </a:effectLst>
        </p:spPr>
        <p:txBody>
          <a:bodyPr anchor="ctr">
            <a:norm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Todas estas consideraciones conducen a un algoritmo de enrutamiento de dos niveles no necesariamente jerárquicos. </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Dentro de cada red, se utiliza un </a:t>
            </a:r>
            <a:r>
              <a:rPr b="1" lang="es-MX" sz="1800" spc="-1" strike="noStrike">
                <a:solidFill>
                  <a:srgbClr val="ffffff"/>
                </a:solidFill>
                <a:latin typeface="Century Gothic"/>
              </a:rPr>
              <a:t>protocolo</a:t>
            </a:r>
            <a:r>
              <a:rPr b="0" lang="es-MX" sz="1800" spc="-1" strike="noStrike">
                <a:solidFill>
                  <a:srgbClr val="ffffff"/>
                </a:solidFill>
                <a:latin typeface="Century Gothic"/>
              </a:rPr>
              <a:t> </a:t>
            </a:r>
            <a:r>
              <a:rPr b="1" lang="es-MX" sz="1800" spc="-1" strike="noStrike">
                <a:solidFill>
                  <a:srgbClr val="ffffff"/>
                </a:solidFill>
                <a:latin typeface="Century Gothic"/>
              </a:rPr>
              <a:t>intradominio o de puerta de enlace interior</a:t>
            </a:r>
            <a:r>
              <a:rPr b="0" lang="es-MX" sz="1800" spc="-1" strike="noStrike">
                <a:solidFill>
                  <a:srgbClr val="ffffff"/>
                </a:solidFill>
                <a:latin typeface="Century Gothic"/>
              </a:rPr>
              <a:t> para el enrutamiento </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A través de las redes que conforman la interred se utiliza un </a:t>
            </a:r>
            <a:r>
              <a:rPr b="1" lang="es-MX" sz="1800" spc="-1" strike="noStrike">
                <a:solidFill>
                  <a:srgbClr val="ffffff"/>
                </a:solidFill>
                <a:latin typeface="Century Gothic"/>
              </a:rPr>
              <a:t>protocolo interdominio o de puerta de enlace exterior</a:t>
            </a:r>
            <a:r>
              <a:rPr b="0" lang="es-MX" sz="1800" spc="-1" strike="noStrike">
                <a:solidFill>
                  <a:srgbClr val="ffffff"/>
                </a:solidFill>
                <a:latin typeface="Century Gothic"/>
              </a:rPr>
              <a:t>.</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1" lang="es-MX" sz="1800" spc="-1" strike="noStrike">
                <a:solidFill>
                  <a:srgbClr val="ffffff"/>
                </a:solidFill>
                <a:latin typeface="Century Gothic"/>
              </a:rPr>
              <a:t>Todas las redes pueden usar distintos protocolos intradominio, pero deben usar el mismo protocolo interdominio (BGP en internet).</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Como cada red se opera de manera independiente a las demás, se conoce comúnmente como un </a:t>
            </a:r>
            <a:r>
              <a:rPr b="1" lang="es-MX" sz="1800" spc="-1" strike="noStrike">
                <a:solidFill>
                  <a:srgbClr val="ffffff"/>
                </a:solidFill>
                <a:latin typeface="Century Gothic"/>
              </a:rPr>
              <a:t>AS</a:t>
            </a:r>
            <a:r>
              <a:rPr b="0" lang="es-MX" sz="1800" spc="-1" strike="noStrike">
                <a:solidFill>
                  <a:srgbClr val="ffffff"/>
                </a:solidFill>
                <a:latin typeface="Century Gothic"/>
              </a:rPr>
              <a:t> (Sistema Autónomo).</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19" name="PlaceHolder 2"/>
          <p:cNvSpPr>
            <a:spLocks noGrp="1"/>
          </p:cNvSpPr>
          <p:nvPr>
            <p:ph/>
          </p:nvPr>
        </p:nvSpPr>
        <p:spPr>
          <a:xfrm>
            <a:off x="810000" y="243144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Cada red o enlace impone un tamaño máximo a sus paquetes. Estos límites tienen varias razones, entre ellas:</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pic>
        <p:nvPicPr>
          <p:cNvPr id="120" name="Imagen 3" descr=""/>
          <p:cNvPicPr/>
          <p:nvPr/>
        </p:nvPicPr>
        <p:blipFill>
          <a:blip r:embed="rId1"/>
          <a:stretch/>
        </p:blipFill>
        <p:spPr>
          <a:xfrm>
            <a:off x="399240" y="3551040"/>
            <a:ext cx="11393280" cy="24120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22" name="PlaceHolder 2"/>
          <p:cNvSpPr>
            <a:spLocks noGrp="1"/>
          </p:cNvSpPr>
          <p:nvPr>
            <p:ph/>
          </p:nvPr>
        </p:nvSpPr>
        <p:spPr>
          <a:xfrm>
            <a:off x="505080" y="2849400"/>
            <a:ext cx="11181240" cy="4008240"/>
          </a:xfrm>
          <a:prstGeom prst="rect">
            <a:avLst/>
          </a:prstGeom>
          <a:noFill/>
          <a:ln w="0">
            <a:noFill/>
          </a:ln>
          <a:effectLst>
            <a:outerShdw dist="0" dir="0" blurRad="50760" rotWithShape="0">
              <a:srgbClr val="000000">
                <a:alpha val="40000"/>
              </a:srgbClr>
            </a:outerShdw>
          </a:effectLst>
        </p:spPr>
        <p:txBody>
          <a:bodyPr anchor="ctr">
            <a:norm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El resultado de todos estos factores es que los diseñadores de redes no tienen la libertad de elegir cualquier tamaño máximo de paquetes que deseen.</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u="sng">
                <a:solidFill>
                  <a:srgbClr val="ffffff"/>
                </a:solidFill>
                <a:uFillTx/>
                <a:latin typeface="Century Gothic"/>
              </a:rPr>
              <a:t>Por ejemplo</a:t>
            </a:r>
            <a:r>
              <a:rPr b="0" lang="es-MX" sz="1800" spc="-1" strike="noStrike">
                <a:solidFill>
                  <a:srgbClr val="ffffff"/>
                </a:solidFill>
                <a:latin typeface="Century Gothic"/>
              </a:rPr>
              <a:t>:</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1" lang="es-MX" sz="1800" spc="-1" strike="noStrike">
                <a:solidFill>
                  <a:srgbClr val="ffffff"/>
                </a:solidFill>
                <a:latin typeface="Century Gothic"/>
              </a:rPr>
              <a:t>Ethernet</a:t>
            </a:r>
            <a:r>
              <a:rPr b="0" lang="es-MX" sz="1800" spc="-1" strike="noStrike">
                <a:solidFill>
                  <a:srgbClr val="ffffff"/>
                </a:solidFill>
                <a:latin typeface="Century Gothic"/>
              </a:rPr>
              <a:t>: Carga máxima de 1500 bytes.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1" lang="es-MX" sz="1800" spc="-1" strike="noStrike">
                <a:solidFill>
                  <a:srgbClr val="ffffff"/>
                </a:solidFill>
                <a:latin typeface="Century Gothic"/>
              </a:rPr>
              <a:t>802.11</a:t>
            </a:r>
            <a:r>
              <a:rPr b="0" lang="es-MX" sz="1800" spc="-1" strike="noStrike">
                <a:solidFill>
                  <a:srgbClr val="ffffff"/>
                </a:solidFill>
                <a:latin typeface="Century Gothic"/>
              </a:rPr>
              <a:t>: Carga máxima de 2272 bytes.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1" lang="es-MX" sz="1800" spc="-1" strike="noStrike">
                <a:solidFill>
                  <a:srgbClr val="ffffff"/>
                </a:solidFill>
                <a:latin typeface="Century Gothic"/>
              </a:rPr>
              <a:t>IP</a:t>
            </a:r>
            <a:r>
              <a:rPr b="0" lang="es-MX" sz="1800" spc="-1" strike="noStrike">
                <a:solidFill>
                  <a:srgbClr val="ffffff"/>
                </a:solidFill>
                <a:latin typeface="Century Gothic"/>
              </a:rPr>
              <a:t>: 65515 bytes.</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Por lo general, los hosts prefieren transmitir paquetes grandes, ya que esto reduce las sobrecargas de paquetes, como el ancho de banda desperdiciado en los bytes de encabezado.</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24" name="PlaceHolder 2"/>
          <p:cNvSpPr>
            <a:spLocks noGrp="1"/>
          </p:cNvSpPr>
          <p:nvPr>
            <p:ph/>
          </p:nvPr>
        </p:nvSpPr>
        <p:spPr>
          <a:xfrm>
            <a:off x="810000" y="2431440"/>
            <a:ext cx="10554120" cy="3636000"/>
          </a:xfrm>
          <a:prstGeom prst="rect">
            <a:avLst/>
          </a:prstGeom>
          <a:noFill/>
          <a:ln w="0">
            <a:noFill/>
          </a:ln>
          <a:effectLst>
            <a:outerShdw dist="0" dir="0" blurRad="50760" rotWithShape="0">
              <a:srgbClr val="000000">
                <a:alpha val="40000"/>
              </a:srgbClr>
            </a:outerShdw>
          </a:effectLst>
        </p:spPr>
        <p:txBody>
          <a:bodyPr anchor="ctr">
            <a:normAutofit fontScale="94000"/>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Surge un problema obvio de interconexión de redes cuando un paquete grande quiere viajar a través de una red cuyo tamaño máximo de paquete es muy pequeño.</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AutoNum type="arabicParenR"/>
              <a:tabLst>
                <a:tab algn="l" pos="0"/>
              </a:tabLst>
            </a:pPr>
            <a:r>
              <a:rPr b="0" lang="es-MX" sz="1800" spc="-1" strike="noStrike">
                <a:solidFill>
                  <a:srgbClr val="ffffff"/>
                </a:solidFill>
                <a:latin typeface="Century Gothic"/>
              </a:rPr>
              <a:t>Una solución es asegurar que no ocurra el problema en primer lugar. </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Por lo general, una fuente no conoce la ruta que tomará un paquete a través de la red hacia un destino, por lo que en definitiva no sabe qué tan pequeños deben ser los paquetes para llegar ahí. </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A este tamaño de paquete se le conoce como </a:t>
            </a:r>
            <a:r>
              <a:rPr b="1" lang="es-MX" sz="1800" spc="-1" strike="noStrike">
                <a:solidFill>
                  <a:srgbClr val="ffffff"/>
                </a:solidFill>
                <a:latin typeface="Century Gothic"/>
              </a:rPr>
              <a:t>MTU</a:t>
            </a:r>
            <a:r>
              <a:rPr b="0" lang="es-MX" sz="1800" spc="-1" strike="noStrike">
                <a:solidFill>
                  <a:srgbClr val="ffffff"/>
                </a:solidFill>
                <a:latin typeface="Century Gothic"/>
              </a:rPr>
              <a:t> de la ruta (Unidad de Transmisión Máxima de la ruta)</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26" name="PlaceHolder 2"/>
          <p:cNvSpPr>
            <a:spLocks noGrp="1"/>
          </p:cNvSpPr>
          <p:nvPr>
            <p:ph/>
          </p:nvPr>
        </p:nvSpPr>
        <p:spPr>
          <a:xfrm>
            <a:off x="622800" y="209160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Incluso si la fuente conociera el MTU de la ruta, los paquetes se enrutan de manera independiente en una red sin conexión como Internet. </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Este enrutamiento significa que las rutas pueden cambiar de repente, lo que a su vez puede cambiar de manera inesperada el MTU de la ruta</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Esto lleva a una segunda solución.</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28" name="PlaceHolder 2"/>
          <p:cNvSpPr>
            <a:spLocks noGrp="1"/>
          </p:cNvSpPr>
          <p:nvPr>
            <p:ph/>
          </p:nvPr>
        </p:nvSpPr>
        <p:spPr>
          <a:xfrm>
            <a:off x="810000" y="110412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00b0f0"/>
                </a:solidFill>
                <a:latin typeface="Century Gothic"/>
              </a:rPr>
              <a:t>2) </a:t>
            </a:r>
            <a:r>
              <a:rPr b="0" lang="es-MX" sz="1800" spc="-1" strike="noStrike">
                <a:solidFill>
                  <a:srgbClr val="ffffff"/>
                </a:solidFill>
                <a:latin typeface="Century Gothic"/>
              </a:rPr>
              <a:t>La solución alternativa al problema es permitir que los enrutadores dividan los paquetes en fragmentos y envíen cada uno como un paquete de red separado. </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pic>
        <p:nvPicPr>
          <p:cNvPr id="129" name="Imagen 3" descr=""/>
          <p:cNvPicPr/>
          <p:nvPr/>
        </p:nvPicPr>
        <p:blipFill>
          <a:blip r:embed="rId1"/>
          <a:stretch/>
        </p:blipFill>
        <p:spPr>
          <a:xfrm>
            <a:off x="460800" y="3070440"/>
            <a:ext cx="6201000" cy="3604320"/>
          </a:xfrm>
          <a:prstGeom prst="rect">
            <a:avLst/>
          </a:prstGeom>
          <a:ln w="0">
            <a:noFill/>
          </a:ln>
        </p:spPr>
      </p:pic>
      <p:sp>
        <p:nvSpPr>
          <p:cNvPr id="130" name="CuadroTexto 4"/>
          <p:cNvSpPr/>
          <p:nvPr/>
        </p:nvSpPr>
        <p:spPr>
          <a:xfrm>
            <a:off x="6949440" y="3736080"/>
            <a:ext cx="476424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MX" sz="1800" spc="-1" strike="noStrike">
                <a:solidFill>
                  <a:srgbClr val="ffffff"/>
                </a:solidFill>
                <a:latin typeface="Century Gothic"/>
              </a:rPr>
              <a:t>El problema es unir nuevamente los fragmentos.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MX" sz="1800" spc="-1" strike="noStrike">
                <a:solidFill>
                  <a:srgbClr val="ffffff"/>
                </a:solidFill>
                <a:latin typeface="Century Gothic"/>
              </a:rPr>
              <a:t>Existen dos estrategias opuestas para recombinar los fragmentos de vuelta en el paquete original.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32"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Fragmentación Transparente:</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pic>
        <p:nvPicPr>
          <p:cNvPr id="133" name="Imagen 3" descr=""/>
          <p:cNvPicPr/>
          <p:nvPr/>
        </p:nvPicPr>
        <p:blipFill>
          <a:blip r:embed="rId1"/>
          <a:stretch/>
        </p:blipFill>
        <p:spPr>
          <a:xfrm>
            <a:off x="458640" y="3384720"/>
            <a:ext cx="7173000" cy="1676160"/>
          </a:xfrm>
          <a:prstGeom prst="rect">
            <a:avLst/>
          </a:prstGeom>
          <a:ln w="0">
            <a:noFill/>
          </a:ln>
        </p:spPr>
      </p:pic>
      <p:sp>
        <p:nvSpPr>
          <p:cNvPr id="134" name="CuadroTexto 4"/>
          <p:cNvSpPr/>
          <p:nvPr/>
        </p:nvSpPr>
        <p:spPr>
          <a:xfrm>
            <a:off x="7785360" y="2930400"/>
            <a:ext cx="4205880" cy="255852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ffffff"/>
              </a:buClr>
              <a:buFont typeface="StarSymbol"/>
              <a:buAutoNum type="arabicParenR"/>
            </a:pPr>
            <a:r>
              <a:rPr b="0" lang="es-MX" sz="1800" spc="-1" strike="noStrike">
                <a:solidFill>
                  <a:srgbClr val="ffffff"/>
                </a:solidFill>
                <a:latin typeface="Century Gothic"/>
              </a:rPr>
              <a:t>Debe incluirse un campo de conteo o un bit de “fin de paquete” para saber cuando se recibió todo.</a:t>
            </a:r>
            <a:endParaRPr b="0" lang="en-US" sz="1800" spc="-1" strike="noStrike">
              <a:latin typeface="Arial"/>
            </a:endParaRPr>
          </a:p>
          <a:p>
            <a:pPr>
              <a:lnSpc>
                <a:spcPct val="100000"/>
              </a:lnSpc>
              <a:buNone/>
            </a:pPr>
            <a:endParaRPr b="0" lang="en-US" sz="1800" spc="-1" strike="noStrike">
              <a:latin typeface="Arial"/>
            </a:endParaRPr>
          </a:p>
          <a:p>
            <a:pPr marL="343080" indent="-343080">
              <a:lnSpc>
                <a:spcPct val="100000"/>
              </a:lnSpc>
              <a:buClr>
                <a:srgbClr val="ffffff"/>
              </a:buClr>
              <a:buFont typeface="StarSymbol"/>
              <a:buAutoNum type="arabicParenR"/>
            </a:pPr>
            <a:r>
              <a:rPr b="0" lang="es-MX" sz="1800" spc="-1" strike="noStrike">
                <a:solidFill>
                  <a:srgbClr val="ffffff"/>
                </a:solidFill>
                <a:latin typeface="Century Gothic"/>
              </a:rPr>
              <a:t>Puede disminuir el desempeño debido a que todos los fragmentos deben seguir una sola ruta.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36"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Fragmentación No Transparente:</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pic>
        <p:nvPicPr>
          <p:cNvPr id="137" name="Imagen 3" descr=""/>
          <p:cNvPicPr/>
          <p:nvPr/>
        </p:nvPicPr>
        <p:blipFill>
          <a:blip r:embed="rId1"/>
          <a:stretch/>
        </p:blipFill>
        <p:spPr>
          <a:xfrm>
            <a:off x="368640" y="2963880"/>
            <a:ext cx="7179120" cy="1699200"/>
          </a:xfrm>
          <a:prstGeom prst="rect">
            <a:avLst/>
          </a:prstGeom>
          <a:ln w="0">
            <a:noFill/>
          </a:ln>
        </p:spPr>
      </p:pic>
      <p:sp>
        <p:nvSpPr>
          <p:cNvPr id="138" name="CuadroTexto 4"/>
          <p:cNvSpPr/>
          <p:nvPr/>
        </p:nvSpPr>
        <p:spPr>
          <a:xfrm>
            <a:off x="314280" y="4893840"/>
            <a:ext cx="74185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MX" sz="1800" spc="-1" strike="noStrike">
                <a:solidFill>
                  <a:srgbClr val="ffffff"/>
                </a:solidFill>
                <a:latin typeface="Century Gothic"/>
              </a:rPr>
              <a:t>Una vez que se ha fragmentado un paquete, cada fragmento se trata como si fuera un paquete original.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MX" sz="1800" spc="-1" strike="noStrike">
                <a:solidFill>
                  <a:srgbClr val="ffffff"/>
                </a:solidFill>
                <a:latin typeface="Century Gothic"/>
              </a:rPr>
              <a:t>La recombinación ocurre sólo en el host de destino. </a:t>
            </a:r>
            <a:endParaRPr b="0" lang="en-US" sz="1800" spc="-1" strike="noStrike">
              <a:latin typeface="Arial"/>
            </a:endParaRPr>
          </a:p>
        </p:txBody>
      </p:sp>
      <p:sp>
        <p:nvSpPr>
          <p:cNvPr id="139" name="CuadroTexto 5"/>
          <p:cNvSpPr/>
          <p:nvPr/>
        </p:nvSpPr>
        <p:spPr>
          <a:xfrm>
            <a:off x="7733160" y="2120400"/>
            <a:ext cx="4205880" cy="50274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ffffff"/>
              </a:buClr>
              <a:buFont typeface="StarSymbol"/>
              <a:buAutoNum type="arabicParenR"/>
            </a:pPr>
            <a:r>
              <a:rPr b="0" lang="es-MX" sz="1800" spc="-1" strike="noStrike">
                <a:solidFill>
                  <a:srgbClr val="ffffff"/>
                </a:solidFill>
                <a:latin typeface="Century Gothic"/>
              </a:rPr>
              <a:t>Trabajan menos los enrutadores.</a:t>
            </a:r>
            <a:endParaRPr b="0" lang="en-US" sz="1800" spc="-1" strike="noStrike">
              <a:latin typeface="Arial"/>
            </a:endParaRPr>
          </a:p>
          <a:p>
            <a:pPr>
              <a:lnSpc>
                <a:spcPct val="100000"/>
              </a:lnSpc>
              <a:buNone/>
            </a:pPr>
            <a:endParaRPr b="0" lang="en-US" sz="1800" spc="-1" strike="noStrike">
              <a:latin typeface="Arial"/>
            </a:endParaRPr>
          </a:p>
          <a:p>
            <a:pPr marL="343080" indent="-343080">
              <a:lnSpc>
                <a:spcPct val="100000"/>
              </a:lnSpc>
              <a:buClr>
                <a:srgbClr val="ffffff"/>
              </a:buClr>
              <a:buFont typeface="StarSymbol"/>
              <a:buAutoNum type="arabicParenR"/>
            </a:pPr>
            <a:r>
              <a:rPr b="0" lang="es-MX" sz="1800" spc="-1" strike="noStrike">
                <a:solidFill>
                  <a:srgbClr val="ffffff"/>
                </a:solidFill>
                <a:latin typeface="Century Gothic"/>
              </a:rPr>
              <a:t>Los fragmentos también se pueden fragmentar si pasan a través de una red con una MTU aún más pequeña.</a:t>
            </a:r>
            <a:endParaRPr b="0" lang="en-US" sz="1800" spc="-1" strike="noStrike">
              <a:latin typeface="Arial"/>
            </a:endParaRPr>
          </a:p>
          <a:p>
            <a:pPr>
              <a:lnSpc>
                <a:spcPct val="100000"/>
              </a:lnSpc>
              <a:buNone/>
            </a:pPr>
            <a:endParaRPr b="0" lang="en-US" sz="1800" spc="-1" strike="noStrike">
              <a:latin typeface="Arial"/>
            </a:endParaRPr>
          </a:p>
          <a:p>
            <a:pPr marL="343080" indent="-343080">
              <a:lnSpc>
                <a:spcPct val="100000"/>
              </a:lnSpc>
              <a:buClr>
                <a:srgbClr val="ffffff"/>
              </a:buClr>
              <a:buFont typeface="StarSymbol"/>
              <a:buAutoNum type="arabicParenR"/>
            </a:pPr>
            <a:r>
              <a:rPr b="0" lang="es-MX" sz="1800" spc="-1" strike="noStrike">
                <a:solidFill>
                  <a:srgbClr val="ffffff"/>
                </a:solidFill>
                <a:latin typeface="Century Gothic"/>
              </a:rPr>
              <a:t>Las retransmisiones del paquete (si no se recibieron todos los fragmentos) se pueden fragmentar en distintas piezas. </a:t>
            </a:r>
            <a:endParaRPr b="0" lang="en-US" sz="1800" spc="-1" strike="noStrike">
              <a:latin typeface="Arial"/>
            </a:endParaRPr>
          </a:p>
          <a:p>
            <a:pPr>
              <a:lnSpc>
                <a:spcPct val="100000"/>
              </a:lnSpc>
              <a:buNone/>
            </a:pPr>
            <a:endParaRPr b="0" lang="en-US" sz="1800" spc="-1" strike="noStrike">
              <a:latin typeface="Arial"/>
            </a:endParaRPr>
          </a:p>
          <a:p>
            <a:pPr marL="343080" indent="-343080">
              <a:lnSpc>
                <a:spcPct val="100000"/>
              </a:lnSpc>
              <a:buClr>
                <a:srgbClr val="ffffff"/>
              </a:buClr>
              <a:buFont typeface="StarSymbol"/>
              <a:buAutoNum type="arabicParenR"/>
            </a:pPr>
            <a:r>
              <a:rPr b="0" lang="es-MX" sz="1800" spc="-1" strike="noStrike">
                <a:solidFill>
                  <a:srgbClr val="ffffff"/>
                </a:solidFill>
                <a:latin typeface="Century Gothic"/>
              </a:rPr>
              <a:t>Los fragmentos pueden ser de un tamaño arbitrario, incluso hasta de un solo byte más el encabezado del paquete.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MX" sz="4000" spc="-1" strike="noStrike">
                <a:solidFill>
                  <a:srgbClr val="fefefe"/>
                </a:solidFill>
                <a:latin typeface="Century Gothic"/>
              </a:rPr>
              <a:t>Introducción</a:t>
            </a:r>
            <a:endParaRPr b="0" lang="en-US" sz="4000" spc="-1" strike="noStrike">
              <a:solidFill>
                <a:srgbClr val="ffffff"/>
              </a:solidFill>
              <a:latin typeface="Century Gothic"/>
            </a:endParaRPr>
          </a:p>
        </p:txBody>
      </p:sp>
      <p:sp>
        <p:nvSpPr>
          <p:cNvPr id="87" name="PlaceHolder 2"/>
          <p:cNvSpPr>
            <a:spLocks noGrp="1"/>
          </p:cNvSpPr>
          <p:nvPr>
            <p:ph/>
          </p:nvPr>
        </p:nvSpPr>
        <p:spPr>
          <a:xfrm>
            <a:off x="818640" y="3056760"/>
            <a:ext cx="10554120" cy="359856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 Se estudiará los aspectos que surgen cuando se conectan dos o más redes para formar una interred o simplemente una internet.</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 El propósito de unir redes es permitir que los usuarios en cualquiera de ellas se comuniquen con los usuarios de las otras redes.</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41" name="PlaceHolder 2"/>
          <p:cNvSpPr>
            <a:spLocks noGrp="1"/>
          </p:cNvSpPr>
          <p:nvPr>
            <p:ph/>
          </p:nvPr>
        </p:nvSpPr>
        <p:spPr>
          <a:xfrm>
            <a:off x="810000" y="346320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Kent y Mogul (1987) argumentaron que la fragmentación es perjudicial para el desempeño, ya que al igual que las sobrecargas de los encabezados, un paquete completo se extravía si cualquiera de sus fragmentos se pierde, y porque la fragmentación representa una carga para los hosts más grande de lo que se tenía pensado originalmente.</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Esto nos conduce de vuelta a la solución original de deshacernos de la fragmentación en la red, la estrategia que se utiliza en la Internet moderna.</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Al proceso se le conoce como </a:t>
            </a:r>
            <a:r>
              <a:rPr b="1" lang="es-MX" sz="1800" spc="-1" strike="noStrike">
                <a:solidFill>
                  <a:srgbClr val="ffffff"/>
                </a:solidFill>
                <a:latin typeface="Century Gothic"/>
              </a:rPr>
              <a:t>descubrimiento de MTU</a:t>
            </a:r>
            <a:r>
              <a:rPr b="0" lang="es-MX" sz="1800" spc="-1" strike="noStrike">
                <a:solidFill>
                  <a:srgbClr val="ffffff"/>
                </a:solidFill>
                <a:latin typeface="Century Gothic"/>
              </a:rPr>
              <a:t> de la ruta.</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43" name="PlaceHolder 2"/>
          <p:cNvSpPr>
            <a:spLocks noGrp="1"/>
          </p:cNvSpPr>
          <p:nvPr>
            <p:ph/>
          </p:nvPr>
        </p:nvSpPr>
        <p:spPr>
          <a:xfrm>
            <a:off x="810000" y="243144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AutoNum type="arabicParenR"/>
            </a:pPr>
            <a:r>
              <a:rPr b="0" lang="es-MX" sz="1800" spc="-1" strike="noStrike">
                <a:solidFill>
                  <a:srgbClr val="ffffff"/>
                </a:solidFill>
                <a:latin typeface="Century Gothic"/>
              </a:rPr>
              <a:t>Cada paquete IP se envía con sus bits de encabezado establecidos para indicar que no se puede realizar ningún tipo de fragmentación.</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AutoNum type="arabicParenR"/>
            </a:pPr>
            <a:r>
              <a:rPr b="0" lang="es-MX" sz="1800" spc="-1" strike="noStrike">
                <a:solidFill>
                  <a:srgbClr val="ffffff"/>
                </a:solidFill>
                <a:latin typeface="Century Gothic"/>
              </a:rPr>
              <a:t>Si un enrutador recibe un paquete demasiado grande, genera un paquete de error, lo devuelve a la fuente y descarta el paquete. </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AutoNum type="arabicParenR"/>
            </a:pPr>
            <a:r>
              <a:rPr b="0" lang="es-MX" sz="1800" spc="-1" strike="noStrike">
                <a:solidFill>
                  <a:srgbClr val="ffffff"/>
                </a:solidFill>
                <a:latin typeface="Century Gothic"/>
              </a:rPr>
              <a:t>Cuando el origen recibe el paquete de error, usa la información interna para volver a fragmentar el paquete en piezas que sean lo bastante pequeñas como para que el enrutador las pueda manejar. </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AutoNum type="arabicParenR"/>
            </a:pPr>
            <a:r>
              <a:rPr b="0" lang="es-MX" sz="1800" spc="-1" strike="noStrike">
                <a:solidFill>
                  <a:srgbClr val="ffffff"/>
                </a:solidFill>
                <a:latin typeface="Century Gothic"/>
              </a:rPr>
              <a:t>Si un enrutador más adelante en la ruta tiene una MTU aún más pequeña, se repite el proceso.</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pic>
        <p:nvPicPr>
          <p:cNvPr id="145" name="Imagen 3" descr=""/>
          <p:cNvPicPr/>
          <p:nvPr/>
        </p:nvPicPr>
        <p:blipFill>
          <a:blip r:embed="rId1"/>
          <a:stretch/>
        </p:blipFill>
        <p:spPr>
          <a:xfrm>
            <a:off x="810000" y="2753640"/>
            <a:ext cx="9183240" cy="32547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Fragmentación de paquetes</a:t>
            </a:r>
            <a:endParaRPr b="0" lang="en-US" sz="4000" spc="-1" strike="noStrike">
              <a:solidFill>
                <a:srgbClr val="ffffff"/>
              </a:solidFill>
              <a:latin typeface="Century Gothic"/>
            </a:endParaRPr>
          </a:p>
        </p:txBody>
      </p:sp>
      <p:sp>
        <p:nvSpPr>
          <p:cNvPr id="147" name="PlaceHolder 2"/>
          <p:cNvSpPr>
            <a:spLocks noGrp="1"/>
          </p:cNvSpPr>
          <p:nvPr>
            <p:ph/>
          </p:nvPr>
        </p:nvSpPr>
        <p:spPr>
          <a:xfrm>
            <a:off x="818640" y="236592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s-MX" sz="1800" spc="-1" strike="noStrike" u="sng">
                <a:solidFill>
                  <a:srgbClr val="ffffff"/>
                </a:solidFill>
                <a:uFillTx/>
                <a:latin typeface="Century Gothic"/>
              </a:rPr>
              <a:t>Ventajas</a:t>
            </a:r>
            <a:r>
              <a:rPr b="0" lang="es-MX" sz="1800" spc="-1" strike="noStrike">
                <a:solidFill>
                  <a:srgbClr val="ffffff"/>
                </a:solidFill>
                <a:latin typeface="Century Gothic"/>
              </a:rPr>
              <a:t>:</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Ahora la fuente sabe la longitud del paquete que puede enviar. Si las rutas y la MTU de la ruta cambian, se activarán nuevos paquetes de error y la fuente se adaptará a la nueva ruta. </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s-MX" sz="1800" spc="-1" strike="noStrike" u="sng">
                <a:solidFill>
                  <a:srgbClr val="ffffff"/>
                </a:solidFill>
                <a:uFillTx/>
                <a:latin typeface="Century Gothic"/>
              </a:rPr>
              <a:t>Desventajas</a:t>
            </a:r>
            <a:r>
              <a:rPr b="0" lang="es-MX" sz="1800" spc="-1" strike="noStrike">
                <a:solidFill>
                  <a:srgbClr val="ffffff"/>
                </a:solidFill>
                <a:latin typeface="Century Gothic"/>
              </a:rPr>
              <a:t>:</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r>
              <a:rPr b="0" lang="es-MX" sz="1800" spc="-1" strike="noStrike">
                <a:solidFill>
                  <a:srgbClr val="ffffff"/>
                </a:solidFill>
                <a:latin typeface="Century Gothic"/>
              </a:rPr>
              <a:t>Puede haber retardos iniciales adicionales sólo por enviar un paquete. </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MX" sz="4000" spc="-1" strike="noStrike">
                <a:solidFill>
                  <a:srgbClr val="fefefe"/>
                </a:solidFill>
                <a:latin typeface="Century Gothic"/>
              </a:rPr>
              <a:t>¿Qué es la capa de red?</a:t>
            </a:r>
            <a:endParaRPr b="0" lang="en-US" sz="4000" spc="-1" strike="noStrike">
              <a:solidFill>
                <a:srgbClr val="ffffff"/>
              </a:solidFill>
              <a:latin typeface="Century Gothic"/>
            </a:endParaRPr>
          </a:p>
        </p:txBody>
      </p:sp>
      <p:sp>
        <p:nvSpPr>
          <p:cNvPr id="89" name="PlaceHolder 2"/>
          <p:cNvSpPr>
            <a:spLocks noGrp="1"/>
          </p:cNvSpPr>
          <p:nvPr>
            <p:ph/>
          </p:nvPr>
        </p:nvSpPr>
        <p:spPr>
          <a:xfrm>
            <a:off x="662040" y="107280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El nivel de red o capa de red, según la normalización OSI, es un nivel o capa que proporciona conectividad y selección de ruta entre dos sistemas de hosts que pueden estar ubicados en redes geográficamente distintas.</a:t>
            </a:r>
            <a:endParaRPr b="0" lang="en-US" sz="1800" spc="-1" strike="noStrike">
              <a:solidFill>
                <a:srgbClr val="ffffff"/>
              </a:solidFill>
              <a:latin typeface="Century Gothic"/>
            </a:endParaRPr>
          </a:p>
        </p:txBody>
      </p:sp>
      <p:pic>
        <p:nvPicPr>
          <p:cNvPr id="90" name="Picture 2" descr="La capa de red. Volumen I : Introducción"/>
          <p:cNvPicPr/>
          <p:nvPr/>
        </p:nvPicPr>
        <p:blipFill>
          <a:blip r:embed="rId1"/>
          <a:stretch/>
        </p:blipFill>
        <p:spPr>
          <a:xfrm>
            <a:off x="6687000" y="3622680"/>
            <a:ext cx="3981240" cy="2828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¿Cómo difieren las redes?</a:t>
            </a:r>
            <a:endParaRPr b="0" lang="en-US" sz="4000" spc="-1" strike="noStrike">
              <a:solidFill>
                <a:srgbClr val="ffffff"/>
              </a:solidFill>
              <a:latin typeface="Century Gothic"/>
            </a:endParaRPr>
          </a:p>
        </p:txBody>
      </p:sp>
      <p:pic>
        <p:nvPicPr>
          <p:cNvPr id="92" name="Imagen 3" descr=""/>
          <p:cNvPicPr/>
          <p:nvPr/>
        </p:nvPicPr>
        <p:blipFill>
          <a:blip r:embed="rId1"/>
          <a:srcRect l="1173" t="0" r="0" b="0"/>
          <a:stretch/>
        </p:blipFill>
        <p:spPr>
          <a:xfrm>
            <a:off x="261360" y="3068640"/>
            <a:ext cx="6870600" cy="3409920"/>
          </a:xfrm>
          <a:prstGeom prst="rect">
            <a:avLst/>
          </a:prstGeom>
          <a:ln w="0">
            <a:noFill/>
          </a:ln>
        </p:spPr>
      </p:pic>
      <p:sp>
        <p:nvSpPr>
          <p:cNvPr id="93" name="Conector recto de flecha 5"/>
          <p:cNvSpPr/>
          <p:nvPr/>
        </p:nvSpPr>
        <p:spPr>
          <a:xfrm>
            <a:off x="5159880" y="3623760"/>
            <a:ext cx="3448080" cy="62640"/>
          </a:xfrm>
          <a:custGeom>
            <a:avLst/>
            <a:gdLst/>
            <a:ahLst/>
            <a:rect l="l" t="t" r="r" b="b"/>
            <a:pathLst>
              <a:path w="21600" h="21600">
                <a:moveTo>
                  <a:pt x="0" y="0"/>
                </a:moveTo>
                <a:lnTo>
                  <a:pt x="21600" y="21600"/>
                </a:lnTo>
              </a:path>
            </a:pathLst>
          </a:custGeom>
          <a:noFill/>
          <a:ln cap="rnd">
            <a:solidFill>
              <a:srgbClr val="00c6bb"/>
            </a:solidFill>
            <a:round/>
            <a:tailEnd len="med" type="triangle" w="med"/>
          </a:ln>
        </p:spPr>
        <p:style>
          <a:lnRef idx="1">
            <a:schemeClr val="accent1"/>
          </a:lnRef>
          <a:fillRef idx="0">
            <a:schemeClr val="accent1"/>
          </a:fillRef>
          <a:effectRef idx="0">
            <a:schemeClr val="accent1"/>
          </a:effectRef>
          <a:fontRef idx="minor"/>
        </p:style>
      </p:sp>
      <p:sp>
        <p:nvSpPr>
          <p:cNvPr id="94" name="CuadroTexto 6"/>
          <p:cNvSpPr/>
          <p:nvPr/>
        </p:nvSpPr>
        <p:spPr>
          <a:xfrm>
            <a:off x="8608320" y="3376440"/>
            <a:ext cx="358308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MX" sz="1800" spc="-1" strike="noStrike">
                <a:solidFill>
                  <a:srgbClr val="ffffff"/>
                </a:solidFill>
                <a:latin typeface="Century Gothic"/>
              </a:rPr>
              <a:t>Ethernet a WiMAX, necesita red improvisada que introduce retardo y sobrecarga</a:t>
            </a:r>
            <a:endParaRPr b="0" lang="en-US" sz="1800" spc="-1" strike="noStrike">
              <a:latin typeface="Arial"/>
            </a:endParaRPr>
          </a:p>
        </p:txBody>
      </p:sp>
      <p:sp>
        <p:nvSpPr>
          <p:cNvPr id="95" name="CuadroTexto 7"/>
          <p:cNvSpPr/>
          <p:nvPr/>
        </p:nvSpPr>
        <p:spPr>
          <a:xfrm>
            <a:off x="9463320" y="3007440"/>
            <a:ext cx="1296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MX" sz="1800" spc="-1" strike="noStrike" u="sng">
                <a:solidFill>
                  <a:srgbClr val="ffffff"/>
                </a:solidFill>
                <a:uFillTx/>
                <a:latin typeface="Century Gothic"/>
              </a:rPr>
              <a:t>Ejemplos</a:t>
            </a:r>
            <a:r>
              <a:rPr b="0" lang="es-MX" sz="1800" spc="-1" strike="noStrike">
                <a:solidFill>
                  <a:srgbClr val="ffffff"/>
                </a:solidFill>
                <a:latin typeface="Century Gothic"/>
              </a:rPr>
              <a:t>:</a:t>
            </a:r>
            <a:endParaRPr b="0" lang="en-US" sz="1800" spc="-1" strike="noStrike">
              <a:latin typeface="Arial"/>
            </a:endParaRPr>
          </a:p>
        </p:txBody>
      </p:sp>
      <p:sp>
        <p:nvSpPr>
          <p:cNvPr id="96" name="CuadroTexto 8"/>
          <p:cNvSpPr/>
          <p:nvPr/>
        </p:nvSpPr>
        <p:spPr>
          <a:xfrm>
            <a:off x="261360" y="2243160"/>
            <a:ext cx="117169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MX" sz="1800" spc="-1" strike="noStrike">
                <a:solidFill>
                  <a:srgbClr val="ffffff"/>
                </a:solidFill>
                <a:latin typeface="Century Gothic"/>
              </a:rPr>
              <a:t>Se listan algunas diferencias que pueden ocurrir en la capa de red. La conciliación de estas diferencias es lo que hace más difícil la interconexión de redes que la operación con una sola red.</a:t>
            </a:r>
            <a:endParaRPr b="0" lang="en-US" sz="1800" spc="-1" strike="noStrike">
              <a:latin typeface="Arial"/>
            </a:endParaRPr>
          </a:p>
        </p:txBody>
      </p:sp>
      <p:sp>
        <p:nvSpPr>
          <p:cNvPr id="97" name="Conector recto de flecha 10"/>
          <p:cNvSpPr/>
          <p:nvPr/>
        </p:nvSpPr>
        <p:spPr>
          <a:xfrm>
            <a:off x="5421240" y="4497120"/>
            <a:ext cx="3187080" cy="1015200"/>
          </a:xfrm>
          <a:custGeom>
            <a:avLst/>
            <a:gdLst/>
            <a:ahLst/>
            <a:rect l="l" t="t" r="r" b="b"/>
            <a:pathLst>
              <a:path w="21600" h="21600">
                <a:moveTo>
                  <a:pt x="0" y="0"/>
                </a:moveTo>
                <a:lnTo>
                  <a:pt x="21600" y="21600"/>
                </a:lnTo>
              </a:path>
            </a:pathLst>
          </a:custGeom>
          <a:noFill/>
          <a:ln cap="rnd">
            <a:solidFill>
              <a:srgbClr val="00c6bb"/>
            </a:solidFill>
            <a:round/>
            <a:tailEnd len="med" type="triangle" w="med"/>
          </a:ln>
        </p:spPr>
        <p:style>
          <a:lnRef idx="1">
            <a:schemeClr val="accent1"/>
          </a:lnRef>
          <a:fillRef idx="0">
            <a:schemeClr val="accent1"/>
          </a:fillRef>
          <a:effectRef idx="0">
            <a:schemeClr val="accent1"/>
          </a:effectRef>
          <a:fontRef idx="minor"/>
        </p:style>
      </p:sp>
      <p:sp>
        <p:nvSpPr>
          <p:cNvPr id="98" name="CuadroTexto 11"/>
          <p:cNvSpPr/>
          <p:nvPr/>
        </p:nvSpPr>
        <p:spPr>
          <a:xfrm>
            <a:off x="8608320" y="4773960"/>
            <a:ext cx="323928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MX" sz="1800" spc="-1" strike="noStrike">
                <a:solidFill>
                  <a:srgbClr val="ffffff"/>
                </a:solidFill>
                <a:latin typeface="Century Gothic"/>
              </a:rPr>
              <a:t>¿Cómo se pasa un paquete de 8000 bytes a través de una red cuyo tamaño máximo de paquete es de 1500 bytes?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MX" sz="4000" spc="-1" strike="noStrike">
                <a:solidFill>
                  <a:srgbClr val="fefefe"/>
                </a:solidFill>
                <a:latin typeface="Century Gothic"/>
              </a:rPr>
              <a:t>¿Cómo se pueden conectar las redes?</a:t>
            </a:r>
            <a:endParaRPr b="0" lang="en-US" sz="4000" spc="-1" strike="noStrike">
              <a:solidFill>
                <a:srgbClr val="ffffff"/>
              </a:solidFill>
              <a:latin typeface="Century Gothic"/>
            </a:endParaRPr>
          </a:p>
        </p:txBody>
      </p:sp>
      <p:sp>
        <p:nvSpPr>
          <p:cNvPr id="100" name="PlaceHolder 2"/>
          <p:cNvSpPr>
            <a:spLocks noGrp="1"/>
          </p:cNvSpPr>
          <p:nvPr>
            <p:ph/>
          </p:nvPr>
        </p:nvSpPr>
        <p:spPr>
          <a:xfrm>
            <a:off x="827280" y="180432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2 opciones básicas:</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AutoNum type="arabicParenR"/>
              <a:tabLst>
                <a:tab algn="l" pos="0"/>
              </a:tabLst>
            </a:pPr>
            <a:r>
              <a:rPr b="0" lang="es-MX" sz="1800" spc="-1" strike="noStrike">
                <a:solidFill>
                  <a:srgbClr val="ffffff"/>
                </a:solidFill>
                <a:latin typeface="Century Gothic"/>
              </a:rPr>
              <a:t>Construcción de dispositivos que traduzcan o conviertan los paquetes de cada tipo de red en paquetes para otra red.</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AutoNum type="arabicParenR"/>
              <a:tabLst>
                <a:tab algn="l" pos="0"/>
              </a:tabLst>
            </a:pPr>
            <a:r>
              <a:rPr b="0" lang="es-MX" sz="1800" spc="-1" strike="noStrike">
                <a:solidFill>
                  <a:srgbClr val="ffffff"/>
                </a:solidFill>
                <a:latin typeface="Century Gothic"/>
              </a:rPr>
              <a:t>Agregado de una capa de indirección y construir una capa común encima de las distintas redes.</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Marcador de contenido 3" descr=""/>
          <p:cNvPicPr/>
          <p:nvPr/>
        </p:nvPicPr>
        <p:blipFill>
          <a:blip r:embed="rId1"/>
          <a:stretch/>
        </p:blipFill>
        <p:spPr>
          <a:xfrm>
            <a:off x="2738160" y="2405520"/>
            <a:ext cx="6715080" cy="4217040"/>
          </a:xfrm>
          <a:prstGeom prst="rect">
            <a:avLst/>
          </a:prstGeom>
          <a:ln w="0">
            <a:noFill/>
          </a:ln>
          <a:effectLst>
            <a:outerShdw blurRad="50760" dir="0">
              <a:srgbClr val="000000">
                <a:alpha val="40000"/>
              </a:srgbClr>
            </a:outerShdw>
          </a:effectLst>
        </p:spPr>
      </p:pic>
      <p:sp>
        <p:nvSpPr>
          <p:cNvPr id="102"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MX" sz="4000" spc="-1" strike="noStrike">
                <a:solidFill>
                  <a:srgbClr val="fefefe"/>
                </a:solidFill>
                <a:latin typeface="Century Gothic"/>
              </a:rPr>
              <a:t>¿Cómo se pueden conectar las redes?</a:t>
            </a:r>
            <a:endParaRPr b="0" lang="en-US" sz="40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MX" sz="4000" spc="-1" strike="noStrike">
                <a:solidFill>
                  <a:srgbClr val="fefefe"/>
                </a:solidFill>
                <a:latin typeface="Century Gothic"/>
              </a:rPr>
              <a:t>¿Cómo se pueden conectar las redes?</a:t>
            </a:r>
            <a:endParaRPr b="0" lang="en-US" sz="4000" spc="-1" strike="noStrike">
              <a:solidFill>
                <a:srgbClr val="ffffff"/>
              </a:solidFill>
              <a:latin typeface="Century Gothic"/>
            </a:endParaRPr>
          </a:p>
        </p:txBody>
      </p:sp>
      <p:sp>
        <p:nvSpPr>
          <p:cNvPr id="104" name="PlaceHolder 2"/>
          <p:cNvSpPr>
            <a:spLocks noGrp="1"/>
          </p:cNvSpPr>
          <p:nvPr>
            <p:ph/>
          </p:nvPr>
        </p:nvSpPr>
        <p:spPr>
          <a:xfrm>
            <a:off x="810000" y="25228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s-MX" sz="1800" spc="-1" strike="noStrike">
                <a:solidFill>
                  <a:srgbClr val="ffffff"/>
                </a:solidFill>
                <a:latin typeface="Century Gothic"/>
              </a:rPr>
              <a:t>Un enrutador que puede manejar múltiples protocolos de red se denomina </a:t>
            </a:r>
            <a:r>
              <a:rPr b="1" lang="es-MX" sz="1800" spc="-1" strike="noStrike">
                <a:solidFill>
                  <a:srgbClr val="ffffff"/>
                </a:solidFill>
                <a:latin typeface="Century Gothic"/>
              </a:rPr>
              <a:t>enrutador multiprotocolo</a:t>
            </a:r>
            <a:r>
              <a:rPr b="0" lang="es-MX" sz="1800" spc="-1" strike="noStrike">
                <a:solidFill>
                  <a:srgbClr val="ffffff"/>
                </a:solidFill>
                <a:latin typeface="Century Gothic"/>
              </a:rPr>
              <a:t>. Éste debe traducir los protocolos o dejar una conexión para una capa de protocolo superior.</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s-MX" sz="1800" spc="-1" strike="noStrike">
                <a:solidFill>
                  <a:srgbClr val="ffffff"/>
                </a:solidFill>
                <a:latin typeface="Century Gothic"/>
              </a:rPr>
              <a:t>La alternativa es traducir los paquetes entre las redes. Sin embargo, a menos que los formatos de los paquetes sean muy similares y tengan los mismos campos de información, tales conversiones siempre serán incompletas y con frecuencia estarán destinadas al fracaso.</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Tunelización</a:t>
            </a:r>
            <a:endParaRPr b="0" lang="en-US" sz="4000" spc="-1" strike="noStrike">
              <a:solidFill>
                <a:srgbClr val="ffffff"/>
              </a:solidFill>
              <a:latin typeface="Century Gothic"/>
            </a:endParaRPr>
          </a:p>
        </p:txBody>
      </p:sp>
      <p:sp>
        <p:nvSpPr>
          <p:cNvPr id="106"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0" lang="es-MX" sz="1800" spc="-1" strike="noStrike">
                <a:solidFill>
                  <a:srgbClr val="ffffff"/>
                </a:solidFill>
                <a:latin typeface="Century Gothic"/>
              </a:rPr>
              <a:t>Cuando el host de origen y el de destino están en el mismo tipo de red, pero hay una red diferente en medio.</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pic>
        <p:nvPicPr>
          <p:cNvPr id="107" name="Imagen 3" descr=""/>
          <p:cNvPicPr/>
          <p:nvPr/>
        </p:nvPicPr>
        <p:blipFill>
          <a:blip r:embed="rId1"/>
          <a:stretch/>
        </p:blipFill>
        <p:spPr>
          <a:xfrm>
            <a:off x="671760" y="3197160"/>
            <a:ext cx="7664400" cy="3164040"/>
          </a:xfrm>
          <a:prstGeom prst="rect">
            <a:avLst/>
          </a:prstGeom>
          <a:ln w="0">
            <a:noFill/>
          </a:ln>
        </p:spPr>
      </p:pic>
      <p:sp>
        <p:nvSpPr>
          <p:cNvPr id="108" name="CuadroTexto 4"/>
          <p:cNvSpPr/>
          <p:nvPr/>
        </p:nvSpPr>
        <p:spPr>
          <a:xfrm>
            <a:off x="8556120" y="3524040"/>
            <a:ext cx="335844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MX" sz="1800" spc="-1" strike="noStrike">
                <a:solidFill>
                  <a:srgbClr val="ffffff"/>
                </a:solidFill>
                <a:latin typeface="Century Gothic"/>
              </a:rPr>
              <a:t>El enrutador coloca un paquete (IPv6) dentro de un paquete (IPv4).</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MX" sz="1800" spc="-1" strike="noStrike">
                <a:solidFill>
                  <a:srgbClr val="ffffff"/>
                </a:solidFill>
                <a:latin typeface="Century Gothic"/>
              </a:rPr>
              <a:t>Cuando llega este paquete envuelto, el enrutador de Londres extrae el paquete IPv6 original y lo envía hacia el host de destino.</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US" sz="4000" spc="-1" strike="noStrike">
                <a:solidFill>
                  <a:srgbClr val="fefefe"/>
                </a:solidFill>
                <a:latin typeface="Century Gothic"/>
              </a:rPr>
              <a:t>Tunelización</a:t>
            </a:r>
            <a:endParaRPr b="0" lang="en-US" sz="4000" spc="-1" strike="noStrike">
              <a:solidFill>
                <a:srgbClr val="ffffff"/>
              </a:solidFill>
              <a:latin typeface="Century Gothic"/>
            </a:endParaRPr>
          </a:p>
        </p:txBody>
      </p:sp>
      <p:pic>
        <p:nvPicPr>
          <p:cNvPr id="110" name="Imagen 3" descr=""/>
          <p:cNvPicPr/>
          <p:nvPr/>
        </p:nvPicPr>
        <p:blipFill>
          <a:blip r:embed="rId1"/>
          <a:stretch/>
        </p:blipFill>
        <p:spPr>
          <a:xfrm>
            <a:off x="177480" y="2945880"/>
            <a:ext cx="8186400" cy="2749320"/>
          </a:xfrm>
          <a:prstGeom prst="rect">
            <a:avLst/>
          </a:prstGeom>
          <a:ln w="0">
            <a:noFill/>
          </a:ln>
        </p:spPr>
      </p:pic>
      <p:sp>
        <p:nvSpPr>
          <p:cNvPr id="111" name="CuadroTexto 4"/>
          <p:cNvSpPr/>
          <p:nvPr/>
        </p:nvSpPr>
        <p:spPr>
          <a:xfrm>
            <a:off x="8565840" y="2614320"/>
            <a:ext cx="3347280" cy="3930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MX" sz="1800" spc="-1" strike="noStrike">
                <a:solidFill>
                  <a:srgbClr val="ffffff"/>
                </a:solidFill>
                <a:latin typeface="Century Gothic"/>
              </a:rPr>
              <a:t>La tunelización se utiliza mucho para conectar hosts y redes aisladas mediante el uso de otras redes.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MX" sz="1800" spc="-1" strike="noStrike">
                <a:solidFill>
                  <a:srgbClr val="ffffff"/>
                </a:solidFill>
                <a:latin typeface="Century Gothic"/>
              </a:rPr>
              <a:t>La red que resulta se denomina </a:t>
            </a:r>
            <a:r>
              <a:rPr b="1" lang="es-MX" sz="1800" spc="-1" strike="noStrike">
                <a:solidFill>
                  <a:srgbClr val="ffffff"/>
                </a:solidFill>
                <a:latin typeface="Century Gothic"/>
              </a:rPr>
              <a:t>red superpuesta </a:t>
            </a:r>
            <a:r>
              <a:rPr b="0" lang="es-MX" sz="1800" spc="-1" strike="noStrike">
                <a:solidFill>
                  <a:srgbClr val="ffffff"/>
                </a:solidFill>
                <a:latin typeface="Century Gothic"/>
              </a:rPr>
              <a:t>(overlay), ya que realmente está superpuesta sobre la red base. (Como se pudo ver en el ejemplo anterior, que es una </a:t>
            </a:r>
            <a:r>
              <a:rPr b="0" lang="en-US" sz="1800" spc="-1" strike="noStrike">
                <a:solidFill>
                  <a:srgbClr val="ffffff"/>
                </a:solidFill>
                <a:latin typeface="Century Gothic"/>
              </a:rPr>
              <a:t>IPv6 sobre IPv4</a:t>
            </a:r>
            <a:r>
              <a:rPr b="0" lang="es-MX" sz="1800" spc="-1" strike="noStrike">
                <a:solidFill>
                  <a:srgbClr val="ffffff"/>
                </a:solidFill>
                <a:latin typeface="Century Gothic"/>
              </a:rPr>
              <a:t>)</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Citable</Template>
  <TotalTime>570</TotalTime>
  <Application>LibreOffice/7.3.7.2$Linux_X86_64 LibreOffice_project/30$Build-2</Application>
  <AppVersion>15.0000</AppVersion>
  <Words>1478</Words>
  <Paragraphs>155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2024-09-02T13:43:48Z</dcterms:created>
  <dc:creator>pcelio</dc:creator>
  <dc:description/>
  <dc:language>en-US</dc:language>
  <cp:lastModifiedBy>pcelio</cp:lastModifiedBy>
  <dcterms:modified xsi:type="dcterms:W3CDTF">2024-09-03T17:42:29Z</dcterms:modified>
  <cp:revision>24</cp:revision>
  <dc:subject/>
  <dc:title>INTERCONEXIÓN DE REDES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23</vt:i4>
  </property>
</Properties>
</file>