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68" r:id="rId15"/>
    <p:sldId id="269" r:id="rId16"/>
    <p:sldId id="270" r:id="rId17"/>
    <p:sldId id="271"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8C79C5D-2A6F-F04D-97DA-BEF2467B64E4}"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a:t>Haga clic para modificar los estilos de texto del patrón</a:t>
            </a:r>
          </a:p>
        </p:txBody>
      </p:sp>
      <p:sp>
        <p:nvSpPr>
          <p:cNvPr id="2" name="Date Placeholder 1"/>
          <p:cNvSpPr>
            <a:spLocks noGrp="1"/>
          </p:cNvSpPr>
          <p:nvPr>
            <p:ph type="dt" sz="half" idx="10"/>
          </p:nvPr>
        </p:nvSpPr>
        <p:spPr/>
        <p:txBody>
          <a:bodyPr/>
          <a:lstStyle/>
          <a:p>
            <a:fld id="{FBF54567-0DE4-3F47-BF90-CB84690072F9}" type="datetimeFigureOut">
              <a:rPr lang="en-US" dirty="0"/>
              <a:pPr/>
              <a:t>9/17/2024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DFA1846-DA80-1C48-A609-854EA85C59AD}" type="datetimeFigureOut">
              <a:rPr lang="en-US" dirty="0"/>
              <a:pPr/>
              <a:t>9/17/2024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0DF5E60-9974-AC48-9591-99C2BB44B7CF}" type="datetimeFigureOut">
              <a:rPr lang="en-US" dirty="0"/>
              <a:pPr/>
              <a:t>9/17/2024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9/17/2024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9/17/2024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3AB103-65D1-DF7F-9817-A07ED2E97D2E}"/>
              </a:ext>
            </a:extLst>
          </p:cNvPr>
          <p:cNvSpPr>
            <a:spLocks noGrp="1"/>
          </p:cNvSpPr>
          <p:nvPr>
            <p:ph type="ctrTitle"/>
          </p:nvPr>
        </p:nvSpPr>
        <p:spPr/>
        <p:txBody>
          <a:bodyPr/>
          <a:lstStyle/>
          <a:p>
            <a:pPr algn="r"/>
            <a:r>
              <a:rPr lang="es-ES" dirty="0"/>
              <a:t>CAPA DE TRANSPORTE:</a:t>
            </a:r>
            <a:br>
              <a:rPr lang="es-ES" dirty="0"/>
            </a:br>
            <a:r>
              <a:rPr lang="es-ES" dirty="0"/>
              <a:t>PROTOCOLO TCP</a:t>
            </a:r>
            <a:endParaRPr lang="es-AR" dirty="0"/>
          </a:p>
        </p:txBody>
      </p:sp>
      <p:sp>
        <p:nvSpPr>
          <p:cNvPr id="3" name="Subtítulo 2">
            <a:extLst>
              <a:ext uri="{FF2B5EF4-FFF2-40B4-BE49-F238E27FC236}">
                <a16:creationId xmlns:a16="http://schemas.microsoft.com/office/drawing/2014/main" id="{02E207F5-057A-BDCD-AC68-123B245878B0}"/>
              </a:ext>
            </a:extLst>
          </p:cNvPr>
          <p:cNvSpPr>
            <a:spLocks noGrp="1"/>
          </p:cNvSpPr>
          <p:nvPr>
            <p:ph type="subTitle" idx="1"/>
          </p:nvPr>
        </p:nvSpPr>
        <p:spPr/>
        <p:txBody>
          <a:bodyPr>
            <a:normAutofit lnSpcReduction="10000"/>
          </a:bodyPr>
          <a:lstStyle/>
          <a:p>
            <a:pPr algn="r"/>
            <a:r>
              <a:rPr lang="es-ES" sz="2400" dirty="0"/>
              <a:t>SCAGLIA BRUNO</a:t>
            </a:r>
            <a:endParaRPr lang="es-AR" sz="2400" dirty="0"/>
          </a:p>
        </p:txBody>
      </p:sp>
      <p:sp>
        <p:nvSpPr>
          <p:cNvPr id="4" name="CuadroTexto 3">
            <a:extLst>
              <a:ext uri="{FF2B5EF4-FFF2-40B4-BE49-F238E27FC236}">
                <a16:creationId xmlns:a16="http://schemas.microsoft.com/office/drawing/2014/main" id="{8FA11A1B-7BCD-B109-0BB5-78A450B27537}"/>
              </a:ext>
            </a:extLst>
          </p:cNvPr>
          <p:cNvSpPr txBox="1"/>
          <p:nvPr/>
        </p:nvSpPr>
        <p:spPr>
          <a:xfrm>
            <a:off x="5829300" y="314325"/>
            <a:ext cx="5386388" cy="523220"/>
          </a:xfrm>
          <a:prstGeom prst="rect">
            <a:avLst/>
          </a:prstGeom>
          <a:noFill/>
        </p:spPr>
        <p:txBody>
          <a:bodyPr wrap="square" rtlCol="0">
            <a:spAutoFit/>
          </a:bodyPr>
          <a:lstStyle/>
          <a:p>
            <a:pPr algn="r"/>
            <a:r>
              <a:rPr lang="es-ES" sz="2800" b="1" dirty="0"/>
              <a:t>TECNICAS DIGITALES III</a:t>
            </a:r>
            <a:endParaRPr lang="es-AR" sz="2800" b="1" dirty="0"/>
          </a:p>
        </p:txBody>
      </p:sp>
    </p:spTree>
    <p:extLst>
      <p:ext uri="{BB962C8B-B14F-4D97-AF65-F5344CB8AC3E}">
        <p14:creationId xmlns:p14="http://schemas.microsoft.com/office/powerpoint/2010/main" val="295766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Rectangle 11">
            <a:extLst>
              <a:ext uri="{FF2B5EF4-FFF2-40B4-BE49-F238E27FC236}">
                <a16:creationId xmlns:a16="http://schemas.microsoft.com/office/drawing/2014/main" id="{B7743172-17A8-4FA4-8434-B813E03B7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3">
            <a:extLst>
              <a:ext uri="{FF2B5EF4-FFF2-40B4-BE49-F238E27FC236}">
                <a16:creationId xmlns:a16="http://schemas.microsoft.com/office/drawing/2014/main" id="{4CE1233C-FD2F-489E-BFDE-086F5FED6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DFB9AA95-6C0C-42B1-BFDB-839393360A60}"/>
              </a:ext>
            </a:extLst>
          </p:cNvPr>
          <p:cNvSpPr>
            <a:spLocks noGrp="1"/>
          </p:cNvSpPr>
          <p:nvPr>
            <p:ph type="title"/>
          </p:nvPr>
        </p:nvSpPr>
        <p:spPr>
          <a:xfrm>
            <a:off x="451514" y="1800225"/>
            <a:ext cx="3444211" cy="4241136"/>
          </a:xfrm>
        </p:spPr>
        <p:txBody>
          <a:bodyPr vert="horz" lIns="91440" tIns="45720" rIns="91440" bIns="45720" rtlCol="0" anchor="t">
            <a:normAutofit/>
          </a:bodyPr>
          <a:lstStyle/>
          <a:p>
            <a:r>
              <a:rPr lang="en-US" sz="3700"/>
              <a:t>GESTIÓN DE CONEXIONES TCP</a:t>
            </a:r>
          </a:p>
        </p:txBody>
      </p:sp>
      <p:pic>
        <p:nvPicPr>
          <p:cNvPr id="5" name="Marcador de contenido 4">
            <a:extLst>
              <a:ext uri="{FF2B5EF4-FFF2-40B4-BE49-F238E27FC236}">
                <a16:creationId xmlns:a16="http://schemas.microsoft.com/office/drawing/2014/main" id="{A672D6F1-B3AF-C11E-9092-1FBB57ACB3F3}"/>
              </a:ext>
            </a:extLst>
          </p:cNvPr>
          <p:cNvPicPr>
            <a:picLocks noGrp="1" noChangeAspect="1"/>
          </p:cNvPicPr>
          <p:nvPr>
            <p:ph idx="1"/>
          </p:nvPr>
        </p:nvPicPr>
        <p:blipFill>
          <a:blip r:embed="rId3"/>
          <a:stretch>
            <a:fillRect/>
          </a:stretch>
        </p:blipFill>
        <p:spPr>
          <a:xfrm>
            <a:off x="4732255" y="1026333"/>
            <a:ext cx="7364495" cy="4805333"/>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0186696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42D01-50FE-C3FC-E0E2-392A09472BD2}"/>
              </a:ext>
            </a:extLst>
          </p:cNvPr>
          <p:cNvSpPr>
            <a:spLocks noGrp="1"/>
          </p:cNvSpPr>
          <p:nvPr>
            <p:ph type="title"/>
          </p:nvPr>
        </p:nvSpPr>
        <p:spPr/>
        <p:txBody>
          <a:bodyPr/>
          <a:lstStyle/>
          <a:p>
            <a:r>
              <a:rPr lang="es-ES" dirty="0"/>
              <a:t>GESTIÓN DE CONEXIONES TCP</a:t>
            </a:r>
            <a:endParaRPr lang="es-AR" dirty="0"/>
          </a:p>
        </p:txBody>
      </p:sp>
      <p:sp>
        <p:nvSpPr>
          <p:cNvPr id="3" name="Marcador de contenido 2">
            <a:extLst>
              <a:ext uri="{FF2B5EF4-FFF2-40B4-BE49-F238E27FC236}">
                <a16:creationId xmlns:a16="http://schemas.microsoft.com/office/drawing/2014/main" id="{F7027447-8796-C4DD-874C-6375D2784F26}"/>
              </a:ext>
            </a:extLst>
          </p:cNvPr>
          <p:cNvSpPr>
            <a:spLocks noGrp="1"/>
          </p:cNvSpPr>
          <p:nvPr>
            <p:ph idx="1"/>
          </p:nvPr>
        </p:nvSpPr>
        <p:spPr>
          <a:xfrm>
            <a:off x="818712" y="2222287"/>
            <a:ext cx="10554574" cy="4307101"/>
          </a:xfrm>
        </p:spPr>
        <p:txBody>
          <a:bodyPr/>
          <a:lstStyle/>
          <a:p>
            <a:pPr marL="0" indent="0">
              <a:buNone/>
            </a:pPr>
            <a:r>
              <a:rPr lang="es-ES" sz="2800" dirty="0"/>
              <a:t>Este modelo de gestión de conexión es útil para comprender cómo TCP maneja eventos como:</a:t>
            </a:r>
          </a:p>
          <a:p>
            <a:pPr>
              <a:buFont typeface="Arial" panose="020B0604020202020204" pitchFamily="34" charset="0"/>
              <a:buChar char="•"/>
            </a:pPr>
            <a:r>
              <a:rPr lang="es-ES" sz="2800" dirty="0"/>
              <a:t>Retransmisiones de paquetes debido a pérdidas.</a:t>
            </a:r>
          </a:p>
          <a:p>
            <a:pPr>
              <a:buFont typeface="Arial" panose="020B0604020202020204" pitchFamily="34" charset="0"/>
              <a:buChar char="•"/>
            </a:pPr>
            <a:r>
              <a:rPr lang="es-ES" sz="2800" dirty="0"/>
              <a:t>Condiciones de tiempo de espera (</a:t>
            </a:r>
            <a:r>
              <a:rPr lang="es-ES" sz="2800" dirty="0" err="1"/>
              <a:t>timeouts</a:t>
            </a:r>
            <a:r>
              <a:rPr lang="es-ES" sz="2800" dirty="0"/>
              <a:t>).</a:t>
            </a:r>
          </a:p>
          <a:p>
            <a:pPr>
              <a:buFont typeface="Arial" panose="020B0604020202020204" pitchFamily="34" charset="0"/>
              <a:buChar char="•"/>
            </a:pPr>
            <a:r>
              <a:rPr lang="es-ES" sz="2800" dirty="0"/>
              <a:t>Situaciones de congestión.</a:t>
            </a:r>
          </a:p>
          <a:p>
            <a:pPr marL="0" indent="0">
              <a:buNone/>
            </a:pPr>
            <a:endParaRPr lang="es-AR" dirty="0"/>
          </a:p>
        </p:txBody>
      </p:sp>
    </p:spTree>
    <p:extLst>
      <p:ext uri="{BB962C8B-B14F-4D97-AF65-F5344CB8AC3E}">
        <p14:creationId xmlns:p14="http://schemas.microsoft.com/office/powerpoint/2010/main" val="3403560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950B3-8143-FF69-E2D3-D8EDE6887ED3}"/>
              </a:ext>
            </a:extLst>
          </p:cNvPr>
          <p:cNvSpPr>
            <a:spLocks noGrp="1"/>
          </p:cNvSpPr>
          <p:nvPr>
            <p:ph type="title"/>
          </p:nvPr>
        </p:nvSpPr>
        <p:spPr/>
        <p:txBody>
          <a:bodyPr/>
          <a:lstStyle/>
          <a:p>
            <a:r>
              <a:rPr lang="es-ES" dirty="0"/>
              <a:t>VENTANA DESLIZANTE TCP</a:t>
            </a:r>
            <a:endParaRPr lang="es-AR" dirty="0"/>
          </a:p>
        </p:txBody>
      </p:sp>
      <p:sp>
        <p:nvSpPr>
          <p:cNvPr id="3" name="Marcador de contenido 2">
            <a:extLst>
              <a:ext uri="{FF2B5EF4-FFF2-40B4-BE49-F238E27FC236}">
                <a16:creationId xmlns:a16="http://schemas.microsoft.com/office/drawing/2014/main" id="{ECCFC105-CD1D-AAEC-A4ED-A76EFE995F17}"/>
              </a:ext>
            </a:extLst>
          </p:cNvPr>
          <p:cNvSpPr>
            <a:spLocks noGrp="1"/>
          </p:cNvSpPr>
          <p:nvPr>
            <p:ph idx="1"/>
          </p:nvPr>
        </p:nvSpPr>
        <p:spPr/>
        <p:txBody>
          <a:bodyPr>
            <a:normAutofit/>
          </a:bodyPr>
          <a:lstStyle/>
          <a:p>
            <a:pPr marL="0" indent="0">
              <a:buNone/>
            </a:pPr>
            <a:r>
              <a:rPr lang="es-ES" sz="2800" dirty="0"/>
              <a:t>TCP utiliza una </a:t>
            </a:r>
            <a:r>
              <a:rPr lang="es-ES" sz="2800" b="1" dirty="0"/>
              <a:t>ventana deslizante</a:t>
            </a:r>
            <a:r>
              <a:rPr lang="es-ES" sz="2800" dirty="0"/>
              <a:t> para gestionar la cantidad de datos que pueden enviarse sin recibir un acuse de recibo. Este mecanismo mejora la eficiencia del protocolo, permitiendo el envío de varios segmentos antes de esperar una confirmación, maximizando el rendimiento en redes con alta latencia.</a:t>
            </a:r>
            <a:endParaRPr lang="es-AR" sz="2800" dirty="0"/>
          </a:p>
        </p:txBody>
      </p:sp>
    </p:spTree>
    <p:extLst>
      <p:ext uri="{BB962C8B-B14F-4D97-AF65-F5344CB8AC3E}">
        <p14:creationId xmlns:p14="http://schemas.microsoft.com/office/powerpoint/2010/main" val="417220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34AC9-025C-D311-208B-9CD80337DE8D}"/>
              </a:ext>
            </a:extLst>
          </p:cNvPr>
          <p:cNvSpPr>
            <a:spLocks noGrp="1"/>
          </p:cNvSpPr>
          <p:nvPr>
            <p:ph type="title"/>
          </p:nvPr>
        </p:nvSpPr>
        <p:spPr/>
        <p:txBody>
          <a:bodyPr/>
          <a:lstStyle/>
          <a:p>
            <a:r>
              <a:rPr lang="es-ES" dirty="0"/>
              <a:t>VENTANA DESLIZANTE TCP</a:t>
            </a:r>
            <a:endParaRPr lang="es-AR" dirty="0"/>
          </a:p>
        </p:txBody>
      </p:sp>
      <p:sp>
        <p:nvSpPr>
          <p:cNvPr id="3" name="Marcador de contenido 2">
            <a:extLst>
              <a:ext uri="{FF2B5EF4-FFF2-40B4-BE49-F238E27FC236}">
                <a16:creationId xmlns:a16="http://schemas.microsoft.com/office/drawing/2014/main" id="{C20C9F3B-C7E3-F151-6CD5-C094522F4083}"/>
              </a:ext>
            </a:extLst>
          </p:cNvPr>
          <p:cNvSpPr>
            <a:spLocks noGrp="1"/>
          </p:cNvSpPr>
          <p:nvPr>
            <p:ph idx="1"/>
          </p:nvPr>
        </p:nvSpPr>
        <p:spPr>
          <a:xfrm>
            <a:off x="818712" y="2222287"/>
            <a:ext cx="10554574" cy="4635713"/>
          </a:xfrm>
        </p:spPr>
        <p:txBody>
          <a:bodyPr/>
          <a:lstStyle/>
          <a:p>
            <a:pPr marL="0" indent="0">
              <a:buNone/>
            </a:pPr>
            <a:r>
              <a:rPr lang="es-ES" sz="2400" dirty="0"/>
              <a:t>La ventana deslizante tiene dos componentes principales:</a:t>
            </a:r>
          </a:p>
          <a:p>
            <a:pPr>
              <a:buFont typeface="+mj-lt"/>
              <a:buAutoNum type="arabicPeriod"/>
            </a:pPr>
            <a:r>
              <a:rPr lang="es-ES" sz="2400" b="1" dirty="0"/>
              <a:t>Ventana de Recepción</a:t>
            </a:r>
            <a:br>
              <a:rPr lang="es-ES" sz="2400" dirty="0"/>
            </a:br>
            <a:r>
              <a:rPr lang="es-ES" sz="2400" dirty="0"/>
              <a:t>Controlada por el receptor, limita la cantidad de datos que pueden enviarse sin ser confirmados. El tamaño de esta ventana se ajusta según el espacio disponible en el buffer del receptor.</a:t>
            </a:r>
          </a:p>
          <a:p>
            <a:pPr>
              <a:buFont typeface="+mj-lt"/>
              <a:buAutoNum type="arabicPeriod"/>
            </a:pPr>
            <a:r>
              <a:rPr lang="es-ES" sz="2400" b="1" dirty="0"/>
              <a:t>Ventana de Congestión</a:t>
            </a:r>
            <a:br>
              <a:rPr lang="es-ES" sz="2400" dirty="0"/>
            </a:br>
            <a:r>
              <a:rPr lang="es-ES" sz="2400" dirty="0"/>
              <a:t>Controlada por el emisor, se ajusta dinámicamente para evitar la congestión de la red. Si la red está congestionada (detectado por pérdidas de paquetes), la ventana se reduce, limitando la tasa de envío.</a:t>
            </a:r>
          </a:p>
          <a:p>
            <a:pPr marL="0" indent="0">
              <a:buNone/>
            </a:pPr>
            <a:endParaRPr lang="es-AR" dirty="0"/>
          </a:p>
        </p:txBody>
      </p:sp>
    </p:spTree>
    <p:extLst>
      <p:ext uri="{BB962C8B-B14F-4D97-AF65-F5344CB8AC3E}">
        <p14:creationId xmlns:p14="http://schemas.microsoft.com/office/powerpoint/2010/main" val="317033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BF420A-09DE-2D76-29CD-E61475696985}"/>
              </a:ext>
            </a:extLst>
          </p:cNvPr>
          <p:cNvSpPr>
            <a:spLocks noGrp="1"/>
          </p:cNvSpPr>
          <p:nvPr>
            <p:ph type="title"/>
          </p:nvPr>
        </p:nvSpPr>
        <p:spPr/>
        <p:txBody>
          <a:bodyPr/>
          <a:lstStyle/>
          <a:p>
            <a:r>
              <a:rPr lang="es-ES" dirty="0"/>
              <a:t>GESTIÓN DE TEMPORIZADORES TCP</a:t>
            </a:r>
            <a:endParaRPr lang="es-AR" dirty="0"/>
          </a:p>
        </p:txBody>
      </p:sp>
      <p:sp>
        <p:nvSpPr>
          <p:cNvPr id="3" name="Marcador de contenido 2">
            <a:extLst>
              <a:ext uri="{FF2B5EF4-FFF2-40B4-BE49-F238E27FC236}">
                <a16:creationId xmlns:a16="http://schemas.microsoft.com/office/drawing/2014/main" id="{61963C68-C0A9-6C5B-A85D-243AB1C8FA98}"/>
              </a:ext>
            </a:extLst>
          </p:cNvPr>
          <p:cNvSpPr>
            <a:spLocks noGrp="1"/>
          </p:cNvSpPr>
          <p:nvPr>
            <p:ph idx="1"/>
          </p:nvPr>
        </p:nvSpPr>
        <p:spPr/>
        <p:txBody>
          <a:bodyPr>
            <a:normAutofit/>
          </a:bodyPr>
          <a:lstStyle/>
          <a:p>
            <a:pPr marL="0" indent="0">
              <a:buNone/>
            </a:pPr>
            <a:r>
              <a:rPr lang="es-ES" sz="3200" dirty="0"/>
              <a:t>TCP utiliza varios </a:t>
            </a:r>
            <a:r>
              <a:rPr lang="es-ES" sz="3200" b="1" dirty="0"/>
              <a:t>temporizadores</a:t>
            </a:r>
            <a:r>
              <a:rPr lang="es-ES" sz="3200" dirty="0"/>
              <a:t> para controlar el tiempo que se espera por ciertas acciones, como la confirmación de un segmento o el cierre de una conexión. Algunos de los temporizadores más importantes son:</a:t>
            </a:r>
            <a:endParaRPr lang="es-AR" sz="3200" dirty="0"/>
          </a:p>
        </p:txBody>
      </p:sp>
    </p:spTree>
    <p:extLst>
      <p:ext uri="{BB962C8B-B14F-4D97-AF65-F5344CB8AC3E}">
        <p14:creationId xmlns:p14="http://schemas.microsoft.com/office/powerpoint/2010/main" val="70520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15E4DF-BF77-9874-D98F-CE15C70944D0}"/>
              </a:ext>
            </a:extLst>
          </p:cNvPr>
          <p:cNvSpPr>
            <a:spLocks noGrp="1"/>
          </p:cNvSpPr>
          <p:nvPr>
            <p:ph type="title"/>
          </p:nvPr>
        </p:nvSpPr>
        <p:spPr/>
        <p:txBody>
          <a:bodyPr/>
          <a:lstStyle/>
          <a:p>
            <a:r>
              <a:rPr lang="es-ES" dirty="0"/>
              <a:t>GESTIÓN DE TEMPORIZADORES TCP</a:t>
            </a:r>
            <a:endParaRPr lang="es-AR" dirty="0"/>
          </a:p>
        </p:txBody>
      </p:sp>
      <p:sp>
        <p:nvSpPr>
          <p:cNvPr id="3" name="Marcador de contenido 2">
            <a:extLst>
              <a:ext uri="{FF2B5EF4-FFF2-40B4-BE49-F238E27FC236}">
                <a16:creationId xmlns:a16="http://schemas.microsoft.com/office/drawing/2014/main" id="{ED3954C8-D77D-E708-E72E-F22D4111CF15}"/>
              </a:ext>
            </a:extLst>
          </p:cNvPr>
          <p:cNvSpPr>
            <a:spLocks noGrp="1"/>
          </p:cNvSpPr>
          <p:nvPr>
            <p:ph idx="1"/>
          </p:nvPr>
        </p:nvSpPr>
        <p:spPr/>
        <p:txBody>
          <a:bodyPr>
            <a:normAutofit/>
          </a:bodyPr>
          <a:lstStyle/>
          <a:p>
            <a:pPr marL="0" indent="0">
              <a:buNone/>
            </a:pPr>
            <a:r>
              <a:rPr lang="es-ES" sz="2800" b="1" dirty="0"/>
              <a:t>Temporizador de Retransmisión (RTO):</a:t>
            </a:r>
            <a:br>
              <a:rPr lang="es-ES" sz="2800" dirty="0"/>
            </a:br>
            <a:r>
              <a:rPr lang="es-ES" sz="2800" dirty="0"/>
              <a:t>Se activa cada vez que se envía un segmento. Si no se recibe una confirmación (ACK) en un tiempo determinado, TCP asume que el segmento se ha perdido y lo retransmite. El valor del temporizador se ajusta dinámicamente según las condiciones de la red.</a:t>
            </a:r>
            <a:endParaRPr lang="es-AR" sz="2800" dirty="0"/>
          </a:p>
        </p:txBody>
      </p:sp>
    </p:spTree>
    <p:extLst>
      <p:ext uri="{BB962C8B-B14F-4D97-AF65-F5344CB8AC3E}">
        <p14:creationId xmlns:p14="http://schemas.microsoft.com/office/powerpoint/2010/main" val="728574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484D1-461B-B3CA-06D6-92570661C4D0}"/>
              </a:ext>
            </a:extLst>
          </p:cNvPr>
          <p:cNvSpPr>
            <a:spLocks noGrp="1"/>
          </p:cNvSpPr>
          <p:nvPr>
            <p:ph type="title"/>
          </p:nvPr>
        </p:nvSpPr>
        <p:spPr/>
        <p:txBody>
          <a:bodyPr/>
          <a:lstStyle/>
          <a:p>
            <a:r>
              <a:rPr lang="es-ES" dirty="0"/>
              <a:t>GESTIÓN DE TEMPORIZADORES TCP</a:t>
            </a:r>
            <a:endParaRPr lang="es-AR" dirty="0"/>
          </a:p>
        </p:txBody>
      </p:sp>
      <p:sp>
        <p:nvSpPr>
          <p:cNvPr id="3" name="Marcador de contenido 2">
            <a:extLst>
              <a:ext uri="{FF2B5EF4-FFF2-40B4-BE49-F238E27FC236}">
                <a16:creationId xmlns:a16="http://schemas.microsoft.com/office/drawing/2014/main" id="{6A54A1DD-BEF4-E46F-B3C2-B821050F5F52}"/>
              </a:ext>
            </a:extLst>
          </p:cNvPr>
          <p:cNvSpPr>
            <a:spLocks noGrp="1"/>
          </p:cNvSpPr>
          <p:nvPr>
            <p:ph idx="1"/>
          </p:nvPr>
        </p:nvSpPr>
        <p:spPr/>
        <p:txBody>
          <a:bodyPr>
            <a:normAutofit/>
          </a:bodyPr>
          <a:lstStyle/>
          <a:p>
            <a:pPr marL="0" indent="0">
              <a:buNone/>
            </a:pPr>
            <a:r>
              <a:rPr lang="es-ES" sz="2800" b="1" dirty="0"/>
              <a:t>Temporizador de Persistencia:</a:t>
            </a:r>
            <a:br>
              <a:rPr lang="es-ES" sz="2800" dirty="0"/>
            </a:br>
            <a:r>
              <a:rPr lang="es-ES" sz="2800" dirty="0"/>
              <a:t>Este temporizador se utiliza para evitar el </a:t>
            </a:r>
            <a:r>
              <a:rPr lang="es-ES" sz="2800" b="1" dirty="0"/>
              <a:t>bloqueo de la ventana</a:t>
            </a:r>
            <a:r>
              <a:rPr lang="es-ES" sz="2800" dirty="0"/>
              <a:t>. Si el receptor indica que su ventana de recepción está llena, el emisor activa este temporizador para enviar sondeos periódicos, verificando si el receptor ha liberado espacio.</a:t>
            </a:r>
            <a:endParaRPr lang="es-AR" sz="2800" dirty="0"/>
          </a:p>
        </p:txBody>
      </p:sp>
    </p:spTree>
    <p:extLst>
      <p:ext uri="{BB962C8B-B14F-4D97-AF65-F5344CB8AC3E}">
        <p14:creationId xmlns:p14="http://schemas.microsoft.com/office/powerpoint/2010/main" val="1955431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09B80D-B2F2-65D4-9127-24DC3EC44D83}"/>
              </a:ext>
            </a:extLst>
          </p:cNvPr>
          <p:cNvSpPr>
            <a:spLocks noGrp="1"/>
          </p:cNvSpPr>
          <p:nvPr>
            <p:ph type="title"/>
          </p:nvPr>
        </p:nvSpPr>
        <p:spPr/>
        <p:txBody>
          <a:bodyPr/>
          <a:lstStyle/>
          <a:p>
            <a:r>
              <a:rPr lang="es-ES" dirty="0"/>
              <a:t>GESTIÓN DE TEMPORIZADORES TCP</a:t>
            </a:r>
            <a:endParaRPr lang="es-AR" dirty="0"/>
          </a:p>
        </p:txBody>
      </p:sp>
      <p:sp>
        <p:nvSpPr>
          <p:cNvPr id="3" name="Marcador de contenido 2">
            <a:extLst>
              <a:ext uri="{FF2B5EF4-FFF2-40B4-BE49-F238E27FC236}">
                <a16:creationId xmlns:a16="http://schemas.microsoft.com/office/drawing/2014/main" id="{F1EFBA8E-E858-8F54-D368-0CA20ED691F9}"/>
              </a:ext>
            </a:extLst>
          </p:cNvPr>
          <p:cNvSpPr>
            <a:spLocks noGrp="1"/>
          </p:cNvSpPr>
          <p:nvPr>
            <p:ph idx="1"/>
          </p:nvPr>
        </p:nvSpPr>
        <p:spPr/>
        <p:txBody>
          <a:bodyPr>
            <a:normAutofit/>
          </a:bodyPr>
          <a:lstStyle/>
          <a:p>
            <a:pPr marL="0" indent="0">
              <a:buNone/>
            </a:pPr>
            <a:r>
              <a:rPr lang="es-ES" sz="2800" b="1" dirty="0"/>
              <a:t>Temporizador </a:t>
            </a:r>
            <a:r>
              <a:rPr lang="es-ES" sz="2800" b="1" dirty="0" err="1"/>
              <a:t>Keepalive</a:t>
            </a:r>
            <a:r>
              <a:rPr lang="es-ES" sz="2800" b="1" dirty="0"/>
              <a:t>:</a:t>
            </a:r>
            <a:br>
              <a:rPr lang="es-ES" sz="2800" dirty="0"/>
            </a:br>
            <a:r>
              <a:rPr lang="es-ES" sz="2800" dirty="0"/>
              <a:t>Se utiliza para detectar conexiones inactivas. Si no se detecta actividad durante un tiempo prolongado, se envía un mensaje para comprobar si el otro extremo sigue activo.</a:t>
            </a:r>
            <a:endParaRPr lang="es-AR" sz="2800" dirty="0"/>
          </a:p>
        </p:txBody>
      </p:sp>
    </p:spTree>
    <p:extLst>
      <p:ext uri="{BB962C8B-B14F-4D97-AF65-F5344CB8AC3E}">
        <p14:creationId xmlns:p14="http://schemas.microsoft.com/office/powerpoint/2010/main" val="1198583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006AFB-CC5E-CCA2-5D2B-E579AEFC608E}"/>
              </a:ext>
            </a:extLst>
          </p:cNvPr>
          <p:cNvSpPr>
            <a:spLocks noGrp="1"/>
          </p:cNvSpPr>
          <p:nvPr>
            <p:ph type="title"/>
          </p:nvPr>
        </p:nvSpPr>
        <p:spPr/>
        <p:txBody>
          <a:bodyPr/>
          <a:lstStyle/>
          <a:p>
            <a:r>
              <a:rPr lang="es-ES" dirty="0"/>
              <a:t>CONTROL DE CONGESTIÓN TCP</a:t>
            </a:r>
            <a:endParaRPr lang="es-AR" dirty="0"/>
          </a:p>
        </p:txBody>
      </p:sp>
      <p:sp>
        <p:nvSpPr>
          <p:cNvPr id="3" name="Marcador de contenido 2">
            <a:extLst>
              <a:ext uri="{FF2B5EF4-FFF2-40B4-BE49-F238E27FC236}">
                <a16:creationId xmlns:a16="http://schemas.microsoft.com/office/drawing/2014/main" id="{9BF46081-B8D7-5943-95AD-CB4180C6FD4D}"/>
              </a:ext>
            </a:extLst>
          </p:cNvPr>
          <p:cNvSpPr>
            <a:spLocks noGrp="1"/>
          </p:cNvSpPr>
          <p:nvPr>
            <p:ph idx="1"/>
          </p:nvPr>
        </p:nvSpPr>
        <p:spPr/>
        <p:txBody>
          <a:bodyPr>
            <a:normAutofit/>
          </a:bodyPr>
          <a:lstStyle/>
          <a:p>
            <a:pPr marL="0" indent="0">
              <a:buNone/>
            </a:pPr>
            <a:r>
              <a:rPr lang="es-ES" sz="2800" dirty="0"/>
              <a:t>El </a:t>
            </a:r>
            <a:r>
              <a:rPr lang="es-ES" sz="2800" b="1" dirty="0"/>
              <a:t>control de congestión</a:t>
            </a:r>
            <a:r>
              <a:rPr lang="es-ES" sz="2800" dirty="0"/>
              <a:t> es uno de los aspectos más importantes de TCP, diseñado para evitar que la red se sobrecargue. TCP utiliza un algoritmo llamado </a:t>
            </a:r>
            <a:r>
              <a:rPr lang="es-ES" sz="2800" b="1" dirty="0"/>
              <a:t>AIMD</a:t>
            </a:r>
            <a:r>
              <a:rPr lang="es-ES" sz="2800" dirty="0"/>
              <a:t> (</a:t>
            </a:r>
            <a:r>
              <a:rPr lang="es-ES" sz="2800" dirty="0" err="1"/>
              <a:t>Additive</a:t>
            </a:r>
            <a:r>
              <a:rPr lang="es-ES" sz="2800" dirty="0"/>
              <a:t> </a:t>
            </a:r>
            <a:r>
              <a:rPr lang="es-ES" sz="2800" dirty="0" err="1"/>
              <a:t>Increase</a:t>
            </a:r>
            <a:r>
              <a:rPr lang="es-ES" sz="2800" dirty="0"/>
              <a:t>, Multiplicative </a:t>
            </a:r>
            <a:r>
              <a:rPr lang="es-ES" sz="2800" dirty="0" err="1"/>
              <a:t>Decrease</a:t>
            </a:r>
            <a:r>
              <a:rPr lang="es-ES" sz="2800" dirty="0"/>
              <a:t>), que ajusta la </a:t>
            </a:r>
            <a:r>
              <a:rPr lang="es-ES" sz="2800" b="1" dirty="0"/>
              <a:t>ventana de congestión</a:t>
            </a:r>
            <a:r>
              <a:rPr lang="es-ES" sz="2800" dirty="0"/>
              <a:t> de acuerdo con las condiciones de la red.</a:t>
            </a:r>
            <a:endParaRPr lang="es-AR" sz="2800" dirty="0"/>
          </a:p>
        </p:txBody>
      </p:sp>
    </p:spTree>
    <p:extLst>
      <p:ext uri="{BB962C8B-B14F-4D97-AF65-F5344CB8AC3E}">
        <p14:creationId xmlns:p14="http://schemas.microsoft.com/office/powerpoint/2010/main" val="1747947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C3BC6-DA29-B8AF-1E8A-E1739011CF45}"/>
              </a:ext>
            </a:extLst>
          </p:cNvPr>
          <p:cNvSpPr>
            <a:spLocks noGrp="1"/>
          </p:cNvSpPr>
          <p:nvPr>
            <p:ph type="title"/>
          </p:nvPr>
        </p:nvSpPr>
        <p:spPr/>
        <p:txBody>
          <a:bodyPr/>
          <a:lstStyle/>
          <a:p>
            <a:r>
              <a:rPr lang="es-ES" dirty="0"/>
              <a:t>CONTROL DE CONGESTIÓN TCP</a:t>
            </a:r>
            <a:endParaRPr lang="es-AR" dirty="0"/>
          </a:p>
        </p:txBody>
      </p:sp>
      <p:sp>
        <p:nvSpPr>
          <p:cNvPr id="3" name="Marcador de contenido 2">
            <a:extLst>
              <a:ext uri="{FF2B5EF4-FFF2-40B4-BE49-F238E27FC236}">
                <a16:creationId xmlns:a16="http://schemas.microsoft.com/office/drawing/2014/main" id="{0FEABF38-8368-99DF-C85C-43729004DAC4}"/>
              </a:ext>
            </a:extLst>
          </p:cNvPr>
          <p:cNvSpPr>
            <a:spLocks noGrp="1"/>
          </p:cNvSpPr>
          <p:nvPr>
            <p:ph idx="1"/>
          </p:nvPr>
        </p:nvSpPr>
        <p:spPr>
          <a:xfrm>
            <a:off x="818712" y="2222287"/>
            <a:ext cx="10554574" cy="4635713"/>
          </a:xfrm>
        </p:spPr>
        <p:txBody>
          <a:bodyPr>
            <a:normAutofit lnSpcReduction="10000"/>
          </a:bodyPr>
          <a:lstStyle/>
          <a:p>
            <a:endParaRPr lang="es-ES" sz="2000" b="1" dirty="0"/>
          </a:p>
          <a:p>
            <a:r>
              <a:rPr lang="es-ES" sz="2400" b="1" dirty="0"/>
              <a:t>Fase de Evitación de Congestión</a:t>
            </a:r>
            <a:br>
              <a:rPr lang="es-ES" sz="2400" dirty="0"/>
            </a:br>
            <a:r>
              <a:rPr lang="es-ES" sz="2400" dirty="0"/>
              <a:t>TCP aumenta gradualmente la ventana de congestión cada vez que se reciben confirmaciones de los segmentos enviados, lo que permite enviar más datos progresivamente.</a:t>
            </a:r>
          </a:p>
          <a:p>
            <a:endParaRPr lang="es-ES" sz="2400" dirty="0"/>
          </a:p>
          <a:p>
            <a:r>
              <a:rPr lang="es-ES" sz="2400" b="1" dirty="0"/>
              <a:t>Detección de Congestión</a:t>
            </a:r>
            <a:br>
              <a:rPr lang="es-ES" sz="2400" dirty="0"/>
            </a:br>
            <a:r>
              <a:rPr lang="es-ES" sz="2400" dirty="0"/>
              <a:t>Si se detecta una pérdida de paquetes (indicado por la falta de </a:t>
            </a:r>
            <a:r>
              <a:rPr lang="es-ES" sz="2400" dirty="0" err="1"/>
              <a:t>ACKs</a:t>
            </a:r>
            <a:r>
              <a:rPr lang="es-ES" sz="2400" dirty="0"/>
              <a:t>), TCP asume que la red está congestionada. Como respuesta, reduce drásticamente el tamaño de la ventana de congestión (normalmente a la mitad) para aliviar la carga sobre la red.</a:t>
            </a:r>
          </a:p>
          <a:p>
            <a:pPr marL="0" indent="0">
              <a:buNone/>
            </a:pPr>
            <a:endParaRPr lang="es-ES" dirty="0"/>
          </a:p>
          <a:p>
            <a:pPr marL="0" indent="0">
              <a:buNone/>
            </a:pPr>
            <a:endParaRPr lang="es-AR" dirty="0"/>
          </a:p>
        </p:txBody>
      </p:sp>
    </p:spTree>
    <p:extLst>
      <p:ext uri="{BB962C8B-B14F-4D97-AF65-F5344CB8AC3E}">
        <p14:creationId xmlns:p14="http://schemas.microsoft.com/office/powerpoint/2010/main" val="3491998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B7D05C-6382-7AF3-6D8F-C2AC2AC79B8E}"/>
              </a:ext>
            </a:extLst>
          </p:cNvPr>
          <p:cNvSpPr>
            <a:spLocks noGrp="1"/>
          </p:cNvSpPr>
          <p:nvPr>
            <p:ph type="title"/>
          </p:nvPr>
        </p:nvSpPr>
        <p:spPr/>
        <p:txBody>
          <a:bodyPr/>
          <a:lstStyle/>
          <a:p>
            <a:r>
              <a:rPr lang="es-ES" dirty="0"/>
              <a:t>INTRODUCCIÓN A TCP</a:t>
            </a:r>
            <a:endParaRPr lang="es-AR" dirty="0"/>
          </a:p>
        </p:txBody>
      </p:sp>
      <p:sp>
        <p:nvSpPr>
          <p:cNvPr id="3" name="Marcador de contenido 2">
            <a:extLst>
              <a:ext uri="{FF2B5EF4-FFF2-40B4-BE49-F238E27FC236}">
                <a16:creationId xmlns:a16="http://schemas.microsoft.com/office/drawing/2014/main" id="{03B9B899-B451-77B9-797A-05E7D2AB1870}"/>
              </a:ext>
            </a:extLst>
          </p:cNvPr>
          <p:cNvSpPr>
            <a:spLocks noGrp="1"/>
          </p:cNvSpPr>
          <p:nvPr>
            <p:ph idx="1"/>
          </p:nvPr>
        </p:nvSpPr>
        <p:spPr/>
        <p:txBody>
          <a:bodyPr>
            <a:normAutofit/>
          </a:bodyPr>
          <a:lstStyle/>
          <a:p>
            <a:pPr marL="0" indent="0">
              <a:buNone/>
            </a:pPr>
            <a:r>
              <a:rPr lang="es-ES" sz="2800" dirty="0"/>
              <a:t>TCP (</a:t>
            </a:r>
            <a:r>
              <a:rPr lang="es-ES" sz="2800" dirty="0" err="1"/>
              <a:t>Transmission</a:t>
            </a:r>
            <a:r>
              <a:rPr lang="es-ES" sz="2800" dirty="0"/>
              <a:t> Control </a:t>
            </a:r>
            <a:r>
              <a:rPr lang="es-ES" sz="2800" dirty="0" err="1"/>
              <a:t>Protocol</a:t>
            </a:r>
            <a:r>
              <a:rPr lang="es-ES" sz="2800" dirty="0"/>
              <a:t>) fue diseñado para proporcionar una transmisión de datos confiable de extremo a extremo a través de una </a:t>
            </a:r>
            <a:r>
              <a:rPr lang="es-ES" sz="2800" dirty="0" err="1"/>
              <a:t>internetwork</a:t>
            </a:r>
            <a:r>
              <a:rPr lang="es-ES" sz="2800" dirty="0"/>
              <a:t> no confiable. Se encarga de fragmentar flujos de datos en segmentos que luego se envían como datagramas IP, los cuales pueden llegar desordenados y con retrasos variados, pero TCP se encarga de reordenarlos.</a:t>
            </a:r>
            <a:endParaRPr lang="es-AR" sz="2800" dirty="0"/>
          </a:p>
        </p:txBody>
      </p:sp>
    </p:spTree>
    <p:extLst>
      <p:ext uri="{BB962C8B-B14F-4D97-AF65-F5344CB8AC3E}">
        <p14:creationId xmlns:p14="http://schemas.microsoft.com/office/powerpoint/2010/main" val="2717956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B8A6A7-B29D-9512-F9F6-D08749511E02}"/>
              </a:ext>
            </a:extLst>
          </p:cNvPr>
          <p:cNvSpPr>
            <a:spLocks noGrp="1"/>
          </p:cNvSpPr>
          <p:nvPr>
            <p:ph type="title"/>
          </p:nvPr>
        </p:nvSpPr>
        <p:spPr/>
        <p:txBody>
          <a:bodyPr/>
          <a:lstStyle/>
          <a:p>
            <a:r>
              <a:rPr lang="es-ES" dirty="0"/>
              <a:t>CONTROL DE CONGESTIÓN TCP</a:t>
            </a:r>
            <a:endParaRPr lang="es-AR" dirty="0"/>
          </a:p>
        </p:txBody>
      </p:sp>
      <p:sp>
        <p:nvSpPr>
          <p:cNvPr id="3" name="Marcador de contenido 2">
            <a:extLst>
              <a:ext uri="{FF2B5EF4-FFF2-40B4-BE49-F238E27FC236}">
                <a16:creationId xmlns:a16="http://schemas.microsoft.com/office/drawing/2014/main" id="{887A2BA8-924B-8779-65F1-ACDA7D240C90}"/>
              </a:ext>
            </a:extLst>
          </p:cNvPr>
          <p:cNvSpPr>
            <a:spLocks noGrp="1"/>
          </p:cNvSpPr>
          <p:nvPr>
            <p:ph idx="1"/>
          </p:nvPr>
        </p:nvSpPr>
        <p:spPr>
          <a:xfrm>
            <a:off x="818712" y="2222287"/>
            <a:ext cx="10554574" cy="4188525"/>
          </a:xfrm>
        </p:spPr>
        <p:txBody>
          <a:bodyPr>
            <a:normAutofit fontScale="92500" lnSpcReduction="10000"/>
          </a:bodyPr>
          <a:lstStyle/>
          <a:p>
            <a:r>
              <a:rPr lang="es-ES" sz="2400" b="1" dirty="0" err="1"/>
              <a:t>Slow</a:t>
            </a:r>
            <a:r>
              <a:rPr lang="es-ES" sz="2400" b="1" dirty="0"/>
              <a:t> </a:t>
            </a:r>
            <a:r>
              <a:rPr lang="es-ES" sz="2400" b="1" dirty="0" err="1"/>
              <a:t>Start</a:t>
            </a:r>
            <a:br>
              <a:rPr lang="es-ES" sz="2400" dirty="0"/>
            </a:br>
            <a:r>
              <a:rPr lang="es-ES" sz="2400" dirty="0"/>
              <a:t>Cuando una conexión se inicia, TCP comienza con una ventana de congestión pequeña, que se incrementa exponencialmente a medida que se reciben </a:t>
            </a:r>
            <a:r>
              <a:rPr lang="es-ES" sz="2400" dirty="0" err="1"/>
              <a:t>ACKs</a:t>
            </a:r>
            <a:r>
              <a:rPr lang="es-ES" sz="2400" dirty="0"/>
              <a:t>, hasta alcanzar un umbral en el que el crecimiento se vuelve lineal (fase de evitación de congestión).</a:t>
            </a:r>
          </a:p>
          <a:p>
            <a:endParaRPr lang="es-ES" sz="2400" dirty="0"/>
          </a:p>
          <a:p>
            <a:r>
              <a:rPr lang="es-ES" sz="2400" b="1" dirty="0" err="1"/>
              <a:t>Fast</a:t>
            </a:r>
            <a:r>
              <a:rPr lang="es-ES" sz="2400" b="1" dirty="0"/>
              <a:t> </a:t>
            </a:r>
            <a:r>
              <a:rPr lang="es-ES" sz="2400" b="1" dirty="0" err="1"/>
              <a:t>Retransmit</a:t>
            </a:r>
            <a:r>
              <a:rPr lang="es-ES" sz="2400" b="1" dirty="0"/>
              <a:t> y </a:t>
            </a:r>
            <a:r>
              <a:rPr lang="es-ES" sz="2400" b="1" dirty="0" err="1"/>
              <a:t>Fast</a:t>
            </a:r>
            <a:r>
              <a:rPr lang="es-ES" sz="2400" b="1" dirty="0"/>
              <a:t> </a:t>
            </a:r>
            <a:r>
              <a:rPr lang="es-ES" sz="2400" b="1" dirty="0" err="1"/>
              <a:t>Recovery</a:t>
            </a:r>
            <a:endParaRPr lang="es-ES" sz="2400" b="1" dirty="0"/>
          </a:p>
          <a:p>
            <a:pPr marL="0" indent="0">
              <a:buNone/>
            </a:pPr>
            <a:r>
              <a:rPr lang="es-ES" sz="2400" dirty="0"/>
              <a:t>    	Si el emisor recibe múltiples </a:t>
            </a:r>
            <a:r>
              <a:rPr lang="es-ES" sz="2400" dirty="0" err="1"/>
              <a:t>ACKs</a:t>
            </a:r>
            <a:r>
              <a:rPr lang="es-ES" sz="2400" dirty="0"/>
              <a:t> duplicados (indicando que algunos     	segmentos se han perdido), retransmite el segmento perdido sin esperar 	a que expire el temporizador. Después de la retransmisión, TCP entra en 	el modo de recuperación rápida para restaurar el flujo de datos sin 	pasar por el proceso de </a:t>
            </a:r>
            <a:r>
              <a:rPr lang="es-ES" sz="2400" dirty="0" err="1"/>
              <a:t>Slow</a:t>
            </a:r>
            <a:r>
              <a:rPr lang="es-ES" sz="2400" dirty="0"/>
              <a:t> </a:t>
            </a:r>
            <a:r>
              <a:rPr lang="es-ES" sz="2400" dirty="0" err="1"/>
              <a:t>Start</a:t>
            </a:r>
            <a:r>
              <a:rPr lang="es-ES" sz="2400" dirty="0"/>
              <a:t>.</a:t>
            </a:r>
            <a:endParaRPr lang="es-AR" sz="2400" dirty="0"/>
          </a:p>
        </p:txBody>
      </p:sp>
    </p:spTree>
    <p:extLst>
      <p:ext uri="{BB962C8B-B14F-4D97-AF65-F5344CB8AC3E}">
        <p14:creationId xmlns:p14="http://schemas.microsoft.com/office/powerpoint/2010/main" val="193557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011024-DA98-8706-8787-401412DF56C6}"/>
              </a:ext>
            </a:extLst>
          </p:cNvPr>
          <p:cNvSpPr>
            <a:spLocks noGrp="1"/>
          </p:cNvSpPr>
          <p:nvPr>
            <p:ph type="title"/>
          </p:nvPr>
        </p:nvSpPr>
        <p:spPr/>
        <p:txBody>
          <a:bodyPr/>
          <a:lstStyle/>
          <a:p>
            <a:r>
              <a:rPr lang="es-ES" dirty="0"/>
              <a:t>CONTROL DE CONGESTIÓN TCP</a:t>
            </a:r>
            <a:endParaRPr lang="es-AR" dirty="0"/>
          </a:p>
        </p:txBody>
      </p:sp>
      <p:pic>
        <p:nvPicPr>
          <p:cNvPr id="5" name="Marcador de contenido 4">
            <a:extLst>
              <a:ext uri="{FF2B5EF4-FFF2-40B4-BE49-F238E27FC236}">
                <a16:creationId xmlns:a16="http://schemas.microsoft.com/office/drawing/2014/main" id="{3BE23484-52BC-8231-2BC5-95C4563FCB45}"/>
              </a:ext>
            </a:extLst>
          </p:cNvPr>
          <p:cNvPicPr>
            <a:picLocks noGrp="1" noChangeAspect="1"/>
          </p:cNvPicPr>
          <p:nvPr>
            <p:ph idx="1"/>
          </p:nvPr>
        </p:nvPicPr>
        <p:blipFill>
          <a:blip r:embed="rId2"/>
          <a:stretch>
            <a:fillRect/>
          </a:stretch>
        </p:blipFill>
        <p:spPr>
          <a:xfrm>
            <a:off x="1664680" y="1806409"/>
            <a:ext cx="8862638" cy="4880141"/>
          </a:xfrm>
        </p:spPr>
      </p:pic>
    </p:spTree>
    <p:extLst>
      <p:ext uri="{BB962C8B-B14F-4D97-AF65-F5344CB8AC3E}">
        <p14:creationId xmlns:p14="http://schemas.microsoft.com/office/powerpoint/2010/main" val="1651257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39869-6D95-0047-F8D2-299996F3FDD6}"/>
              </a:ext>
            </a:extLst>
          </p:cNvPr>
          <p:cNvSpPr>
            <a:spLocks noGrp="1"/>
          </p:cNvSpPr>
          <p:nvPr>
            <p:ph type="title"/>
          </p:nvPr>
        </p:nvSpPr>
        <p:spPr/>
        <p:txBody>
          <a:bodyPr/>
          <a:lstStyle/>
          <a:p>
            <a:r>
              <a:rPr lang="es-ES" dirty="0"/>
              <a:t>CONTROL DE CONGESTIÓN TCP</a:t>
            </a:r>
            <a:endParaRPr lang="es-AR" dirty="0"/>
          </a:p>
        </p:txBody>
      </p:sp>
      <p:pic>
        <p:nvPicPr>
          <p:cNvPr id="5" name="Marcador de contenido 4">
            <a:extLst>
              <a:ext uri="{FF2B5EF4-FFF2-40B4-BE49-F238E27FC236}">
                <a16:creationId xmlns:a16="http://schemas.microsoft.com/office/drawing/2014/main" id="{7C2754E0-9F47-D000-8611-13E9C00EE321}"/>
              </a:ext>
            </a:extLst>
          </p:cNvPr>
          <p:cNvPicPr>
            <a:picLocks noGrp="1" noChangeAspect="1"/>
          </p:cNvPicPr>
          <p:nvPr>
            <p:ph idx="1"/>
          </p:nvPr>
        </p:nvPicPr>
        <p:blipFill>
          <a:blip r:embed="rId2"/>
          <a:stretch>
            <a:fillRect/>
          </a:stretch>
        </p:blipFill>
        <p:spPr>
          <a:xfrm>
            <a:off x="1466850" y="1774302"/>
            <a:ext cx="9258300" cy="4852717"/>
          </a:xfrm>
        </p:spPr>
      </p:pic>
    </p:spTree>
    <p:extLst>
      <p:ext uri="{BB962C8B-B14F-4D97-AF65-F5344CB8AC3E}">
        <p14:creationId xmlns:p14="http://schemas.microsoft.com/office/powerpoint/2010/main" val="4218916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319F93-5024-DE84-BAFF-3EFB1DBFBB25}"/>
              </a:ext>
            </a:extLst>
          </p:cNvPr>
          <p:cNvSpPr>
            <a:spLocks noGrp="1"/>
          </p:cNvSpPr>
          <p:nvPr>
            <p:ph type="title"/>
          </p:nvPr>
        </p:nvSpPr>
        <p:spPr/>
        <p:txBody>
          <a:bodyPr/>
          <a:lstStyle/>
          <a:p>
            <a:r>
              <a:rPr lang="es-ES" dirty="0"/>
              <a:t>MUCHAS GRACIAS</a:t>
            </a:r>
            <a:endParaRPr lang="es-AR" dirty="0"/>
          </a:p>
        </p:txBody>
      </p:sp>
    </p:spTree>
    <p:extLst>
      <p:ext uri="{BB962C8B-B14F-4D97-AF65-F5344CB8AC3E}">
        <p14:creationId xmlns:p14="http://schemas.microsoft.com/office/powerpoint/2010/main" val="93344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23E1E-41EC-9A25-BD7A-7A35D807993E}"/>
              </a:ext>
            </a:extLst>
          </p:cNvPr>
          <p:cNvSpPr>
            <a:spLocks noGrp="1"/>
          </p:cNvSpPr>
          <p:nvPr>
            <p:ph type="title"/>
          </p:nvPr>
        </p:nvSpPr>
        <p:spPr/>
        <p:txBody>
          <a:bodyPr/>
          <a:lstStyle/>
          <a:p>
            <a:r>
              <a:rPr lang="es-ES" dirty="0"/>
              <a:t>ESTABLECIMIENTO DE LA CONEXIÓN TCP</a:t>
            </a:r>
            <a:endParaRPr lang="es-AR" dirty="0"/>
          </a:p>
        </p:txBody>
      </p:sp>
      <p:sp>
        <p:nvSpPr>
          <p:cNvPr id="3" name="Marcador de contenido 2">
            <a:extLst>
              <a:ext uri="{FF2B5EF4-FFF2-40B4-BE49-F238E27FC236}">
                <a16:creationId xmlns:a16="http://schemas.microsoft.com/office/drawing/2014/main" id="{57A05F61-F77D-3E98-AE6C-FC73851C4E35}"/>
              </a:ext>
            </a:extLst>
          </p:cNvPr>
          <p:cNvSpPr>
            <a:spLocks noGrp="1"/>
          </p:cNvSpPr>
          <p:nvPr>
            <p:ph idx="1"/>
          </p:nvPr>
        </p:nvSpPr>
        <p:spPr/>
        <p:txBody>
          <a:bodyPr>
            <a:normAutofit/>
          </a:bodyPr>
          <a:lstStyle/>
          <a:p>
            <a:pPr marL="0" indent="0">
              <a:buNone/>
            </a:pPr>
            <a:r>
              <a:rPr lang="es-ES" sz="2800" dirty="0"/>
              <a:t>El proceso de establecimiento de una conexión TCP sigue un mecanismo conocido como </a:t>
            </a:r>
            <a:r>
              <a:rPr lang="es-ES" sz="2800" b="1" dirty="0"/>
              <a:t>saludo de tres vías</a:t>
            </a:r>
            <a:r>
              <a:rPr lang="es-ES" sz="2800" dirty="0"/>
              <a:t>. Este protocolo asegura que tanto el cliente como el servidor estén listos para comunicarse, evitando problemas como duplicación de conexiones o pérdida de sincronización</a:t>
            </a:r>
            <a:r>
              <a:rPr lang="es-ES" sz="2000" dirty="0"/>
              <a:t>.</a:t>
            </a:r>
            <a:endParaRPr lang="es-AR" sz="2000" dirty="0"/>
          </a:p>
        </p:txBody>
      </p:sp>
    </p:spTree>
    <p:extLst>
      <p:ext uri="{BB962C8B-B14F-4D97-AF65-F5344CB8AC3E}">
        <p14:creationId xmlns:p14="http://schemas.microsoft.com/office/powerpoint/2010/main" val="1816396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2" name="Título 1">
            <a:extLst>
              <a:ext uri="{FF2B5EF4-FFF2-40B4-BE49-F238E27FC236}">
                <a16:creationId xmlns:a16="http://schemas.microsoft.com/office/drawing/2014/main" id="{11F25D94-0981-5971-A49D-E3FD047E7713}"/>
              </a:ext>
            </a:extLst>
          </p:cNvPr>
          <p:cNvSpPr>
            <a:spLocks noGrp="1"/>
          </p:cNvSpPr>
          <p:nvPr>
            <p:ph type="title"/>
          </p:nvPr>
        </p:nvSpPr>
        <p:spPr>
          <a:xfrm>
            <a:off x="451515" y="1734857"/>
            <a:ext cx="3765483" cy="3388287"/>
          </a:xfrm>
        </p:spPr>
        <p:txBody>
          <a:bodyPr anchor="ctr">
            <a:normAutofit/>
          </a:bodyPr>
          <a:lstStyle/>
          <a:p>
            <a:r>
              <a:rPr lang="es-ES" dirty="0"/>
              <a:t>SALUDO DE TRES VÍAS</a:t>
            </a:r>
            <a:endParaRPr lang="es-AR" dirty="0"/>
          </a:p>
        </p:txBody>
      </p:sp>
      <p:sp>
        <p:nvSpPr>
          <p:cNvPr id="3" name="Marcador de contenido 2">
            <a:extLst>
              <a:ext uri="{FF2B5EF4-FFF2-40B4-BE49-F238E27FC236}">
                <a16:creationId xmlns:a16="http://schemas.microsoft.com/office/drawing/2014/main" id="{632A661A-B52F-CB15-2B05-87596DEB77E7}"/>
              </a:ext>
            </a:extLst>
          </p:cNvPr>
          <p:cNvSpPr>
            <a:spLocks noGrp="1"/>
          </p:cNvSpPr>
          <p:nvPr>
            <p:ph idx="1"/>
          </p:nvPr>
        </p:nvSpPr>
        <p:spPr>
          <a:xfrm>
            <a:off x="5672138" y="157163"/>
            <a:ext cx="6343650" cy="6515100"/>
          </a:xfrm>
          <a:effectLst/>
        </p:spPr>
        <p:txBody>
          <a:bodyPr>
            <a:normAutofit fontScale="92500" lnSpcReduction="10000"/>
          </a:bodyPr>
          <a:lstStyle/>
          <a:p>
            <a:pPr marL="0" indent="0">
              <a:lnSpc>
                <a:spcPct val="90000"/>
              </a:lnSpc>
              <a:buNone/>
            </a:pPr>
            <a:r>
              <a:rPr lang="es-ES" sz="2400" b="1" dirty="0"/>
              <a:t>Paso 1: SYN</a:t>
            </a:r>
            <a:br>
              <a:rPr lang="es-ES" sz="2400" dirty="0"/>
            </a:br>
            <a:r>
              <a:rPr lang="es-ES" sz="2400" dirty="0"/>
              <a:t>El cliente que desea iniciar la conexión envía un segmento TCP con el </a:t>
            </a:r>
            <a:r>
              <a:rPr lang="es-ES" sz="2400" dirty="0" err="1"/>
              <a:t>flag</a:t>
            </a:r>
            <a:r>
              <a:rPr lang="es-ES" sz="2400" dirty="0"/>
              <a:t> </a:t>
            </a:r>
            <a:r>
              <a:rPr lang="es-ES" sz="2400" b="1" dirty="0"/>
              <a:t>SYN</a:t>
            </a:r>
            <a:r>
              <a:rPr lang="es-ES" sz="2400" dirty="0"/>
              <a:t> (</a:t>
            </a:r>
            <a:r>
              <a:rPr lang="es-ES" sz="2400" dirty="0" err="1"/>
              <a:t>Synchronize</a:t>
            </a:r>
            <a:r>
              <a:rPr lang="es-ES" sz="2400" dirty="0"/>
              <a:t>) activado y un número de secuencia inicial (ISN). Este segmento avisa al servidor que una nueva conexión está siendo solicitada.</a:t>
            </a:r>
          </a:p>
          <a:p>
            <a:pPr marL="0" indent="0">
              <a:lnSpc>
                <a:spcPct val="90000"/>
              </a:lnSpc>
              <a:buNone/>
            </a:pPr>
            <a:r>
              <a:rPr lang="es-ES" sz="2400" b="1" dirty="0"/>
              <a:t>Paso 2: SYN-ACK</a:t>
            </a:r>
            <a:br>
              <a:rPr lang="es-ES" sz="2400" dirty="0"/>
            </a:br>
            <a:r>
              <a:rPr lang="es-ES" sz="2400" dirty="0"/>
              <a:t>El servidor, al recibir el segmento SYN, responde con un segmento que tiene los </a:t>
            </a:r>
            <a:r>
              <a:rPr lang="es-ES" sz="2400" dirty="0" err="1"/>
              <a:t>flags</a:t>
            </a:r>
            <a:r>
              <a:rPr lang="es-ES" sz="2400" dirty="0"/>
              <a:t> </a:t>
            </a:r>
            <a:r>
              <a:rPr lang="es-ES" sz="2400" b="1" dirty="0"/>
              <a:t>SYN</a:t>
            </a:r>
            <a:r>
              <a:rPr lang="es-ES" sz="2400" dirty="0"/>
              <a:t> y </a:t>
            </a:r>
            <a:r>
              <a:rPr lang="es-ES" sz="2400" b="1" dirty="0"/>
              <a:t>ACK</a:t>
            </a:r>
            <a:r>
              <a:rPr lang="es-ES" sz="2400" dirty="0"/>
              <a:t> (</a:t>
            </a:r>
            <a:r>
              <a:rPr lang="es-ES" sz="2400" dirty="0" err="1"/>
              <a:t>Acknowledge</a:t>
            </a:r>
            <a:r>
              <a:rPr lang="es-ES" sz="2400" dirty="0"/>
              <a:t>) activados. El número de secuencia del servidor también se incluye, junto con el acuse de recibo del número de secuencia del cliente, indicando que ha recibido el SYN del cliente.</a:t>
            </a:r>
          </a:p>
          <a:p>
            <a:pPr marL="0" indent="0">
              <a:lnSpc>
                <a:spcPct val="90000"/>
              </a:lnSpc>
              <a:buNone/>
            </a:pPr>
            <a:r>
              <a:rPr lang="es-ES" sz="2400" b="1" dirty="0"/>
              <a:t>Paso 3: ACK</a:t>
            </a:r>
            <a:br>
              <a:rPr lang="es-ES" sz="2400" dirty="0"/>
            </a:br>
            <a:r>
              <a:rPr lang="es-ES" sz="2400" dirty="0"/>
              <a:t>Finalmente, el cliente responde con un segmento </a:t>
            </a:r>
            <a:r>
              <a:rPr lang="es-ES" sz="2400" b="1" dirty="0"/>
              <a:t>ACK</a:t>
            </a:r>
            <a:r>
              <a:rPr lang="es-ES" sz="2400" dirty="0"/>
              <a:t>, confirmando la recepción del SYN-ACK del servidor. En este punto, la conexión está establecida y ambos lados pueden comenzar a enviar datos.</a:t>
            </a:r>
          </a:p>
          <a:p>
            <a:pPr marL="0" indent="0">
              <a:lnSpc>
                <a:spcPct val="90000"/>
              </a:lnSpc>
              <a:buNone/>
            </a:pPr>
            <a:endParaRPr lang="es-AR" sz="1500" dirty="0"/>
          </a:p>
        </p:txBody>
      </p:sp>
    </p:spTree>
    <p:extLst>
      <p:ext uri="{BB962C8B-B14F-4D97-AF65-F5344CB8AC3E}">
        <p14:creationId xmlns:p14="http://schemas.microsoft.com/office/powerpoint/2010/main" val="233374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9" name="Rectangle 11">
            <a:extLst>
              <a:ext uri="{FF2B5EF4-FFF2-40B4-BE49-F238E27FC236}">
                <a16:creationId xmlns:a16="http://schemas.microsoft.com/office/drawing/2014/main" id="{79277119-B941-4A45-9322-FA2BC135D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3">
            <a:extLst>
              <a:ext uri="{FF2B5EF4-FFF2-40B4-BE49-F238E27FC236}">
                <a16:creationId xmlns:a16="http://schemas.microsoft.com/office/drawing/2014/main" id="{DFDB457D-F372-428B-A10D-41080EF93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C147DFF-A0CD-085A-70F6-135D0577BFCE}"/>
              </a:ext>
            </a:extLst>
          </p:cNvPr>
          <p:cNvSpPr>
            <a:spLocks noGrp="1"/>
          </p:cNvSpPr>
          <p:nvPr>
            <p:ph type="title"/>
          </p:nvPr>
        </p:nvSpPr>
        <p:spPr>
          <a:xfrm>
            <a:off x="8134349" y="1819275"/>
            <a:ext cx="3606137" cy="4222087"/>
          </a:xfrm>
        </p:spPr>
        <p:txBody>
          <a:bodyPr vert="horz" lIns="91440" tIns="45720" rIns="91440" bIns="45720" rtlCol="0" anchor="t">
            <a:normAutofit/>
          </a:bodyPr>
          <a:lstStyle/>
          <a:p>
            <a:r>
              <a:rPr lang="en-US" sz="4400"/>
              <a:t>SALUDO DE TRES VÍAS</a:t>
            </a:r>
          </a:p>
        </p:txBody>
      </p:sp>
      <p:pic>
        <p:nvPicPr>
          <p:cNvPr id="5" name="Marcador de contenido 4">
            <a:extLst>
              <a:ext uri="{FF2B5EF4-FFF2-40B4-BE49-F238E27FC236}">
                <a16:creationId xmlns:a16="http://schemas.microsoft.com/office/drawing/2014/main" id="{E3B900AF-B032-68E1-BA0D-69A85C4386AE}"/>
              </a:ext>
            </a:extLst>
          </p:cNvPr>
          <p:cNvPicPr>
            <a:picLocks noGrp="1" noChangeAspect="1"/>
          </p:cNvPicPr>
          <p:nvPr>
            <p:ph idx="1"/>
          </p:nvPr>
        </p:nvPicPr>
        <p:blipFill>
          <a:blip r:embed="rId3"/>
          <a:stretch>
            <a:fillRect/>
          </a:stretch>
        </p:blipFill>
        <p:spPr>
          <a:xfrm>
            <a:off x="929479" y="503577"/>
            <a:ext cx="6174002" cy="5850845"/>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82337267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B7A202-F145-C11D-3183-7B1BA2CD5296}"/>
              </a:ext>
            </a:extLst>
          </p:cNvPr>
          <p:cNvSpPr>
            <a:spLocks noGrp="1"/>
          </p:cNvSpPr>
          <p:nvPr>
            <p:ph type="title"/>
          </p:nvPr>
        </p:nvSpPr>
        <p:spPr/>
        <p:txBody>
          <a:bodyPr/>
          <a:lstStyle/>
          <a:p>
            <a:r>
              <a:rPr lang="es-ES" dirty="0"/>
              <a:t>LIBERACIÓN DE LA CONEXIÓN TCP</a:t>
            </a:r>
            <a:endParaRPr lang="es-AR" dirty="0"/>
          </a:p>
        </p:txBody>
      </p:sp>
      <p:sp>
        <p:nvSpPr>
          <p:cNvPr id="3" name="Marcador de contenido 2">
            <a:extLst>
              <a:ext uri="{FF2B5EF4-FFF2-40B4-BE49-F238E27FC236}">
                <a16:creationId xmlns:a16="http://schemas.microsoft.com/office/drawing/2014/main" id="{D7E5FD5E-8FD8-29EC-179A-1BE89B7F39D6}"/>
              </a:ext>
            </a:extLst>
          </p:cNvPr>
          <p:cNvSpPr>
            <a:spLocks noGrp="1"/>
          </p:cNvSpPr>
          <p:nvPr>
            <p:ph idx="1"/>
          </p:nvPr>
        </p:nvSpPr>
        <p:spPr/>
        <p:txBody>
          <a:bodyPr>
            <a:normAutofit/>
          </a:bodyPr>
          <a:lstStyle/>
          <a:p>
            <a:pPr marL="0" indent="0">
              <a:buNone/>
            </a:pPr>
            <a:r>
              <a:rPr lang="es-ES" sz="3200" dirty="0"/>
              <a:t>El cierre de una conexión TCP también es un proceso controlado, que garantiza que todos los datos pendientes sean transmitidos antes de finalizar la conexión. Sigue un mecanismo de cuatro pasos:</a:t>
            </a:r>
            <a:endParaRPr lang="es-AR" sz="3200" dirty="0"/>
          </a:p>
        </p:txBody>
      </p:sp>
    </p:spTree>
    <p:extLst>
      <p:ext uri="{BB962C8B-B14F-4D97-AF65-F5344CB8AC3E}">
        <p14:creationId xmlns:p14="http://schemas.microsoft.com/office/powerpoint/2010/main" val="395986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8BA824-3769-35D9-36FD-2F1017BC1494}"/>
              </a:ext>
            </a:extLst>
          </p:cNvPr>
          <p:cNvSpPr>
            <a:spLocks noGrp="1"/>
          </p:cNvSpPr>
          <p:nvPr>
            <p:ph type="title"/>
          </p:nvPr>
        </p:nvSpPr>
        <p:spPr/>
        <p:txBody>
          <a:bodyPr/>
          <a:lstStyle/>
          <a:p>
            <a:r>
              <a:rPr lang="es-ES" dirty="0"/>
              <a:t>LIBERACIÓN DE LA CONEXIÓN TCP</a:t>
            </a:r>
            <a:endParaRPr lang="es-AR" dirty="0"/>
          </a:p>
        </p:txBody>
      </p:sp>
      <p:sp>
        <p:nvSpPr>
          <p:cNvPr id="3" name="Marcador de contenido 2">
            <a:extLst>
              <a:ext uri="{FF2B5EF4-FFF2-40B4-BE49-F238E27FC236}">
                <a16:creationId xmlns:a16="http://schemas.microsoft.com/office/drawing/2014/main" id="{B2F127C6-EBD3-FD42-203B-ED2CA92B8CCE}"/>
              </a:ext>
            </a:extLst>
          </p:cNvPr>
          <p:cNvSpPr>
            <a:spLocks noGrp="1"/>
          </p:cNvSpPr>
          <p:nvPr>
            <p:ph idx="1"/>
          </p:nvPr>
        </p:nvSpPr>
        <p:spPr>
          <a:xfrm>
            <a:off x="818712" y="2222287"/>
            <a:ext cx="10554574" cy="3992776"/>
          </a:xfrm>
        </p:spPr>
        <p:txBody>
          <a:bodyPr>
            <a:normAutofit/>
          </a:bodyPr>
          <a:lstStyle/>
          <a:p>
            <a:pPr marL="0" indent="0">
              <a:buNone/>
            </a:pPr>
            <a:r>
              <a:rPr lang="es-ES" sz="2400" b="1" dirty="0"/>
              <a:t>Paso 1: FIN</a:t>
            </a:r>
            <a:br>
              <a:rPr lang="es-ES" sz="2400" dirty="0"/>
            </a:br>
            <a:r>
              <a:rPr lang="es-ES" sz="2400" dirty="0"/>
              <a:t>Uno de los extremos, al desear cerrar la conexión, envía un segmento con el </a:t>
            </a:r>
            <a:r>
              <a:rPr lang="es-ES" sz="2400" dirty="0" err="1"/>
              <a:t>flag</a:t>
            </a:r>
            <a:r>
              <a:rPr lang="es-ES" sz="2400" dirty="0"/>
              <a:t> </a:t>
            </a:r>
            <a:r>
              <a:rPr lang="es-ES" sz="2400" b="1" dirty="0"/>
              <a:t>FIN</a:t>
            </a:r>
            <a:r>
              <a:rPr lang="es-ES" sz="2400" dirty="0"/>
              <a:t> activado. Esto indica que no tiene más datos para enviar.</a:t>
            </a:r>
          </a:p>
          <a:p>
            <a:pPr marL="0" indent="0">
              <a:buNone/>
            </a:pPr>
            <a:endParaRPr lang="es-ES" sz="2400" dirty="0"/>
          </a:p>
          <a:p>
            <a:pPr marL="0" indent="0">
              <a:buNone/>
            </a:pPr>
            <a:r>
              <a:rPr lang="es-ES" sz="2400" b="1" dirty="0"/>
              <a:t>Paso 2: ACK</a:t>
            </a:r>
            <a:br>
              <a:rPr lang="es-ES" sz="2400" dirty="0"/>
            </a:br>
            <a:r>
              <a:rPr lang="es-ES" sz="2400" dirty="0"/>
              <a:t>El otro extremo responde con un segmento </a:t>
            </a:r>
            <a:r>
              <a:rPr lang="es-ES" sz="2400" b="1" dirty="0"/>
              <a:t>ACK</a:t>
            </a:r>
            <a:r>
              <a:rPr lang="es-ES" sz="2400" dirty="0"/>
              <a:t> para confirmar la recepción del FIN. Aún puede seguir enviando datos si es necesario, pero el emisor del FIN ya no puede.</a:t>
            </a:r>
            <a:endParaRPr lang="es-AR" sz="2400" dirty="0"/>
          </a:p>
        </p:txBody>
      </p:sp>
    </p:spTree>
    <p:extLst>
      <p:ext uri="{BB962C8B-B14F-4D97-AF65-F5344CB8AC3E}">
        <p14:creationId xmlns:p14="http://schemas.microsoft.com/office/powerpoint/2010/main" val="269856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60549-FA5D-017C-1620-B71508D74816}"/>
              </a:ext>
            </a:extLst>
          </p:cNvPr>
          <p:cNvSpPr>
            <a:spLocks noGrp="1"/>
          </p:cNvSpPr>
          <p:nvPr>
            <p:ph type="title"/>
          </p:nvPr>
        </p:nvSpPr>
        <p:spPr/>
        <p:txBody>
          <a:bodyPr/>
          <a:lstStyle/>
          <a:p>
            <a:r>
              <a:rPr lang="es-ES" dirty="0"/>
              <a:t>LIBERACIÓN DE LA CONEXIÓN TCP</a:t>
            </a:r>
            <a:endParaRPr lang="es-AR" dirty="0"/>
          </a:p>
        </p:txBody>
      </p:sp>
      <p:sp>
        <p:nvSpPr>
          <p:cNvPr id="3" name="Marcador de contenido 2">
            <a:extLst>
              <a:ext uri="{FF2B5EF4-FFF2-40B4-BE49-F238E27FC236}">
                <a16:creationId xmlns:a16="http://schemas.microsoft.com/office/drawing/2014/main" id="{FADE471D-0422-6422-624D-9F14BB715A10}"/>
              </a:ext>
            </a:extLst>
          </p:cNvPr>
          <p:cNvSpPr>
            <a:spLocks noGrp="1"/>
          </p:cNvSpPr>
          <p:nvPr>
            <p:ph idx="1"/>
          </p:nvPr>
        </p:nvSpPr>
        <p:spPr>
          <a:xfrm>
            <a:off x="818712" y="2222287"/>
            <a:ext cx="10554574" cy="4188525"/>
          </a:xfrm>
        </p:spPr>
        <p:txBody>
          <a:bodyPr>
            <a:normAutofit/>
          </a:bodyPr>
          <a:lstStyle/>
          <a:p>
            <a:pPr marL="0" indent="0">
              <a:buNone/>
            </a:pPr>
            <a:r>
              <a:rPr lang="es-ES" sz="2400" b="1" dirty="0"/>
              <a:t>Paso 3: FIN del otro lado</a:t>
            </a:r>
            <a:br>
              <a:rPr lang="es-ES" sz="2400" dirty="0"/>
            </a:br>
            <a:r>
              <a:rPr lang="es-ES" sz="2400" dirty="0"/>
              <a:t>Una vez que el segundo extremo ha terminado de enviar sus propios datos, también enviará un segmento </a:t>
            </a:r>
            <a:r>
              <a:rPr lang="es-ES" sz="2400" b="1" dirty="0"/>
              <a:t>FIN</a:t>
            </a:r>
            <a:r>
              <a:rPr lang="es-ES" sz="2400" dirty="0"/>
              <a:t> para cerrar la conexión desde su lado.</a:t>
            </a:r>
          </a:p>
          <a:p>
            <a:pPr marL="0" indent="0">
              <a:buNone/>
            </a:pPr>
            <a:endParaRPr lang="es-ES" sz="2400" dirty="0"/>
          </a:p>
          <a:p>
            <a:pPr marL="0" indent="0">
              <a:buNone/>
            </a:pPr>
            <a:r>
              <a:rPr lang="es-ES" sz="2400" b="1" dirty="0"/>
              <a:t>Paso 4: ACK final</a:t>
            </a:r>
            <a:br>
              <a:rPr lang="es-ES" sz="2400" dirty="0"/>
            </a:br>
            <a:r>
              <a:rPr lang="es-ES" sz="2400" dirty="0"/>
              <a:t>Finalmente, el primer emisor del FIN responde con un último </a:t>
            </a:r>
            <a:r>
              <a:rPr lang="es-ES" sz="2400" b="1" dirty="0"/>
              <a:t>ACK</a:t>
            </a:r>
            <a:r>
              <a:rPr lang="es-ES" sz="2400" dirty="0"/>
              <a:t>, confirmando la recepción del segundo FIN, y la conexión se cierra por completo.</a:t>
            </a:r>
            <a:endParaRPr lang="es-AR" sz="2400" dirty="0"/>
          </a:p>
        </p:txBody>
      </p:sp>
    </p:spTree>
    <p:extLst>
      <p:ext uri="{BB962C8B-B14F-4D97-AF65-F5344CB8AC3E}">
        <p14:creationId xmlns:p14="http://schemas.microsoft.com/office/powerpoint/2010/main" val="393142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EAB0BF-5614-FE83-FEBD-FC8AB98F8495}"/>
              </a:ext>
            </a:extLst>
          </p:cNvPr>
          <p:cNvSpPr>
            <a:spLocks noGrp="1"/>
          </p:cNvSpPr>
          <p:nvPr>
            <p:ph type="title"/>
          </p:nvPr>
        </p:nvSpPr>
        <p:spPr/>
        <p:txBody>
          <a:bodyPr/>
          <a:lstStyle/>
          <a:p>
            <a:r>
              <a:rPr lang="es-ES" dirty="0"/>
              <a:t>GESTIÓN DE CONEXIONES TCP</a:t>
            </a:r>
            <a:endParaRPr lang="es-AR" dirty="0"/>
          </a:p>
        </p:txBody>
      </p:sp>
      <p:sp>
        <p:nvSpPr>
          <p:cNvPr id="3" name="Marcador de contenido 2">
            <a:extLst>
              <a:ext uri="{FF2B5EF4-FFF2-40B4-BE49-F238E27FC236}">
                <a16:creationId xmlns:a16="http://schemas.microsoft.com/office/drawing/2014/main" id="{6A7C5F82-6872-D3F7-624F-7EAA4D8AEBF5}"/>
              </a:ext>
            </a:extLst>
          </p:cNvPr>
          <p:cNvSpPr>
            <a:spLocks noGrp="1"/>
          </p:cNvSpPr>
          <p:nvPr>
            <p:ph idx="1"/>
          </p:nvPr>
        </p:nvSpPr>
        <p:spPr/>
        <p:txBody>
          <a:bodyPr>
            <a:normAutofit/>
          </a:bodyPr>
          <a:lstStyle/>
          <a:p>
            <a:pPr marL="0" indent="0">
              <a:buNone/>
            </a:pPr>
            <a:r>
              <a:rPr lang="es-ES" sz="2800" dirty="0"/>
              <a:t>La gestión de conexiones en TCP se puede modelar utilizando un autómata de estados finitos, donde cada estado representa una fase específica del ciclo de vida de una conexión TCP (por ejemplo, </a:t>
            </a:r>
            <a:r>
              <a:rPr lang="es-ES" sz="2800" b="1" dirty="0"/>
              <a:t>CLOSED</a:t>
            </a:r>
            <a:r>
              <a:rPr lang="es-ES" sz="2800" dirty="0"/>
              <a:t>, </a:t>
            </a:r>
            <a:r>
              <a:rPr lang="es-ES" sz="2800" b="1" dirty="0"/>
              <a:t>SYN-SENT</a:t>
            </a:r>
            <a:r>
              <a:rPr lang="es-ES" sz="2800" dirty="0"/>
              <a:t>, </a:t>
            </a:r>
            <a:r>
              <a:rPr lang="es-ES" sz="2800" b="1" dirty="0"/>
              <a:t>ESTABLISHED</a:t>
            </a:r>
            <a:r>
              <a:rPr lang="es-ES" sz="2800" dirty="0"/>
              <a:t>, </a:t>
            </a:r>
            <a:r>
              <a:rPr lang="es-ES" sz="2800" b="1" dirty="0"/>
              <a:t>FIN-WAIT-1</a:t>
            </a:r>
            <a:r>
              <a:rPr lang="es-ES" sz="2800" dirty="0"/>
              <a:t>, </a:t>
            </a:r>
            <a:r>
              <a:rPr lang="es-ES" sz="2800" b="1" dirty="0"/>
              <a:t>CLOSING</a:t>
            </a:r>
            <a:r>
              <a:rPr lang="es-ES" sz="2800" dirty="0"/>
              <a:t>, etc.). Cada transición entre estos estados está asociada a la recepción o envío de un segmento TCP, como los segmentos SYN, ACK o FIN.</a:t>
            </a:r>
            <a:endParaRPr lang="es-AR" sz="2800" dirty="0"/>
          </a:p>
        </p:txBody>
      </p:sp>
    </p:spTree>
    <p:extLst>
      <p:ext uri="{BB962C8B-B14F-4D97-AF65-F5344CB8AC3E}">
        <p14:creationId xmlns:p14="http://schemas.microsoft.com/office/powerpoint/2010/main" val="3033806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Citable</Template>
  <TotalTime>124</TotalTime>
  <Words>1200</Words>
  <Application>Microsoft Office PowerPoint</Application>
  <PresentationFormat>Panorámica</PresentationFormat>
  <Paragraphs>59</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Century Gothic</vt:lpstr>
      <vt:lpstr>Wingdings 2</vt:lpstr>
      <vt:lpstr>Citable</vt:lpstr>
      <vt:lpstr>CAPA DE TRANSPORTE: PROTOCOLO TCP</vt:lpstr>
      <vt:lpstr>INTRODUCCIÓN A TCP</vt:lpstr>
      <vt:lpstr>ESTABLECIMIENTO DE LA CONEXIÓN TCP</vt:lpstr>
      <vt:lpstr>SALUDO DE TRES VÍAS</vt:lpstr>
      <vt:lpstr>SALUDO DE TRES VÍAS</vt:lpstr>
      <vt:lpstr>LIBERACIÓN DE LA CONEXIÓN TCP</vt:lpstr>
      <vt:lpstr>LIBERACIÓN DE LA CONEXIÓN TCP</vt:lpstr>
      <vt:lpstr>LIBERACIÓN DE LA CONEXIÓN TCP</vt:lpstr>
      <vt:lpstr>GESTIÓN DE CONEXIONES TCP</vt:lpstr>
      <vt:lpstr>GESTIÓN DE CONEXIONES TCP</vt:lpstr>
      <vt:lpstr>GESTIÓN DE CONEXIONES TCP</vt:lpstr>
      <vt:lpstr>VENTANA DESLIZANTE TCP</vt:lpstr>
      <vt:lpstr>VENTANA DESLIZANTE TCP</vt:lpstr>
      <vt:lpstr>GESTIÓN DE TEMPORIZADORES TCP</vt:lpstr>
      <vt:lpstr>GESTIÓN DE TEMPORIZADORES TCP</vt:lpstr>
      <vt:lpstr>GESTIÓN DE TEMPORIZADORES TCP</vt:lpstr>
      <vt:lpstr>GESTIÓN DE TEMPORIZADORES TCP</vt:lpstr>
      <vt:lpstr>CONTROL DE CONGESTIÓN TCP</vt:lpstr>
      <vt:lpstr>CONTROL DE CONGESTIÓN TCP</vt:lpstr>
      <vt:lpstr>CONTROL DE CONGESTIÓN TCP</vt:lpstr>
      <vt:lpstr>CONTROL DE CONGESTIÓN TCP</vt:lpstr>
      <vt:lpstr>CONTROL DE CONGESTIÓN TCP</vt:lpstr>
      <vt:lpstr>MUCHAS 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Scaglia</dc:creator>
  <cp:lastModifiedBy>Bruno Scaglia</cp:lastModifiedBy>
  <cp:revision>1</cp:revision>
  <dcterms:created xsi:type="dcterms:W3CDTF">2024-09-17T19:10:52Z</dcterms:created>
  <dcterms:modified xsi:type="dcterms:W3CDTF">2024-09-17T21:15:34Z</dcterms:modified>
</cp:coreProperties>
</file>