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p:normalViewPr>
  <p:slideViewPr>
    <p:cSldViewPr snapToGrid="0">
      <p:cViewPr varScale="1">
        <p:scale>
          <a:sx n="83" d="100"/>
          <a:sy n="83" d="100"/>
        </p:scale>
        <p:origin x="2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E60FC51-6138-458E-84F7-3161E10B6815}" type="datetimeFigureOut">
              <a:rPr lang="es-AR" smtClean="0"/>
              <a:t>17/09/2024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843B351-8F62-410C-994A-1816D6122882}" type="slidenum">
              <a:rPr lang="es-AR" smtClean="0"/>
              <a:t>‹Nº›</a:t>
            </a:fld>
            <a:endParaRPr lang="es-AR"/>
          </a:p>
        </p:txBody>
      </p:sp>
    </p:spTree>
    <p:extLst>
      <p:ext uri="{BB962C8B-B14F-4D97-AF65-F5344CB8AC3E}">
        <p14:creationId xmlns:p14="http://schemas.microsoft.com/office/powerpoint/2010/main" val="403007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E60FC51-6138-458E-84F7-3161E10B6815}" type="datetimeFigureOut">
              <a:rPr lang="es-AR" smtClean="0"/>
              <a:t>17/09/2024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843B351-8F62-410C-994A-1816D6122882}" type="slidenum">
              <a:rPr lang="es-AR" smtClean="0"/>
              <a:t>‹Nº›</a:t>
            </a:fld>
            <a:endParaRPr lang="es-AR"/>
          </a:p>
        </p:txBody>
      </p:sp>
    </p:spTree>
    <p:extLst>
      <p:ext uri="{BB962C8B-B14F-4D97-AF65-F5344CB8AC3E}">
        <p14:creationId xmlns:p14="http://schemas.microsoft.com/office/powerpoint/2010/main" val="2383897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E60FC51-6138-458E-84F7-3161E10B6815}" type="datetimeFigureOut">
              <a:rPr lang="es-AR" smtClean="0"/>
              <a:t>17/09/2024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843B351-8F62-410C-994A-1816D6122882}" type="slidenum">
              <a:rPr lang="es-AR" smtClean="0"/>
              <a:t>‹Nº›</a:t>
            </a:fld>
            <a:endParaRPr lang="es-AR"/>
          </a:p>
        </p:txBody>
      </p:sp>
    </p:spTree>
    <p:extLst>
      <p:ext uri="{BB962C8B-B14F-4D97-AF65-F5344CB8AC3E}">
        <p14:creationId xmlns:p14="http://schemas.microsoft.com/office/powerpoint/2010/main" val="537706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6E60FC51-6138-458E-84F7-3161E10B6815}" type="datetimeFigureOut">
              <a:rPr lang="es-AR" smtClean="0"/>
              <a:t>17/09/2024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843B351-8F62-410C-994A-1816D6122882}" type="slidenum">
              <a:rPr lang="es-AR" smtClean="0"/>
              <a:t>‹Nº›</a:t>
            </a:fld>
            <a:endParaRPr lang="es-AR"/>
          </a:p>
        </p:txBody>
      </p:sp>
    </p:spTree>
    <p:extLst>
      <p:ext uri="{BB962C8B-B14F-4D97-AF65-F5344CB8AC3E}">
        <p14:creationId xmlns:p14="http://schemas.microsoft.com/office/powerpoint/2010/main" val="2667463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6E60FC51-6138-458E-84F7-3161E10B6815}" type="datetimeFigureOut">
              <a:rPr lang="es-AR" smtClean="0"/>
              <a:t>17/09/2024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843B351-8F62-410C-994A-1816D6122882}" type="slidenum">
              <a:rPr lang="es-AR" smtClean="0"/>
              <a:t>‹Nº›</a:t>
            </a:fld>
            <a:endParaRPr lang="es-AR"/>
          </a:p>
        </p:txBody>
      </p:sp>
    </p:spTree>
    <p:extLst>
      <p:ext uri="{BB962C8B-B14F-4D97-AF65-F5344CB8AC3E}">
        <p14:creationId xmlns:p14="http://schemas.microsoft.com/office/powerpoint/2010/main" val="3590204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E60FC51-6138-458E-84F7-3161E10B6815}" type="datetimeFigureOut">
              <a:rPr lang="es-AR" smtClean="0"/>
              <a:t>17/09/2024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843B351-8F62-410C-994A-1816D6122882}" type="slidenum">
              <a:rPr lang="es-AR" smtClean="0"/>
              <a:t>‹Nº›</a:t>
            </a:fld>
            <a:endParaRPr lang="es-AR"/>
          </a:p>
        </p:txBody>
      </p:sp>
    </p:spTree>
    <p:extLst>
      <p:ext uri="{BB962C8B-B14F-4D97-AF65-F5344CB8AC3E}">
        <p14:creationId xmlns:p14="http://schemas.microsoft.com/office/powerpoint/2010/main" val="3791963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E60FC51-6138-458E-84F7-3161E10B6815}" type="datetimeFigureOut">
              <a:rPr lang="es-AR" smtClean="0"/>
              <a:t>17/09/2024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843B351-8F62-410C-994A-1816D6122882}" type="slidenum">
              <a:rPr lang="es-AR" smtClean="0"/>
              <a:t>‹Nº›</a:t>
            </a:fld>
            <a:endParaRPr lang="es-AR"/>
          </a:p>
        </p:txBody>
      </p:sp>
    </p:spTree>
    <p:extLst>
      <p:ext uri="{BB962C8B-B14F-4D97-AF65-F5344CB8AC3E}">
        <p14:creationId xmlns:p14="http://schemas.microsoft.com/office/powerpoint/2010/main" val="2181643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60FC51-6138-458E-84F7-3161E10B6815}" type="datetimeFigureOut">
              <a:rPr lang="es-AR" smtClean="0"/>
              <a:t>17/09/2024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843B351-8F62-410C-994A-1816D6122882}" type="slidenum">
              <a:rPr lang="es-AR" smtClean="0"/>
              <a:t>‹Nº›</a:t>
            </a:fld>
            <a:endParaRPr lang="es-AR"/>
          </a:p>
        </p:txBody>
      </p:sp>
    </p:spTree>
    <p:extLst>
      <p:ext uri="{BB962C8B-B14F-4D97-AF65-F5344CB8AC3E}">
        <p14:creationId xmlns:p14="http://schemas.microsoft.com/office/powerpoint/2010/main" val="1558794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60FC51-6138-458E-84F7-3161E10B6815}" type="datetimeFigureOut">
              <a:rPr lang="es-AR" smtClean="0"/>
              <a:t>17/09/2024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843B351-8F62-410C-994A-1816D6122882}" type="slidenum">
              <a:rPr lang="es-AR" smtClean="0"/>
              <a:t>‹Nº›</a:t>
            </a:fld>
            <a:endParaRPr lang="es-AR"/>
          </a:p>
        </p:txBody>
      </p:sp>
    </p:spTree>
    <p:extLst>
      <p:ext uri="{BB962C8B-B14F-4D97-AF65-F5344CB8AC3E}">
        <p14:creationId xmlns:p14="http://schemas.microsoft.com/office/powerpoint/2010/main" val="223242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60FC51-6138-458E-84F7-3161E10B6815}" type="datetimeFigureOut">
              <a:rPr lang="es-AR" smtClean="0"/>
              <a:t>17/09/2024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843B351-8F62-410C-994A-1816D6122882}" type="slidenum">
              <a:rPr lang="es-AR" smtClean="0"/>
              <a:t>‹Nº›</a:t>
            </a:fld>
            <a:endParaRPr lang="es-AR"/>
          </a:p>
        </p:txBody>
      </p:sp>
    </p:spTree>
    <p:extLst>
      <p:ext uri="{BB962C8B-B14F-4D97-AF65-F5344CB8AC3E}">
        <p14:creationId xmlns:p14="http://schemas.microsoft.com/office/powerpoint/2010/main" val="1357548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E60FC51-6138-458E-84F7-3161E10B6815}" type="datetimeFigureOut">
              <a:rPr lang="es-AR" smtClean="0"/>
              <a:t>17/09/2024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843B351-8F62-410C-994A-1816D6122882}" type="slidenum">
              <a:rPr lang="es-AR" smtClean="0"/>
              <a:t>‹Nº›</a:t>
            </a:fld>
            <a:endParaRPr lang="es-AR"/>
          </a:p>
        </p:txBody>
      </p:sp>
    </p:spTree>
    <p:extLst>
      <p:ext uri="{BB962C8B-B14F-4D97-AF65-F5344CB8AC3E}">
        <p14:creationId xmlns:p14="http://schemas.microsoft.com/office/powerpoint/2010/main" val="412141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E60FC51-6138-458E-84F7-3161E10B6815}" type="datetimeFigureOut">
              <a:rPr lang="es-AR" smtClean="0"/>
              <a:t>17/09/2024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843B351-8F62-410C-994A-1816D6122882}" type="slidenum">
              <a:rPr lang="es-AR" smtClean="0"/>
              <a:t>‹Nº›</a:t>
            </a:fld>
            <a:endParaRPr lang="es-AR"/>
          </a:p>
        </p:txBody>
      </p:sp>
    </p:spTree>
    <p:extLst>
      <p:ext uri="{BB962C8B-B14F-4D97-AF65-F5344CB8AC3E}">
        <p14:creationId xmlns:p14="http://schemas.microsoft.com/office/powerpoint/2010/main" val="289425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E60FC51-6138-458E-84F7-3161E10B6815}" type="datetimeFigureOut">
              <a:rPr lang="es-AR" smtClean="0"/>
              <a:t>17/09/2024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5843B351-8F62-410C-994A-1816D6122882}" type="slidenum">
              <a:rPr lang="es-AR" smtClean="0"/>
              <a:t>‹Nº›</a:t>
            </a:fld>
            <a:endParaRPr lang="es-AR"/>
          </a:p>
        </p:txBody>
      </p:sp>
    </p:spTree>
    <p:extLst>
      <p:ext uri="{BB962C8B-B14F-4D97-AF65-F5344CB8AC3E}">
        <p14:creationId xmlns:p14="http://schemas.microsoft.com/office/powerpoint/2010/main" val="1430238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E60FC51-6138-458E-84F7-3161E10B6815}" type="datetimeFigureOut">
              <a:rPr lang="es-AR" smtClean="0"/>
              <a:t>17/09/2024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843B351-8F62-410C-994A-1816D6122882}" type="slidenum">
              <a:rPr lang="es-AR" smtClean="0"/>
              <a:t>‹Nº›</a:t>
            </a:fld>
            <a:endParaRPr lang="es-AR"/>
          </a:p>
        </p:txBody>
      </p:sp>
    </p:spTree>
    <p:extLst>
      <p:ext uri="{BB962C8B-B14F-4D97-AF65-F5344CB8AC3E}">
        <p14:creationId xmlns:p14="http://schemas.microsoft.com/office/powerpoint/2010/main" val="125098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0FC51-6138-458E-84F7-3161E10B6815}" type="datetimeFigureOut">
              <a:rPr lang="es-AR" smtClean="0"/>
              <a:t>17/09/2024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5843B351-8F62-410C-994A-1816D6122882}" type="slidenum">
              <a:rPr lang="es-AR" smtClean="0"/>
              <a:t>‹Nº›</a:t>
            </a:fld>
            <a:endParaRPr lang="es-AR"/>
          </a:p>
        </p:txBody>
      </p:sp>
    </p:spTree>
    <p:extLst>
      <p:ext uri="{BB962C8B-B14F-4D97-AF65-F5344CB8AC3E}">
        <p14:creationId xmlns:p14="http://schemas.microsoft.com/office/powerpoint/2010/main" val="376111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E60FC51-6138-458E-84F7-3161E10B6815}" type="datetimeFigureOut">
              <a:rPr lang="es-AR" smtClean="0"/>
              <a:t>17/09/2024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843B351-8F62-410C-994A-1816D6122882}" type="slidenum">
              <a:rPr lang="es-AR" smtClean="0"/>
              <a:t>‹Nº›</a:t>
            </a:fld>
            <a:endParaRPr lang="es-AR"/>
          </a:p>
        </p:txBody>
      </p:sp>
    </p:spTree>
    <p:extLst>
      <p:ext uri="{BB962C8B-B14F-4D97-AF65-F5344CB8AC3E}">
        <p14:creationId xmlns:p14="http://schemas.microsoft.com/office/powerpoint/2010/main" val="356140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6E60FC51-6138-458E-84F7-3161E10B6815}" type="datetimeFigureOut">
              <a:rPr lang="es-AR" smtClean="0"/>
              <a:t>17/09/2024</a:t>
            </a:fld>
            <a:endParaRPr lang="es-AR"/>
          </a:p>
        </p:txBody>
      </p:sp>
      <p:sp>
        <p:nvSpPr>
          <p:cNvPr id="6" name="Footer Placeholder 5"/>
          <p:cNvSpPr>
            <a:spLocks noGrp="1"/>
          </p:cNvSpPr>
          <p:nvPr>
            <p:ph type="ftr" sz="quarter" idx="11"/>
          </p:nvPr>
        </p:nvSpPr>
        <p:spPr>
          <a:xfrm>
            <a:off x="1141412" y="5883275"/>
            <a:ext cx="5105400" cy="365125"/>
          </a:xfrm>
        </p:spPr>
        <p:txBody>
          <a:bodyPr/>
          <a:lstStyle/>
          <a:p>
            <a:endParaRPr lang="es-AR"/>
          </a:p>
        </p:txBody>
      </p:sp>
      <p:sp>
        <p:nvSpPr>
          <p:cNvPr id="7" name="Slide Number Placeholder 6"/>
          <p:cNvSpPr>
            <a:spLocks noGrp="1"/>
          </p:cNvSpPr>
          <p:nvPr>
            <p:ph type="sldNum" sz="quarter" idx="12"/>
          </p:nvPr>
        </p:nvSpPr>
        <p:spPr>
          <a:xfrm>
            <a:off x="10742612" y="5883275"/>
            <a:ext cx="322567" cy="365125"/>
          </a:xfrm>
        </p:spPr>
        <p:txBody>
          <a:bodyPr/>
          <a:lstStyle/>
          <a:p>
            <a:fld id="{5843B351-8F62-410C-994A-1816D6122882}" type="slidenum">
              <a:rPr lang="es-AR" smtClean="0"/>
              <a:t>‹Nº›</a:t>
            </a:fld>
            <a:endParaRPr lang="es-AR"/>
          </a:p>
        </p:txBody>
      </p:sp>
    </p:spTree>
    <p:extLst>
      <p:ext uri="{BB962C8B-B14F-4D97-AF65-F5344CB8AC3E}">
        <p14:creationId xmlns:p14="http://schemas.microsoft.com/office/powerpoint/2010/main" val="164584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E60FC51-6138-458E-84F7-3161E10B6815}" type="datetimeFigureOut">
              <a:rPr lang="es-AR" smtClean="0"/>
              <a:t>17/09/2024</a:t>
            </a:fld>
            <a:endParaRPr lang="es-A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A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843B351-8F62-410C-994A-1816D6122882}" type="slidenum">
              <a:rPr lang="es-AR" smtClean="0"/>
              <a:t>‹Nº›</a:t>
            </a:fld>
            <a:endParaRPr lang="es-AR"/>
          </a:p>
        </p:txBody>
      </p:sp>
    </p:spTree>
    <p:extLst>
      <p:ext uri="{BB962C8B-B14F-4D97-AF65-F5344CB8AC3E}">
        <p14:creationId xmlns:p14="http://schemas.microsoft.com/office/powerpoint/2010/main" val="40857113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33647B-21C1-4DDE-BE41-C72E876E8F5E}"/>
              </a:ext>
            </a:extLst>
          </p:cNvPr>
          <p:cNvSpPr>
            <a:spLocks noGrp="1"/>
          </p:cNvSpPr>
          <p:nvPr>
            <p:ph type="ctrTitle"/>
          </p:nvPr>
        </p:nvSpPr>
        <p:spPr/>
        <p:txBody>
          <a:bodyPr>
            <a:normAutofit/>
          </a:bodyPr>
          <a:lstStyle/>
          <a:p>
            <a:r>
              <a:rPr lang="es-AR" sz="7200" dirty="0"/>
              <a:t>TCP</a:t>
            </a:r>
          </a:p>
        </p:txBody>
      </p:sp>
      <p:sp>
        <p:nvSpPr>
          <p:cNvPr id="3" name="Subtítulo 2">
            <a:extLst>
              <a:ext uri="{FF2B5EF4-FFF2-40B4-BE49-F238E27FC236}">
                <a16:creationId xmlns:a16="http://schemas.microsoft.com/office/drawing/2014/main" id="{70EBA9BC-3B48-4AB0-8C59-0095F2D9DF73}"/>
              </a:ext>
            </a:extLst>
          </p:cNvPr>
          <p:cNvSpPr>
            <a:spLocks noGrp="1"/>
          </p:cNvSpPr>
          <p:nvPr>
            <p:ph type="subTitle" idx="1"/>
          </p:nvPr>
        </p:nvSpPr>
        <p:spPr>
          <a:xfrm>
            <a:off x="1276227" y="4876799"/>
            <a:ext cx="2908911" cy="1371600"/>
          </a:xfrm>
        </p:spPr>
        <p:txBody>
          <a:bodyPr/>
          <a:lstStyle/>
          <a:p>
            <a:pPr algn="l"/>
            <a:r>
              <a:rPr lang="es-AR" dirty="0"/>
              <a:t>Nombre: Diaz Martin</a:t>
            </a:r>
          </a:p>
          <a:p>
            <a:pPr algn="l"/>
            <a:r>
              <a:rPr lang="es-AR" dirty="0"/>
              <a:t>Curso: 5R5</a:t>
            </a:r>
            <a:br>
              <a:rPr lang="es-AR" dirty="0"/>
            </a:br>
            <a:r>
              <a:rPr lang="es-AR" dirty="0"/>
              <a:t>Año: 2024</a:t>
            </a:r>
          </a:p>
        </p:txBody>
      </p:sp>
      <p:sp>
        <p:nvSpPr>
          <p:cNvPr id="4" name="Subtítulo 2">
            <a:extLst>
              <a:ext uri="{FF2B5EF4-FFF2-40B4-BE49-F238E27FC236}">
                <a16:creationId xmlns:a16="http://schemas.microsoft.com/office/drawing/2014/main" id="{4217B1EF-B834-42D9-9BAD-416350872C63}"/>
              </a:ext>
            </a:extLst>
          </p:cNvPr>
          <p:cNvSpPr txBox="1">
            <a:spLocks/>
          </p:cNvSpPr>
          <p:nvPr/>
        </p:nvSpPr>
        <p:spPr>
          <a:xfrm>
            <a:off x="1276227" y="803031"/>
            <a:ext cx="2908911" cy="685800"/>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l"/>
            <a:r>
              <a:rPr lang="es-AR" dirty="0"/>
              <a:t>Técnicas Digitales III</a:t>
            </a:r>
          </a:p>
        </p:txBody>
      </p:sp>
    </p:spTree>
    <p:extLst>
      <p:ext uri="{BB962C8B-B14F-4D97-AF65-F5344CB8AC3E}">
        <p14:creationId xmlns:p14="http://schemas.microsoft.com/office/powerpoint/2010/main" val="151895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A3E0347-1E4B-4810-B851-19847AB2D36B}"/>
              </a:ext>
            </a:extLst>
          </p:cNvPr>
          <p:cNvSpPr>
            <a:spLocks noGrp="1"/>
          </p:cNvSpPr>
          <p:nvPr>
            <p:ph idx="1"/>
          </p:nvPr>
        </p:nvSpPr>
        <p:spPr>
          <a:xfrm>
            <a:off x="1141413" y="386863"/>
            <a:ext cx="9905998" cy="5978768"/>
          </a:xfrm>
        </p:spPr>
        <p:txBody>
          <a:bodyPr>
            <a:normAutofit fontScale="92500" lnSpcReduction="10000"/>
          </a:bodyPr>
          <a:lstStyle/>
          <a:p>
            <a:pPr marL="0" indent="0">
              <a:buNone/>
            </a:pPr>
            <a:r>
              <a:rPr lang="es-AR" b="1" dirty="0"/>
              <a:t>Bit URG: </a:t>
            </a:r>
            <a:r>
              <a:rPr lang="es-AR" dirty="0"/>
              <a:t>se pone a 1 si el puntero Urgente está en uso. El puntero Urgente se utiliza para indicar un desplazamiento de byte desde el número de secuencia actual en el que se encuentran los datos urgentes. Esta función sustituye a los mensajes de interrupción. </a:t>
            </a:r>
          </a:p>
          <a:p>
            <a:pPr marL="0" indent="0">
              <a:buNone/>
            </a:pPr>
            <a:r>
              <a:rPr lang="es-AR" b="1" dirty="0"/>
              <a:t>Bit ACK: </a:t>
            </a:r>
            <a:r>
              <a:rPr lang="es-AR" dirty="0"/>
              <a:t>se pone a 1 para indicar que el número de acuse de recibo es válido. Este es el caso de casi todos los paquetes. Si ACK es 0, el segmento no contiene un acuse de recibo, por lo que el campo de número de acuse de recibo se ignora.</a:t>
            </a:r>
          </a:p>
          <a:p>
            <a:pPr marL="0" indent="0">
              <a:buNone/>
            </a:pPr>
            <a:r>
              <a:rPr lang="es-AR" b="1" dirty="0"/>
              <a:t>Bit PSH: </a:t>
            </a:r>
            <a:r>
              <a:rPr lang="es-AR" dirty="0"/>
              <a:t>indica datos PUSH. Por este medio se solicita amablemente al receptor que entregue los datos a la aplicación en cuanto lleguen y no los almacene en el búfer hasta que se haya recibido un búfer completo (lo que de otro modo podría hacer por eficiencia).</a:t>
            </a:r>
          </a:p>
          <a:p>
            <a:pPr marL="0" indent="0">
              <a:buNone/>
            </a:pPr>
            <a:r>
              <a:rPr lang="es-AR" b="1" dirty="0"/>
              <a:t>Bit RST: </a:t>
            </a:r>
            <a:r>
              <a:rPr lang="es-AR" dirty="0"/>
              <a:t>se utiliza para restablecer abruptamente una conexión que se ha vuelto confusa debido a una caída del host o por alguna otra razón. También se utiliza para rechazar un segmento no válido o rechazar un intento de abrir una conexión. </a:t>
            </a:r>
          </a:p>
          <a:p>
            <a:pPr marL="0" indent="0">
              <a:buNone/>
            </a:pPr>
            <a:r>
              <a:rPr lang="es-AR" b="1" dirty="0"/>
              <a:t>Bit SYN: </a:t>
            </a:r>
            <a:r>
              <a:rPr lang="es-AR" dirty="0"/>
              <a:t>se utiliza para establecer conexiones. La petición de conexión tiene SYN = 1 y ACK = 0 para indicar que el campo de acuse de recibo </a:t>
            </a:r>
            <a:r>
              <a:rPr lang="es-AR" dirty="0" err="1"/>
              <a:t>piggyback</a:t>
            </a:r>
            <a:r>
              <a:rPr lang="es-AR" dirty="0"/>
              <a:t> no está en uso. Sin embargo, la respuesta de conexión sí lleva un acuse de recibo, por lo que tiene SYN = 1 y ACK = 1. En esencia, el bit SYN se utiliza para denotar tanto CONNECTION REQUEST como CONNECTION ACCEPTED, y el bit ACK se utiliza para distinguir entre esas dos posibilidades.</a:t>
            </a:r>
          </a:p>
        </p:txBody>
      </p:sp>
    </p:spTree>
    <p:extLst>
      <p:ext uri="{BB962C8B-B14F-4D97-AF65-F5344CB8AC3E}">
        <p14:creationId xmlns:p14="http://schemas.microsoft.com/office/powerpoint/2010/main" val="234823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85ACD28-40B8-489A-AA02-5B77CDB535FC}"/>
              </a:ext>
            </a:extLst>
          </p:cNvPr>
          <p:cNvSpPr>
            <a:spLocks noGrp="1"/>
          </p:cNvSpPr>
          <p:nvPr>
            <p:ph idx="1"/>
          </p:nvPr>
        </p:nvSpPr>
        <p:spPr>
          <a:xfrm>
            <a:off x="1141413" y="422031"/>
            <a:ext cx="9905998" cy="5978769"/>
          </a:xfrm>
        </p:spPr>
        <p:txBody>
          <a:bodyPr>
            <a:normAutofit fontScale="92500" lnSpcReduction="10000"/>
          </a:bodyPr>
          <a:lstStyle/>
          <a:p>
            <a:pPr marL="0" indent="0">
              <a:buNone/>
            </a:pPr>
            <a:r>
              <a:rPr lang="es-AR" b="1" dirty="0"/>
              <a:t>Bit FIN: </a:t>
            </a:r>
            <a:r>
              <a:rPr lang="es-AR" dirty="0"/>
              <a:t>se usa para liberar una conexión y especifica que el emisor no tiene más datos que transmitir.</a:t>
            </a:r>
          </a:p>
          <a:p>
            <a:pPr marL="0" indent="0">
              <a:buNone/>
            </a:pPr>
            <a:r>
              <a:rPr lang="es-AR" b="1" dirty="0"/>
              <a:t>Tamaño de ventana: </a:t>
            </a:r>
            <a:r>
              <a:rPr lang="es-AR" dirty="0"/>
              <a:t>el control de flujo en TCP se maneja mediante una ventana deslizante de tamaño variable. Este campo indica la cantidad de bytes que se pueden enviar, comenzando por el byte cuya recepción se ha confirmado. Un campo de valor 0 es válido e indica que se han recibido los bytes hasta , inclusive, pero que el receptor no ha tenido oportunidad de consumir los datos y ya no desea más datos por el momento.</a:t>
            </a:r>
          </a:p>
          <a:p>
            <a:pPr marL="0" indent="0">
              <a:buNone/>
            </a:pPr>
            <a:r>
              <a:rPr lang="es-AR" b="1" dirty="0"/>
              <a:t>Suma de verificación: </a:t>
            </a:r>
            <a:r>
              <a:rPr lang="es-AR" dirty="0"/>
              <a:t>realiza una suma de verificación del encabezado, los datos y un </a:t>
            </a:r>
            <a:r>
              <a:rPr lang="es-AR" dirty="0" err="1"/>
              <a:t>pseudoencabezado</a:t>
            </a:r>
            <a:r>
              <a:rPr lang="es-AR" dirty="0"/>
              <a:t> conceptual, de la misma forma que UDP, sólo que el </a:t>
            </a:r>
            <a:r>
              <a:rPr lang="es-AR" dirty="0" err="1"/>
              <a:t>pseudoencabezado</a:t>
            </a:r>
            <a:r>
              <a:rPr lang="es-AR" dirty="0"/>
              <a:t> tiene número de protocolo para TCP (6) y la suma de verificación es obligatoria.</a:t>
            </a:r>
          </a:p>
          <a:p>
            <a:pPr marL="0" indent="0">
              <a:buNone/>
            </a:pPr>
            <a:r>
              <a:rPr lang="es-AR" b="1" dirty="0"/>
              <a:t>Opciones: </a:t>
            </a:r>
            <a:r>
              <a:rPr lang="es-AR" dirty="0"/>
              <a:t>ofrece una forma de agregar las características adicionales que no están cubiertas por el encabezado normal. </a:t>
            </a:r>
          </a:p>
          <a:p>
            <a:pPr marL="0" indent="0">
              <a:buNone/>
            </a:pPr>
            <a:r>
              <a:rPr lang="es-AR" dirty="0"/>
              <a:t>Una opción muy utilizada es la que permite a cada host especificar el MSS (Tamaño Máximo de Segmento) que está dispuesto a aceptar. </a:t>
            </a:r>
          </a:p>
          <a:p>
            <a:pPr marL="0" indent="0">
              <a:buNone/>
            </a:pPr>
            <a:r>
              <a:rPr lang="es-AR" dirty="0"/>
              <a:t>La opción estampa de tiempo transmite una estampa de tiempo enviada por el emisor y repetida por el receptor. Se utiliza para calcular muestras de tiempo de ida y vuelta que se utilizan para estimar cuando se ha perdido un paquete.</a:t>
            </a:r>
          </a:p>
          <a:p>
            <a:pPr marL="0" indent="0">
              <a:buNone/>
            </a:pPr>
            <a:endParaRPr lang="es-AR" dirty="0"/>
          </a:p>
        </p:txBody>
      </p:sp>
    </p:spTree>
    <p:extLst>
      <p:ext uri="{BB962C8B-B14F-4D97-AF65-F5344CB8AC3E}">
        <p14:creationId xmlns:p14="http://schemas.microsoft.com/office/powerpoint/2010/main" val="1525629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44FC3-0250-432D-B55D-110A10F67CE7}"/>
              </a:ext>
            </a:extLst>
          </p:cNvPr>
          <p:cNvSpPr>
            <a:spLocks noGrp="1"/>
          </p:cNvSpPr>
          <p:nvPr>
            <p:ph type="title"/>
          </p:nvPr>
        </p:nvSpPr>
        <p:spPr>
          <a:xfrm>
            <a:off x="1141413" y="609600"/>
            <a:ext cx="9905998" cy="920262"/>
          </a:xfrm>
        </p:spPr>
        <p:txBody>
          <a:bodyPr/>
          <a:lstStyle/>
          <a:p>
            <a:r>
              <a:rPr lang="es-AR" dirty="0"/>
              <a:t>ESTABLECIMIENTO DE UNA CONEXIÓN TCP</a:t>
            </a:r>
          </a:p>
        </p:txBody>
      </p:sp>
      <p:sp>
        <p:nvSpPr>
          <p:cNvPr id="3" name="Marcador de contenido 2">
            <a:extLst>
              <a:ext uri="{FF2B5EF4-FFF2-40B4-BE49-F238E27FC236}">
                <a16:creationId xmlns:a16="http://schemas.microsoft.com/office/drawing/2014/main" id="{01047854-D2CC-492E-BAFD-FE2A7C33DFAF}"/>
              </a:ext>
            </a:extLst>
          </p:cNvPr>
          <p:cNvSpPr>
            <a:spLocks noGrp="1"/>
          </p:cNvSpPr>
          <p:nvPr>
            <p:ph idx="1"/>
          </p:nvPr>
        </p:nvSpPr>
        <p:spPr>
          <a:xfrm>
            <a:off x="1141413" y="1529862"/>
            <a:ext cx="9905998" cy="4765430"/>
          </a:xfrm>
        </p:spPr>
        <p:txBody>
          <a:bodyPr>
            <a:normAutofit/>
          </a:bodyPr>
          <a:lstStyle/>
          <a:p>
            <a:pPr marL="0" indent="0">
              <a:buNone/>
            </a:pPr>
            <a:r>
              <a:rPr lang="es-AR" dirty="0"/>
              <a:t>En TCP las conexiones se establecen mediante el acuerdo de tres vías. Para establecer una conexión, uno de los lados (digamos que el servidor) espera en forma pasiva una conexión entrante mediante la ejecución de las primitivas LISTEN y ACCEPT en ese orden.</a:t>
            </a:r>
          </a:p>
          <a:p>
            <a:pPr marL="0" indent="0">
              <a:buNone/>
            </a:pPr>
            <a:r>
              <a:rPr lang="es-AR" dirty="0"/>
              <a:t>El otro lado (digamos que el cliente) ejecuta una primitiva CONNECT en la que especifica la dirección y le puerto con el que se desea conectar, el tamaño máximo de segmento TCP que está dispuesto a aceptar y de manera opcional algunos datos de usuario. La primitiva CONNECT envía un segmento TCP con el bit SYN encendido y el bit ACK apagado, y espera una respuesta.</a:t>
            </a:r>
          </a:p>
          <a:p>
            <a:pPr marL="0" indent="0">
              <a:buNone/>
            </a:pPr>
            <a:r>
              <a:rPr lang="es-AR" dirty="0"/>
              <a:t>Cuando este segmento llega al destino, la entidad TCP de ahí revisa si hay un proceso que haya ejecutado una primitiva LISTEN en el puerto que se indica en el campo Puerto de destino. Si no lo hay, envía una respuesta con el bit RST encendido para rechazar la conexión</a:t>
            </a:r>
          </a:p>
        </p:txBody>
      </p:sp>
    </p:spTree>
    <p:extLst>
      <p:ext uri="{BB962C8B-B14F-4D97-AF65-F5344CB8AC3E}">
        <p14:creationId xmlns:p14="http://schemas.microsoft.com/office/powerpoint/2010/main" val="1491086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6A13791-67F7-432C-853D-5E516F704113}"/>
              </a:ext>
            </a:extLst>
          </p:cNvPr>
          <p:cNvSpPr>
            <a:spLocks noGrp="1"/>
          </p:cNvSpPr>
          <p:nvPr>
            <p:ph idx="1"/>
          </p:nvPr>
        </p:nvSpPr>
        <p:spPr>
          <a:xfrm>
            <a:off x="1141413" y="439615"/>
            <a:ext cx="9905998" cy="4236557"/>
          </a:xfrm>
        </p:spPr>
        <p:txBody>
          <a:bodyPr/>
          <a:lstStyle/>
          <a:p>
            <a:pPr marL="0" indent="0">
              <a:buNone/>
            </a:pPr>
            <a:r>
              <a:rPr lang="es-AR" dirty="0"/>
              <a:t>En la figura 6-37(b) se ilustra el caso en que dos hosts intentan establecer al mismo tiempo una conexión entre los mismos dos sockets. El resultado es que sólo se establece una conexión y no dos, pues </a:t>
            </a:r>
            <a:r>
              <a:rPr lang="es-AR" dirty="0" err="1"/>
              <a:t>lasconexiones</a:t>
            </a:r>
            <a:r>
              <a:rPr lang="es-AR" dirty="0"/>
              <a:t> se identifican por sus puntos terminales.</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p:txBody>
      </p:sp>
      <p:pic>
        <p:nvPicPr>
          <p:cNvPr id="4" name="Imagen 3">
            <a:extLst>
              <a:ext uri="{FF2B5EF4-FFF2-40B4-BE49-F238E27FC236}">
                <a16:creationId xmlns:a16="http://schemas.microsoft.com/office/drawing/2014/main" id="{FBC2AFF7-7C9B-4FB7-A1A9-0CA21EC1CF44}"/>
              </a:ext>
            </a:extLst>
          </p:cNvPr>
          <p:cNvPicPr>
            <a:picLocks noChangeAspect="1"/>
          </p:cNvPicPr>
          <p:nvPr/>
        </p:nvPicPr>
        <p:blipFill>
          <a:blip r:embed="rId2"/>
          <a:stretch>
            <a:fillRect/>
          </a:stretch>
        </p:blipFill>
        <p:spPr>
          <a:xfrm>
            <a:off x="3145796" y="2376376"/>
            <a:ext cx="6789512" cy="4113292"/>
          </a:xfrm>
          <a:prstGeom prst="rect">
            <a:avLst/>
          </a:prstGeom>
        </p:spPr>
      </p:pic>
    </p:spTree>
    <p:extLst>
      <p:ext uri="{BB962C8B-B14F-4D97-AF65-F5344CB8AC3E}">
        <p14:creationId xmlns:p14="http://schemas.microsoft.com/office/powerpoint/2010/main" val="144912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47C0DF-4AB0-43E5-BC5A-C7721AD33813}"/>
              </a:ext>
            </a:extLst>
          </p:cNvPr>
          <p:cNvSpPr>
            <a:spLocks noGrp="1"/>
          </p:cNvSpPr>
          <p:nvPr>
            <p:ph type="title"/>
          </p:nvPr>
        </p:nvSpPr>
        <p:spPr>
          <a:xfrm>
            <a:off x="1141413" y="609600"/>
            <a:ext cx="9905998" cy="937846"/>
          </a:xfrm>
        </p:spPr>
        <p:txBody>
          <a:bodyPr/>
          <a:lstStyle/>
          <a:p>
            <a:r>
              <a:rPr lang="es-AR" dirty="0"/>
              <a:t>Introducción A TCP</a:t>
            </a:r>
          </a:p>
        </p:txBody>
      </p:sp>
      <p:sp>
        <p:nvSpPr>
          <p:cNvPr id="3" name="Marcador de contenido 2">
            <a:extLst>
              <a:ext uri="{FF2B5EF4-FFF2-40B4-BE49-F238E27FC236}">
                <a16:creationId xmlns:a16="http://schemas.microsoft.com/office/drawing/2014/main" id="{707A9E0D-1A1A-46DC-974E-82A6AF87E7A7}"/>
              </a:ext>
            </a:extLst>
          </p:cNvPr>
          <p:cNvSpPr>
            <a:spLocks noGrp="1"/>
          </p:cNvSpPr>
          <p:nvPr>
            <p:ph idx="1"/>
          </p:nvPr>
        </p:nvSpPr>
        <p:spPr>
          <a:xfrm>
            <a:off x="1141413" y="1547446"/>
            <a:ext cx="9905998" cy="4700954"/>
          </a:xfrm>
        </p:spPr>
        <p:txBody>
          <a:bodyPr/>
          <a:lstStyle/>
          <a:p>
            <a:pPr marL="0" indent="0">
              <a:buNone/>
            </a:pPr>
            <a:r>
              <a:rPr lang="es-AR" dirty="0"/>
              <a:t>Internet tiene dos protocolos principales en la capa de transporte, uno sin conexión y otro orientado a conexión. El protocolo sin conexión es UDP y El protocolo orientado a conexión es TCP. </a:t>
            </a:r>
          </a:p>
          <a:p>
            <a:pPr marL="0" indent="0">
              <a:buNone/>
            </a:pPr>
            <a:r>
              <a:rPr lang="es-AR" dirty="0"/>
              <a:t>TCP (Protocolo de Control de Transmisión)se diseñó específicamente para proporcionar un flujo de bytes confiable de extremo a extremo a través de una interred no confiable. </a:t>
            </a:r>
          </a:p>
          <a:p>
            <a:pPr marL="0" indent="0">
              <a:buNone/>
            </a:pPr>
            <a:r>
              <a:rPr lang="es-AR" dirty="0"/>
              <a:t>Cada máquina que soporta TCP tiene una entidad de transporte TCP, ya sea un procedimiento de biblioteca, un proceso de usuario o sea parte del </a:t>
            </a:r>
            <a:r>
              <a:rPr lang="es-AR" dirty="0" err="1"/>
              <a:t>kernel</a:t>
            </a:r>
            <a:r>
              <a:rPr lang="es-AR" dirty="0"/>
              <a:t>. En todos los casos, maneja flujos TCP e interactúa con la capa IP.</a:t>
            </a:r>
          </a:p>
          <a:p>
            <a:pPr marL="0" indent="0">
              <a:buNone/>
            </a:pPr>
            <a:r>
              <a:rPr lang="es-AR" dirty="0"/>
              <a:t>Corresponde a TCP enviar los datagramas con la suficiente rapidez como para hacer uso de la capacidad sin provocar una congestión; también le corresponde terminar los temporizadores y retransmitir los datagramas que no se entreguen.</a:t>
            </a:r>
          </a:p>
        </p:txBody>
      </p:sp>
    </p:spTree>
    <p:extLst>
      <p:ext uri="{BB962C8B-B14F-4D97-AF65-F5344CB8AC3E}">
        <p14:creationId xmlns:p14="http://schemas.microsoft.com/office/powerpoint/2010/main" val="106029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B23168-02F0-43FE-A6ED-AC0EA795F085}"/>
              </a:ext>
            </a:extLst>
          </p:cNvPr>
          <p:cNvSpPr>
            <a:spLocks noGrp="1"/>
          </p:cNvSpPr>
          <p:nvPr>
            <p:ph type="title"/>
          </p:nvPr>
        </p:nvSpPr>
        <p:spPr>
          <a:xfrm>
            <a:off x="1141413" y="609600"/>
            <a:ext cx="9905998" cy="1043354"/>
          </a:xfrm>
        </p:spPr>
        <p:txBody>
          <a:bodyPr/>
          <a:lstStyle/>
          <a:p>
            <a:r>
              <a:rPr lang="es-AR" dirty="0"/>
              <a:t>MODELO DE SERVICIO TCP</a:t>
            </a:r>
          </a:p>
        </p:txBody>
      </p:sp>
      <p:sp>
        <p:nvSpPr>
          <p:cNvPr id="3" name="Marcador de contenido 2">
            <a:extLst>
              <a:ext uri="{FF2B5EF4-FFF2-40B4-BE49-F238E27FC236}">
                <a16:creationId xmlns:a16="http://schemas.microsoft.com/office/drawing/2014/main" id="{5E6413AD-8096-45B2-BE73-7360D575F63C}"/>
              </a:ext>
            </a:extLst>
          </p:cNvPr>
          <p:cNvSpPr>
            <a:spLocks noGrp="1"/>
          </p:cNvSpPr>
          <p:nvPr>
            <p:ph idx="1"/>
          </p:nvPr>
        </p:nvSpPr>
        <p:spPr>
          <a:xfrm>
            <a:off x="1141413" y="1529862"/>
            <a:ext cx="9905998" cy="4994029"/>
          </a:xfrm>
        </p:spPr>
        <p:txBody>
          <a:bodyPr/>
          <a:lstStyle/>
          <a:p>
            <a:pPr marL="0" indent="0">
              <a:buNone/>
            </a:pPr>
            <a:r>
              <a:rPr lang="es-AR" dirty="0"/>
              <a:t>El servicio TCP se obtiene mediante la creación, tanto por parte del emisor como del receptor, de puntos finales, denominados </a:t>
            </a:r>
            <a:r>
              <a:rPr lang="es-AR" dirty="0" err="1"/>
              <a:t>socketS</a:t>
            </a:r>
            <a:r>
              <a:rPr lang="es-AR" dirty="0"/>
              <a:t>. Cada socket tiene un número de socket (dirección) que consiste en la dirección IP del host y un número de 16 bits local a ese host, llamado puerto. Un puerto es el nombre TCP para un TSAP. </a:t>
            </a:r>
          </a:p>
          <a:p>
            <a:pPr marL="0" indent="0">
              <a:buNone/>
            </a:pPr>
            <a:r>
              <a:rPr lang="es-AR" dirty="0"/>
              <a:t>Los números de puerto por debajo de 1024 están reservados para servicios estándar que normalmente sólo pueden ser iniciados por usuarios con privilegios (por ejemplo, </a:t>
            </a:r>
            <a:r>
              <a:rPr lang="es-AR" dirty="0" err="1"/>
              <a:t>root</a:t>
            </a:r>
            <a:r>
              <a:rPr lang="es-AR" dirty="0"/>
              <a:t> en sistemas UNIX). Se denominan puertos bien conocidos.</a:t>
            </a:r>
          </a:p>
        </p:txBody>
      </p:sp>
    </p:spTree>
    <p:extLst>
      <p:ext uri="{BB962C8B-B14F-4D97-AF65-F5344CB8AC3E}">
        <p14:creationId xmlns:p14="http://schemas.microsoft.com/office/powerpoint/2010/main" val="312624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DD4AD10-A919-4552-A5DA-CF19DBF2B902}"/>
              </a:ext>
            </a:extLst>
          </p:cNvPr>
          <p:cNvSpPr>
            <a:spLocks noGrp="1"/>
          </p:cNvSpPr>
          <p:nvPr>
            <p:ph idx="1"/>
          </p:nvPr>
        </p:nvSpPr>
        <p:spPr>
          <a:xfrm>
            <a:off x="1143001" y="597877"/>
            <a:ext cx="9905998" cy="832339"/>
          </a:xfrm>
        </p:spPr>
        <p:txBody>
          <a:bodyPr/>
          <a:lstStyle/>
          <a:p>
            <a:pPr marL="0" indent="0">
              <a:buNone/>
            </a:pPr>
            <a:r>
              <a:rPr lang="es-AR" dirty="0"/>
              <a:t>Algunos de los más conocidos están listados en la siguiente figura</a:t>
            </a:r>
          </a:p>
        </p:txBody>
      </p:sp>
      <p:pic>
        <p:nvPicPr>
          <p:cNvPr id="4" name="Imagen 3">
            <a:extLst>
              <a:ext uri="{FF2B5EF4-FFF2-40B4-BE49-F238E27FC236}">
                <a16:creationId xmlns:a16="http://schemas.microsoft.com/office/drawing/2014/main" id="{9D7BAA93-BD9D-47A6-9B99-A6A0CB0D26EB}"/>
              </a:ext>
            </a:extLst>
          </p:cNvPr>
          <p:cNvPicPr>
            <a:picLocks noChangeAspect="1"/>
          </p:cNvPicPr>
          <p:nvPr/>
        </p:nvPicPr>
        <p:blipFill>
          <a:blip r:embed="rId2"/>
          <a:stretch>
            <a:fillRect/>
          </a:stretch>
        </p:blipFill>
        <p:spPr>
          <a:xfrm>
            <a:off x="2396950" y="1535723"/>
            <a:ext cx="7398100" cy="4724400"/>
          </a:xfrm>
          <a:prstGeom prst="rect">
            <a:avLst/>
          </a:prstGeom>
        </p:spPr>
      </p:pic>
    </p:spTree>
    <p:extLst>
      <p:ext uri="{BB962C8B-B14F-4D97-AF65-F5344CB8AC3E}">
        <p14:creationId xmlns:p14="http://schemas.microsoft.com/office/powerpoint/2010/main" val="1144369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EC2A203-9528-4122-8D8F-9B83AD93EF5F}"/>
              </a:ext>
            </a:extLst>
          </p:cNvPr>
          <p:cNvSpPr>
            <a:spLocks noGrp="1"/>
          </p:cNvSpPr>
          <p:nvPr>
            <p:ph idx="1"/>
          </p:nvPr>
        </p:nvSpPr>
        <p:spPr>
          <a:xfrm>
            <a:off x="1143001" y="316523"/>
            <a:ext cx="9905998" cy="3821725"/>
          </a:xfrm>
        </p:spPr>
        <p:txBody>
          <a:bodyPr>
            <a:normAutofit/>
          </a:bodyPr>
          <a:lstStyle/>
          <a:p>
            <a:pPr marL="0" indent="0">
              <a:buNone/>
            </a:pPr>
            <a:r>
              <a:rPr lang="es-AR" dirty="0"/>
              <a:t>Todas las conexiones TCP son full dúplex y de punto a punto. TCP no soporta la multidifusión ni la difusión.</a:t>
            </a:r>
          </a:p>
          <a:p>
            <a:pPr marL="0" indent="0">
              <a:buNone/>
            </a:pPr>
            <a:r>
              <a:rPr lang="es-AR" dirty="0"/>
              <a:t>Una conexión TCP es un flujo de bytes, no de mensajes. Los límites de los mensajes no se mantienen de extremo a extremo. Por ejemplo, si el proceso emisor realiza cuatro escrituras de 512 bytes a un flujo TCP, estos datos pueden ser entregados al proceso receptor como cuatro trozos de 512 bytes, dos trozos de 1024 bytes, un trozo de 2048 bytes, o de alguna otra forma. No hay forma de que el receptor detecte la(s) unidad(es) en la(s) que se escribieron los datos, por mucho que lo intente.</a:t>
            </a:r>
          </a:p>
        </p:txBody>
      </p:sp>
      <p:pic>
        <p:nvPicPr>
          <p:cNvPr id="4" name="Imagen 3">
            <a:extLst>
              <a:ext uri="{FF2B5EF4-FFF2-40B4-BE49-F238E27FC236}">
                <a16:creationId xmlns:a16="http://schemas.microsoft.com/office/drawing/2014/main" id="{FE0EBA46-7244-4399-82DD-42D72157DB5D}"/>
              </a:ext>
            </a:extLst>
          </p:cNvPr>
          <p:cNvPicPr>
            <a:picLocks noChangeAspect="1"/>
          </p:cNvPicPr>
          <p:nvPr/>
        </p:nvPicPr>
        <p:blipFill>
          <a:blip r:embed="rId2"/>
          <a:stretch>
            <a:fillRect/>
          </a:stretch>
        </p:blipFill>
        <p:spPr>
          <a:xfrm>
            <a:off x="2361746" y="3951544"/>
            <a:ext cx="8512196" cy="2748194"/>
          </a:xfrm>
          <a:prstGeom prst="rect">
            <a:avLst/>
          </a:prstGeom>
        </p:spPr>
      </p:pic>
    </p:spTree>
    <p:extLst>
      <p:ext uri="{BB962C8B-B14F-4D97-AF65-F5344CB8AC3E}">
        <p14:creationId xmlns:p14="http://schemas.microsoft.com/office/powerpoint/2010/main" val="100850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5F3847-1B5C-4DF5-88FD-260F1EC76F5D}"/>
              </a:ext>
            </a:extLst>
          </p:cNvPr>
          <p:cNvSpPr>
            <a:spLocks noGrp="1"/>
          </p:cNvSpPr>
          <p:nvPr>
            <p:ph type="title"/>
          </p:nvPr>
        </p:nvSpPr>
        <p:spPr>
          <a:xfrm>
            <a:off x="1141413" y="609600"/>
            <a:ext cx="9905998" cy="709246"/>
          </a:xfrm>
        </p:spPr>
        <p:txBody>
          <a:bodyPr/>
          <a:lstStyle/>
          <a:p>
            <a:r>
              <a:rPr lang="es-AR" dirty="0"/>
              <a:t>PROTOCOLO TCP</a:t>
            </a:r>
          </a:p>
        </p:txBody>
      </p:sp>
      <p:sp>
        <p:nvSpPr>
          <p:cNvPr id="3" name="Marcador de contenido 2">
            <a:extLst>
              <a:ext uri="{FF2B5EF4-FFF2-40B4-BE49-F238E27FC236}">
                <a16:creationId xmlns:a16="http://schemas.microsoft.com/office/drawing/2014/main" id="{4785F7B9-CCAB-495F-9BC4-936F8758C2B3}"/>
              </a:ext>
            </a:extLst>
          </p:cNvPr>
          <p:cNvSpPr>
            <a:spLocks noGrp="1"/>
          </p:cNvSpPr>
          <p:nvPr>
            <p:ph idx="1"/>
          </p:nvPr>
        </p:nvSpPr>
        <p:spPr>
          <a:xfrm>
            <a:off x="1143001" y="1565030"/>
            <a:ext cx="9905998" cy="4683370"/>
          </a:xfrm>
        </p:spPr>
        <p:txBody>
          <a:bodyPr>
            <a:normAutofit/>
          </a:bodyPr>
          <a:lstStyle/>
          <a:p>
            <a:pPr marL="0" indent="0">
              <a:buNone/>
            </a:pPr>
            <a:r>
              <a:rPr lang="es-AR" dirty="0"/>
              <a:t>Una característica clave de TCP, y que domina el diseño del protocolo, es que cada byte en una conexión TCP tiene su propio número de secuencia de 32 bits</a:t>
            </a:r>
          </a:p>
          <a:p>
            <a:pPr marL="0" indent="0">
              <a:buNone/>
            </a:pPr>
            <a:r>
              <a:rPr lang="es-AR" dirty="0"/>
              <a:t>La entidad TCP emisora y receptora intercambian datos en forma de segmentos. Un segmento TCP consiste en un encabezado fijo de 20 bytes (más una parte opcional), seguido de cero o más bytes de datos. El software de TCP puede acumular datos de varias escrituras para formar un segmento, o dividir los datos de una escritura en varios segmentos. Hay dos límites que restringen el tamaño de segmento. Primero, cada segmento, incluido el encabezado TCP, debe caber en la carga útil de 65515 bytes del IP. Segundo, cada en lace tiene una MTU (Unidad Máxima de Transferencia). Cada segmento debe caber en la MTU en el emisor y el receptor, de modo que pueda enviar y recibir en un solo paquete sin fragmentar. En la práctica, la MTU es de 1500 bytes (el tamaño de la carga útil de Ethernet) y, por tanto, define el límite superior en el tamaño de segmento. </a:t>
            </a:r>
          </a:p>
        </p:txBody>
      </p:sp>
    </p:spTree>
    <p:extLst>
      <p:ext uri="{BB962C8B-B14F-4D97-AF65-F5344CB8AC3E}">
        <p14:creationId xmlns:p14="http://schemas.microsoft.com/office/powerpoint/2010/main" val="80967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B5D024-6A5F-4F16-A333-0BCDF05FB74E}"/>
              </a:ext>
            </a:extLst>
          </p:cNvPr>
          <p:cNvSpPr>
            <a:spLocks noGrp="1"/>
          </p:cNvSpPr>
          <p:nvPr>
            <p:ph idx="1"/>
          </p:nvPr>
        </p:nvSpPr>
        <p:spPr>
          <a:xfrm>
            <a:off x="1143001" y="1717874"/>
            <a:ext cx="9905998" cy="3124201"/>
          </a:xfrm>
        </p:spPr>
        <p:txBody>
          <a:bodyPr>
            <a:normAutofit/>
          </a:bodyPr>
          <a:lstStyle/>
          <a:p>
            <a:pPr marL="0" indent="0">
              <a:buNone/>
            </a:pPr>
            <a:r>
              <a:rPr lang="es-AR" dirty="0"/>
              <a:t>El protocolo que utilizan las entidades TCP es el protocolo de ventana deslizante con un tamaño dinámico de ventana. Cuando un emisor transmite un segmento también inicia un temporizador. Cuando llega el segmento al destino, la entidad TCP receptora devuelve un segmento (con datos si existe, de otro modo sin ellos) que contiene un número de confirmación de recepción igual al siguiente número de secuencia que espera recibir, junto con el tamaño de la ventana remanente. Si el temporizador del emisor expira antes de recibir la confirmación de recepción, el emisor transmite de nuevo el segmento.</a:t>
            </a:r>
          </a:p>
        </p:txBody>
      </p:sp>
    </p:spTree>
    <p:extLst>
      <p:ext uri="{BB962C8B-B14F-4D97-AF65-F5344CB8AC3E}">
        <p14:creationId xmlns:p14="http://schemas.microsoft.com/office/powerpoint/2010/main" val="3239716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A90C73-3E62-4541-AF57-E0E20A20ABE6}"/>
              </a:ext>
            </a:extLst>
          </p:cNvPr>
          <p:cNvSpPr>
            <a:spLocks noGrp="1"/>
          </p:cNvSpPr>
          <p:nvPr>
            <p:ph type="title"/>
          </p:nvPr>
        </p:nvSpPr>
        <p:spPr>
          <a:xfrm>
            <a:off x="1141413" y="609600"/>
            <a:ext cx="9905998" cy="920262"/>
          </a:xfrm>
        </p:spPr>
        <p:txBody>
          <a:bodyPr/>
          <a:lstStyle/>
          <a:p>
            <a:r>
              <a:rPr lang="es-AR" dirty="0"/>
              <a:t>CABECERA DEL SEGMENTO TCP</a:t>
            </a:r>
          </a:p>
        </p:txBody>
      </p:sp>
      <p:pic>
        <p:nvPicPr>
          <p:cNvPr id="4" name="Marcador de contenido 3">
            <a:extLst>
              <a:ext uri="{FF2B5EF4-FFF2-40B4-BE49-F238E27FC236}">
                <a16:creationId xmlns:a16="http://schemas.microsoft.com/office/drawing/2014/main" id="{0374CB3F-D216-4FFF-9172-C2DC7F8BD6C6}"/>
              </a:ext>
            </a:extLst>
          </p:cNvPr>
          <p:cNvPicPr>
            <a:picLocks noGrp="1" noChangeAspect="1"/>
          </p:cNvPicPr>
          <p:nvPr>
            <p:ph idx="1"/>
          </p:nvPr>
        </p:nvPicPr>
        <p:blipFill>
          <a:blip r:embed="rId2"/>
          <a:stretch>
            <a:fillRect/>
          </a:stretch>
        </p:blipFill>
        <p:spPr>
          <a:xfrm>
            <a:off x="2444263" y="1453884"/>
            <a:ext cx="7624560" cy="5228270"/>
          </a:xfrm>
          <a:prstGeom prst="rect">
            <a:avLst/>
          </a:prstGeom>
        </p:spPr>
      </p:pic>
    </p:spTree>
    <p:extLst>
      <p:ext uri="{BB962C8B-B14F-4D97-AF65-F5344CB8AC3E}">
        <p14:creationId xmlns:p14="http://schemas.microsoft.com/office/powerpoint/2010/main" val="303248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CBA28DA-EE8C-4FCB-B20A-D1C81116AB6D}"/>
              </a:ext>
            </a:extLst>
          </p:cNvPr>
          <p:cNvSpPr>
            <a:spLocks noGrp="1"/>
          </p:cNvSpPr>
          <p:nvPr>
            <p:ph idx="1"/>
          </p:nvPr>
        </p:nvSpPr>
        <p:spPr>
          <a:xfrm>
            <a:off x="1141413" y="351692"/>
            <a:ext cx="9905998" cy="6119445"/>
          </a:xfrm>
        </p:spPr>
        <p:txBody>
          <a:bodyPr>
            <a:normAutofit fontScale="92500" lnSpcReduction="10000"/>
          </a:bodyPr>
          <a:lstStyle/>
          <a:p>
            <a:pPr marL="0" indent="0">
              <a:buNone/>
            </a:pPr>
            <a:r>
              <a:rPr lang="es-AR" b="1" dirty="0"/>
              <a:t>Puerto de origen y Puerto de destino</a:t>
            </a:r>
            <a:r>
              <a:rPr lang="es-AR" dirty="0"/>
              <a:t>: identifican los puntos finales locales de la conexión. Un puerto TCP más la dirección IP de su host forman un punto final único de 48 bits. Los puntos finales de origen y destino identifican juntos la conexión.</a:t>
            </a:r>
          </a:p>
          <a:p>
            <a:pPr marL="0" indent="0">
              <a:buNone/>
            </a:pPr>
            <a:r>
              <a:rPr lang="es-AR" b="1" dirty="0"/>
              <a:t>Número de secuencia y Número de confirmación:</a:t>
            </a:r>
            <a:r>
              <a:rPr lang="es-AR" dirty="0"/>
              <a:t> desempeñan sus funciones habituales. Tenga en cuenta que este último especifica el siguiente byte en orden esperado, no el último byte recibido correctamente. Es un acuse de recibo acumulativo porque resume los datos recibidos con un único número. No va más allá de los datos perdidos.</a:t>
            </a:r>
          </a:p>
          <a:p>
            <a:pPr marL="0" indent="0">
              <a:buNone/>
            </a:pPr>
            <a:r>
              <a:rPr lang="es-AR" b="1" dirty="0"/>
              <a:t>La longitud de la cabecera TCP: </a:t>
            </a:r>
            <a:r>
              <a:rPr lang="es-AR" dirty="0"/>
              <a:t>indica cuántas palabras de 32 bits contiene la cabecera TCP. Esta información es necesaria porque el campo Opciones es de longitud variable, por lo que la cabecera también lo es. Técnicamente, este campo indica realmente el inicio de los datos dentro del segmento, medido en palabras de 32 bits, pero ese número es sólo la longitud de la cabecera en palabras, por lo que el efecto es el mismo.</a:t>
            </a:r>
          </a:p>
          <a:p>
            <a:pPr marL="0" indent="0">
              <a:buNone/>
            </a:pPr>
            <a:r>
              <a:rPr lang="es-AR" b="1" dirty="0"/>
              <a:t>Bits sin uso: </a:t>
            </a:r>
            <a:r>
              <a:rPr lang="es-AR" dirty="0"/>
              <a:t>se trata de un campo de 4 bits que no se usa.</a:t>
            </a:r>
            <a:endParaRPr lang="es-AR" b="1" dirty="0"/>
          </a:p>
          <a:p>
            <a:pPr marL="0" indent="0">
              <a:buNone/>
            </a:pPr>
            <a:r>
              <a:rPr lang="es-AR" b="1" dirty="0"/>
              <a:t>Bits CWR y ECE: </a:t>
            </a:r>
            <a:r>
              <a:rPr lang="es-AR" dirty="0"/>
              <a:t>se usan para señalar congestión cuando se usa ECN (Notificación Explícita de Congestión). ECE se establece para señalar un ECN-Echo a un emisor TCP para decirle que reduzca la velocidad cuando el receptor TCP recibe una indicación de congestión de la red. CWR se establece para señalar la reducción de la ventana de congestión del emisor TCP al receptor TCP para que sepa que el emisor ha reducido la velocidad y pueda dejar de enviar el ECN-Echo. </a:t>
            </a:r>
          </a:p>
        </p:txBody>
      </p:sp>
    </p:spTree>
    <p:extLst>
      <p:ext uri="{BB962C8B-B14F-4D97-AF65-F5344CB8AC3E}">
        <p14:creationId xmlns:p14="http://schemas.microsoft.com/office/powerpoint/2010/main" val="839415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183</TotalTime>
  <Words>1789</Words>
  <Application>Microsoft Office PowerPoint</Application>
  <PresentationFormat>Panorámica</PresentationFormat>
  <Paragraphs>45</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Century Gothic</vt:lpstr>
      <vt:lpstr>Malla</vt:lpstr>
      <vt:lpstr>TCP</vt:lpstr>
      <vt:lpstr>Introducción A TCP</vt:lpstr>
      <vt:lpstr>MODELO DE SERVICIO TCP</vt:lpstr>
      <vt:lpstr>Presentación de PowerPoint</vt:lpstr>
      <vt:lpstr>Presentación de PowerPoint</vt:lpstr>
      <vt:lpstr>PROTOCOLO TCP</vt:lpstr>
      <vt:lpstr>Presentación de PowerPoint</vt:lpstr>
      <vt:lpstr>CABECERA DEL SEGMENTO TCP</vt:lpstr>
      <vt:lpstr>Presentación de PowerPoint</vt:lpstr>
      <vt:lpstr>Presentación de PowerPoint</vt:lpstr>
      <vt:lpstr>Presentación de PowerPoint</vt:lpstr>
      <vt:lpstr>ESTABLECIMIENTO DE UNA CONEXIÓN TCP</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Alumno</dc:creator>
  <cp:lastModifiedBy>Martin Diaz</cp:lastModifiedBy>
  <cp:revision>19</cp:revision>
  <dcterms:created xsi:type="dcterms:W3CDTF">2024-09-15T09:35:17Z</dcterms:created>
  <dcterms:modified xsi:type="dcterms:W3CDTF">2024-09-17T22:24:52Z</dcterms:modified>
</cp:coreProperties>
</file>