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93F9-C7CA-CF3A-3DA5-32D637D71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Hilos</a:t>
            </a:r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C4EC5-70BC-6AA2-69D9-A3D32A1B6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Ulloa Gabriel – 5ta5ta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8629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EC518-40B7-C11E-DD2B-C069F39F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POSIX </a:t>
            </a:r>
            <a:r>
              <a:rPr lang="es-ES" dirty="0" err="1">
                <a:solidFill>
                  <a:schemeClr val="accent2"/>
                </a:solidFill>
              </a:rPr>
              <a:t>Threads</a:t>
            </a:r>
            <a:endParaRPr lang="es-AR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C8EC-8BAF-6E6F-ED28-A082576DC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lnSpcReduction="10000"/>
          </a:bodyPr>
          <a:lstStyle/>
          <a:p>
            <a:r>
              <a:rPr lang="es-ES" dirty="0">
                <a:solidFill>
                  <a:schemeClr val="bg1"/>
                </a:solidFill>
              </a:rPr>
              <a:t>Tal como los procesos, los hilos son un mecanismo que permite a una aplicación realizar múltiples tareas en </a:t>
            </a:r>
            <a:r>
              <a:rPr lang="es-ES" dirty="0" err="1">
                <a:solidFill>
                  <a:schemeClr val="bg1"/>
                </a:solidFill>
              </a:rPr>
              <a:t>cuasi-paralelo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r>
              <a:rPr lang="es-AR" dirty="0">
                <a:solidFill>
                  <a:schemeClr val="bg1"/>
                </a:solidFill>
              </a:rPr>
              <a:t>A diferencia de los procesos, comparten su memoria global, el mismo espacio de direcciones, y todos los datos entre ellas. Como también archivos abiertos.</a:t>
            </a:r>
          </a:p>
          <a:p>
            <a:r>
              <a:rPr lang="es-AR" dirty="0">
                <a:solidFill>
                  <a:schemeClr val="bg1"/>
                </a:solidFill>
              </a:rPr>
              <a:t>La creación de Hilos es hasta 10 veces más rápida que los procesos.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1C4E7-108F-974D-D98B-B7799FCF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101" y="174574"/>
            <a:ext cx="5857961" cy="6508846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99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D63693F5-F3C7-B515-6651-4BD300520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252" y="1131994"/>
            <a:ext cx="9613373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FD2-75AA-3F7C-B68B-24874CF7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Hilos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2E35-F950-661E-7A29-DA420D6CE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/>
          <a:lstStyle/>
          <a:p>
            <a:r>
              <a:rPr lang="es-ES" dirty="0"/>
              <a:t>Cuando un programa se inicia, el proceso resultante consiste en un proceso con un solo hilo </a:t>
            </a:r>
            <a:r>
              <a:rPr lang="es-ES" dirty="0">
                <a:sym typeface="Wingdings" panose="05000000000000000000" pitchFamily="2" charset="2"/>
              </a:rPr>
              <a:t> hilo principal o inicial.</a:t>
            </a:r>
          </a:p>
          <a:p>
            <a:r>
              <a:rPr lang="es-ES" dirty="0">
                <a:sym typeface="Wingdings" panose="05000000000000000000" pitchFamily="2" charset="2"/>
              </a:rPr>
              <a:t>Para crear hilos adicionales: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start</a:t>
            </a:r>
            <a:r>
              <a:rPr lang="es-ES" dirty="0">
                <a:sym typeface="Wingdings" panose="05000000000000000000" pitchFamily="2" charset="2"/>
              </a:rPr>
              <a:t>(</a:t>
            </a:r>
            <a:r>
              <a:rPr lang="es-ES" dirty="0" err="1">
                <a:sym typeface="Wingdings" panose="05000000000000000000" pitchFamily="2" charset="2"/>
              </a:rPr>
              <a:t>arg</a:t>
            </a:r>
            <a:r>
              <a:rPr lang="es-ES" dirty="0">
                <a:sym typeface="Wingdings" panose="05000000000000000000" pitchFamily="2" charset="2"/>
              </a:rPr>
              <a:t>) inicia la creación.</a:t>
            </a:r>
          </a:p>
          <a:p>
            <a:r>
              <a:rPr lang="es-ES" dirty="0" err="1">
                <a:sym typeface="Wingdings" panose="05000000000000000000" pitchFamily="2" charset="2"/>
              </a:rPr>
              <a:t>thread</a:t>
            </a:r>
            <a:r>
              <a:rPr lang="es-ES" dirty="0">
                <a:sym typeface="Wingdings" panose="05000000000000000000" pitchFamily="2" charset="2"/>
              </a:rPr>
              <a:t> apunta a un buffer donde se almacena el ID del hilo.</a:t>
            </a:r>
          </a:p>
          <a:p>
            <a:r>
              <a:rPr lang="es-ES" dirty="0" err="1">
                <a:sym typeface="Wingdings" panose="05000000000000000000" pitchFamily="2" charset="2"/>
              </a:rPr>
              <a:t>attr</a:t>
            </a:r>
            <a:r>
              <a:rPr lang="es-ES" dirty="0">
                <a:sym typeface="Wingdings" panose="05000000000000000000" pitchFamily="2" charset="2"/>
              </a:rPr>
              <a:t> especifica los atributos del hilo recién creado.</a:t>
            </a:r>
          </a:p>
          <a:p>
            <a:endParaRPr lang="es-A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715D3-76F6-13D2-3C02-9779CECF5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67" y="2709762"/>
            <a:ext cx="788780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6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3C8EA-488D-972B-F65F-DB13ECA58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E8FD-FFA3-9835-A574-89558A71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 de Hilos – </a:t>
            </a:r>
            <a:r>
              <a:rPr lang="es-ES" dirty="0" err="1"/>
              <a:t>Thread</a:t>
            </a:r>
            <a:r>
              <a:rPr lang="es-ES" dirty="0"/>
              <a:t> ID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88D4-CB1B-46D4-A9ED-DA5384F32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/>
          <a:lstStyle/>
          <a:p>
            <a:r>
              <a:rPr lang="es-ES" dirty="0"/>
              <a:t>Valor retornado por </a:t>
            </a:r>
            <a:r>
              <a:rPr lang="es-ES" dirty="0" err="1"/>
              <a:t>thread_créate</a:t>
            </a:r>
            <a:r>
              <a:rPr lang="es-ES" dirty="0"/>
              <a:t>().</a:t>
            </a:r>
          </a:p>
          <a:p>
            <a:r>
              <a:rPr lang="es-ES" dirty="0"/>
              <a:t>Un hilo puede obtener su propio ID llamando a la función </a:t>
            </a:r>
            <a:r>
              <a:rPr lang="es-ES" dirty="0" err="1"/>
              <a:t>pthread_self</a:t>
            </a:r>
            <a:r>
              <a:rPr lang="es-ES" dirty="0"/>
              <a:t>()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Podemos comparar </a:t>
            </a:r>
            <a:r>
              <a:rPr lang="es-ES" dirty="0" err="1"/>
              <a:t>IDs</a:t>
            </a:r>
            <a:r>
              <a:rPr lang="es-ES" dirty="0"/>
              <a:t>.</a:t>
            </a:r>
          </a:p>
          <a:p>
            <a:endParaRPr lang="es-A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82F11-C076-CEFC-1F28-5364F64D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20" y="2540316"/>
            <a:ext cx="7849695" cy="1238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1CDBB-EE90-22F6-E4B7-4F4FE789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20" y="4526269"/>
            <a:ext cx="7878274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7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F5741-56E2-C2BC-5321-29E59C6B7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BDA0-8FFC-A83C-A020-51DB60BF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Terminación de Hilos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38F0-68C0-C5CB-0180-54E431AA5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/>
          <a:lstStyle/>
          <a:p>
            <a:r>
              <a:rPr lang="es-ES" dirty="0">
                <a:sym typeface="Wingdings" panose="05000000000000000000" pitchFamily="2" charset="2"/>
              </a:rPr>
              <a:t>Pueden finalizar de varias formas: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La función </a:t>
            </a:r>
            <a:r>
              <a:rPr lang="es-ES" dirty="0" err="1">
                <a:sym typeface="Wingdings" panose="05000000000000000000" pitchFamily="2" charset="2"/>
              </a:rPr>
              <a:t>start</a:t>
            </a:r>
            <a:r>
              <a:rPr lang="es-ES" dirty="0">
                <a:sym typeface="Wingdings" panose="05000000000000000000" pitchFamily="2" charset="2"/>
              </a:rPr>
              <a:t>() realiza un </a:t>
            </a:r>
            <a:r>
              <a:rPr lang="es-ES" dirty="0" err="1">
                <a:sym typeface="Wingdings" panose="05000000000000000000" pitchFamily="2" charset="2"/>
              </a:rPr>
              <a:t>return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El hilo llama </a:t>
            </a:r>
            <a:r>
              <a:rPr lang="es-ES" dirty="0" err="1">
                <a:sym typeface="Wingdings" panose="05000000000000000000" pitchFamily="2" charset="2"/>
              </a:rPr>
              <a:t>pthread_exit</a:t>
            </a:r>
            <a:r>
              <a:rPr lang="es-ES" dirty="0">
                <a:sym typeface="Wingdings" panose="05000000000000000000" pitchFamily="2" charset="2"/>
              </a:rPr>
              <a:t>()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El hilo es cancelado </a:t>
            </a:r>
            <a:r>
              <a:rPr lang="es-ES" dirty="0" err="1">
                <a:sym typeface="Wingdings" panose="05000000000000000000" pitchFamily="2" charset="2"/>
              </a:rPr>
              <a:t>pthread_cancel</a:t>
            </a:r>
            <a:r>
              <a:rPr lang="es-ES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El hilo inicial o principal realiza un </a:t>
            </a:r>
            <a:r>
              <a:rPr lang="es-ES" dirty="0" err="1">
                <a:sym typeface="Wingdings" panose="05000000000000000000" pitchFamily="2" charset="2"/>
              </a:rPr>
              <a:t>return</a:t>
            </a:r>
            <a:r>
              <a:rPr lang="es-ES" dirty="0">
                <a:sym typeface="Wingdings" panose="05000000000000000000" pitchFamily="2" charset="2"/>
              </a:rPr>
              <a:t> en la función </a:t>
            </a:r>
            <a:r>
              <a:rPr lang="es-ES" dirty="0" err="1">
                <a:sym typeface="Wingdings" panose="05000000000000000000" pitchFamily="2" charset="2"/>
              </a:rPr>
              <a:t>main</a:t>
            </a:r>
            <a:r>
              <a:rPr lang="es-ES" dirty="0">
                <a:sym typeface="Wingdings" panose="05000000000000000000" pitchFamily="2" charset="2"/>
              </a:rPr>
              <a:t>(), lo cual causa que todos los hilos en el proceso terminen inmediatamente.</a:t>
            </a:r>
          </a:p>
          <a:p>
            <a:pPr marL="457200" lvl="1" indent="0">
              <a:buNone/>
            </a:pPr>
            <a:endParaRPr lang="es-ES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83364-D943-B908-41D1-57D3D4216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542" y="2751966"/>
            <a:ext cx="7225968" cy="90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3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792A7-D1C4-EFDC-F489-E19877BF8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1EC1-769A-7B3E-845C-9858B2D1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sucede con los Hilos finalizados?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8FA5-C368-7FC1-9DE9-16FED0BC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/>
          <a:lstStyle/>
          <a:p>
            <a:r>
              <a:rPr lang="es-ES" dirty="0">
                <a:sym typeface="Wingdings" panose="05000000000000000000" pitchFamily="2" charset="2"/>
              </a:rPr>
              <a:t>Un hilo podría esperar a que otro hilo finalice su tarea para luego poder continuar (similar a </a:t>
            </a:r>
            <a:r>
              <a:rPr lang="es-ES" dirty="0" err="1">
                <a:sym typeface="Wingdings" panose="05000000000000000000" pitchFamily="2" charset="2"/>
              </a:rPr>
              <a:t>waitpid</a:t>
            </a:r>
            <a:r>
              <a:rPr lang="es-ES" dirty="0">
                <a:sym typeface="Wingdings" panose="05000000000000000000" pitchFamily="2" charset="2"/>
              </a:rPr>
              <a:t>()).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retval</a:t>
            </a:r>
            <a:r>
              <a:rPr lang="es-ES" dirty="0">
                <a:sym typeface="Wingdings" panose="05000000000000000000" pitchFamily="2" charset="2"/>
              </a:rPr>
              <a:t> recibe una copia del valor retornado por el hilo con ID ‘</a:t>
            </a:r>
            <a:r>
              <a:rPr lang="es-ES" dirty="0" err="1">
                <a:sym typeface="Wingdings" panose="05000000000000000000" pitchFamily="2" charset="2"/>
              </a:rPr>
              <a:t>thread</a:t>
            </a:r>
            <a:r>
              <a:rPr lang="es-ES" dirty="0">
                <a:sym typeface="Wingdings" panose="05000000000000000000" pitchFamily="2" charset="2"/>
              </a:rPr>
              <a:t>’</a:t>
            </a:r>
          </a:p>
          <a:p>
            <a:r>
              <a:rPr lang="es-ES" dirty="0">
                <a:sym typeface="Wingdings" panose="05000000000000000000" pitchFamily="2" charset="2"/>
              </a:rPr>
              <a:t>Cuando no nos interesa el estado que pueda retornar el hilo, y simplemente queremos que el sistema limpie y remueva el hilo cuando finalice, debemos indicarlo con la llamada </a:t>
            </a:r>
            <a:r>
              <a:rPr lang="es-ES" dirty="0" err="1">
                <a:sym typeface="Wingdings" panose="05000000000000000000" pitchFamily="2" charset="2"/>
              </a:rPr>
              <a:t>pthread_detach</a:t>
            </a:r>
            <a:r>
              <a:rPr lang="es-ES" dirty="0">
                <a:sym typeface="Wingdings" panose="05000000000000000000" pitchFamily="2" charset="2"/>
              </a:rPr>
              <a:t>().</a:t>
            </a:r>
          </a:p>
          <a:p>
            <a:endParaRPr lang="es-ES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B2ABB-4F78-0962-460C-65086602D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73" y="2420063"/>
            <a:ext cx="7878274" cy="12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CD4473-71C1-4CF9-697B-02B2B4585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73" y="5278581"/>
            <a:ext cx="780206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312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299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Hilos</vt:lpstr>
      <vt:lpstr>POSIX Threads</vt:lpstr>
      <vt:lpstr>PowerPoint Presentation</vt:lpstr>
      <vt:lpstr>Creación de Hilos</vt:lpstr>
      <vt:lpstr>ID de Hilos – Thread ID</vt:lpstr>
      <vt:lpstr>Terminación de Hilos</vt:lpstr>
      <vt:lpstr>Que sucede con los Hilos finalizados?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Hilos</dc:title>
  <dc:creator>Gabriel Ulloa Saavedra</dc:creator>
  <cp:lastModifiedBy>Gabriel Ulloa Saavedra</cp:lastModifiedBy>
  <cp:revision>1</cp:revision>
  <dcterms:created xsi:type="dcterms:W3CDTF">2024-04-16T21:25:22Z</dcterms:created>
  <dcterms:modified xsi:type="dcterms:W3CDTF">2024-04-16T23:34:05Z</dcterms:modified>
</cp:coreProperties>
</file>