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691813" cy="15117763"/>
  <p:notesSz cx="7099300" cy="10234613"/>
  <p:embeddedFontLst>
    <p:embeddedFont>
      <p:font typeface="Tahoma" panose="020B0604030504040204" pitchFamily="3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312">
          <p15:clr>
            <a:srgbClr val="000000"/>
          </p15:clr>
        </p15:guide>
        <p15:guide id="2" orient="horz" pos="232">
          <p15:clr>
            <a:srgbClr val="000000"/>
          </p15:clr>
        </p15:guide>
        <p15:guide id="3" orient="horz" pos="8880">
          <p15:clr>
            <a:srgbClr val="000000"/>
          </p15:clr>
        </p15:guide>
        <p15:guide id="4" pos="3366">
          <p15:clr>
            <a:srgbClr val="000000"/>
          </p15:clr>
        </p15:guide>
        <p15:guide id="5" pos="240">
          <p15:clr>
            <a:srgbClr val="000000"/>
          </p15:clr>
        </p15:guide>
        <p15:guide id="6" pos="6506">
          <p15:clr>
            <a:srgbClr val="000000"/>
          </p15:clr>
        </p15:guide>
        <p15:guide id="7" pos="3186">
          <p15:clr>
            <a:srgbClr val="000000"/>
          </p15:clr>
        </p15:guide>
        <p15:guide id="8" pos="3552">
          <p15:clr>
            <a:srgbClr val="000000"/>
          </p15:clr>
        </p15:guide>
        <p15:guide id="9" pos="6318">
          <p15:clr>
            <a:srgbClr val="000000"/>
          </p15:clr>
        </p15:guide>
        <p15:guide id="10" pos="414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000000"/>
          </p15:clr>
        </p15:guide>
        <p15:guide id="2" pos="2236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91"/>
    <p:restoredTop sz="94467"/>
  </p:normalViewPr>
  <p:slideViewPr>
    <p:cSldViewPr snapToGrid="0">
      <p:cViewPr>
        <p:scale>
          <a:sx n="65" d="100"/>
          <a:sy n="65" d="100"/>
        </p:scale>
        <p:origin x="1088" y="-1144"/>
      </p:cViewPr>
      <p:guideLst>
        <p:guide orient="horz" pos="9312"/>
        <p:guide orient="horz" pos="232"/>
        <p:guide orient="horz" pos="8880"/>
        <p:guide pos="3366"/>
        <p:guide pos="240"/>
        <p:guide pos="6506"/>
        <p:guide pos="3186"/>
        <p:guide pos="3552"/>
        <p:guide pos="6318"/>
        <p:guide pos="41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97325" y="0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192337" y="773112"/>
            <a:ext cx="2700337" cy="3817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62025" y="4848225"/>
            <a:ext cx="5210175" cy="464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97325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/>
        </p:nvSpPr>
        <p:spPr>
          <a:xfrm>
            <a:off x="3997325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"/>
              <a:buNone/>
            </a:pPr>
            <a:fld id="{00000000-1234-1234-1234-123412341234}" type="slidenum">
              <a:rPr lang="en-US" sz="8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</a:t>
            </a:fld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773113"/>
            <a:ext cx="2700337" cy="3817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62025" y="4848225"/>
            <a:ext cx="5210175" cy="464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375" tIns="30675" rIns="61375" bIns="30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801688" y="4695825"/>
            <a:ext cx="9088437" cy="324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1603375" y="8566150"/>
            <a:ext cx="7485063" cy="386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ctr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"/>
              <a:buNone/>
              <a:defRPr/>
            </a:lvl1pPr>
            <a:lvl2pPr lvl="1" algn="ctr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"/>
              <a:buNone/>
              <a:defRPr/>
            </a:lvl2pPr>
            <a:lvl3pPr lvl="2" algn="ctr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"/>
              <a:buNone/>
              <a:defRPr/>
            </a:lvl3pPr>
            <a:lvl4pPr lvl="3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4pPr>
            <a:lvl5pPr lvl="4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5pPr>
            <a:lvl6pPr lvl="5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6pPr>
            <a:lvl7pPr lvl="6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7pPr>
            <a:lvl8pPr lvl="7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8pPr>
            <a:lvl9pPr lvl="8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844550" y="9713913"/>
            <a:ext cx="9088438" cy="30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844550" y="6407150"/>
            <a:ext cx="9088438" cy="330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798512" y="4343400"/>
            <a:ext cx="9088437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 rot="5400000">
            <a:off x="2720182" y="6244432"/>
            <a:ext cx="12068175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 rot="5400000">
            <a:off x="-1901824" y="4046538"/>
            <a:ext cx="12068175" cy="6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 rot="5400000">
            <a:off x="807243" y="4334669"/>
            <a:ext cx="9070975" cy="908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2095500" y="10582275"/>
            <a:ext cx="6415088" cy="124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>
            <a:spLocks noGrp="1"/>
          </p:cNvSpPr>
          <p:nvPr>
            <p:ph type="pic" idx="2"/>
          </p:nvPr>
        </p:nvSpPr>
        <p:spPr>
          <a:xfrm>
            <a:off x="2095500" y="1350963"/>
            <a:ext cx="6415088" cy="907097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2095500" y="11831638"/>
            <a:ext cx="6415088" cy="177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534988" y="601663"/>
            <a:ext cx="3517900" cy="256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4179888" y="601663"/>
            <a:ext cx="5976937" cy="12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534988" y="3163888"/>
            <a:ext cx="3517900" cy="1034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534988" y="604838"/>
            <a:ext cx="9621837" cy="25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534988" y="3384550"/>
            <a:ext cx="47244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534988" y="4794250"/>
            <a:ext cx="4724400" cy="871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3"/>
          </p:nvPr>
        </p:nvSpPr>
        <p:spPr>
          <a:xfrm>
            <a:off x="5430838" y="3384550"/>
            <a:ext cx="4725987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4"/>
          </p:nvPr>
        </p:nvSpPr>
        <p:spPr>
          <a:xfrm>
            <a:off x="5430838" y="4794250"/>
            <a:ext cx="4725987" cy="871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798513" y="4343400"/>
            <a:ext cx="4467225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2"/>
          </p:nvPr>
        </p:nvSpPr>
        <p:spPr>
          <a:xfrm>
            <a:off x="5418138" y="4343400"/>
            <a:ext cx="4468812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60362" y="4019550"/>
            <a:ext cx="9967912" cy="100774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358775" y="368300"/>
            <a:ext cx="9969500" cy="2044700"/>
            <a:chOff x="226" y="232"/>
            <a:chExt cx="6280" cy="1288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271" y="273"/>
              <a:ext cx="6189" cy="124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pic>
          <p:nvPicPr>
            <p:cNvPr id="13" name="Google Shape;13;p1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226" y="232"/>
              <a:ext cx="6280" cy="12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"/>
          <p:cNvSpPr txBox="1"/>
          <p:nvPr/>
        </p:nvSpPr>
        <p:spPr>
          <a:xfrm>
            <a:off x="360362" y="14243050"/>
            <a:ext cx="9967912" cy="539750"/>
          </a:xfrm>
          <a:prstGeom prst="rect">
            <a:avLst/>
          </a:prstGeom>
          <a:solidFill>
            <a:srgbClr val="2EAE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7225" y="14355762"/>
            <a:ext cx="525462" cy="34766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5629275" y="2936875"/>
            <a:ext cx="4408487" cy="1979612"/>
          </a:xfrm>
          <a:prstGeom prst="roundRect">
            <a:avLst>
              <a:gd name="adj" fmla="val 16667"/>
            </a:avLst>
          </a:prstGeom>
          <a:solidFill>
            <a:srgbClr val="D1F3F3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932612" y="2651125"/>
            <a:ext cx="1800225" cy="43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657225" y="2936875"/>
            <a:ext cx="4408487" cy="1979612"/>
          </a:xfrm>
          <a:prstGeom prst="roundRect">
            <a:avLst>
              <a:gd name="adj" fmla="val 16667"/>
            </a:avLst>
          </a:prstGeom>
          <a:solidFill>
            <a:srgbClr val="D1F3F3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960562" y="2651125"/>
            <a:ext cx="1800225" cy="43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0073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71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798512" y="4343400"/>
            <a:ext cx="9088437" cy="90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457200" marR="0" lvl="0" indent="-558800" algn="l" rtl="0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"/>
              <a:buChar char="•"/>
              <a:defRPr sz="5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5143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"/>
              <a:buChar char="–"/>
              <a:defRPr sz="45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476250" algn="l" rtl="0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"/>
              <a:buChar char="•"/>
              <a:defRPr sz="39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–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sz="3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sldNum" idx="12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425" tIns="73700" rIns="147425" bIns="73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sz="23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3"/>
          <p:cNvCxnSpPr/>
          <p:nvPr/>
        </p:nvCxnSpPr>
        <p:spPr>
          <a:xfrm>
            <a:off x="773112" y="5848350"/>
            <a:ext cx="9067800" cy="158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oval" w="med" len="med"/>
            <a:tailEnd type="oval" w="med" len="med"/>
          </a:ln>
        </p:spPr>
      </p:cxnSp>
      <p:grpSp>
        <p:nvGrpSpPr>
          <p:cNvPr id="101" name="Google Shape;101;p13"/>
          <p:cNvGrpSpPr/>
          <p:nvPr/>
        </p:nvGrpSpPr>
        <p:grpSpPr>
          <a:xfrm>
            <a:off x="620712" y="8396287"/>
            <a:ext cx="9448800" cy="365125"/>
            <a:chOff x="620713" y="8243888"/>
            <a:chExt cx="9448800" cy="365125"/>
          </a:xfrm>
        </p:grpSpPr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8813" y="8243888"/>
              <a:ext cx="9371012" cy="36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3"/>
            <p:cNvSpPr txBox="1"/>
            <p:nvPr/>
          </p:nvSpPr>
          <p:spPr>
            <a:xfrm>
              <a:off x="620713" y="8304213"/>
              <a:ext cx="9448800" cy="2460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 b="1" i="0" u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Description</a:t>
              </a:r>
              <a:endParaRPr dirty="0"/>
            </a:p>
          </p:txBody>
        </p:sp>
      </p:grpSp>
      <p:sp>
        <p:nvSpPr>
          <p:cNvPr id="104" name="Google Shape;104;p13"/>
          <p:cNvSpPr txBox="1">
            <a:spLocks noGrp="1"/>
          </p:cNvSpPr>
          <p:nvPr>
            <p:ph type="ctrTitle"/>
          </p:nvPr>
        </p:nvSpPr>
        <p:spPr>
          <a:xfrm>
            <a:off x="393700" y="623887"/>
            <a:ext cx="9906000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sp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Detecting Phishing Emails Leading To Ransomware Using A Lightweight Transformer Model</a:t>
            </a:r>
            <a:endParaRPr lang="en-US" dirty="0"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812" y="5257800"/>
            <a:ext cx="9371012" cy="3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/>
        </p:nvSpPr>
        <p:spPr>
          <a:xfrm>
            <a:off x="620712" y="5318125"/>
            <a:ext cx="94488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dirty="0"/>
          </a:p>
        </p:txBody>
      </p:sp>
      <p:sp>
        <p:nvSpPr>
          <p:cNvPr id="108" name="Google Shape;108;p13"/>
          <p:cNvSpPr txBox="1"/>
          <p:nvPr/>
        </p:nvSpPr>
        <p:spPr>
          <a:xfrm>
            <a:off x="2089150" y="2720975"/>
            <a:ext cx="15240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8195"/>
              </a:buClr>
              <a:buSzPts val="1200"/>
              <a:buFont typeface="Tahoma"/>
              <a:buNone/>
            </a:pPr>
            <a:r>
              <a:rPr lang="en-US" sz="1200" b="1" i="0" u="none" dirty="0">
                <a:solidFill>
                  <a:srgbClr val="098195"/>
                </a:solidFill>
                <a:latin typeface="Tahoma"/>
                <a:ea typeface="Tahoma"/>
                <a:cs typeface="Tahoma"/>
                <a:sym typeface="Tahoma"/>
              </a:rPr>
              <a:t>What ?</a:t>
            </a:r>
            <a:endParaRPr dirty="0"/>
          </a:p>
        </p:txBody>
      </p:sp>
      <p:sp>
        <p:nvSpPr>
          <p:cNvPr id="109" name="Google Shape;109;p13"/>
          <p:cNvSpPr txBox="1"/>
          <p:nvPr/>
        </p:nvSpPr>
        <p:spPr>
          <a:xfrm>
            <a:off x="7051675" y="2720975"/>
            <a:ext cx="15240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8195"/>
              </a:buClr>
              <a:buSzPts val="1200"/>
              <a:buFont typeface="Tahoma"/>
              <a:buNone/>
            </a:pPr>
            <a:r>
              <a:rPr lang="en-US" sz="1200" b="1" i="0" u="none" dirty="0">
                <a:solidFill>
                  <a:srgbClr val="098195"/>
                </a:solidFill>
                <a:latin typeface="Tahoma"/>
                <a:ea typeface="Tahoma"/>
                <a:cs typeface="Tahoma"/>
                <a:sym typeface="Tahoma"/>
              </a:rPr>
              <a:t>Why ?</a:t>
            </a:r>
            <a:endParaRPr dirty="0"/>
          </a:p>
        </p:txBody>
      </p:sp>
      <p:sp>
        <p:nvSpPr>
          <p:cNvPr id="110" name="Google Shape;110;p13"/>
          <p:cNvSpPr txBox="1"/>
          <p:nvPr/>
        </p:nvSpPr>
        <p:spPr>
          <a:xfrm>
            <a:off x="3859212" y="1665740"/>
            <a:ext cx="205740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Tạ Duy Huy</a:t>
            </a:r>
            <a:endParaRPr dirty="0"/>
          </a:p>
        </p:txBody>
      </p:sp>
      <p:sp>
        <p:nvSpPr>
          <p:cNvPr id="113" name="Google Shape;113;p13"/>
          <p:cNvSpPr txBox="1"/>
          <p:nvPr/>
        </p:nvSpPr>
        <p:spPr>
          <a:xfrm>
            <a:off x="3516312" y="2011021"/>
            <a:ext cx="2895600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1">
            <a:spAutoFit/>
          </a:bodyPr>
          <a:lstStyle/>
          <a:p>
            <a:pPr marL="342900" marR="0" lvl="0" indent="-3429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Trường </a:t>
            </a:r>
            <a:r>
              <a:rPr lang="en-US" sz="1200" b="0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Đại</a:t>
            </a:r>
            <a:r>
              <a:rPr lang="en-US" sz="12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học</a:t>
            </a:r>
            <a:r>
              <a:rPr lang="en-US" sz="12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Công </a:t>
            </a:r>
            <a:r>
              <a:rPr lang="en-US" sz="1200" b="0" i="0" u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Nghệ</a:t>
            </a:r>
            <a:r>
              <a:rPr lang="en-US" sz="12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Thông Tin</a:t>
            </a:r>
            <a:endParaRPr dirty="0"/>
          </a:p>
        </p:txBody>
      </p:sp>
      <p:sp>
        <p:nvSpPr>
          <p:cNvPr id="115" name="Google Shape;115;p13"/>
          <p:cNvSpPr txBox="1"/>
          <p:nvPr/>
        </p:nvSpPr>
        <p:spPr>
          <a:xfrm>
            <a:off x="1319212" y="14324012"/>
            <a:ext cx="89042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lang="en-US" sz="1300" b="1" i="0" u="none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Tạ Duy Huy </a:t>
            </a:r>
            <a:r>
              <a:rPr lang="en-US" sz="1300" b="1" i="0" u="none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"/>
              </a:rPr>
              <a:t>–</a:t>
            </a:r>
            <a:r>
              <a:rPr lang="en-US" sz="1300" b="1" i="0" u="none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Trường </a:t>
            </a:r>
            <a:r>
              <a:rPr lang="en-US" sz="1300" b="1" i="0" u="none" dirty="0" err="1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Đại</a:t>
            </a:r>
            <a:r>
              <a:rPr lang="en-US" sz="1300" b="1" i="0" u="none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300" b="1" i="0" u="none" dirty="0" err="1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học</a:t>
            </a:r>
            <a:r>
              <a:rPr lang="en-US" sz="1300" b="1" i="0" u="none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Công </a:t>
            </a:r>
            <a:r>
              <a:rPr lang="en-US" sz="1300" b="1" i="0" u="none" dirty="0" err="1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Nghệ</a:t>
            </a:r>
            <a:r>
              <a:rPr lang="en-US" sz="1300" b="1" i="0" u="none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Thông Tin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 b="1" i="0" u="none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TEL : </a:t>
            </a:r>
            <a:r>
              <a:rPr lang="en-US" sz="1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+84</a:t>
            </a:r>
            <a:r>
              <a:rPr lang="en-US" sz="1200" b="1" i="0" u="none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916207579	Email </a:t>
            </a:r>
            <a:r>
              <a:rPr lang="en-US" sz="1200" b="1" dirty="0">
                <a:solidFill>
                  <a:schemeClr val="l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huytd.19@grad.uit.edu.vn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6" name="Google Shape;116;p13"/>
          <p:cNvGrpSpPr/>
          <p:nvPr/>
        </p:nvGrpSpPr>
        <p:grpSpPr>
          <a:xfrm>
            <a:off x="1233103" y="5670980"/>
            <a:ext cx="1260715" cy="354012"/>
            <a:chOff x="1313656" y="5809456"/>
            <a:chExt cx="2166938" cy="354013"/>
          </a:xfrm>
        </p:grpSpPr>
        <p:sp>
          <p:nvSpPr>
            <p:cNvPr id="117" name="Google Shape;117;p13"/>
            <p:cNvSpPr/>
            <p:nvPr/>
          </p:nvSpPr>
          <p:spPr>
            <a:xfrm>
              <a:off x="1313656" y="5809456"/>
              <a:ext cx="2166938" cy="35401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6200" sy="23000" kx="-12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"/>
                <a:buNone/>
              </a:pPr>
              <a:endParaRPr sz="2400" b="1" i="0" u="none" strike="noStrike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 txBox="1"/>
            <p:nvPr/>
          </p:nvSpPr>
          <p:spPr>
            <a:xfrm>
              <a:off x="1350611" y="5851643"/>
              <a:ext cx="2093025" cy="276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 dirty="0">
                  <a:solidFill>
                    <a:schemeClr val="lt1"/>
                  </a:solidFill>
                </a:rPr>
                <a:t>Pre-processing</a:t>
              </a:r>
              <a:endParaRPr dirty="0"/>
            </a:p>
          </p:txBody>
        </p:sp>
      </p:grpSp>
      <p:grpSp>
        <p:nvGrpSpPr>
          <p:cNvPr id="125" name="Google Shape;125;p13"/>
          <p:cNvGrpSpPr/>
          <p:nvPr/>
        </p:nvGrpSpPr>
        <p:grpSpPr>
          <a:xfrm>
            <a:off x="2768728" y="5725441"/>
            <a:ext cx="381000" cy="228600"/>
            <a:chOff x="3745706" y="5806281"/>
            <a:chExt cx="381000" cy="228600"/>
          </a:xfrm>
        </p:grpSpPr>
        <p:sp>
          <p:nvSpPr>
            <p:cNvPr id="126" name="Google Shape;126;p13"/>
            <p:cNvSpPr/>
            <p:nvPr/>
          </p:nvSpPr>
          <p:spPr>
            <a:xfrm>
              <a:off x="3898106" y="5806281"/>
              <a:ext cx="228600" cy="228600"/>
            </a:xfrm>
            <a:prstGeom prst="chevron">
              <a:avLst>
                <a:gd name="adj" fmla="val 108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745706" y="5806281"/>
              <a:ext cx="228600" cy="228600"/>
            </a:xfrm>
            <a:prstGeom prst="chevron">
              <a:avLst>
                <a:gd name="adj" fmla="val 108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431" name="Google Shape;431;p13"/>
          <p:cNvSpPr txBox="1"/>
          <p:nvPr/>
        </p:nvSpPr>
        <p:spPr>
          <a:xfrm>
            <a:off x="5680075" y="3055937"/>
            <a:ext cx="4267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algn="just"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Phishing emails drive ransomware, causing $18.7 billion losses in 2023, targeting vulnerable users.</a:t>
            </a:r>
          </a:p>
        </p:txBody>
      </p:sp>
      <p:sp>
        <p:nvSpPr>
          <p:cNvPr id="432" name="Google Shape;432;p13"/>
          <p:cNvSpPr txBox="1"/>
          <p:nvPr/>
        </p:nvSpPr>
        <p:spPr>
          <a:xfrm>
            <a:off x="5667097" y="3482803"/>
            <a:ext cx="425940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algn="just"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Traditional methods (SVM, Random Forest) lack context analysis; BERT requires heavy resources.</a:t>
            </a:r>
          </a:p>
        </p:txBody>
      </p:sp>
      <p:sp>
        <p:nvSpPr>
          <p:cNvPr id="434" name="Google Shape;434;p13"/>
          <p:cNvSpPr txBox="1"/>
          <p:nvPr/>
        </p:nvSpPr>
        <p:spPr>
          <a:xfrm>
            <a:off x="765314" y="3030090"/>
            <a:ext cx="417167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algn="just"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lightweight Transformer-based (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DistillBERT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model integrated with Explainable AI (LIME) for detecting phishing emails leading to ransomware.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5" name="Google Shape;435;p13"/>
          <p:cNvSpPr txBox="1"/>
          <p:nvPr/>
        </p:nvSpPr>
        <p:spPr>
          <a:xfrm>
            <a:off x="765313" y="3584239"/>
            <a:ext cx="417167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algn="just"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Preprocesses email data, classifies emails as “phishing” or “legitimate” with high accuracy (F1-score &gt; 95%), and uses LIME to highlight suspicious keywords (e.g., “urgent”).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6" name="Google Shape;436;p13"/>
          <p:cNvSpPr txBox="1"/>
          <p:nvPr/>
        </p:nvSpPr>
        <p:spPr>
          <a:xfrm>
            <a:off x="773112" y="4313338"/>
            <a:ext cx="417167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algn="just"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Designed for deployment on low-resource devices such as laptops and Raspberry Pi, with a model size under 100MB and inference time less than 1 second.</a:t>
            </a:r>
          </a:p>
          <a:p>
            <a:pPr marL="17145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Google Shape;432;p13">
            <a:extLst>
              <a:ext uri="{FF2B5EF4-FFF2-40B4-BE49-F238E27FC236}">
                <a16:creationId xmlns:a16="http://schemas.microsoft.com/office/drawing/2014/main" id="{36BD4582-5313-7DD5-5266-7A07FEAE9C97}"/>
              </a:ext>
            </a:extLst>
          </p:cNvPr>
          <p:cNvSpPr txBox="1"/>
          <p:nvPr/>
        </p:nvSpPr>
        <p:spPr>
          <a:xfrm>
            <a:off x="5659299" y="3927813"/>
            <a:ext cx="425940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algn="just"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Growing ransomware threats (e.g., WannaCry, Colonial Pipeline) demand scalable, transparent solutions.</a:t>
            </a:r>
          </a:p>
        </p:txBody>
      </p:sp>
      <p:sp>
        <p:nvSpPr>
          <p:cNvPr id="5" name="Google Shape;432;p13">
            <a:extLst>
              <a:ext uri="{FF2B5EF4-FFF2-40B4-BE49-F238E27FC236}">
                <a16:creationId xmlns:a16="http://schemas.microsoft.com/office/drawing/2014/main" id="{939F6714-5CBB-A77C-5E46-FE3AE618A1C9}"/>
              </a:ext>
            </a:extLst>
          </p:cNvPr>
          <p:cNvSpPr txBox="1"/>
          <p:nvPr/>
        </p:nvSpPr>
        <p:spPr>
          <a:xfrm>
            <a:off x="5687873" y="4364025"/>
            <a:ext cx="425940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algn="just"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Lack of user-friendly tools leaves non-experts exposed to sophisticated cyber threats.</a:t>
            </a:r>
          </a:p>
          <a:p>
            <a:pPr marL="171450" indent="-171450" algn="just">
              <a:buClr>
                <a:schemeClr val="dk1"/>
              </a:buClr>
              <a:buSzPts val="1200"/>
              <a:buFont typeface="Tahoma"/>
              <a:buChar char="•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oogle Shape;116;p13">
            <a:extLst>
              <a:ext uri="{FF2B5EF4-FFF2-40B4-BE49-F238E27FC236}">
                <a16:creationId xmlns:a16="http://schemas.microsoft.com/office/drawing/2014/main" id="{67AE162F-EC5C-A6FA-1D27-97A5A93892BA}"/>
              </a:ext>
            </a:extLst>
          </p:cNvPr>
          <p:cNvGrpSpPr/>
          <p:nvPr/>
        </p:nvGrpSpPr>
        <p:grpSpPr>
          <a:xfrm>
            <a:off x="3424639" y="5670980"/>
            <a:ext cx="1260716" cy="354012"/>
            <a:chOff x="1313656" y="5809456"/>
            <a:chExt cx="2166938" cy="354013"/>
          </a:xfrm>
        </p:grpSpPr>
        <p:sp>
          <p:nvSpPr>
            <p:cNvPr id="16" name="Google Shape;117;p13">
              <a:extLst>
                <a:ext uri="{FF2B5EF4-FFF2-40B4-BE49-F238E27FC236}">
                  <a16:creationId xmlns:a16="http://schemas.microsoft.com/office/drawing/2014/main" id="{DEE3A5EE-1437-A90E-56FC-41E3FCA79CD4}"/>
                </a:ext>
              </a:extLst>
            </p:cNvPr>
            <p:cNvSpPr/>
            <p:nvPr/>
          </p:nvSpPr>
          <p:spPr>
            <a:xfrm>
              <a:off x="1313656" y="5809456"/>
              <a:ext cx="2166938" cy="35401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6200" sy="23000" kx="-12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"/>
                <a:buNone/>
              </a:pPr>
              <a:endParaRPr sz="2400" b="1" i="0" u="none" strike="noStrike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18;p13">
              <a:extLst>
                <a:ext uri="{FF2B5EF4-FFF2-40B4-BE49-F238E27FC236}">
                  <a16:creationId xmlns:a16="http://schemas.microsoft.com/office/drawing/2014/main" id="{D4E4A1C8-C0EC-1158-922C-AA0F2B2BF65D}"/>
                </a:ext>
              </a:extLst>
            </p:cNvPr>
            <p:cNvSpPr txBox="1"/>
            <p:nvPr/>
          </p:nvSpPr>
          <p:spPr>
            <a:xfrm>
              <a:off x="1350611" y="5851643"/>
              <a:ext cx="2093025" cy="276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 dirty="0">
                  <a:solidFill>
                    <a:schemeClr val="lt1"/>
                  </a:solidFill>
                </a:rPr>
                <a:t>Fine-tuning</a:t>
              </a:r>
              <a:endParaRPr dirty="0"/>
            </a:p>
          </p:txBody>
        </p:sp>
      </p:grpSp>
      <p:grpSp>
        <p:nvGrpSpPr>
          <p:cNvPr id="18" name="Google Shape;125;p13">
            <a:extLst>
              <a:ext uri="{FF2B5EF4-FFF2-40B4-BE49-F238E27FC236}">
                <a16:creationId xmlns:a16="http://schemas.microsoft.com/office/drawing/2014/main" id="{EFEC0A20-3F53-2B04-1CF0-364E8E38DB20}"/>
              </a:ext>
            </a:extLst>
          </p:cNvPr>
          <p:cNvGrpSpPr/>
          <p:nvPr/>
        </p:nvGrpSpPr>
        <p:grpSpPr>
          <a:xfrm>
            <a:off x="5019415" y="5733686"/>
            <a:ext cx="381000" cy="228600"/>
            <a:chOff x="3745706" y="5806281"/>
            <a:chExt cx="381000" cy="228600"/>
          </a:xfrm>
        </p:grpSpPr>
        <p:sp>
          <p:nvSpPr>
            <p:cNvPr id="19" name="Google Shape;126;p13">
              <a:extLst>
                <a:ext uri="{FF2B5EF4-FFF2-40B4-BE49-F238E27FC236}">
                  <a16:creationId xmlns:a16="http://schemas.microsoft.com/office/drawing/2014/main" id="{2D0E318C-C538-EB39-AB18-7C4D1C45CEAF}"/>
                </a:ext>
              </a:extLst>
            </p:cNvPr>
            <p:cNvSpPr/>
            <p:nvPr/>
          </p:nvSpPr>
          <p:spPr>
            <a:xfrm>
              <a:off x="3898106" y="5806281"/>
              <a:ext cx="228600" cy="228600"/>
            </a:xfrm>
            <a:prstGeom prst="chevron">
              <a:avLst>
                <a:gd name="adj" fmla="val 108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0" name="Google Shape;127;p13">
              <a:extLst>
                <a:ext uri="{FF2B5EF4-FFF2-40B4-BE49-F238E27FC236}">
                  <a16:creationId xmlns:a16="http://schemas.microsoft.com/office/drawing/2014/main" id="{3D017390-6BC5-6AE6-8484-75415A172978}"/>
                </a:ext>
              </a:extLst>
            </p:cNvPr>
            <p:cNvSpPr/>
            <p:nvPr/>
          </p:nvSpPr>
          <p:spPr>
            <a:xfrm>
              <a:off x="3745706" y="5806281"/>
              <a:ext cx="228600" cy="228600"/>
            </a:xfrm>
            <a:prstGeom prst="chevron">
              <a:avLst>
                <a:gd name="adj" fmla="val 108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21" name="Google Shape;116;p13">
            <a:extLst>
              <a:ext uri="{FF2B5EF4-FFF2-40B4-BE49-F238E27FC236}">
                <a16:creationId xmlns:a16="http://schemas.microsoft.com/office/drawing/2014/main" id="{E92F0D0C-3547-8FB0-202A-A0752106C706}"/>
              </a:ext>
            </a:extLst>
          </p:cNvPr>
          <p:cNvGrpSpPr/>
          <p:nvPr/>
        </p:nvGrpSpPr>
        <p:grpSpPr>
          <a:xfrm>
            <a:off x="5727334" y="5667320"/>
            <a:ext cx="1260716" cy="354012"/>
            <a:chOff x="1313656" y="5809456"/>
            <a:chExt cx="2166938" cy="354013"/>
          </a:xfrm>
        </p:grpSpPr>
        <p:sp>
          <p:nvSpPr>
            <p:cNvPr id="22" name="Google Shape;117;p13">
              <a:extLst>
                <a:ext uri="{FF2B5EF4-FFF2-40B4-BE49-F238E27FC236}">
                  <a16:creationId xmlns:a16="http://schemas.microsoft.com/office/drawing/2014/main" id="{1144D139-3CF8-975A-FFB5-3DABBE5CEA84}"/>
                </a:ext>
              </a:extLst>
            </p:cNvPr>
            <p:cNvSpPr/>
            <p:nvPr/>
          </p:nvSpPr>
          <p:spPr>
            <a:xfrm>
              <a:off x="1313656" y="5809456"/>
              <a:ext cx="2166938" cy="35401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6200" sy="23000" kx="-12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"/>
                <a:buNone/>
              </a:pPr>
              <a:endParaRPr sz="2400" b="1" i="0" u="none" strike="noStrike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18;p13">
              <a:extLst>
                <a:ext uri="{FF2B5EF4-FFF2-40B4-BE49-F238E27FC236}">
                  <a16:creationId xmlns:a16="http://schemas.microsoft.com/office/drawing/2014/main" id="{22351886-139E-FA07-D40A-50F85E673F50}"/>
                </a:ext>
              </a:extLst>
            </p:cNvPr>
            <p:cNvSpPr txBox="1"/>
            <p:nvPr/>
          </p:nvSpPr>
          <p:spPr>
            <a:xfrm>
              <a:off x="1350611" y="5851643"/>
              <a:ext cx="2093025" cy="276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 dirty="0">
                  <a:solidFill>
                    <a:schemeClr val="lt1"/>
                  </a:solidFill>
                </a:rPr>
                <a:t>Optimization</a:t>
              </a:r>
              <a:endParaRPr dirty="0"/>
            </a:p>
          </p:txBody>
        </p:sp>
      </p:grpSp>
      <p:grpSp>
        <p:nvGrpSpPr>
          <p:cNvPr id="24" name="Google Shape;125;p13">
            <a:extLst>
              <a:ext uri="{FF2B5EF4-FFF2-40B4-BE49-F238E27FC236}">
                <a16:creationId xmlns:a16="http://schemas.microsoft.com/office/drawing/2014/main" id="{C980E154-8541-92AC-BC15-5941FF660F46}"/>
              </a:ext>
            </a:extLst>
          </p:cNvPr>
          <p:cNvGrpSpPr/>
          <p:nvPr/>
        </p:nvGrpSpPr>
        <p:grpSpPr>
          <a:xfrm>
            <a:off x="7336469" y="5733686"/>
            <a:ext cx="381000" cy="228600"/>
            <a:chOff x="3745706" y="5806281"/>
            <a:chExt cx="381000" cy="228600"/>
          </a:xfrm>
        </p:grpSpPr>
        <p:sp>
          <p:nvSpPr>
            <p:cNvPr id="25" name="Google Shape;126;p13">
              <a:extLst>
                <a:ext uri="{FF2B5EF4-FFF2-40B4-BE49-F238E27FC236}">
                  <a16:creationId xmlns:a16="http://schemas.microsoft.com/office/drawing/2014/main" id="{966E4C8F-B902-8FE8-9E35-4965562196B3}"/>
                </a:ext>
              </a:extLst>
            </p:cNvPr>
            <p:cNvSpPr/>
            <p:nvPr/>
          </p:nvSpPr>
          <p:spPr>
            <a:xfrm>
              <a:off x="3898106" y="5806281"/>
              <a:ext cx="228600" cy="228600"/>
            </a:xfrm>
            <a:prstGeom prst="chevron">
              <a:avLst>
                <a:gd name="adj" fmla="val 108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6" name="Google Shape;127;p13">
              <a:extLst>
                <a:ext uri="{FF2B5EF4-FFF2-40B4-BE49-F238E27FC236}">
                  <a16:creationId xmlns:a16="http://schemas.microsoft.com/office/drawing/2014/main" id="{0E3C1B54-DD7F-0D88-292F-939B681301DF}"/>
                </a:ext>
              </a:extLst>
            </p:cNvPr>
            <p:cNvSpPr/>
            <p:nvPr/>
          </p:nvSpPr>
          <p:spPr>
            <a:xfrm>
              <a:off x="3745706" y="5806281"/>
              <a:ext cx="228600" cy="228600"/>
            </a:xfrm>
            <a:prstGeom prst="chevron">
              <a:avLst>
                <a:gd name="adj" fmla="val 108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27" name="Google Shape;116;p13">
            <a:extLst>
              <a:ext uri="{FF2B5EF4-FFF2-40B4-BE49-F238E27FC236}">
                <a16:creationId xmlns:a16="http://schemas.microsoft.com/office/drawing/2014/main" id="{4B2B4397-9245-300A-1F0E-A004763A92AC}"/>
              </a:ext>
            </a:extLst>
          </p:cNvPr>
          <p:cNvGrpSpPr/>
          <p:nvPr/>
        </p:nvGrpSpPr>
        <p:grpSpPr>
          <a:xfrm>
            <a:off x="8065889" y="5667320"/>
            <a:ext cx="1260716" cy="354012"/>
            <a:chOff x="1313656" y="5809456"/>
            <a:chExt cx="2166938" cy="354013"/>
          </a:xfrm>
        </p:grpSpPr>
        <p:sp>
          <p:nvSpPr>
            <p:cNvPr id="28" name="Google Shape;117;p13">
              <a:extLst>
                <a:ext uri="{FF2B5EF4-FFF2-40B4-BE49-F238E27FC236}">
                  <a16:creationId xmlns:a16="http://schemas.microsoft.com/office/drawing/2014/main" id="{B98544CA-ABAC-E250-48DF-6CAA4381B464}"/>
                </a:ext>
              </a:extLst>
            </p:cNvPr>
            <p:cNvSpPr/>
            <p:nvPr/>
          </p:nvSpPr>
          <p:spPr>
            <a:xfrm>
              <a:off x="1313656" y="5809456"/>
              <a:ext cx="2166938" cy="35401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6200" sy="23000" kx="-12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"/>
                <a:buNone/>
              </a:pPr>
              <a:endParaRPr sz="2400" b="1" i="0" u="none" strike="noStrike" cap="none">
                <a:solidFill>
                  <a:srgbClr val="F8F8F8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18;p13">
              <a:extLst>
                <a:ext uri="{FF2B5EF4-FFF2-40B4-BE49-F238E27FC236}">
                  <a16:creationId xmlns:a16="http://schemas.microsoft.com/office/drawing/2014/main" id="{D9DF69FC-1181-3F2A-645B-026BE5B47F28}"/>
                </a:ext>
              </a:extLst>
            </p:cNvPr>
            <p:cNvSpPr txBox="1"/>
            <p:nvPr/>
          </p:nvSpPr>
          <p:spPr>
            <a:xfrm>
              <a:off x="1350611" y="5851643"/>
              <a:ext cx="2093025" cy="276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 dirty="0">
                  <a:solidFill>
                    <a:schemeClr val="lt1"/>
                  </a:solidFill>
                  <a:latin typeface="+mn-lt"/>
                </a:rPr>
                <a:t>Deployment</a:t>
              </a:r>
              <a:endParaRPr dirty="0">
                <a:latin typeface="+mn-lt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FFACDB2F-2499-B3C6-A007-769E885997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847" y="6803311"/>
            <a:ext cx="2209800" cy="6858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C6DE2457-3293-AAB9-9D67-325522A1C2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97746" y="7082381"/>
            <a:ext cx="1714500" cy="12573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4184EF84-2E94-E893-F2D0-6A8CCD61C7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1823" y="6101855"/>
            <a:ext cx="946346" cy="93200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0180CD63-22CB-301C-8963-67E8EEB359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67985" y="6356505"/>
            <a:ext cx="1579412" cy="1579412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6665C81D-DB45-1ECA-8C7B-F57B203B1E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81750" y="6819000"/>
            <a:ext cx="2941749" cy="64917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1A2B2BF-451F-D0C5-4D75-B67D5746BD38}"/>
              </a:ext>
            </a:extLst>
          </p:cNvPr>
          <p:cNvSpPr txBox="1"/>
          <p:nvPr/>
        </p:nvSpPr>
        <p:spPr>
          <a:xfrm>
            <a:off x="666926" y="9363559"/>
            <a:ext cx="43640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Collection: Gathers diverse email datasets, including Enron Email Dataset (500,000 legitimate emails), Kaggle Phishing Dataset (10,000 phishing emails), and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MalwareTrafficAnalysis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(1,000 ransomware-related emails from campaigns like Ryuk and WannaCry).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Pre-processing: Removes duplicates, HTML tags, and special characters (e.g., emojis) using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BeautifulSoup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tokenizes emails with BERT tokenizer (max 512 tokens); addresses class imbalance using class weighting to enhance model performance on minority classes.</a:t>
            </a:r>
            <a:endParaRPr lang="en-V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3E2F20-BA3E-A3D7-4EC2-50DF411BEE49}"/>
              </a:ext>
            </a:extLst>
          </p:cNvPr>
          <p:cNvSpPr txBox="1"/>
          <p:nvPr/>
        </p:nvSpPr>
        <p:spPr>
          <a:xfrm>
            <a:off x="675385" y="9052243"/>
            <a:ext cx="4355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Pre-processing (Data Collection &amp; Pre-processing)</a:t>
            </a:r>
            <a:endParaRPr lang="en-V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16F2C5-B7A4-61DD-357B-AD128EF76FB0}"/>
              </a:ext>
            </a:extLst>
          </p:cNvPr>
          <p:cNvSpPr txBox="1"/>
          <p:nvPr/>
        </p:nvSpPr>
        <p:spPr>
          <a:xfrm>
            <a:off x="5658638" y="9378525"/>
            <a:ext cx="4364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200" dirty="0"/>
              <a:t>Fine-tunes </a:t>
            </a:r>
            <a:r>
              <a:rPr lang="en-US" sz="1200" dirty="0" err="1"/>
              <a:t>DistilBERT</a:t>
            </a:r>
            <a:r>
              <a:rPr lang="en-US" sz="1200" dirty="0"/>
              <a:t> (66 million parameters) on Google </a:t>
            </a:r>
            <a:r>
              <a:rPr lang="en-US" sz="1200" dirty="0" err="1"/>
              <a:t>Colab</a:t>
            </a:r>
            <a:r>
              <a:rPr lang="en-US" sz="1200" dirty="0"/>
              <a:t> with a Tesla T4 GPU.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200" dirty="0"/>
              <a:t>Training parameters: batch size of 16, learning rate of 2e-5, maximum 5 epochs, using Cross-Entropy loss and </a:t>
            </a:r>
            <a:r>
              <a:rPr lang="en-US" sz="1200" dirty="0" err="1"/>
              <a:t>AdamW</a:t>
            </a:r>
            <a:r>
              <a:rPr lang="en-US" sz="1200" dirty="0"/>
              <a:t> optimizer.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200" dirty="0"/>
              <a:t>Dataset split: 80% training, 10% validation, 10% testing, targeting an F1-score above 95%.</a:t>
            </a:r>
            <a:endParaRPr lang="en-V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AE437D-8895-E150-F3BF-DE96ADF19355}"/>
              </a:ext>
            </a:extLst>
          </p:cNvPr>
          <p:cNvSpPr txBox="1"/>
          <p:nvPr/>
        </p:nvSpPr>
        <p:spPr>
          <a:xfrm>
            <a:off x="5667097" y="9067209"/>
            <a:ext cx="4355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Training (Fine-tuning)</a:t>
            </a:r>
            <a:endParaRPr lang="en-V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B80D87-796F-8048-FBB1-91B029B714D9}"/>
              </a:ext>
            </a:extLst>
          </p:cNvPr>
          <p:cNvSpPr txBox="1"/>
          <p:nvPr/>
        </p:nvSpPr>
        <p:spPr>
          <a:xfrm>
            <a:off x="653847" y="12018505"/>
            <a:ext cx="4364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200" dirty="0"/>
              <a:t>Applies quantization (float32 to int8) via Hugging Face Optimum, reducing model size to under 100MB and RAM usage below 8GB.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200" dirty="0"/>
              <a:t>Uses pruning to remove 20% of less significant weights, achieving inference time below 1 second per email.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200" dirty="0"/>
              <a:t>Converts the model to ONNX format with ONNX Runtime for optimized processing on CPU and ARM architectures.</a:t>
            </a:r>
            <a:endParaRPr lang="en-V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7683EF-A48E-8457-CBEE-8D36419AD7E3}"/>
              </a:ext>
            </a:extLst>
          </p:cNvPr>
          <p:cNvSpPr txBox="1"/>
          <p:nvPr/>
        </p:nvSpPr>
        <p:spPr>
          <a:xfrm>
            <a:off x="662306" y="11707189"/>
            <a:ext cx="4355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Optimization</a:t>
            </a:r>
            <a:endParaRPr lang="en-V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061407-FB89-2DF8-E077-5F40FD19BDBB}"/>
              </a:ext>
            </a:extLst>
          </p:cNvPr>
          <p:cNvSpPr txBox="1"/>
          <p:nvPr/>
        </p:nvSpPr>
        <p:spPr>
          <a:xfrm>
            <a:off x="5544050" y="12018505"/>
            <a:ext cx="4364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200" dirty="0"/>
              <a:t>Deploys the model through a Flask-based web application, allowing users to input emails and receive real-time classification results.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200" dirty="0"/>
              <a:t>Tests on low-resource devices: laptops (Windows/Linux, 8GB RAM) and Raspberry Pi 4 (4GB RAM).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200" dirty="0"/>
              <a:t>Integrates LIME for explainability, displaying key phishing terms (e.g., “urgent”: 0.75) on the interface, with a user survey targeting &gt; 4/5 understandability score.</a:t>
            </a:r>
            <a:endParaRPr lang="en-V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1AD5C2-9BF1-03E9-34DC-95203794A45C}"/>
              </a:ext>
            </a:extLst>
          </p:cNvPr>
          <p:cNvSpPr txBox="1"/>
          <p:nvPr/>
        </p:nvSpPr>
        <p:spPr>
          <a:xfrm>
            <a:off x="5552509" y="11707189"/>
            <a:ext cx="4355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Deployment</a:t>
            </a:r>
            <a:endParaRPr lang="en-V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517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Times</vt:lpstr>
      <vt:lpstr>Wingdings</vt:lpstr>
      <vt:lpstr>Tahoma</vt:lpstr>
      <vt:lpstr>Arial</vt:lpstr>
      <vt:lpstr>新しいプレゼンテーション</vt:lpstr>
      <vt:lpstr>Detecting Phishing Emails Leading To Ransomware Using A Lightweight Transformer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Tạ Duy Huy</cp:lastModifiedBy>
  <cp:revision>21</cp:revision>
  <dcterms:modified xsi:type="dcterms:W3CDTF">2025-05-30T14:59:07Z</dcterms:modified>
</cp:coreProperties>
</file>