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66" r:id="rId4"/>
    <p:sldId id="258" r:id="rId5"/>
    <p:sldId id="259" r:id="rId6"/>
    <p:sldId id="264" r:id="rId7"/>
    <p:sldId id="265" r:id="rId8"/>
    <p:sldId id="261" r:id="rId9"/>
    <p:sldId id="262" r:id="rId10"/>
    <p:sldId id="263" r:id="rId11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86"/>
    <p:restoredTop sz="48362"/>
  </p:normalViewPr>
  <p:slideViewPr>
    <p:cSldViewPr snapToGrid="0">
      <p:cViewPr varScale="1">
        <p:scale>
          <a:sx n="52" d="100"/>
          <a:sy n="52" d="100"/>
        </p:scale>
        <p:origin x="2472" y="168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0d8a3913e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0d8a3913e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8F9EE4E1-A4A4-A8B7-91C4-758727417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8a3913ea_0_139:notes">
            <a:extLst>
              <a:ext uri="{FF2B5EF4-FFF2-40B4-BE49-F238E27FC236}">
                <a16:creationId xmlns:a16="http://schemas.microsoft.com/office/drawing/2014/main" id="{EE205344-5796-EC99-7B74-ABDD8BB6BA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8a3913ea_0_139:notes">
            <a:extLst>
              <a:ext uri="{FF2B5EF4-FFF2-40B4-BE49-F238E27FC236}">
                <a16:creationId xmlns:a16="http://schemas.microsoft.com/office/drawing/2014/main" id="{3DFC9DA6-FE01-3646-6AF1-69D2C0AD07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2176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d8a3913ea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d8a3913ea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>
          <a:extLst>
            <a:ext uri="{FF2B5EF4-FFF2-40B4-BE49-F238E27FC236}">
              <a16:creationId xmlns:a16="http://schemas.microsoft.com/office/drawing/2014/main" id="{34B230ED-869C-2107-3739-C83EDBB02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e14d3b49_0_30:notes">
            <a:extLst>
              <a:ext uri="{FF2B5EF4-FFF2-40B4-BE49-F238E27FC236}">
                <a16:creationId xmlns:a16="http://schemas.microsoft.com/office/drawing/2014/main" id="{388278A2-D9D5-422F-3BA9-253C938B35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e14d3b49_0_30:notes">
            <a:extLst>
              <a:ext uri="{FF2B5EF4-FFF2-40B4-BE49-F238E27FC236}">
                <a16:creationId xmlns:a16="http://schemas.microsoft.com/office/drawing/2014/main" id="{6976DA40-412F-DECF-3EEB-2122F2A2658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25136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5fe14d3b4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5fe14d3b4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d8a3913ea_0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d8a3913ea_0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EC201C89-0F24-9F0B-485E-7E2269F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>
            <a:extLst>
              <a:ext uri="{FF2B5EF4-FFF2-40B4-BE49-F238E27FC236}">
                <a16:creationId xmlns:a16="http://schemas.microsoft.com/office/drawing/2014/main" id="{280116B5-88CA-11BA-3840-C9038C680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>
            <a:extLst>
              <a:ext uri="{FF2B5EF4-FFF2-40B4-BE49-F238E27FC236}">
                <a16:creationId xmlns:a16="http://schemas.microsoft.com/office/drawing/2014/main" id="{BDD028E4-C2EF-D608-D898-E3CCC041ED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77963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>
          <a:extLst>
            <a:ext uri="{FF2B5EF4-FFF2-40B4-BE49-F238E27FC236}">
              <a16:creationId xmlns:a16="http://schemas.microsoft.com/office/drawing/2014/main" id="{DDF9DE78-DB76-9949-E9C4-84547A54C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0d8a3913ea_0_129:notes">
            <a:extLst>
              <a:ext uri="{FF2B5EF4-FFF2-40B4-BE49-F238E27FC236}">
                <a16:creationId xmlns:a16="http://schemas.microsoft.com/office/drawing/2014/main" id="{8F0F7E08-C062-3A63-7004-042A0B3C71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0d8a3913ea_0_129:notes">
            <a:extLst>
              <a:ext uri="{FF2B5EF4-FFF2-40B4-BE49-F238E27FC236}">
                <a16:creationId xmlns:a16="http://schemas.microsoft.com/office/drawing/2014/main" id="{DA89E7A2-E339-6ABE-19D3-E3F35B59EC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21752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d8a3913ea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10d8a3913ea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0d8a3913ea_0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0d8a3913ea_0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- R01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name="adj" fmla="val 16667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4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- R01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- R01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rot="10800000" flipH="1">
            <a:off x="0" y="728400"/>
            <a:ext cx="9144000" cy="4085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4"/>
          <p:cNvSpPr/>
          <p:nvPr/>
        </p:nvSpPr>
        <p:spPr>
          <a:xfrm>
            <a:off x="0" y="711888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83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  <a:defRPr sz="2200">
                <a:solidFill>
                  <a:srgbClr val="000000"/>
                </a:solidFill>
              </a:defRPr>
            </a:lvl1pPr>
            <a:lvl2pPr marL="914400" lvl="1" indent="-3556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  <a:defRPr sz="2000">
                <a:solidFill>
                  <a:srgbClr val="000000"/>
                </a:solidFill>
              </a:defRPr>
            </a:lvl2pPr>
            <a:lvl3pPr marL="1371600" lvl="2" indent="-3429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■"/>
              <a:defRPr sz="1800">
                <a:solidFill>
                  <a:srgbClr val="000000"/>
                </a:solidFill>
              </a:defRPr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  <a:defRPr sz="1600">
                <a:solidFill>
                  <a:srgbClr val="000000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■"/>
              <a:defRPr>
                <a:solidFill>
                  <a:srgbClr val="000000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  <a:defRPr>
                <a:solidFill>
                  <a:srgbClr val="000000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400"/>
              <a:buChar char="○"/>
              <a:defRPr>
                <a:solidFill>
                  <a:srgbClr val="000000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523550" y="4813799"/>
            <a:ext cx="548700" cy="27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471900" y="4803525"/>
            <a:ext cx="8133300" cy="2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UIT.CS2205.ResearchMethodology</a:t>
            </a:r>
            <a:endParaRPr b="1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 rot="10800000" flipH="1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 rot="10800000" flipH="1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/>
          <p:nvPr/>
        </p:nvSpPr>
        <p:spPr>
          <a:xfrm rot="10800000" flipH="1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ubTitle" idx="1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/>
        </p:nvSpPr>
        <p:spPr>
          <a:xfrm rot="10800000" flipH="1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/>
          <p:nvPr/>
        </p:nvSpPr>
        <p:spPr>
          <a:xfrm rot="10800000" flipH="1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body" idx="1"/>
          </p:nvPr>
        </p:nvSpPr>
        <p:spPr>
          <a:xfrm>
            <a:off x="57150" y="4163425"/>
            <a:ext cx="8382000" cy="44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terial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/>
          </p:nvPr>
        </p:nvSpPr>
        <p:spPr>
          <a:xfrm>
            <a:off x="0" y="1042817"/>
            <a:ext cx="9144000" cy="10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/>
              <a:t>PHÁT HIỆN EMAIL LỪA ĐẢO DẪN ĐẾN RANSOMWARE BẰNG MÔ HÌNH TRANSFORMER NHẸ</a:t>
            </a:r>
            <a:endParaRPr sz="3600" b="1" dirty="0"/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/>
          </p:nvPr>
        </p:nvSpPr>
        <p:spPr>
          <a:xfrm>
            <a:off x="2286897" y="2928589"/>
            <a:ext cx="4570205" cy="7140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/>
              <a:t>Tạ Duy Huy - 240202023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F373AC09-D438-6235-2143-5B3B3E488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>
            <a:extLst>
              <a:ext uri="{FF2B5EF4-FFF2-40B4-BE49-F238E27FC236}">
                <a16:creationId xmlns:a16="http://schemas.microsoft.com/office/drawing/2014/main" id="{30795C5A-D576-4463-EE07-CDA0F3C0AF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Tài </a:t>
            </a:r>
            <a:r>
              <a:rPr lang="en" b="1" dirty="0" err="1"/>
              <a:t>liệu</a:t>
            </a:r>
            <a:r>
              <a:rPr lang="en" b="1" dirty="0"/>
              <a:t> </a:t>
            </a:r>
            <a:r>
              <a:rPr lang="en" b="1" dirty="0" err="1"/>
              <a:t>tham</a:t>
            </a:r>
            <a:r>
              <a:rPr lang="en" b="1" dirty="0"/>
              <a:t> </a:t>
            </a:r>
            <a:r>
              <a:rPr lang="en" b="1" dirty="0" err="1"/>
              <a:t>khảo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FBC58-EE62-CF09-41E2-23DAA1CF9E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VN" sz="1400" dirty="0"/>
              <a:t>[6] D. M. Divakaran and A. Oest, “Phishing Detection Leveraging Machine Learning and Deep Learning: A Review,” </a:t>
            </a:r>
            <a:r>
              <a:rPr lang="en-VN" sz="1400" i="1" dirty="0"/>
              <a:t>IEEE Secur. Priv.</a:t>
            </a:r>
            <a:r>
              <a:rPr lang="en-VN" sz="1400" dirty="0"/>
              <a:t>, vol. 20, no. 5, pp. 86–95, 2022, doi: 10.1109/MSEC.2022.3175225.</a:t>
            </a:r>
          </a:p>
          <a:p>
            <a:pPr marL="88900" indent="0">
              <a:buNone/>
            </a:pPr>
            <a:r>
              <a:rPr lang="en-VN" sz="1400" dirty="0"/>
              <a:t>[7] Y. Wang, W. Zhu, H. Xu, Z. Qin, K. Ren, and W. Ma, “A Large-Scale Pretrained Deep Model for Phishing URL Detection,” in </a:t>
            </a:r>
            <a:r>
              <a:rPr lang="en-VN" sz="1400" i="1" dirty="0"/>
              <a:t>ICASSP, IEEE International Conference on Acoustics, Speech and Signal Processing - Proceedings</a:t>
            </a:r>
            <a:r>
              <a:rPr lang="en-VN" sz="1400" dirty="0"/>
              <a:t>, Institute of Electrical and Electronics Engineers Inc., 2023. doi: 10.1109/ICASSP49357.2023.10095719.</a:t>
            </a:r>
          </a:p>
          <a:p>
            <a:pPr marL="88900" indent="0">
              <a:buNone/>
            </a:pPr>
            <a:r>
              <a:rPr lang="en-VN" sz="1400" dirty="0"/>
              <a:t>[8] S. Asiri, Y. Xiao, and T. Li, “PhishTransformer: A Novel Approach to Detect Phishing Attacks Using URL Collection and Transformer,” </a:t>
            </a:r>
            <a:r>
              <a:rPr lang="en-VN" sz="1400" i="1" dirty="0"/>
              <a:t>Electronics (Switzerland)</a:t>
            </a:r>
            <a:r>
              <a:rPr lang="en-VN" sz="1400" dirty="0"/>
              <a:t>, vol. 13, no. 1, Jan. 2024, doi: 10.3390/electronics13010030.</a:t>
            </a:r>
          </a:p>
          <a:p>
            <a:pPr marL="88900" indent="0">
              <a:buNone/>
            </a:pPr>
            <a:r>
              <a:rPr lang="en-VN" sz="1400" dirty="0"/>
              <a:t>[9] Y. Ma, G. Dobbie, and N. A. G. Arachchilage, “Combating Phishing in the Age of Fake News: A Novel Approach with Text-to-Text Transfer Transformer,” in </a:t>
            </a:r>
            <a:r>
              <a:rPr lang="en-VN" sz="1400" i="1" dirty="0"/>
              <a:t>ACM International Conference Proceeding Series</a:t>
            </a:r>
            <a:r>
              <a:rPr lang="en-VN" sz="1400" dirty="0"/>
              <a:t>, Association for Computing Machinery, Jul. 2024. doi: 10.1145/3660512.3665523.</a:t>
            </a:r>
          </a:p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16450422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Tóm tắt </a:t>
            </a:r>
            <a:endParaRPr lang="en-US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2163337" y="820500"/>
            <a:ext cx="6530663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dirty="0" err="1"/>
              <a:t>Lớp</a:t>
            </a:r>
            <a:r>
              <a:rPr lang="en-US" dirty="0"/>
              <a:t>: CS2205.FEB2025</a:t>
            </a:r>
          </a:p>
          <a:p>
            <a:pPr lvl="0">
              <a:buFont typeface="Arial"/>
              <a:buChar char="●"/>
            </a:pPr>
            <a:r>
              <a:rPr lang="en-US" dirty="0"/>
              <a:t>Link </a:t>
            </a:r>
            <a:r>
              <a:rPr lang="en-US" dirty="0" err="1"/>
              <a:t>Github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: https://</a:t>
            </a:r>
            <a:r>
              <a:rPr lang="en-US" dirty="0" err="1"/>
              <a:t>github.com</a:t>
            </a:r>
            <a:r>
              <a:rPr lang="en-US" dirty="0"/>
              <a:t>/tdHuy22/CS2205.FEB2025.git</a:t>
            </a:r>
          </a:p>
          <a:p>
            <a:pPr lvl="0"/>
            <a:r>
              <a:rPr lang="en-US" dirty="0"/>
              <a:t>Link YouTube video: https://</a:t>
            </a:r>
            <a:r>
              <a:rPr lang="en-US" dirty="0" err="1"/>
              <a:t>youtu.be</a:t>
            </a:r>
            <a:r>
              <a:rPr lang="en-US" dirty="0"/>
              <a:t>/a0hVoal02dE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lang="en-US"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lang="en-US" sz="1800" dirty="0"/>
          </a:p>
        </p:txBody>
      </p:sp>
      <p:pic>
        <p:nvPicPr>
          <p:cNvPr id="3" name="Picture 2" descr="A person in a white shirt&#10;&#10;AI-generated content may be incorrect.">
            <a:extLst>
              <a:ext uri="{FF2B5EF4-FFF2-40B4-BE49-F238E27FC236}">
                <a16:creationId xmlns:a16="http://schemas.microsoft.com/office/drawing/2014/main" id="{7246F02D-69F7-8363-DE1A-640B0B3A6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00" y="820500"/>
            <a:ext cx="1542386" cy="227754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>
          <a:extLst>
            <a:ext uri="{FF2B5EF4-FFF2-40B4-BE49-F238E27FC236}">
              <a16:creationId xmlns:a16="http://schemas.microsoft.com/office/drawing/2014/main" id="{CEE637DC-F6E4-0639-0B6E-AAA72A53C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>
            <a:extLst>
              <a:ext uri="{FF2B5EF4-FFF2-40B4-BE49-F238E27FC236}">
                <a16:creationId xmlns:a16="http://schemas.microsoft.com/office/drawing/2014/main" id="{E1A9FD6E-2ABD-CA3A-5390-DD6FFA1417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Giới thiệu</a:t>
            </a:r>
            <a:endParaRPr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08EF030E-5E13-C906-357E-DBC1199465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1364" y="1561800"/>
            <a:ext cx="6621078" cy="3177059"/>
          </a:xfrm>
          <a:prstGeom prst="rect">
            <a:avLst/>
          </a:prstGeom>
        </p:spPr>
      </p:pic>
      <p:sp>
        <p:nvSpPr>
          <p:cNvPr id="79" name="Google Shape;79;p15">
            <a:extLst>
              <a:ext uri="{FF2B5EF4-FFF2-40B4-BE49-F238E27FC236}">
                <a16:creationId xmlns:a16="http://schemas.microsoft.com/office/drawing/2014/main" id="{3FD58D1E-CD82-208C-505C-B063602124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900" y="779417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Bối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cảnh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Email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lừa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đảo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là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cửa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ngõ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chính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đến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lừa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đảo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, ransomware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tống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tiền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gây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hiệt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hại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18,7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tỷ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USD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năm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2023.</a:t>
            </a:r>
            <a:endParaRPr lang="en-US" sz="180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55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Giới thiệu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471900" y="779417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b="1" dirty="0" err="1">
                <a:latin typeface="Arial"/>
                <a:cs typeface="Arial"/>
                <a:sym typeface="Arial"/>
              </a:rPr>
              <a:t>Hạn</a:t>
            </a:r>
            <a:r>
              <a:rPr lang="en-US" b="1" dirty="0">
                <a:latin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cs typeface="Arial"/>
                <a:sym typeface="Arial"/>
              </a:rPr>
              <a:t>chế</a:t>
            </a:r>
            <a:r>
              <a:rPr lang="en-US" b="1" dirty="0">
                <a:latin typeface="Arial"/>
                <a:cs typeface="Arial"/>
                <a:sym typeface="Arial"/>
              </a:rPr>
              <a:t>: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ts val="2200"/>
              <a:buFont typeface="Wingdings" pitchFamily="2" charset="2"/>
              <a:buChar char="Ø"/>
            </a:pPr>
            <a:r>
              <a:rPr lang="en-US" sz="2200" dirty="0">
                <a:latin typeface="Arial"/>
                <a:cs typeface="Arial"/>
                <a:sym typeface="Arial"/>
              </a:rPr>
              <a:t>SVM, Random Forest: </a:t>
            </a:r>
            <a:r>
              <a:rPr lang="en-US" sz="2200" dirty="0" err="1">
                <a:latin typeface="Arial"/>
                <a:cs typeface="Arial"/>
                <a:sym typeface="Arial"/>
              </a:rPr>
              <a:t>Khó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phân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tích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ngữ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cảnh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phức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tạp</a:t>
            </a:r>
            <a:r>
              <a:rPr lang="en-US" sz="2200" dirty="0">
                <a:latin typeface="Arial"/>
                <a:cs typeface="Arial"/>
                <a:sym typeface="Arial"/>
              </a:rPr>
              <a:t>.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SzPts val="2200"/>
              <a:buFont typeface="Wingdings" pitchFamily="2" charset="2"/>
              <a:buChar char="Ø"/>
            </a:pPr>
            <a:r>
              <a:rPr lang="en-US" sz="2200" dirty="0">
                <a:latin typeface="Arial"/>
                <a:cs typeface="Arial"/>
                <a:sym typeface="Arial"/>
              </a:rPr>
              <a:t>BERT: </a:t>
            </a:r>
            <a:r>
              <a:rPr lang="en-US" sz="2200" dirty="0" err="1">
                <a:latin typeface="Arial"/>
                <a:cs typeface="Arial"/>
                <a:sym typeface="Arial"/>
              </a:rPr>
              <a:t>Yêu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cầu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tài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nguyên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lớn</a:t>
            </a:r>
            <a:r>
              <a:rPr lang="en-US" sz="2200" dirty="0">
                <a:latin typeface="Arial"/>
                <a:cs typeface="Arial"/>
                <a:sym typeface="Arial"/>
              </a:rPr>
              <a:t>.</a:t>
            </a:r>
          </a:p>
          <a:p>
            <a:pPr marL="457200" lvl="0" indent="-3683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b="1" dirty="0" err="1">
                <a:latin typeface="Arial"/>
                <a:cs typeface="Arial"/>
                <a:sym typeface="Arial"/>
              </a:rPr>
              <a:t>Đề</a:t>
            </a:r>
            <a:r>
              <a:rPr lang="en-US" b="1" dirty="0">
                <a:latin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cs typeface="Arial"/>
                <a:sym typeface="Arial"/>
              </a:rPr>
              <a:t>xuất</a:t>
            </a:r>
            <a:r>
              <a:rPr lang="en-US" b="1" dirty="0">
                <a:latin typeface="Arial"/>
                <a:cs typeface="Arial"/>
                <a:sym typeface="Arial"/>
              </a:rPr>
              <a:t>:</a:t>
            </a:r>
            <a:r>
              <a:rPr lang="en-US" dirty="0">
                <a:latin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cs typeface="Arial"/>
                <a:sym typeface="Arial"/>
              </a:rPr>
              <a:t>DistillBERT</a:t>
            </a:r>
            <a:r>
              <a:rPr lang="en-US" dirty="0">
                <a:latin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cs typeface="Arial"/>
                <a:sym typeface="Arial"/>
              </a:rPr>
              <a:t>nhẹ</a:t>
            </a:r>
            <a:r>
              <a:rPr lang="en-US" dirty="0">
                <a:latin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cs typeface="Arial"/>
                <a:sym typeface="Arial"/>
              </a:rPr>
              <a:t>tối</a:t>
            </a:r>
            <a:r>
              <a:rPr lang="en-US" dirty="0">
                <a:latin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cs typeface="Arial"/>
                <a:sym typeface="Arial"/>
              </a:rPr>
              <a:t>ưu</a:t>
            </a:r>
            <a:r>
              <a:rPr lang="en-US" dirty="0">
                <a:latin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cs typeface="Arial"/>
                <a:sym typeface="Arial"/>
              </a:rPr>
              <a:t>cho</a:t>
            </a:r>
            <a:r>
              <a:rPr lang="en-US" dirty="0">
                <a:latin typeface="Arial"/>
                <a:cs typeface="Arial"/>
                <a:sym typeface="Arial"/>
              </a:rPr>
              <a:t> laptop/Raspberry Pi, </a:t>
            </a:r>
            <a:r>
              <a:rPr lang="en-US" dirty="0" err="1">
                <a:latin typeface="Arial"/>
                <a:cs typeface="Arial"/>
                <a:sym typeface="Arial"/>
              </a:rPr>
              <a:t>tích</a:t>
            </a:r>
            <a:r>
              <a:rPr lang="en-US" dirty="0">
                <a:latin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cs typeface="Arial"/>
                <a:sym typeface="Arial"/>
              </a:rPr>
              <a:t>hợp</a:t>
            </a:r>
            <a:r>
              <a:rPr lang="en-US" dirty="0">
                <a:latin typeface="Arial"/>
                <a:cs typeface="Arial"/>
                <a:sym typeface="Arial"/>
              </a:rPr>
              <a:t> LIME.</a:t>
            </a: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Mục tiêu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Xây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dựng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phân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loại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email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lừa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đảo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với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F1-score &gt; 95%.</a:t>
            </a:r>
          </a:p>
          <a:p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Tối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ưu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hoá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(&lt; 100MB,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suy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&lt; 1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giây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)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cho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laptop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và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Raspberry Pi.</a:t>
            </a:r>
          </a:p>
          <a:p>
            <a:r>
              <a:rPr lang="en-US" dirty="0">
                <a:latin typeface="Arial"/>
                <a:ea typeface="Arial"/>
                <a:cs typeface="Arial"/>
                <a:sym typeface="Arial"/>
              </a:rPr>
              <a:t>Cung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cấp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giải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thích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dự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đoán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bằng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LIME,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đạt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điểm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dễ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hiểu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&gt; 4/5.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B6F1552A-C178-C166-C6D0-AAEBB5569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>
            <a:extLst>
              <a:ext uri="{FF2B5EF4-FFF2-40B4-BE49-F238E27FC236}">
                <a16:creationId xmlns:a16="http://schemas.microsoft.com/office/drawing/2014/main" id="{9D3C2A5C-FEA6-1A4B-4765-9231CFC35BD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F7A822CF-CE81-72CE-5347-338233612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29" y="758638"/>
            <a:ext cx="9095042" cy="18131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66DFB-45CA-017E-6FC4-BA1AB2611BCF}"/>
              </a:ext>
            </a:extLst>
          </p:cNvPr>
          <p:cNvSpPr txBox="1"/>
          <p:nvPr/>
        </p:nvSpPr>
        <p:spPr>
          <a:xfrm>
            <a:off x="144230" y="2571750"/>
            <a:ext cx="264507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Thu thập và tiền xử lý dữ liệu: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VN" dirty="0"/>
              <a:t>Nguồn: Enron Email Dataset, Kaggle Phishing Dataset, MalwareTrafficAnalysis.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VN" dirty="0"/>
              <a:t>Tiền xử lý: Loại bỏ HTML bằng BeautifulSoup, mã hoá bằng BERT Tokenizer, xử lý mất cân bằng lớp bằng class weighting.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6D7045-B970-9ADE-3DEB-B30F4472D6F8}"/>
              </a:ext>
            </a:extLst>
          </p:cNvPr>
          <p:cNvSpPr txBox="1"/>
          <p:nvPr/>
        </p:nvSpPr>
        <p:spPr>
          <a:xfrm>
            <a:off x="3204242" y="2561665"/>
            <a:ext cx="363454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Huấn luyện (Fine-tuning): Fine-tune DistillBERT trên Colab (GPU Tesla T4), batch size: 16, learning rate: 2e-5, 5 epoch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F93641-E4BD-62FA-01A1-74E8ACBA5514}"/>
              </a:ext>
            </a:extLst>
          </p:cNvPr>
          <p:cNvSpPr txBox="1"/>
          <p:nvPr/>
        </p:nvSpPr>
        <p:spPr>
          <a:xfrm>
            <a:off x="7253727" y="2628262"/>
            <a:ext cx="187674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VN" dirty="0"/>
              <a:t>Đánh giá và tối ưu hoá mô hình: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VN" dirty="0"/>
              <a:t>Đánh giá: F1-score, FPR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VN" dirty="0"/>
              <a:t>Quantization, pruning, ONNX Runtime</a:t>
            </a:r>
          </a:p>
        </p:txBody>
      </p:sp>
    </p:spTree>
    <p:extLst>
      <p:ext uri="{BB962C8B-B14F-4D97-AF65-F5344CB8AC3E}">
        <p14:creationId xmlns:p14="http://schemas.microsoft.com/office/powerpoint/2010/main" val="397461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>
          <a:extLst>
            <a:ext uri="{FF2B5EF4-FFF2-40B4-BE49-F238E27FC236}">
              <a16:creationId xmlns:a16="http://schemas.microsoft.com/office/drawing/2014/main" id="{7F23A88A-C9CA-9447-DD55-D8D281819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>
            <a:extLst>
              <a:ext uri="{FF2B5EF4-FFF2-40B4-BE49-F238E27FC236}">
                <a16:creationId xmlns:a16="http://schemas.microsoft.com/office/drawing/2014/main" id="{5C8CF4D1-2B0F-1A46-FAED-3BB2AD5FEA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Nội dung và Phương pháp</a:t>
            </a:r>
            <a:endParaRPr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420139CD-BAF1-65D1-AE11-373D598B95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8948" y="2879598"/>
            <a:ext cx="8446104" cy="1863852"/>
          </a:xfrm>
          <a:prstGeom prst="rect">
            <a:avLst/>
          </a:prstGeom>
        </p:spPr>
      </p:pic>
      <p:sp>
        <p:nvSpPr>
          <p:cNvPr id="3" name="Google Shape;97;p18">
            <a:extLst>
              <a:ext uri="{FF2B5EF4-FFF2-40B4-BE49-F238E27FC236}">
                <a16:creationId xmlns:a16="http://schemas.microsoft.com/office/drawing/2014/main" id="{9824A847-5857-18B2-9533-5B09537883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195535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b="1" dirty="0" err="1">
                <a:latin typeface="Arial"/>
                <a:cs typeface="Arial"/>
                <a:sym typeface="Arial"/>
              </a:rPr>
              <a:t>Tích</a:t>
            </a:r>
            <a:r>
              <a:rPr lang="en-US" b="1" dirty="0">
                <a:latin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cs typeface="Arial"/>
                <a:sym typeface="Arial"/>
              </a:rPr>
              <a:t>hợp</a:t>
            </a:r>
            <a:r>
              <a:rPr lang="en-US" b="1" dirty="0">
                <a:latin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cs typeface="Arial"/>
                <a:sym typeface="Arial"/>
              </a:rPr>
              <a:t>khả</a:t>
            </a:r>
            <a:r>
              <a:rPr lang="en-US" b="1" dirty="0">
                <a:latin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cs typeface="Arial"/>
                <a:sym typeface="Arial"/>
              </a:rPr>
              <a:t>năng</a:t>
            </a:r>
            <a:r>
              <a:rPr lang="en-US" b="1" dirty="0">
                <a:latin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cs typeface="Arial"/>
                <a:sym typeface="Arial"/>
              </a:rPr>
              <a:t>giải</a:t>
            </a:r>
            <a:r>
              <a:rPr lang="en-US" b="1" dirty="0">
                <a:latin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cs typeface="Arial"/>
                <a:sym typeface="Arial"/>
              </a:rPr>
              <a:t>thích</a:t>
            </a:r>
            <a:r>
              <a:rPr lang="en-US" b="1" dirty="0">
                <a:latin typeface="Arial"/>
                <a:cs typeface="Arial"/>
                <a:sym typeface="Arial"/>
              </a:rPr>
              <a:t> XAI:</a:t>
            </a:r>
          </a:p>
          <a:p>
            <a:pPr lvl="1">
              <a:spcBef>
                <a:spcPts val="0"/>
              </a:spcBef>
              <a:buSzPts val="2200"/>
              <a:buFont typeface="Wingdings" pitchFamily="2" charset="2"/>
              <a:buChar char="§"/>
            </a:pPr>
            <a:r>
              <a:rPr lang="en-US" sz="2200" dirty="0">
                <a:latin typeface="Arial"/>
                <a:cs typeface="Arial"/>
                <a:sym typeface="Arial"/>
              </a:rPr>
              <a:t>LIME </a:t>
            </a:r>
            <a:r>
              <a:rPr lang="en-US" sz="2200" dirty="0" err="1">
                <a:latin typeface="Arial"/>
                <a:cs typeface="Arial"/>
                <a:sym typeface="Arial"/>
              </a:rPr>
              <a:t>xác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định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từ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khoá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quan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trọng</a:t>
            </a:r>
            <a:r>
              <a:rPr lang="en-US" sz="2200" dirty="0">
                <a:latin typeface="Arial"/>
                <a:cs typeface="Arial"/>
                <a:sym typeface="Arial"/>
              </a:rPr>
              <a:t> (e.g., “urgent”: 0.75)</a:t>
            </a:r>
          </a:p>
          <a:p>
            <a:pPr lvl="1">
              <a:spcBef>
                <a:spcPts val="0"/>
              </a:spcBef>
              <a:buSzPts val="2200"/>
              <a:buFont typeface="Wingdings" pitchFamily="2" charset="2"/>
              <a:buChar char="§"/>
            </a:pPr>
            <a:r>
              <a:rPr lang="en-US" sz="2200" dirty="0" err="1">
                <a:latin typeface="Arial"/>
                <a:cs typeface="Arial"/>
                <a:sym typeface="Arial"/>
              </a:rPr>
              <a:t>Đánh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giá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độ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dễ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hiểu</a:t>
            </a:r>
            <a:r>
              <a:rPr lang="en-US" sz="2200" dirty="0">
                <a:latin typeface="Arial"/>
                <a:cs typeface="Arial"/>
                <a:sym typeface="Arial"/>
              </a:rPr>
              <a:t> qua </a:t>
            </a:r>
            <a:r>
              <a:rPr lang="en-US" sz="2200" dirty="0" err="1">
                <a:latin typeface="Arial"/>
                <a:cs typeface="Arial"/>
                <a:sym typeface="Arial"/>
              </a:rPr>
              <a:t>khảo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sát</a:t>
            </a:r>
            <a:r>
              <a:rPr lang="en-US" sz="2200" dirty="0">
                <a:latin typeface="Arial"/>
                <a:cs typeface="Arial"/>
                <a:sym typeface="Arial"/>
              </a:rPr>
              <a:t>, </a:t>
            </a:r>
            <a:r>
              <a:rPr lang="en-US" sz="2200" dirty="0" err="1">
                <a:latin typeface="Arial"/>
                <a:cs typeface="Arial"/>
                <a:sym typeface="Arial"/>
              </a:rPr>
              <a:t>mục</a:t>
            </a:r>
            <a:r>
              <a:rPr lang="en-US" sz="2200" dirty="0">
                <a:latin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cs typeface="Arial"/>
                <a:sym typeface="Arial"/>
              </a:rPr>
              <a:t>tiêu</a:t>
            </a:r>
            <a:r>
              <a:rPr lang="en-US" sz="2200" dirty="0">
                <a:latin typeface="Arial"/>
                <a:cs typeface="Arial"/>
                <a:sym typeface="Arial"/>
              </a:rPr>
              <a:t> &gt; 4/5 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b="1" dirty="0" err="1">
                <a:latin typeface="Arial"/>
                <a:cs typeface="Arial"/>
                <a:sym typeface="Arial"/>
              </a:rPr>
              <a:t>Triển</a:t>
            </a:r>
            <a:r>
              <a:rPr lang="en-US" b="1" dirty="0">
                <a:latin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cs typeface="Arial"/>
                <a:sym typeface="Arial"/>
              </a:rPr>
              <a:t>khai</a:t>
            </a:r>
            <a:r>
              <a:rPr lang="en-US" b="1" dirty="0">
                <a:latin typeface="Arial"/>
                <a:cs typeface="Arial"/>
                <a:sym typeface="Arial"/>
              </a:rPr>
              <a:t>: </a:t>
            </a:r>
            <a:r>
              <a:rPr lang="en-US" dirty="0" err="1">
                <a:latin typeface="Arial"/>
                <a:cs typeface="Arial"/>
                <a:sym typeface="Arial"/>
              </a:rPr>
              <a:t>Triển</a:t>
            </a:r>
            <a:r>
              <a:rPr lang="en-US" dirty="0">
                <a:latin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cs typeface="Arial"/>
                <a:sym typeface="Arial"/>
              </a:rPr>
              <a:t>khai</a:t>
            </a:r>
            <a:r>
              <a:rPr lang="en-US" dirty="0">
                <a:latin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cs typeface="Arial"/>
                <a:sym typeface="Arial"/>
              </a:rPr>
              <a:t>trên</a:t>
            </a:r>
            <a:r>
              <a:rPr lang="en-US" dirty="0">
                <a:latin typeface="Arial"/>
                <a:cs typeface="Arial"/>
                <a:sym typeface="Arial"/>
              </a:rPr>
              <a:t> Flask, </a:t>
            </a:r>
            <a:r>
              <a:rPr lang="en-US" dirty="0" err="1">
                <a:latin typeface="Arial"/>
                <a:cs typeface="Arial"/>
                <a:sym typeface="Arial"/>
              </a:rPr>
              <a:t>thử</a:t>
            </a:r>
            <a:r>
              <a:rPr lang="en-US" dirty="0">
                <a:latin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cs typeface="Arial"/>
                <a:sym typeface="Arial"/>
              </a:rPr>
              <a:t>nghiệm</a:t>
            </a:r>
            <a:r>
              <a:rPr lang="en-US" dirty="0">
                <a:latin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cs typeface="Arial"/>
                <a:sym typeface="Arial"/>
              </a:rPr>
              <a:t>trên</a:t>
            </a:r>
            <a:r>
              <a:rPr lang="en-US" dirty="0">
                <a:latin typeface="Arial"/>
                <a:cs typeface="Arial"/>
                <a:sym typeface="Arial"/>
              </a:rPr>
              <a:t> laptop (RAM 8GB) </a:t>
            </a:r>
            <a:r>
              <a:rPr lang="en-US" dirty="0" err="1">
                <a:latin typeface="Arial"/>
                <a:cs typeface="Arial"/>
                <a:sym typeface="Arial"/>
              </a:rPr>
              <a:t>và</a:t>
            </a:r>
            <a:r>
              <a:rPr lang="en-US" dirty="0">
                <a:latin typeface="Arial"/>
                <a:cs typeface="Arial"/>
                <a:sym typeface="Arial"/>
              </a:rPr>
              <a:t> Raspberry Pi</a:t>
            </a: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  <p:extLst>
      <p:ext uri="{BB962C8B-B14F-4D97-AF65-F5344CB8AC3E}">
        <p14:creationId xmlns:p14="http://schemas.microsoft.com/office/powerpoint/2010/main" val="3332069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Kết quả dự kiến</a:t>
            </a:r>
            <a:endParaRPr/>
          </a:p>
        </p:txBody>
      </p:sp>
      <p:sp>
        <p:nvSpPr>
          <p:cNvPr id="97" name="Google Shape;97;p18"/>
          <p:cNvSpPr txBox="1">
            <a:spLocks noGrp="1"/>
          </p:cNvSpPr>
          <p:nvPr>
            <p:ph type="body" idx="1"/>
          </p:nvPr>
        </p:nvSpPr>
        <p:spPr>
          <a:xfrm>
            <a:off x="471900" y="820500"/>
            <a:ext cx="8222100" cy="390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Hiệu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suất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: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F1-score &gt; 95%, FPR &lt; 1%.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Triển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khai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:</a:t>
            </a:r>
          </a:p>
          <a:p>
            <a:pPr lvl="1">
              <a:spcBef>
                <a:spcPts val="0"/>
              </a:spcBef>
              <a:buSzPts val="2200"/>
              <a:buFont typeface="Wingdings" pitchFamily="2" charset="2"/>
              <a:buChar char="Ø"/>
            </a:pP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Mô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hình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&lt; 100MB,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suy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luận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&lt; 1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giây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lvl="1">
              <a:spcBef>
                <a:spcPts val="0"/>
              </a:spcBef>
              <a:buSzPts val="2200"/>
              <a:buFont typeface="Wingdings" pitchFamily="2" charset="2"/>
              <a:buChar char="Ø"/>
            </a:pP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Hoạt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động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 dirty="0" err="1">
                <a:latin typeface="Arial"/>
                <a:ea typeface="Arial"/>
                <a:cs typeface="Arial"/>
                <a:sym typeface="Arial"/>
              </a:rPr>
              <a:t>trên</a:t>
            </a:r>
            <a:r>
              <a:rPr lang="en-US" sz="2200" dirty="0">
                <a:latin typeface="Arial"/>
                <a:ea typeface="Arial"/>
                <a:cs typeface="Arial"/>
                <a:sym typeface="Arial"/>
              </a:rPr>
              <a:t> laptop, Raspberry Pi.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Minh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bạch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LIME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đạt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điểm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dễ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hiểu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4/5.</a:t>
            </a:r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Font typeface="Arial"/>
              <a:buChar char="●"/>
            </a:pP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Ứng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b="1" dirty="0" err="1">
                <a:latin typeface="Arial"/>
                <a:ea typeface="Arial"/>
                <a:cs typeface="Arial"/>
                <a:sym typeface="Arial"/>
              </a:rPr>
              <a:t>dụng</a:t>
            </a: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Bảo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mật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giá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rẻ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mã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nguồn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mở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hỗ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trợ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nghiên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cứu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tiếp</a:t>
            </a:r>
            <a:r>
              <a:rPr lang="en-US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dirty="0" err="1">
                <a:latin typeface="Arial"/>
                <a:ea typeface="Arial"/>
                <a:cs typeface="Arial"/>
                <a:sym typeface="Arial"/>
              </a:rPr>
              <a:t>theo.</a:t>
            </a:r>
            <a:endParaRPr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>
            <a:spLocks noGrp="1"/>
          </p:cNvSpPr>
          <p:nvPr>
            <p:ph type="title"/>
          </p:nvPr>
        </p:nvSpPr>
        <p:spPr>
          <a:xfrm>
            <a:off x="471900" y="57875"/>
            <a:ext cx="8222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Tài </a:t>
            </a:r>
            <a:r>
              <a:rPr lang="en" b="1" dirty="0" err="1"/>
              <a:t>liệu</a:t>
            </a:r>
            <a:r>
              <a:rPr lang="en" b="1" dirty="0"/>
              <a:t> </a:t>
            </a:r>
            <a:r>
              <a:rPr lang="en" b="1" dirty="0" err="1"/>
              <a:t>tham</a:t>
            </a:r>
            <a:r>
              <a:rPr lang="en" b="1" dirty="0"/>
              <a:t> </a:t>
            </a:r>
            <a:r>
              <a:rPr lang="en" b="1" dirty="0" err="1"/>
              <a:t>khảo</a:t>
            </a:r>
            <a:endParaRPr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F8D4E-AF0F-199C-A8F3-8E2760732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88900" indent="0">
              <a:buNone/>
            </a:pPr>
            <a:r>
              <a:rPr lang="en-VN" sz="1400" dirty="0"/>
              <a:t>[1] M. A. Uddin and I. H. Sarker, “An Explainable Transformer-based Model for Phishing Email Detection: A Large Language Model Approach,” </a:t>
            </a:r>
            <a:r>
              <a:rPr lang="en-VN" sz="1400" i="1" dirty="0"/>
              <a:t>CoRR</a:t>
            </a:r>
            <a:r>
              <a:rPr lang="en-VN" sz="1400" dirty="0"/>
              <a:t>, vol. abs/2402.13871, 2024, doi: 10.48550/ARXIV.2402.13871.</a:t>
            </a:r>
          </a:p>
          <a:p>
            <a:pPr marL="88900" indent="0">
              <a:buNone/>
            </a:pPr>
            <a:r>
              <a:rPr lang="en-VN" sz="1400" dirty="0"/>
              <a:t>[2] Y. Wang, W. Ma, H. Xu, Y. Liu, and P. Yin, “A Lightweight Multi-View Learning Approach for Phishing Attack Detection Using Transformer with Mixture of Experts,” </a:t>
            </a:r>
            <a:r>
              <a:rPr lang="en-VN" sz="1400" i="1" dirty="0"/>
              <a:t>Applied Sciences</a:t>
            </a:r>
            <a:r>
              <a:rPr lang="en-VN" sz="1400" dirty="0"/>
              <a:t>, vol. 13, no. 13, 2023, doi: 10.3390/app13137429.</a:t>
            </a:r>
          </a:p>
          <a:p>
            <a:pPr marL="88900" indent="0">
              <a:buNone/>
            </a:pPr>
            <a:r>
              <a:rPr lang="en-VN" sz="1400" dirty="0"/>
              <a:t>[3] R. Meléndez, M. Ptaszynski, and F. Masui, “Comparative Investigation of Traditional Machine-Learning Models and Transformer Models for Phishing Email Detection,” </a:t>
            </a:r>
            <a:r>
              <a:rPr lang="en-VN" sz="1400" i="1" dirty="0"/>
              <a:t>Electronics (Basel)</a:t>
            </a:r>
            <a:r>
              <a:rPr lang="en-VN" sz="1400" dirty="0"/>
              <a:t>, vol. 13, no. 24, 2024, doi: 10.3390/electronics13244877.</a:t>
            </a:r>
          </a:p>
          <a:p>
            <a:pPr marL="88900" indent="0">
              <a:buNone/>
            </a:pPr>
            <a:r>
              <a:rPr lang="en-VN" sz="1400" dirty="0"/>
              <a:t>[4] A. Al-Subaiey, M. Al-Thani, N. Abdullah Alam, K. F. Antora, A. Khandakar, and S. A. Uz Zaman, “Novel interpretable and robust web-based AI platform for phishing email detection,” </a:t>
            </a:r>
            <a:r>
              <a:rPr lang="en-VN" sz="1400" i="1" dirty="0"/>
              <a:t>Computers and Electrical Engineering</a:t>
            </a:r>
            <a:r>
              <a:rPr lang="en-VN" sz="1400" dirty="0"/>
              <a:t>, vol. 120, Dec. 2024, doi: 10.1016/j.compeleceng.2024.109625.</a:t>
            </a:r>
          </a:p>
          <a:p>
            <a:pPr marL="88900" indent="0">
              <a:buNone/>
            </a:pPr>
            <a:r>
              <a:rPr lang="en-VN" sz="1400" dirty="0"/>
              <a:t>[5] N. Q. Do, A. Selamat, H. Fujita, and O. Krejcar, “An integrated model based on deep learning classifiers and pre-trained transformer for phishing URL detection,” </a:t>
            </a:r>
            <a:r>
              <a:rPr lang="en-VN" sz="1400" i="1" dirty="0"/>
              <a:t>Future Generation Computer Systems</a:t>
            </a:r>
            <a:r>
              <a:rPr lang="en-VN" sz="1400" dirty="0"/>
              <a:t>, vol. 161, pp. 269–285, Dec. 2024, doi: 10.1016/j.future.2024.06.031.</a:t>
            </a:r>
            <a:endParaRPr lang="en-V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terial - R01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</TotalTime>
  <Words>944</Words>
  <Application>Microsoft Macintosh PowerPoint</Application>
  <PresentationFormat>On-screen Show (16:9)</PresentationFormat>
  <Paragraphs>52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Wingdings</vt:lpstr>
      <vt:lpstr>Arial</vt:lpstr>
      <vt:lpstr>Roboto</vt:lpstr>
      <vt:lpstr>Material - R01</vt:lpstr>
      <vt:lpstr>PHÁT HIỆN EMAIL LỪA ĐẢO DẪN ĐẾN RANSOMWARE BẰNG MÔ HÌNH TRANSFORMER NHẸ</vt:lpstr>
      <vt:lpstr>Tóm tắt </vt:lpstr>
      <vt:lpstr>Giới thiệu</vt:lpstr>
      <vt:lpstr>Giới thiệu</vt:lpstr>
      <vt:lpstr>Mục tiêu</vt:lpstr>
      <vt:lpstr>Nội dung và Phương pháp</vt:lpstr>
      <vt:lpstr>Nội dung và Phương pháp</vt:lpstr>
      <vt:lpstr>Kết quả dự kiến</vt:lpstr>
      <vt:lpstr>Tài liệu tham khảo</vt:lpstr>
      <vt:lpstr>Tài liệu tham khảo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Tạ Duy Huy</cp:lastModifiedBy>
  <cp:revision>29</cp:revision>
  <dcterms:modified xsi:type="dcterms:W3CDTF">2025-05-30T16:22:49Z</dcterms:modified>
</cp:coreProperties>
</file>