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notesMasterIdLst>
    <p:notesMasterId r:id="rId20"/>
  </p:notesMasterIdLst>
  <p:sldIdLst>
    <p:sldId id="256" r:id="rId6"/>
    <p:sldId id="258" r:id="rId7"/>
    <p:sldId id="257" r:id="rId8"/>
    <p:sldId id="265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5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rgbClr val="FF0000"/>
        </a:solidFill>
        <a:latin typeface="Calibri" panose="020F0502020204030204" pitchFamily="2" charset="0"/>
        <a:ea typeface="SimSun" panose="02010600030101010101" pitchFamily="2" charset="-122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4" Type="http://schemas.openxmlformats.org/officeDocument/2006/relationships/theme" Target="../theme/theme4.xml"/><Relationship Id="rId13" Type="http://schemas.openxmlformats.org/officeDocument/2006/relationships/image" Target="../media/image6.jpe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Text 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anose="020F0502020204030204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36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6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36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7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3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38873" y="4630738"/>
            <a:ext cx="6891337" cy="738187"/>
          </a:xfrm>
          <a:ln/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en-IN" altLang="zh-CN" sz="3600" dirty="0"/>
              <a:t>Document Imaging Web Application</a:t>
            </a:r>
            <a:endParaRPr lang="en-IN" altLang="zh-CN" sz="3600" dirty="0"/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1139190" y="5368925"/>
            <a:ext cx="6916420" cy="793750"/>
          </a:xfrm>
          <a:ln/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en-IN">
                <a:solidFill>
                  <a:schemeClr val="folHlink"/>
                </a:solidFill>
              </a:rPr>
              <a:t>Developed using ASP.NET, GdPictures 14 </a:t>
            </a:r>
            <a:endParaRPr lang="en-IN">
              <a:solidFill>
                <a:schemeClr val="folHlink"/>
              </a:solidFill>
            </a:endParaRPr>
          </a:p>
          <a:p>
            <a:pPr lvl="0" eaLnBrk="1" hangingPunct="1">
              <a:lnSpc>
                <a:spcPct val="100000"/>
              </a:lnSpc>
            </a:pPr>
            <a:r>
              <a:rPr lang="en-IN">
                <a:solidFill>
                  <a:schemeClr val="folHlink"/>
                </a:solidFill>
              </a:rPr>
              <a:t>By Trupti Dalia (ID: 874468) Summer 2017</a:t>
            </a:r>
            <a:endParaRPr lang="en-IN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Rotation and Zooming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10472" y="1414780"/>
          <a:ext cx="2472539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771775" imgH="5819775" progId="Paint.Picture">
                  <p:embed/>
                </p:oleObj>
              </mc:Choice>
              <mc:Fallback>
                <p:oleObj name="" r:id="rId1" imgW="2771775" imgH="5819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10472" y="1414780"/>
                        <a:ext cx="2472539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040380" y="1414780"/>
            <a:ext cx="571627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Effect of Rotating Page # 1 reflected on Thumbnails and the </a:t>
            </a:r>
            <a:endParaRPr lang="en-IN" altLang="en-US"/>
          </a:p>
          <a:p>
            <a:r>
              <a:rPr lang="en-IN" altLang="en-US"/>
              <a:t>page itself.</a:t>
            </a:r>
            <a:endParaRPr lang="en-IN" altLang="en-US"/>
          </a:p>
        </p:txBody>
      </p:sp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3155950" y="2347595"/>
          <a:ext cx="5847715" cy="374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648575" imgH="5038725" progId="Paint.Picture">
                  <p:embed/>
                </p:oleObj>
              </mc:Choice>
              <mc:Fallback>
                <p:oleObj name="" r:id="rId3" imgW="7648575" imgH="50387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3155950" y="2347595"/>
                        <a:ext cx="5847715" cy="374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3155950" y="2159635"/>
            <a:ext cx="5847715" cy="0"/>
          </a:xfrm>
          <a:prstGeom prst="line">
            <a:avLst/>
          </a:prstGeom>
          <a:ln w="76200">
            <a:solidFill>
              <a:srgbClr val="FF0000">
                <a:alpha val="9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554095" y="6283960"/>
            <a:ext cx="4688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Zoom the contents of the fille for better viewing.</a:t>
            </a:r>
            <a:endParaRPr lang="en-I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974975" y="2159635"/>
            <a:ext cx="5847715" cy="0"/>
          </a:xfrm>
          <a:prstGeom prst="line">
            <a:avLst/>
          </a:prstGeom>
          <a:ln w="76200">
            <a:solidFill>
              <a:srgbClr val="FF0000">
                <a:alpha val="9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013710" y="2146300"/>
            <a:ext cx="13335" cy="4505960"/>
          </a:xfrm>
          <a:prstGeom prst="line">
            <a:avLst/>
          </a:prstGeom>
          <a:ln w="76200">
            <a:solidFill>
              <a:srgbClr val="FF0000">
                <a:alpha val="9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Annotations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469900" y="1289685"/>
          <a:ext cx="250444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495425" imgH="238125" progId="Paint.Picture">
                  <p:embed/>
                </p:oleObj>
              </mc:Choice>
              <mc:Fallback>
                <p:oleObj name="" r:id="rId1" imgW="1495425" imgH="2381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rcRect r="16112"/>
                    </p:blipFill>
                    <p:spPr>
                      <a:xfrm>
                        <a:off x="469900" y="1289685"/>
                        <a:ext cx="2504440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974340" y="1491615"/>
            <a:ext cx="593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 </a:t>
            </a:r>
            <a:r>
              <a:rPr lang="en-IN" altLang="en-US" b="1"/>
              <a:t>Time Stamp</a:t>
            </a:r>
            <a:r>
              <a:rPr lang="en-IN" altLang="en-US"/>
              <a:t>. Can move around to place accordingly.</a:t>
            </a:r>
            <a:endParaRPr lang="en-IN" altLang="en-US"/>
          </a:p>
        </p:txBody>
      </p:sp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469702" y="2235042"/>
          <a:ext cx="2145030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143125" imgH="1228725" progId="Paint.Picture">
                  <p:embed/>
                </p:oleObj>
              </mc:Choice>
              <mc:Fallback>
                <p:oleObj name="" r:id="rId3" imgW="2143125" imgH="12287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69702" y="2235042"/>
                        <a:ext cx="2145030" cy="122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64795" y="2061845"/>
            <a:ext cx="86518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/>
          <p:nvPr/>
        </p:nvGraphicFramePr>
        <p:xfrm>
          <a:off x="4274185" y="2235200"/>
          <a:ext cx="2228850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200275" imgH="1266825" progId="Paint.Picture">
                  <p:embed/>
                </p:oleObj>
              </mc:Choice>
              <mc:Fallback>
                <p:oleObj name="" r:id="rId5" imgW="2200275" imgH="126682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274185" y="2235200"/>
                        <a:ext cx="2228850" cy="122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472440" y="3624580"/>
            <a:ext cx="84258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Approved </a:t>
            </a:r>
            <a:r>
              <a:rPr lang="en-IN" altLang="en-US"/>
              <a:t>and </a:t>
            </a:r>
            <a:r>
              <a:rPr lang="en-IN" altLang="en-US" b="1"/>
              <a:t>Rejected </a:t>
            </a:r>
            <a:r>
              <a:rPr lang="en-IN" altLang="en-US"/>
              <a:t>Stamp. The default text and design can be changed as per user's preference.</a:t>
            </a:r>
            <a:endParaRPr lang="en-I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4000" y="4488180"/>
            <a:ext cx="86518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/>
          <p:nvPr/>
        </p:nvGraphicFramePr>
        <p:xfrm>
          <a:off x="450850" y="4798060"/>
          <a:ext cx="2043430" cy="160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1285875" imgH="1114425" progId="Paint.Picture">
                  <p:embed/>
                </p:oleObj>
              </mc:Choice>
              <mc:Fallback>
                <p:oleObj name="" r:id="rId7" imgW="1285875" imgH="11144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450850" y="4798060"/>
                        <a:ext cx="2043430" cy="160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2974975" y="4850765"/>
            <a:ext cx="592328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 Signature. Signature can als obe formatted by adding image, text, formatting background, fore color, text style, border and so on.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Print, Scan File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469900" y="1407121"/>
          <a:ext cx="4033282" cy="404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24475" imgH="4848225" progId="Paint.Picture">
                  <p:embed/>
                </p:oleObj>
              </mc:Choice>
              <mc:Fallback>
                <p:oleObj name="" r:id="rId1" imgW="5324475" imgH="4848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69900" y="1407121"/>
                        <a:ext cx="4033282" cy="4043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4883150" y="1853565"/>
          <a:ext cx="4033520" cy="102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457825" imgH="866775" progId="Paint.Picture">
                  <p:embed/>
                </p:oleObj>
              </mc:Choice>
              <mc:Fallback>
                <p:oleObj name="" r:id="rId3" imgW="5457825" imgH="8667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883150" y="1853565"/>
                        <a:ext cx="4033520" cy="102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70535" y="5727700"/>
            <a:ext cx="378650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Print the current loaded file to desired </a:t>
            </a:r>
            <a:endParaRPr lang="en-IN" altLang="en-US"/>
          </a:p>
          <a:p>
            <a:r>
              <a:rPr lang="en-IN" altLang="en-US" b="1"/>
              <a:t>Printer</a:t>
            </a:r>
            <a:r>
              <a:rPr lang="en-IN" altLang="en-US"/>
              <a:t>.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883150" y="3042920"/>
            <a:ext cx="360997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Scan </a:t>
            </a:r>
            <a:r>
              <a:rPr lang="en-IN" altLang="en-US"/>
              <a:t>documents through Scanner and get file loaded. All operations can be operated on a Scanned document too.</a:t>
            </a:r>
            <a:endParaRPr lang="en-IN" alt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736465" y="1407160"/>
            <a:ext cx="20320" cy="4958715"/>
          </a:xfrm>
          <a:prstGeom prst="line">
            <a:avLst/>
          </a:prstGeom>
          <a:ln w="76200">
            <a:solidFill>
              <a:srgbClr val="FF0000">
                <a:alpha val="9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Clean-up Image Operations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469781" y="1271429"/>
          <a:ext cx="1524000" cy="191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5850" imgH="1362075" progId="Paint.Picture">
                  <p:embed/>
                </p:oleObj>
              </mc:Choice>
              <mc:Fallback>
                <p:oleObj name="" r:id="rId1" imgW="1085850" imgH="1362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69781" y="1271429"/>
                        <a:ext cx="1524000" cy="191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83815" y="1381760"/>
            <a:ext cx="203009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Auto Deskew -</a:t>
            </a:r>
            <a:endParaRPr lang="en-IN" altLang="en-US"/>
          </a:p>
          <a:p>
            <a:r>
              <a:rPr lang="en-IN" altLang="en-US"/>
              <a:t>Straighten an image</a:t>
            </a:r>
            <a:endParaRPr lang="en-IN" altLang="en-US"/>
          </a:p>
        </p:txBody>
      </p:sp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756920" y="3183255"/>
          <a:ext cx="444500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476250" imgH="3448050" progId="Paint.Picture">
                  <p:embed/>
                </p:oleObj>
              </mc:Choice>
              <mc:Fallback>
                <p:oleObj name="" r:id="rId3" imgW="476250" imgH="34480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rcRect r="6791" b="79407"/>
                    </p:blipFill>
                    <p:spPr>
                      <a:xfrm>
                        <a:off x="756920" y="3183255"/>
                        <a:ext cx="444500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657860" y="3893820"/>
          <a:ext cx="444500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476250" imgH="3448050" progId="Paint.Picture">
                  <p:embed/>
                </p:oleObj>
              </mc:Choice>
              <mc:Fallback>
                <p:oleObj name="" r:id="rId5" imgW="476250" imgH="34480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rcRect r="6791" b="79407"/>
                    </p:blipFill>
                    <p:spPr>
                      <a:xfrm>
                        <a:off x="657860" y="3893820"/>
                        <a:ext cx="444500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1102360" y="4214495"/>
          <a:ext cx="444500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476250" imgH="3448050" progId="Paint.Picture">
                  <p:embed/>
                </p:oleObj>
              </mc:Choice>
              <mc:Fallback>
                <p:oleObj name="" r:id="rId7" imgW="476250" imgH="34480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8"/>
                      <a:srcRect r="6791" b="79407"/>
                    </p:blipFill>
                    <p:spPr>
                      <a:xfrm>
                        <a:off x="1102360" y="4214495"/>
                        <a:ext cx="444500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1993900" y="3571875"/>
            <a:ext cx="315531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Despeckle - Remove Black dots, </a:t>
            </a:r>
            <a:endParaRPr lang="en-IN" altLang="en-US"/>
          </a:p>
          <a:p>
            <a:r>
              <a:rPr lang="en-IN" altLang="en-US"/>
              <a:t>Punch marks, Black borders</a:t>
            </a:r>
            <a:endParaRPr lang="en-IN" altLang="en-US"/>
          </a:p>
        </p:txBody>
      </p:sp>
      <p:graphicFrame>
        <p:nvGraphicFramePr>
          <p:cNvPr id="16" name="Object 15"/>
          <p:cNvGraphicFramePr/>
          <p:nvPr/>
        </p:nvGraphicFramePr>
        <p:xfrm>
          <a:off x="5501640" y="1555750"/>
          <a:ext cx="3402965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3400425" imgH="3743325" progId="Paint.Picture">
                  <p:embed/>
                </p:oleObj>
              </mc:Choice>
              <mc:Fallback>
                <p:oleObj name="" r:id="rId9" imgW="3400425" imgH="37433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5501640" y="1555750"/>
                        <a:ext cx="3402965" cy="374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Document Imaging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8241665" cy="4871720"/>
          </a:xfrm>
        </p:spPr>
        <p:txBody>
          <a:bodyPr/>
          <a:p>
            <a:r>
              <a:rPr lang="en-IN" altLang="en-US"/>
              <a:t>Developing such “Document Imaging Application” with so many features in a single web application was great fun and challenging too. </a:t>
            </a:r>
            <a:endParaRPr lang="en-IN" altLang="en-US"/>
          </a:p>
          <a:p>
            <a:r>
              <a:rPr lang="en-IN" altLang="en-US"/>
              <a:t>Hosting the application on Web, makes it more easy and convinient for users to use without the hassle of installation and/or updations.</a:t>
            </a:r>
            <a:endParaRPr lang="en-IN" altLang="en-US"/>
          </a:p>
          <a:p>
            <a:r>
              <a:rPr lang="en-IN" altLang="en-US"/>
              <a:t>It was pleasure working on this application. I hope users also find it helpful and pleasureable to use.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 algn="r">
              <a:buNone/>
            </a:pP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Thanks, </a:t>
            </a:r>
            <a:endParaRPr lang="en-I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 algn="r">
              <a:buNone/>
            </a:pP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Trupti (ID: 874468)</a:t>
            </a:r>
            <a:endParaRPr lang="en-I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/>
        </p:nvSpPr>
        <p:spPr>
          <a:xfrm>
            <a:off x="780415" y="683895"/>
            <a:ext cx="6891020" cy="9505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ctr">
            <a:scene3d>
              <a:camera prst="orthographicFront"/>
              <a:lightRig rig="threePt" dir="t"/>
            </a:scene3d>
          </a:bodyPr>
          <a:lstStyle>
            <a:lvl1pPr lvl="0">
              <a:defRPr kern="1200"/>
            </a:lvl1pPr>
          </a:lstStyle>
          <a:p>
            <a:pPr lvl="0" algn="ctr" eaLnBrk="1" hangingPunct="1"/>
            <a:r>
              <a:rPr lang="en-IN" altLang="zh-CN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About </a:t>
            </a:r>
            <a:endParaRPr lang="en-IN" altLang="zh-CN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lvl="0" algn="ctr" eaLnBrk="1" hangingPunct="1"/>
            <a:r>
              <a:rPr lang="en-IN" altLang="zh-CN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Document Imaging Web Application</a:t>
            </a:r>
            <a:endParaRPr lang="en-IN" altLang="zh-CN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62940" y="1913255"/>
            <a:ext cx="8041005" cy="420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Document Imaging application is specially designed based on the requirements of Daytona State College IT Department. </a:t>
            </a:r>
            <a:endParaRPr lang="en-IN" altLang="en-US"/>
          </a:p>
          <a:p>
            <a:pPr marL="285750" indent="-285750">
              <a:buClr>
                <a:srgbClr val="7030A0"/>
              </a:buClr>
              <a:buFont typeface="Wingdings" panose="05000000000000000000" charset="0"/>
              <a:buChar char="Ø"/>
            </a:pPr>
            <a:r>
              <a:rPr lang="en-IN" altLang="en-US"/>
              <a:t>User can open and/or scan a file, manipulate it with various features, Print and/or Save the file as a PDF and/or Tiff file. Currently supported files that can be opened are PDF, Docx, Image, Txt file. For ease of usage, user can either Drag N Drop file or Browse the file to open it.</a:t>
            </a:r>
            <a:endParaRPr lang="en-IN" altLang="en-US"/>
          </a:p>
          <a:p>
            <a:pPr algn="l">
              <a:buClr>
                <a:srgbClr val="7030A0"/>
              </a:buClr>
              <a:buFont typeface="Wingdings" panose="05000000000000000000" charset="0"/>
              <a:buChar char="Ø"/>
            </a:pPr>
            <a:r>
              <a:rPr lang="en-IN" altLang="en-US"/>
              <a:t> Application can also be used to read files; access any page of the file by entering page number or clicking Previous/Next, remove any page from existing file or scanned files.</a:t>
            </a:r>
            <a:endParaRPr lang="en-IN" altLang="en-US"/>
          </a:p>
          <a:p>
            <a:pPr>
              <a:buClr>
                <a:srgbClr val="7030A0"/>
              </a:buClr>
              <a:buFont typeface="Wingdings" panose="05000000000000000000" charset="0"/>
              <a:buChar char="Ø"/>
            </a:pPr>
            <a:r>
              <a:rPr lang="en-IN" altLang="en-US"/>
              <a:t> Zoom contents of the file, Rotate any page and the page will be saved in the selected Rotation form</a:t>
            </a:r>
            <a:endParaRPr lang="en-IN" altLang="en-US"/>
          </a:p>
          <a:p>
            <a:pPr>
              <a:buClr>
                <a:srgbClr val="7030A0"/>
              </a:buClr>
              <a:buFont typeface="Wingdings" panose="05000000000000000000" charset="0"/>
              <a:buChar char="Ø"/>
            </a:pPr>
            <a:r>
              <a:rPr lang="en-IN" altLang="en-US"/>
              <a:t> Add Signature, Timestamp, “Approved”, “Rejected” stamp in your preferred location and format.</a:t>
            </a:r>
            <a:endParaRPr lang="en-IN" altLang="en-US"/>
          </a:p>
          <a:p>
            <a:pPr>
              <a:buClr>
                <a:srgbClr val="7030A0"/>
              </a:buClr>
              <a:buFont typeface="Wingdings" panose="05000000000000000000" charset="0"/>
              <a:buChar char="Ø"/>
            </a:pPr>
            <a:r>
              <a:rPr lang="en-IN" altLang="en-US"/>
              <a:t> Documents received as image usually are not clean. Clean such document images by getting rid of black borders, black marks, punch hole marks, straighten the image. 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 idx="4294967295"/>
          </p:nvPr>
        </p:nvSpPr>
        <p:spPr>
          <a:xfrm>
            <a:off x="902970" y="424180"/>
            <a:ext cx="8241030" cy="526415"/>
          </a:xfrm>
          <a:ln/>
        </p:spPr>
        <p:txBody>
          <a:bodyPr vert="horz" wrap="square" lIns="0" tIns="0" rIns="0" bIns="0" anchor="b"/>
          <a:p>
            <a:pPr lvl="0" eaLnBrk="1" hangingPunct="1"/>
            <a:r>
              <a:rPr lang="en-IN" altLang="zh-CN" dirty="0"/>
              <a:t>Start of the application</a:t>
            </a:r>
            <a:endParaRPr lang="en-IN" altLang="zh-CN" dirty="0"/>
          </a:p>
        </p:txBody>
      </p:sp>
      <p:pic>
        <p:nvPicPr>
          <p:cNvPr id="2" name="Picture 1" descr="Start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950595"/>
            <a:ext cx="8240395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05740" y="699770"/>
          <a:ext cx="6258560" cy="380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467475" imgH="6143625" progId="Paint.Picture">
                  <p:embed/>
                </p:oleObj>
              </mc:Choice>
              <mc:Fallback>
                <p:oleObj name="" r:id="rId1" imgW="6467475" imgH="61436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05740" y="699770"/>
                        <a:ext cx="6258560" cy="380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205740" y="5450840"/>
          <a:ext cx="5443220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438775" imgH="981075" progId="Paint.Picture">
                  <p:embed/>
                </p:oleObj>
              </mc:Choice>
              <mc:Fallback>
                <p:oleObj name="" r:id="rId3" imgW="5438775" imgH="981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205740" y="5450840"/>
                        <a:ext cx="5443220" cy="98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6173470" y="5450840"/>
          <a:ext cx="1210310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209675" imgH="752475" progId="Paint.Picture">
                  <p:embed/>
                </p:oleObj>
              </mc:Choice>
              <mc:Fallback>
                <p:oleObj name="" r:id="rId5" imgW="1209675" imgH="7524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6173470" y="5450840"/>
                        <a:ext cx="1210310" cy="7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570980" y="1016635"/>
            <a:ext cx="2554605" cy="31115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Open File by </a:t>
            </a:r>
            <a:r>
              <a:rPr lang="en-IN" altLang="en-US" b="1"/>
              <a:t>Browsing</a:t>
            </a:r>
            <a:endParaRPr lang="en-IN" altLang="en-US" b="1"/>
          </a:p>
          <a:p>
            <a:r>
              <a:rPr lang="en-IN" altLang="en-US"/>
              <a:t>and select the File to </a:t>
            </a:r>
            <a:endParaRPr lang="en-IN" altLang="en-US"/>
          </a:p>
          <a:p>
            <a:r>
              <a:rPr lang="en-IN" altLang="en-US"/>
              <a:t>open.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Click on “</a:t>
            </a:r>
            <a:r>
              <a:rPr lang="en-IN" altLang="en-US" b="1"/>
              <a:t>Load from URI</a:t>
            </a:r>
            <a:r>
              <a:rPr lang="en-IN" altLang="en-US"/>
              <a:t>” </a:t>
            </a:r>
            <a:endParaRPr lang="en-IN" altLang="en-US"/>
          </a:p>
          <a:p>
            <a:r>
              <a:rPr lang="en-IN" altLang="en-US"/>
              <a:t>and open file from the </a:t>
            </a:r>
            <a:endParaRPr lang="en-IN" altLang="en-US"/>
          </a:p>
          <a:p>
            <a:r>
              <a:rPr lang="en-IN" altLang="en-US"/>
              <a:t>cloud.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Easily Close any opened </a:t>
            </a:r>
            <a:endParaRPr lang="en-IN" altLang="en-US"/>
          </a:p>
          <a:p>
            <a:r>
              <a:rPr lang="en-IN" altLang="en-US"/>
              <a:t>file by clicking </a:t>
            </a:r>
            <a:endParaRPr lang="en-IN" altLang="en-US"/>
          </a:p>
          <a:p>
            <a:r>
              <a:rPr lang="en-IN" altLang="en-US"/>
              <a:t>“</a:t>
            </a:r>
            <a:r>
              <a:rPr lang="en-IN" altLang="en-US" b="1"/>
              <a:t>Close Doc</a:t>
            </a:r>
            <a:r>
              <a:rPr lang="en-IN" altLang="en-US"/>
              <a:t>”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43865" y="4671695"/>
            <a:ext cx="8191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Open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1183640" y="4671695"/>
            <a:ext cx="79375" cy="2260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048635" y="5057140"/>
            <a:ext cx="16554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Load from URI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533900" y="5057775"/>
            <a:ext cx="76200" cy="32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7249160" y="5189855"/>
            <a:ext cx="17538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Close Document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7383780" y="5558155"/>
            <a:ext cx="438785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30238" y="3356633"/>
          <a:ext cx="3868737" cy="198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276975" imgH="5781675" progId="Paint.Picture">
                  <p:embed/>
                </p:oleObj>
              </mc:Choice>
              <mc:Fallback>
                <p:oleObj name="" r:id="rId1" imgW="6276975" imgH="57816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30238" y="3356633"/>
                        <a:ext cx="3868737" cy="1981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ChangeAspect="1"/>
          </p:cNvGraphicFramePr>
          <p:nvPr>
            <p:ph sz="quarter" idx="4"/>
          </p:nvPr>
        </p:nvGraphicFramePr>
        <p:xfrm>
          <a:off x="4672807" y="3485357"/>
          <a:ext cx="38004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800475" imgH="1724025" progId="Paint.Picture">
                  <p:embed/>
                </p:oleObj>
              </mc:Choice>
              <mc:Fallback>
                <p:oleObj name="" r:id="rId3" imgW="3800475" imgH="172402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672807" y="3485357"/>
                        <a:ext cx="380047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178435" y="2868930"/>
          <a:ext cx="8718550" cy="383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11638915" imgH="5572125" progId="Paint.Picture">
                  <p:embed/>
                </p:oleObj>
              </mc:Choice>
              <mc:Fallback>
                <p:oleObj name="" r:id="rId5" imgW="11638915" imgH="5572125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178435" y="2868930"/>
                        <a:ext cx="8718550" cy="383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5368290" y="411480"/>
            <a:ext cx="323532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2000" b="1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Drag N Drop</a:t>
            </a:r>
            <a:endParaRPr lang="en-IN" altLang="en-US" sz="2000" b="1" u="sng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0" name="Object 19"/>
          <p:cNvGraphicFramePr/>
          <p:nvPr/>
        </p:nvGraphicFramePr>
        <p:xfrm>
          <a:off x="372110" y="166370"/>
          <a:ext cx="4796790" cy="24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4886325" imgH="3705225" progId="Paint.Picture">
                  <p:embed/>
                </p:oleObj>
              </mc:Choice>
              <mc:Fallback>
                <p:oleObj name="" r:id="rId7" imgW="4886325" imgH="3705225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372110" y="166370"/>
                        <a:ext cx="4796790" cy="245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/>
          <p:nvPr/>
        </p:nvGraphicFramePr>
        <p:xfrm>
          <a:off x="5269865" y="1280795"/>
          <a:ext cx="3707765" cy="134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9" imgW="3705225" imgH="1343025" progId="Paint.Picture">
                  <p:embed/>
                </p:oleObj>
              </mc:Choice>
              <mc:Fallback>
                <p:oleObj name="" r:id="rId9" imgW="3705225" imgH="1343025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5269865" y="1280795"/>
                        <a:ext cx="3707765" cy="134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/>
          <p:nvPr>
            <p:ph idx="1"/>
          </p:nvPr>
        </p:nvGraphicFramePr>
        <p:xfrm>
          <a:off x="377190" y="725170"/>
          <a:ext cx="8493125" cy="347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706225" imgH="4943475" progId="Paint.Picture">
                  <p:embed/>
                </p:oleObj>
              </mc:Choice>
              <mc:Fallback>
                <p:oleObj name="" r:id="rId1" imgW="11706225" imgH="49434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77190" y="725170"/>
                        <a:ext cx="8493125" cy="347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77190" y="4604385"/>
            <a:ext cx="849376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Thumbnails </a:t>
            </a:r>
            <a:r>
              <a:rPr lang="en-IN" altLang="en-US"/>
              <a:t>shows list of pages in the current file.</a:t>
            </a:r>
            <a:endParaRPr lang="en-IN" altLang="en-US"/>
          </a:p>
          <a:p>
            <a:r>
              <a:rPr lang="en-IN" altLang="en-US" b="1"/>
              <a:t>Comments </a:t>
            </a:r>
            <a:r>
              <a:rPr lang="en-IN" altLang="en-US"/>
              <a:t>menu lets user add comments for current page.</a:t>
            </a:r>
            <a:endParaRPr lang="en-IN" altLang="en-US"/>
          </a:p>
          <a:p>
            <a:r>
              <a:rPr lang="en-IN" altLang="en-US" b="1"/>
              <a:t>Leave Request Approval</a:t>
            </a:r>
            <a:r>
              <a:rPr lang="en-IN" altLang="en-US"/>
              <a:t> menu lets add TimeStamp, Signature, Approved and Rejected 			         Stamp.</a:t>
            </a:r>
            <a:endParaRPr lang="en-IN" altLang="en-US"/>
          </a:p>
          <a:p>
            <a:r>
              <a:rPr lang="en-IN" altLang="en-US" b="1"/>
              <a:t>Operations </a:t>
            </a:r>
            <a:r>
              <a:rPr lang="en-IN" altLang="en-US"/>
              <a:t>menu handles Cleaning the image features like Remove black borders, </a:t>
            </a:r>
            <a:endParaRPr lang="en-IN" altLang="en-US"/>
          </a:p>
          <a:p>
            <a:r>
              <a:rPr lang="en-IN" altLang="en-US"/>
              <a:t>	    Punch holes, Black marks, Straighten the image.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900" y="331153"/>
            <a:ext cx="8240713" cy="700087"/>
          </a:xfrm>
        </p:spPr>
        <p:txBody>
          <a:bodyPr/>
          <a:p>
            <a:r>
              <a:rPr lang="en-IN" altLang="en-US"/>
              <a:t>Pagination and Page Numbers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77825" y="5725795"/>
            <a:ext cx="83331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Enter any pae number and view the contents of that particular page. This feature turns very efficient when the file is huge with several pages.</a:t>
            </a:r>
            <a:endParaRPr lang="en-IN" altLang="en-US"/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377825" y="1123950"/>
          <a:ext cx="8333105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410825" imgH="5857875" progId="Paint.Picture">
                  <p:embed/>
                </p:oleObj>
              </mc:Choice>
              <mc:Fallback>
                <p:oleObj name="" r:id="rId1" imgW="10410825" imgH="5857875" progId="Paint.Picture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825" y="1123950"/>
                        <a:ext cx="8333105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71475"/>
            <a:ext cx="8241030" cy="447040"/>
          </a:xfrm>
        </p:spPr>
        <p:txBody>
          <a:bodyPr/>
          <a:p>
            <a:r>
              <a:rPr lang="en-IN" altLang="en-US"/>
              <a:t>Save File as PDF / TIFF</a:t>
            </a:r>
            <a:endParaRPr lang="en-IN" alt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36575" y="818515"/>
          <a:ext cx="8267065" cy="512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591165" imgH="6296025" progId="Paint.Picture">
                  <p:embed/>
                </p:oleObj>
              </mc:Choice>
              <mc:Fallback>
                <p:oleObj name="" r:id="rId1" imgW="10591165" imgH="6296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rcRect t="7693" r="-316"/>
                    </p:blipFill>
                    <p:spPr>
                      <a:xfrm>
                        <a:off x="536575" y="818515"/>
                        <a:ext cx="8267065" cy="512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36575" y="6146165"/>
            <a:ext cx="599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Save the Docx file to PDF file. See the downloaded file on Save.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Delete a Page from File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241935" y="1250950"/>
          <a:ext cx="420941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00875" imgH="5305425" progId="Paint.Picture">
                  <p:embed/>
                </p:oleObj>
              </mc:Choice>
              <mc:Fallback>
                <p:oleObj name="" r:id="rId1" imgW="7000875" imgH="53054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41935" y="1250950"/>
                        <a:ext cx="4209415" cy="506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4763135" y="1424940"/>
          <a:ext cx="2115820" cy="440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200275" imgH="5400675" progId="Paint.Picture">
                  <p:embed/>
                </p:oleObj>
              </mc:Choice>
              <mc:Fallback>
                <p:oleObj name="" r:id="rId3" imgW="2200275" imgH="54006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763135" y="1424940"/>
                        <a:ext cx="2115820" cy="4408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4763135" y="5920740"/>
          <a:ext cx="4036695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534025" imgH="790575" progId="Paint.Picture">
                  <p:embed/>
                </p:oleObj>
              </mc:Choice>
              <mc:Fallback>
                <p:oleObj name="" r:id="rId5" imgW="5534025" imgH="7905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763135" y="5920740"/>
                        <a:ext cx="4036695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590415" y="1250950"/>
            <a:ext cx="0" cy="540893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092315" y="1424940"/>
            <a:ext cx="1813560" cy="420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After Deleting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Page # 3, the page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is no more visible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in the Thumbnails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and the number of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pages are only 3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instead of 4.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This tells that the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page has been 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IN" altLang="en-US">
                <a:solidFill>
                  <a:srgbClr val="00B050"/>
                </a:solidFill>
                <a:sym typeface="+mn-ea"/>
              </a:rPr>
              <a:t>deleted sucessfully.</a:t>
            </a:r>
            <a:endParaRPr lang="en-IN" altLang="en-US">
              <a:solidFill>
                <a:srgbClr val="00B050"/>
              </a:solidFill>
              <a:sym typeface="+mn-ea"/>
            </a:endParaRPr>
          </a:p>
          <a:p>
            <a:endParaRPr lang="en-IN" altLang="en-US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ank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3245</Words>
  <Application>WPS Presentation</Application>
  <PresentationFormat>On-screen Show (4:3)</PresentationFormat>
  <Paragraphs>104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14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幼圆</vt:lpstr>
      <vt:lpstr>Baskerville Old Face</vt:lpstr>
      <vt:lpstr>Microsoft YaHei</vt:lpstr>
      <vt:lpstr>Wingdings</vt:lpstr>
      <vt:lpstr>Arial</vt:lpstr>
      <vt:lpstr>Calibri Light</vt:lpstr>
      <vt:lpstr>A000120140530A79PPBG</vt:lpstr>
      <vt:lpstr>1_A000120140530A79PPBG</vt:lpstr>
      <vt:lpstr>1_Blank Design</vt:lpstr>
      <vt:lpstr>2_A000120140530A79PPBG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Document Imaging Web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Trupti</cp:lastModifiedBy>
  <cp:revision>78</cp:revision>
  <dcterms:created xsi:type="dcterms:W3CDTF">2014-06-03T02:52:00Z</dcterms:created>
  <dcterms:modified xsi:type="dcterms:W3CDTF">2017-07-20T05:45:35Z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1033-10.2.0.5871</vt:lpwstr>
  </property>
</Properties>
</file>