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311" r:id="rId2"/>
    <p:sldId id="497" r:id="rId3"/>
    <p:sldId id="589" r:id="rId4"/>
    <p:sldId id="593" r:id="rId5"/>
    <p:sldId id="562" r:id="rId6"/>
    <p:sldId id="563" r:id="rId7"/>
    <p:sldId id="564" r:id="rId8"/>
    <p:sldId id="595" r:id="rId9"/>
    <p:sldId id="596" r:id="rId10"/>
    <p:sldId id="597" r:id="rId11"/>
    <p:sldId id="598" r:id="rId12"/>
    <p:sldId id="594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99" r:id="rId32"/>
    <p:sldId id="600" r:id="rId33"/>
    <p:sldId id="601" r:id="rId34"/>
    <p:sldId id="38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412" autoAdjust="0"/>
  </p:normalViewPr>
  <p:slideViewPr>
    <p:cSldViewPr>
      <p:cViewPr varScale="1">
        <p:scale>
          <a:sx n="83" d="100"/>
          <a:sy n="83" d="100"/>
        </p:scale>
        <p:origin x="24" y="26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Deming" userId="5779d40d05349baf" providerId="LiveId" clId="{4D22DD2A-52DC-4F61-85B9-B3D2BEDF6E4F}"/>
    <pc:docChg chg="modSld">
      <pc:chgData name="Jacob Deming" userId="5779d40d05349baf" providerId="LiveId" clId="{4D22DD2A-52DC-4F61-85B9-B3D2BEDF6E4F}" dt="2018-02-21T18:59:00.076" v="0" actId="20577"/>
      <pc:docMkLst>
        <pc:docMk/>
      </pc:docMkLst>
      <pc:sldChg chg="modSp">
        <pc:chgData name="Jacob Deming" userId="5779d40d05349baf" providerId="LiveId" clId="{4D22DD2A-52DC-4F61-85B9-B3D2BEDF6E4F}" dt="2018-02-21T18:59:00.076" v="0" actId="20577"/>
        <pc:sldMkLst>
          <pc:docMk/>
          <pc:sldMk cId="4081548035" sldId="311"/>
        </pc:sldMkLst>
        <pc:spChg chg="mod">
          <ac:chgData name="Jacob Deming" userId="5779d40d05349baf" providerId="LiveId" clId="{4D22DD2A-52DC-4F61-85B9-B3D2BEDF6E4F}" dt="2018-02-21T18:59:00.076" v="0" actId="20577"/>
          <ac:spMkLst>
            <pc:docMk/>
            <pc:sldMk cId="4081548035" sldId="31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91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39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6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86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44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37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9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03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944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847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08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72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232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128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786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015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477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81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5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415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21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4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26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6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40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Very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8497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2004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1026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48" y="875757"/>
            <a:ext cx="6085427" cy="52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440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</p:spTree>
    <p:extLst>
      <p:ext uri="{BB962C8B-B14F-4D97-AF65-F5344CB8AC3E}">
        <p14:creationId xmlns:p14="http://schemas.microsoft.com/office/powerpoint/2010/main" val="38423127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VBA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862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Variables / Arrays 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120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Conditionals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4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3200400"/>
            <a:ext cx="1320799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9771" y="33989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2650" y="4962991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7104" y="512578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9073" y="4962991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46453" y="512578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2b 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7055738" y="4322037"/>
            <a:ext cx="850617" cy="297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770346" y="4322037"/>
            <a:ext cx="850617" cy="2974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81046" y="277473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" y="2585998"/>
            <a:ext cx="6429375" cy="3695700"/>
          </a:xfrm>
          <a:prstGeom prst="rect">
            <a:avLst/>
          </a:prstGeom>
        </p:spPr>
      </p:pic>
      <p:sp>
        <p:nvSpPr>
          <p:cNvPr id="16" name="Shape 136"/>
          <p:cNvSpPr txBox="1"/>
          <p:nvPr/>
        </p:nvSpPr>
        <p:spPr>
          <a:xfrm>
            <a:off x="97365" y="758062"/>
            <a:ext cx="8589434" cy="1019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VBA, conditionals are simply declared using the keywords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If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Then,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u="sng" dirty="0" err="1">
                <a:solidFill>
                  <a:schemeClr val="dk1"/>
                </a:solidFill>
                <a:sym typeface="Arial"/>
              </a:rPr>
              <a:t>Elseif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Else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and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End if.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u="sng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Through VBA we can create far more sophisticated conditional logic than through Excel formulas alone.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 </a:t>
            </a:r>
            <a:endParaRPr lang="en-US" sz="2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95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Iteration (Looping)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490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 to Programming Logic</a:t>
            </a:r>
          </a:p>
        </p:txBody>
      </p:sp>
    </p:spTree>
    <p:extLst>
      <p:ext uri="{BB962C8B-B14F-4D97-AF65-F5344CB8AC3E}">
        <p14:creationId xmlns:p14="http://schemas.microsoft.com/office/powerpoint/2010/main" val="7959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hape 136"/>
          <p:cNvSpPr txBox="1"/>
          <p:nvPr/>
        </p:nvSpPr>
        <p:spPr>
          <a:xfrm>
            <a:off x="141376" y="968276"/>
            <a:ext cx="8658045" cy="85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dk1"/>
                </a:solidFill>
              </a:rPr>
              <a:t>This code will make more sense later… but basically it’s the VBA way of </a:t>
            </a:r>
            <a:r>
              <a:rPr lang="en-US" sz="2200" b="1" i="1" u="sng" dirty="0">
                <a:solidFill>
                  <a:schemeClr val="dk1"/>
                </a:solidFill>
              </a:rPr>
              <a:t>repeating the same block multiple times</a:t>
            </a:r>
            <a:r>
              <a:rPr lang="en-US" sz="2200" i="1" dirty="0">
                <a:solidFill>
                  <a:schemeClr val="dk1"/>
                </a:solidFill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6" y="2133600"/>
            <a:ext cx="885261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0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Program!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8797" y="129304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9956" y="14779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8797" y="305837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04409" y="32211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7761601" y="2398911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7564590" y="4167531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946" y="86737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8" name="Curved Up Arrow 17"/>
          <p:cNvSpPr/>
          <p:nvPr/>
        </p:nvSpPr>
        <p:spPr>
          <a:xfrm rot="5400000">
            <a:off x="6783917" y="3206358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1" y="778551"/>
            <a:ext cx="6287894" cy="539385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87070" y="4744225"/>
            <a:ext cx="1663854" cy="617068"/>
            <a:chOff x="6895290" y="4662643"/>
            <a:chExt cx="2189067" cy="778133"/>
          </a:xfrm>
        </p:grpSpPr>
        <p:sp>
          <p:nvSpPr>
            <p:cNvPr id="20" name="Rectangle 19"/>
            <p:cNvSpPr/>
            <p:nvPr/>
          </p:nvSpPr>
          <p:spPr>
            <a:xfrm>
              <a:off x="6895290" y="4662643"/>
              <a:ext cx="945832" cy="77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1569" y="4762872"/>
              <a:ext cx="806063" cy="58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3a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11713" y="4662643"/>
              <a:ext cx="945832" cy="77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8294" y="4762872"/>
              <a:ext cx="806063" cy="58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3b 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 rot="5400000">
            <a:off x="8103787" y="4185675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6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Functions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5059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Putting It All Together…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7008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</p:spTree>
    <p:extLst>
      <p:ext uri="{BB962C8B-B14F-4D97-AF65-F5344CB8AC3E}">
        <p14:creationId xmlns:p14="http://schemas.microsoft.com/office/powerpoint/2010/main" val="224415575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4046220"/>
            <a:ext cx="5341620" cy="76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7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 (Full Logic)…</a:t>
            </a:r>
          </a:p>
        </p:txBody>
      </p:sp>
      <p:sp>
        <p:nvSpPr>
          <p:cNvPr id="81" name="Shape 136"/>
          <p:cNvSpPr txBox="1"/>
          <p:nvPr/>
        </p:nvSpPr>
        <p:spPr>
          <a:xfrm>
            <a:off x="304800" y="914399"/>
            <a:ext cx="6826990" cy="28244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57200">
              <a:buSzPct val="100000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Get Items</a:t>
            </a:r>
          </a:p>
          <a:p>
            <a:pPr marL="457200" lvl="0" indent="-457200">
              <a:buSzPct val="100000"/>
              <a:buAutoNum type="arabicPeriod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457200">
              <a:buSzPct val="100000"/>
              <a:buAutoNum type="arabicPeriod"/>
            </a:pPr>
            <a:r>
              <a:rPr lang="en-US" sz="1800" b="1" u="sng" dirty="0">
                <a:solidFill>
                  <a:schemeClr val="dk1"/>
                </a:solidFill>
              </a:rPr>
              <a:t>Repeatedly</a:t>
            </a:r>
            <a:r>
              <a:rPr lang="en-US" sz="1800" b="1" dirty="0">
                <a:solidFill>
                  <a:schemeClr val="dk1"/>
                </a:solidFill>
              </a:rPr>
              <a:t> “spread the Peanut Butter”</a:t>
            </a:r>
          </a:p>
          <a:p>
            <a:pPr marL="457200" lvl="0" indent="-457200">
              <a:buSzPct val="100000"/>
              <a:buAutoNum type="arabicPeriod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457200">
              <a:buSzPct val="100000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Check if thickness </a:t>
            </a:r>
            <a:r>
              <a:rPr lang="en-US" sz="1800" b="1" u="sng" dirty="0">
                <a:solidFill>
                  <a:schemeClr val="dk1"/>
                </a:solidFill>
              </a:rPr>
              <a:t>condition</a:t>
            </a:r>
            <a:r>
              <a:rPr lang="en-US" sz="1800" b="1" dirty="0">
                <a:solidFill>
                  <a:schemeClr val="dk1"/>
                </a:solidFill>
              </a:rPr>
              <a:t> met.</a:t>
            </a:r>
          </a:p>
          <a:p>
            <a:pPr marL="457200" lvl="0" indent="-457200">
              <a:buSzPct val="100000"/>
              <a:buAutoNum type="arabicPeriod"/>
            </a:pPr>
            <a:endParaRPr lang="en-US" sz="1800" b="1" dirty="0">
              <a:solidFill>
                <a:schemeClr val="dk1"/>
              </a:solidFill>
            </a:endParaRPr>
          </a:p>
          <a:p>
            <a:pPr lvl="0" defTabSz="457200"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3a. If thickness condition is met run stop </a:t>
            </a:r>
            <a:r>
              <a:rPr lang="en-US" sz="1800" b="1" u="sng" dirty="0">
                <a:solidFill>
                  <a:schemeClr val="dk1"/>
                </a:solidFill>
              </a:rPr>
              <a:t>function</a:t>
            </a:r>
            <a:r>
              <a:rPr lang="en-US" sz="1800" b="1" dirty="0">
                <a:solidFill>
                  <a:schemeClr val="dk1"/>
                </a:solidFill>
              </a:rPr>
              <a:t>.</a:t>
            </a:r>
          </a:p>
          <a:p>
            <a:pPr lvl="0" defTabSz="457200"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</a:p>
          <a:p>
            <a:pPr lvl="0" defTabSz="457200"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3b. If thickness condition is </a:t>
            </a:r>
            <a:r>
              <a:rPr lang="en-US" sz="1800" b="1" i="1" dirty="0">
                <a:solidFill>
                  <a:schemeClr val="dk1"/>
                </a:solidFill>
              </a:rPr>
              <a:t>not</a:t>
            </a:r>
            <a:r>
              <a:rPr lang="en-US" sz="1800" b="1" dirty="0">
                <a:solidFill>
                  <a:schemeClr val="dk1"/>
                </a:solidFill>
              </a:rPr>
              <a:t> met then spread more.</a:t>
            </a:r>
          </a:p>
        </p:txBody>
      </p:sp>
      <p:pic>
        <p:nvPicPr>
          <p:cNvPr id="1028" name="Picture 4" descr="http://cdn-maf3.heartyhosting.com/sites/muscleandfitness.com/files/styles/full_node_image_1090x614/public/peanut_butter.jpg?itok=qlhxPb-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3" y="3835405"/>
            <a:ext cx="2996213" cy="19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7131790" y="169469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372949" y="187961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131790" y="346002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397402" y="3622824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88" name="Right Arrow 11"/>
          <p:cNvSpPr/>
          <p:nvPr/>
        </p:nvSpPr>
        <p:spPr>
          <a:xfrm rot="5400000">
            <a:off x="7254594" y="2800560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12"/>
          <p:cNvSpPr/>
          <p:nvPr/>
        </p:nvSpPr>
        <p:spPr>
          <a:xfrm rot="5400000">
            <a:off x="7057583" y="4569180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Up Arrow 17"/>
          <p:cNvSpPr/>
          <p:nvPr/>
        </p:nvSpPr>
        <p:spPr>
          <a:xfrm rot="5400000">
            <a:off x="6276910" y="3608007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80063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860843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3a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04635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831249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3b </a:t>
            </a:r>
          </a:p>
        </p:txBody>
      </p:sp>
      <p:sp>
        <p:nvSpPr>
          <p:cNvPr id="95" name="Right Arrow 24"/>
          <p:cNvSpPr/>
          <p:nvPr/>
        </p:nvSpPr>
        <p:spPr>
          <a:xfrm rot="5400000">
            <a:off x="7596780" y="4587324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6163542" y="5551054"/>
            <a:ext cx="377902" cy="324371"/>
            <a:chOff x="4417705" y="4823708"/>
            <a:chExt cx="377902" cy="324371"/>
          </a:xfrm>
        </p:grpSpPr>
        <p:sp>
          <p:nvSpPr>
            <p:cNvPr id="97" name="Rectangle 96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163542" y="5145874"/>
            <a:ext cx="377902" cy="324371"/>
            <a:chOff x="4417705" y="4823708"/>
            <a:chExt cx="377902" cy="324371"/>
          </a:xfrm>
        </p:grpSpPr>
        <p:sp>
          <p:nvSpPr>
            <p:cNvPr id="100" name="Rectangle 99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29207" y="5555219"/>
            <a:ext cx="377902" cy="324371"/>
            <a:chOff x="4417705" y="4823708"/>
            <a:chExt cx="377902" cy="324371"/>
          </a:xfrm>
        </p:grpSpPr>
        <p:sp>
          <p:nvSpPr>
            <p:cNvPr id="103" name="Rectangle 102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629207" y="5150039"/>
            <a:ext cx="377902" cy="324371"/>
            <a:chOff x="4417705" y="4823708"/>
            <a:chExt cx="377902" cy="324371"/>
          </a:xfrm>
        </p:grpSpPr>
        <p:sp>
          <p:nvSpPr>
            <p:cNvPr id="106" name="Rectangle 105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sp>
        <p:nvSpPr>
          <p:cNvPr id="108" name="Right Arrow 12"/>
          <p:cNvSpPr/>
          <p:nvPr/>
        </p:nvSpPr>
        <p:spPr>
          <a:xfrm rot="10800000">
            <a:off x="6473304" y="5217506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2"/>
          <p:cNvSpPr/>
          <p:nvPr/>
        </p:nvSpPr>
        <p:spPr>
          <a:xfrm>
            <a:off x="8323463" y="5225357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2"/>
          <p:cNvSpPr/>
          <p:nvPr/>
        </p:nvSpPr>
        <p:spPr>
          <a:xfrm rot="5400000">
            <a:off x="6306466" y="5429906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2"/>
          <p:cNvSpPr/>
          <p:nvPr/>
        </p:nvSpPr>
        <p:spPr>
          <a:xfrm rot="5400000">
            <a:off x="8795737" y="5413805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28123" y="1351664"/>
            <a:ext cx="77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15539415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 (In Code)…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31790" y="169469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72949" y="187961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31790" y="346002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97402" y="3622824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46" name="Right Arrow 11"/>
          <p:cNvSpPr/>
          <p:nvPr/>
        </p:nvSpPr>
        <p:spPr>
          <a:xfrm rot="5400000">
            <a:off x="7254594" y="2800560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12"/>
          <p:cNvSpPr/>
          <p:nvPr/>
        </p:nvSpPr>
        <p:spPr>
          <a:xfrm rot="5400000">
            <a:off x="7057583" y="4569180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Up Arrow 17"/>
          <p:cNvSpPr/>
          <p:nvPr/>
        </p:nvSpPr>
        <p:spPr>
          <a:xfrm rot="5400000">
            <a:off x="6276910" y="3608007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80063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60843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3a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04635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31249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3b </a:t>
            </a:r>
          </a:p>
        </p:txBody>
      </p:sp>
      <p:sp>
        <p:nvSpPr>
          <p:cNvPr id="53" name="Right Arrow 24"/>
          <p:cNvSpPr/>
          <p:nvPr/>
        </p:nvSpPr>
        <p:spPr>
          <a:xfrm rot="5400000">
            <a:off x="7596780" y="4587324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163542" y="5551054"/>
            <a:ext cx="377902" cy="324371"/>
            <a:chOff x="4417705" y="4823708"/>
            <a:chExt cx="377902" cy="324371"/>
          </a:xfrm>
        </p:grpSpPr>
        <p:sp>
          <p:nvSpPr>
            <p:cNvPr id="55" name="Rectangle 54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63542" y="5145874"/>
            <a:ext cx="377902" cy="324371"/>
            <a:chOff x="4417705" y="4823708"/>
            <a:chExt cx="377902" cy="324371"/>
          </a:xfrm>
        </p:grpSpPr>
        <p:sp>
          <p:nvSpPr>
            <p:cNvPr id="58" name="Rectangle 57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629207" y="5555219"/>
            <a:ext cx="377902" cy="324371"/>
            <a:chOff x="4417705" y="4823708"/>
            <a:chExt cx="377902" cy="324371"/>
          </a:xfrm>
        </p:grpSpPr>
        <p:sp>
          <p:nvSpPr>
            <p:cNvPr id="61" name="Rectangle 60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629207" y="5150039"/>
            <a:ext cx="377902" cy="324371"/>
            <a:chOff x="4417705" y="4823708"/>
            <a:chExt cx="377902" cy="324371"/>
          </a:xfrm>
        </p:grpSpPr>
        <p:sp>
          <p:nvSpPr>
            <p:cNvPr id="64" name="Rectangle 63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sp>
        <p:nvSpPr>
          <p:cNvPr id="66" name="Right Arrow 12"/>
          <p:cNvSpPr/>
          <p:nvPr/>
        </p:nvSpPr>
        <p:spPr>
          <a:xfrm rot="10800000">
            <a:off x="6473304" y="5217506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12"/>
          <p:cNvSpPr/>
          <p:nvPr/>
        </p:nvSpPr>
        <p:spPr>
          <a:xfrm>
            <a:off x="8323463" y="5225357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12"/>
          <p:cNvSpPr/>
          <p:nvPr/>
        </p:nvSpPr>
        <p:spPr>
          <a:xfrm rot="5400000">
            <a:off x="6306466" y="5429906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12"/>
          <p:cNvSpPr/>
          <p:nvPr/>
        </p:nvSpPr>
        <p:spPr>
          <a:xfrm rot="5400000">
            <a:off x="8795737" y="5413805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228123" y="1351664"/>
            <a:ext cx="77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762"/>
          <a:stretch/>
        </p:blipFill>
        <p:spPr>
          <a:xfrm>
            <a:off x="358183" y="762000"/>
            <a:ext cx="54643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2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Ooh</a:t>
            </a:r>
            <a:r>
              <a:rPr lang="mr-IN" dirty="0"/>
              <a:t>…</a:t>
            </a:r>
            <a:r>
              <a:rPr lang="en-US" dirty="0"/>
              <a:t> Coding! (Sort Of)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624" y="1855859"/>
            <a:ext cx="280557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SUM(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769" y="1219200"/>
            <a:ext cx="20249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8182" y="3196109"/>
            <a:ext cx="24849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Arguments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860031"/>
            <a:ext cx="303801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1, 2, 3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5211" y="1864203"/>
            <a:ext cx="52610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/>
              <a:t>)</a:t>
            </a:r>
            <a:endParaRPr lang="en-US" sz="8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582" y="4267200"/>
            <a:ext cx="8839200" cy="1905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0" dirty="0"/>
              <a:t>In a way, Excel has introduced you to a sort of proto-programming</a:t>
            </a:r>
            <a:r>
              <a:rPr lang="en-US" sz="2800" b="0"/>
              <a:t>. </a:t>
            </a:r>
            <a:r>
              <a:rPr lang="en-US" sz="2800" b="0" dirty="0"/>
              <a:t>Throughout your time writing scripts you will rely on </a:t>
            </a:r>
            <a:r>
              <a:rPr lang="en-US" sz="2800" dirty="0"/>
              <a:t>functions</a:t>
            </a:r>
            <a:r>
              <a:rPr lang="en-US" sz="2800" b="0" dirty="0"/>
              <a:t> (methods) that do </a:t>
            </a:r>
            <a:r>
              <a:rPr lang="en-US" sz="2800" b="0" i="1" dirty="0"/>
              <a:t>something </a:t>
            </a:r>
            <a:r>
              <a:rPr lang="en-US" sz="2800" b="0" dirty="0"/>
              <a:t>to or with </a:t>
            </a:r>
            <a:r>
              <a:rPr lang="en-US" sz="2800" dirty="0"/>
              <a:t>arguments</a:t>
            </a:r>
            <a:r>
              <a:rPr lang="en-US" sz="2800" b="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1860031"/>
            <a:ext cx="7841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964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Picture!</a:t>
            </a:r>
          </a:p>
        </p:txBody>
      </p:sp>
      <p:pic>
        <p:nvPicPr>
          <p:cNvPr id="2050" name="Picture 2" descr="http://b.fastcompany.net/multisite_files/fastcompany/imagecache/1280/poster/2014/12/3040223-poster-p-1-192-lego-when-it-clicks-it-cl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" y="809416"/>
            <a:ext cx="8823767" cy="49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6"/>
          <p:cNvSpPr txBox="1"/>
          <p:nvPr/>
        </p:nvSpPr>
        <p:spPr>
          <a:xfrm>
            <a:off x="304800" y="5893625"/>
            <a:ext cx="8658045" cy="520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b="1" u="sng" dirty="0">
                <a:solidFill>
                  <a:schemeClr val="dk1"/>
                </a:solidFill>
              </a:rPr>
              <a:t>Coding = Building Blocks and Putting them Together</a:t>
            </a:r>
            <a:endParaRPr lang="en-US" sz="2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913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Get Coding!</a:t>
            </a:r>
          </a:p>
        </p:txBody>
      </p:sp>
    </p:spTree>
    <p:extLst>
      <p:ext uri="{BB962C8B-B14F-4D97-AF65-F5344CB8AC3E}">
        <p14:creationId xmlns:p14="http://schemas.microsoft.com/office/powerpoint/2010/main" val="3069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62000"/>
            <a:ext cx="5791199" cy="4771277"/>
          </a:xfrm>
          <a:prstGeom prst="rect">
            <a:avLst/>
          </a:prstGeom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First… Let’s Add Developer Tools!</a:t>
            </a:r>
          </a:p>
        </p:txBody>
      </p:sp>
      <p:sp>
        <p:nvSpPr>
          <p:cNvPr id="5" name="Shape 136"/>
          <p:cNvSpPr txBox="1"/>
          <p:nvPr/>
        </p:nvSpPr>
        <p:spPr>
          <a:xfrm>
            <a:off x="285750" y="5586898"/>
            <a:ext cx="8705850" cy="71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On a Windows machine, visit </a:t>
            </a:r>
            <a:r>
              <a:rPr lang="en-US" sz="2200" b="1" dirty="0">
                <a:solidFill>
                  <a:schemeClr val="dk1"/>
                </a:solidFill>
              </a:rPr>
              <a:t>File -&gt; Excel Options</a:t>
            </a:r>
            <a:r>
              <a:rPr lang="en-US" sz="2200" dirty="0">
                <a:solidFill>
                  <a:schemeClr val="dk1"/>
                </a:solidFill>
              </a:rPr>
              <a:t>. </a:t>
            </a:r>
          </a:p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Then navigate to </a:t>
            </a:r>
            <a:r>
              <a:rPr lang="en-US" sz="2200" b="1" dirty="0">
                <a:solidFill>
                  <a:schemeClr val="dk1"/>
                </a:solidFill>
              </a:rPr>
              <a:t>Customize Ribbon</a:t>
            </a:r>
            <a:r>
              <a:rPr lang="en-US" sz="2200" dirty="0">
                <a:solidFill>
                  <a:schemeClr val="dk1"/>
                </a:solidFill>
              </a:rPr>
              <a:t> to enable the </a:t>
            </a:r>
            <a:r>
              <a:rPr lang="en-US" sz="2200" b="1" dirty="0">
                <a:solidFill>
                  <a:schemeClr val="dk1"/>
                </a:solidFill>
              </a:rPr>
              <a:t>Developer</a:t>
            </a:r>
            <a:r>
              <a:rPr lang="en-US" sz="2200" dirty="0">
                <a:solidFill>
                  <a:schemeClr val="dk1"/>
                </a:solidFill>
              </a:rPr>
              <a:t> tab. </a:t>
            </a:r>
          </a:p>
        </p:txBody>
      </p:sp>
    </p:spTree>
    <p:extLst>
      <p:ext uri="{BB962C8B-B14F-4D97-AF65-F5344CB8AC3E}">
        <p14:creationId xmlns:p14="http://schemas.microsoft.com/office/powerpoint/2010/main" val="232912606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First… Let’s Add Developer Tools!</a:t>
            </a:r>
          </a:p>
        </p:txBody>
      </p:sp>
      <p:sp>
        <p:nvSpPr>
          <p:cNvPr id="5" name="Shape 136"/>
          <p:cNvSpPr txBox="1"/>
          <p:nvPr/>
        </p:nvSpPr>
        <p:spPr>
          <a:xfrm>
            <a:off x="285750" y="5586898"/>
            <a:ext cx="8705850" cy="71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On a Mac machine, visit </a:t>
            </a:r>
            <a:r>
              <a:rPr lang="en-US" sz="2200" b="1" dirty="0">
                <a:solidFill>
                  <a:schemeClr val="dk1"/>
                </a:solidFill>
              </a:rPr>
              <a:t>Excel -&gt; Preferences</a:t>
            </a:r>
            <a:r>
              <a:rPr lang="en-US" sz="2200" dirty="0">
                <a:solidFill>
                  <a:schemeClr val="dk1"/>
                </a:solidFill>
              </a:rPr>
              <a:t>. </a:t>
            </a:r>
          </a:p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Then navigate to </a:t>
            </a:r>
            <a:r>
              <a:rPr lang="en-US" sz="2200" b="1" dirty="0">
                <a:solidFill>
                  <a:schemeClr val="dk1"/>
                </a:solidFill>
              </a:rPr>
              <a:t>Ribbon and Toolbar </a:t>
            </a:r>
            <a:r>
              <a:rPr lang="en-US" sz="2200" dirty="0">
                <a:solidFill>
                  <a:schemeClr val="dk1"/>
                </a:solidFill>
              </a:rPr>
              <a:t>to enable the </a:t>
            </a:r>
            <a:r>
              <a:rPr lang="en-US" sz="2200" b="1" dirty="0">
                <a:solidFill>
                  <a:schemeClr val="dk1"/>
                </a:solidFill>
              </a:rPr>
              <a:t>Developer</a:t>
            </a:r>
            <a:r>
              <a:rPr lang="en-US" sz="2200" dirty="0">
                <a:solidFill>
                  <a:schemeClr val="dk1"/>
                </a:solidFill>
              </a:rPr>
              <a:t> tab.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762000"/>
            <a:ext cx="5181600" cy="4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422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Conditionals: If This</a:t>
            </a:r>
            <a:r>
              <a:rPr lang="mr-IN" dirty="0"/>
              <a:t>…</a:t>
            </a:r>
            <a:r>
              <a:rPr lang="en-US" dirty="0"/>
              <a:t> Then That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5257800"/>
            <a:ext cx="72026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/>
              <a:t>=IF(D2&gt;5,TRUE,FALSE)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1608604"/>
            <a:ext cx="2430463" cy="243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Determine D2’s Value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1084075"/>
            <a:ext cx="1668463" cy="166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Cell to 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3113396"/>
            <a:ext cx="1668463" cy="166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Cell to False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862706" y="1741554"/>
            <a:ext cx="2514600" cy="6375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93186" y="3377991"/>
            <a:ext cx="2514600" cy="63757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30312" y="13554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If D2 &gt; 5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9780" y="30086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D2 &lt;=5</a:t>
            </a:r>
          </a:p>
        </p:txBody>
      </p:sp>
    </p:spTree>
    <p:extLst>
      <p:ext uri="{BB962C8B-B14F-4D97-AF65-F5344CB8AC3E}">
        <p14:creationId xmlns:p14="http://schemas.microsoft.com/office/powerpoint/2010/main" val="12328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Procedures Aren’t Enough</a:t>
            </a:r>
            <a:r>
              <a:rPr lang="is-I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47705"/>
            <a:ext cx="3939838" cy="49644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67559" y="75288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7272" y="104770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39082" y="112008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7272" y="205212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39081" y="2126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7272" y="3056549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39081" y="313044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67272" y="409866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39081" y="417256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67272" y="514078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39081" y="521468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2" y="4076515"/>
            <a:ext cx="820687" cy="8206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1" y="2955880"/>
            <a:ext cx="820687" cy="8206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1" y="1892487"/>
            <a:ext cx="820687" cy="820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496" y="1984990"/>
            <a:ext cx="938103" cy="8958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05" y="3018749"/>
            <a:ext cx="938103" cy="895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913" y="5094466"/>
            <a:ext cx="870769" cy="8707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2" y="5139908"/>
            <a:ext cx="820687" cy="8206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r="23369"/>
          <a:stretch/>
        </p:blipFill>
        <p:spPr>
          <a:xfrm>
            <a:off x="5812117" y="4078117"/>
            <a:ext cx="1097280" cy="7407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200" y="7399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1703741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4061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14217</TotalTime>
  <Words>1016</Words>
  <Application>Microsoft Office PowerPoint</Application>
  <PresentationFormat>On-screen Show (4:3)</PresentationFormat>
  <Paragraphs>240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Roboto</vt:lpstr>
      <vt:lpstr>1_Unbranded</vt:lpstr>
      <vt:lpstr>Very VBA</vt:lpstr>
      <vt:lpstr>Intro to Programming Logic</vt:lpstr>
      <vt:lpstr>Ooh… Coding! (Sort Of)</vt:lpstr>
      <vt:lpstr>Conditionals: If This… Then That</vt:lpstr>
      <vt:lpstr>How a Computer Thinks (Procedurally)</vt:lpstr>
      <vt:lpstr>How a Computer Thinks (Procedurally)</vt:lpstr>
      <vt:lpstr>How Code is Written (Procedurally)</vt:lpstr>
      <vt:lpstr>When Procedures Aren’t Enough…</vt:lpstr>
      <vt:lpstr>Fundamental Building Blocks</vt:lpstr>
      <vt:lpstr>To Make A Sandwich…</vt:lpstr>
      <vt:lpstr>To Make a Sandwich…</vt:lpstr>
      <vt:lpstr>VBA Building Blocks</vt:lpstr>
      <vt:lpstr>Variables / Arrays </vt:lpstr>
      <vt:lpstr>Variables: The Nouns of Code</vt:lpstr>
      <vt:lpstr>Arrays: A Collection of Items</vt:lpstr>
      <vt:lpstr>Conditionals</vt:lpstr>
      <vt:lpstr>Conditionals: If This… Then That.</vt:lpstr>
      <vt:lpstr>Conditionals: If This… Then That.</vt:lpstr>
      <vt:lpstr>Iteration (Looping)</vt:lpstr>
      <vt:lpstr>Iteration: Round and Round We Go!</vt:lpstr>
      <vt:lpstr>Iteration: Round and Round We Go!</vt:lpstr>
      <vt:lpstr>Build the Program!</vt:lpstr>
      <vt:lpstr>Functions</vt:lpstr>
      <vt:lpstr>Functions: For When One Block Can’t Do it All</vt:lpstr>
      <vt:lpstr>Putting It All Together…</vt:lpstr>
      <vt:lpstr>To Make a Sandwich…</vt:lpstr>
      <vt:lpstr>To Make a Sandwich…</vt:lpstr>
      <vt:lpstr>To Make a Sandwich (Full Logic)…</vt:lpstr>
      <vt:lpstr>To Make a Sandwich (In Code)…</vt:lpstr>
      <vt:lpstr>Big Picture!</vt:lpstr>
      <vt:lpstr>Let’s Get Coding!</vt:lpstr>
      <vt:lpstr>But First… Let’s Add Developer Tools!</vt:lpstr>
      <vt:lpstr>But First… Let’s Add Developer Tools!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1738</cp:revision>
  <cp:lastPrinted>2016-01-30T16:23:56Z</cp:lastPrinted>
  <dcterms:created xsi:type="dcterms:W3CDTF">2015-01-20T17:19:00Z</dcterms:created>
  <dcterms:modified xsi:type="dcterms:W3CDTF">2018-02-21T18:59:09Z</dcterms:modified>
</cp:coreProperties>
</file>