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8"/>
  </p:notesMasterIdLst>
  <p:handoutMasterIdLst>
    <p:handoutMasterId r:id="rId19"/>
  </p:handoutMasterIdLst>
  <p:sldIdLst>
    <p:sldId id="311" r:id="rId2"/>
    <p:sldId id="599" r:id="rId3"/>
    <p:sldId id="598" r:id="rId4"/>
    <p:sldId id="604" r:id="rId5"/>
    <p:sldId id="612" r:id="rId6"/>
    <p:sldId id="613" r:id="rId7"/>
    <p:sldId id="614" r:id="rId8"/>
    <p:sldId id="611" r:id="rId9"/>
    <p:sldId id="605" r:id="rId10"/>
    <p:sldId id="615" r:id="rId11"/>
    <p:sldId id="616" r:id="rId12"/>
    <p:sldId id="617" r:id="rId13"/>
    <p:sldId id="618" r:id="rId14"/>
    <p:sldId id="619" r:id="rId15"/>
    <p:sldId id="600" r:id="rId16"/>
    <p:sldId id="389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F8200"/>
    <a:srgbClr val="BF5700"/>
    <a:srgbClr val="1D1A36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63" autoAdjust="0"/>
    <p:restoredTop sz="96412" autoAdjust="0"/>
  </p:normalViewPr>
  <p:slideViewPr>
    <p:cSldViewPr>
      <p:cViewPr varScale="1">
        <p:scale>
          <a:sx n="93" d="100"/>
          <a:sy n="93" d="100"/>
        </p:scale>
        <p:origin x="58" y="16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Deming" userId="5779d40d05349baf" providerId="LiveId" clId="{E404B57B-1B89-4B04-8531-79763DC86A5D}"/>
    <pc:docChg chg="modSld">
      <pc:chgData name="Jacob Deming" userId="5779d40d05349baf" providerId="LiveId" clId="{E404B57B-1B89-4B04-8531-79763DC86A5D}" dt="2018-02-24T17:14:16.434" v="11" actId="20577"/>
      <pc:docMkLst>
        <pc:docMk/>
      </pc:docMkLst>
      <pc:sldChg chg="modSp">
        <pc:chgData name="Jacob Deming" userId="5779d40d05349baf" providerId="LiveId" clId="{E404B57B-1B89-4B04-8531-79763DC86A5D}" dt="2018-02-24T17:14:16.434" v="11" actId="20577"/>
        <pc:sldMkLst>
          <pc:docMk/>
          <pc:sldMk cId="4081548035" sldId="311"/>
        </pc:sldMkLst>
        <pc:spChg chg="mod">
          <ac:chgData name="Jacob Deming" userId="5779d40d05349baf" providerId="LiveId" clId="{E404B57B-1B89-4B04-8531-79763DC86A5D}" dt="2018-02-24T17:14:13.443" v="0" actId="1076"/>
          <ac:spMkLst>
            <pc:docMk/>
            <pc:sldMk cId="4081548035" sldId="311"/>
            <ac:spMk id="5" creationId="{00000000-0000-0000-0000-000000000000}"/>
          </ac:spMkLst>
        </pc:spChg>
        <pc:spChg chg="mod">
          <ac:chgData name="Jacob Deming" userId="5779d40d05349baf" providerId="LiveId" clId="{E404B57B-1B89-4B04-8531-79763DC86A5D}" dt="2018-02-24T17:14:16.434" v="11" actId="20577"/>
          <ac:spMkLst>
            <pc:docMk/>
            <pc:sldMk cId="4081548035" sldId="311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0508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6777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05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1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79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2171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9916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745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6480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0412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951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4326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Vexing VBA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Day 5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3962400"/>
            <a:ext cx="473871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 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124200" y="4034789"/>
            <a:ext cx="2270008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Variables: The Nouns of Code</a:t>
            </a:r>
          </a:p>
        </p:txBody>
      </p:sp>
      <p:sp>
        <p:nvSpPr>
          <p:cNvPr id="16" name="Shape 136"/>
          <p:cNvSpPr txBox="1"/>
          <p:nvPr/>
        </p:nvSpPr>
        <p:spPr>
          <a:xfrm>
            <a:off x="266699" y="776082"/>
            <a:ext cx="8589434" cy="24722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b="1" u="sng" dirty="0">
                <a:solidFill>
                  <a:schemeClr val="dk1"/>
                </a:solidFill>
                <a:sym typeface="Arial"/>
              </a:rPr>
              <a:t>Variables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 are effectively the </a:t>
            </a:r>
            <a:r>
              <a:rPr lang="en-US" sz="2200" u="sng" dirty="0">
                <a:solidFill>
                  <a:schemeClr val="dk1"/>
                </a:solidFill>
              </a:rPr>
              <a:t>items</a:t>
            </a:r>
            <a:r>
              <a:rPr lang="en-US" sz="2200" dirty="0">
                <a:solidFill>
                  <a:schemeClr val="dk1"/>
                </a:solidFill>
              </a:rPr>
              <a:t> in a procedure. 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They can be </a:t>
            </a:r>
            <a:r>
              <a:rPr lang="en-US" sz="2200" u="sng" dirty="0">
                <a:solidFill>
                  <a:schemeClr val="dk1"/>
                </a:solidFill>
              </a:rPr>
              <a:t>physical things</a:t>
            </a:r>
            <a:r>
              <a:rPr lang="en-US" sz="2200" dirty="0">
                <a:solidFill>
                  <a:schemeClr val="dk1"/>
                </a:solidFill>
              </a:rPr>
              <a:t> (like an ingredient) or </a:t>
            </a:r>
            <a:r>
              <a:rPr lang="en-US" sz="2200" u="sng" dirty="0">
                <a:solidFill>
                  <a:schemeClr val="dk1"/>
                </a:solidFill>
              </a:rPr>
              <a:t>abstractions</a:t>
            </a:r>
            <a:r>
              <a:rPr lang="en-US" sz="2200" dirty="0">
                <a:solidFill>
                  <a:schemeClr val="dk1"/>
                </a:solidFill>
              </a:rPr>
              <a:t> (like a counter).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endParaRPr lang="en-US" sz="2200" dirty="0">
              <a:solidFill>
                <a:schemeClr val="dk1"/>
              </a:solidFill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In VBA, items can be </a:t>
            </a:r>
            <a:r>
              <a:rPr lang="en-US" sz="2200" u="sng" dirty="0">
                <a:solidFill>
                  <a:schemeClr val="dk1"/>
                </a:solidFill>
              </a:rPr>
              <a:t>declared</a:t>
            </a:r>
            <a:r>
              <a:rPr lang="en-US" sz="2200" dirty="0">
                <a:solidFill>
                  <a:schemeClr val="dk1"/>
                </a:solidFill>
              </a:rPr>
              <a:t> as variables by using the dim followed by the type. They can then be </a:t>
            </a:r>
            <a:r>
              <a:rPr lang="en-US" sz="2200" u="sng" dirty="0">
                <a:solidFill>
                  <a:schemeClr val="dk1"/>
                </a:solidFill>
              </a:rPr>
              <a:t>assigned</a:t>
            </a:r>
            <a:r>
              <a:rPr lang="en-US" sz="2200" dirty="0">
                <a:solidFill>
                  <a:schemeClr val="dk1"/>
                </a:solidFill>
              </a:rPr>
              <a:t> a value. </a:t>
            </a:r>
            <a:endParaRPr lang="en-US" sz="22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0" y="3815083"/>
            <a:ext cx="224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Variable Declaration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816149"/>
            <a:ext cx="4448175" cy="1428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8274"/>
          <a:stretch/>
        </p:blipFill>
        <p:spPr>
          <a:xfrm>
            <a:off x="754380" y="3429000"/>
            <a:ext cx="4455795" cy="13049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34000" y="5262883"/>
            <a:ext cx="227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Variable Assignment</a:t>
            </a:r>
          </a:p>
        </p:txBody>
      </p:sp>
    </p:spTree>
    <p:extLst>
      <p:ext uri="{BB962C8B-B14F-4D97-AF65-F5344CB8AC3E}">
        <p14:creationId xmlns:p14="http://schemas.microsoft.com/office/powerpoint/2010/main" val="222195347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Arrays: A Collection of Items</a:t>
            </a:r>
          </a:p>
        </p:txBody>
      </p:sp>
      <p:sp>
        <p:nvSpPr>
          <p:cNvPr id="8" name="Rectangle 7"/>
          <p:cNvSpPr/>
          <p:nvPr/>
        </p:nvSpPr>
        <p:spPr>
          <a:xfrm>
            <a:off x="860402" y="2179063"/>
            <a:ext cx="2031842" cy="160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24638" y="232807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40337" y="2179063"/>
            <a:ext cx="2031842" cy="160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71117" y="232807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86406" y="2179063"/>
            <a:ext cx="2031842" cy="160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217596" y="232807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8424" y="1196954"/>
            <a:ext cx="89800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/>
              <a:t>[</a:t>
            </a:r>
          </a:p>
        </p:txBody>
      </p:sp>
      <p:sp>
        <p:nvSpPr>
          <p:cNvPr id="17" name="TextBox 16"/>
          <p:cNvSpPr txBox="1"/>
          <p:nvPr/>
        </p:nvSpPr>
        <p:spPr>
          <a:xfrm rot="10800000">
            <a:off x="8372700" y="1723159"/>
            <a:ext cx="89800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/>
              <a:t>[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35522" y="2769600"/>
            <a:ext cx="5073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/>
              <a:t>,</a:t>
            </a:r>
            <a:endParaRPr lang="en-US" sz="6400" dirty="0"/>
          </a:p>
        </p:txBody>
      </p:sp>
      <p:sp>
        <p:nvSpPr>
          <p:cNvPr id="19" name="TextBox 18"/>
          <p:cNvSpPr txBox="1"/>
          <p:nvPr/>
        </p:nvSpPr>
        <p:spPr>
          <a:xfrm>
            <a:off x="5761127" y="2769600"/>
            <a:ext cx="5073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/>
              <a:t>,</a:t>
            </a:r>
            <a:endParaRPr lang="en-US" sz="6400" dirty="0"/>
          </a:p>
        </p:txBody>
      </p:sp>
      <p:sp>
        <p:nvSpPr>
          <p:cNvPr id="20" name="Shape 136"/>
          <p:cNvSpPr txBox="1"/>
          <p:nvPr/>
        </p:nvSpPr>
        <p:spPr>
          <a:xfrm>
            <a:off x="97365" y="835943"/>
            <a:ext cx="8589434" cy="24722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  <a:sym typeface="Arial"/>
              </a:rPr>
              <a:t>Arrays are effectively </a:t>
            </a:r>
            <a:r>
              <a:rPr lang="en-US" sz="2200" b="1" u="sng" dirty="0">
                <a:solidFill>
                  <a:schemeClr val="dk1"/>
                </a:solidFill>
                <a:sym typeface="Arial"/>
              </a:rPr>
              <a:t>groups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 of related items. It presents another way to store and reference like pieces of information.</a:t>
            </a: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9744" y="2743568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Peanut Butter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84805" y="2741570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Jelly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89825" y="2741570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Bread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60105" y="178559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Item: 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43324" y="178559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Item: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76005" y="178028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Item: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765" y="4290318"/>
            <a:ext cx="5314562" cy="195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6260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Conditionals: If This… Then That.</a:t>
            </a:r>
          </a:p>
        </p:txBody>
      </p:sp>
      <p:sp>
        <p:nvSpPr>
          <p:cNvPr id="16" name="Shape 136"/>
          <p:cNvSpPr txBox="1"/>
          <p:nvPr/>
        </p:nvSpPr>
        <p:spPr>
          <a:xfrm>
            <a:off x="304800" y="813833"/>
            <a:ext cx="8618992" cy="16118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b="1" u="sng" dirty="0">
                <a:solidFill>
                  <a:schemeClr val="dk1"/>
                </a:solidFill>
                <a:sym typeface="Arial"/>
              </a:rPr>
              <a:t>Conditionals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 present a way to control the flow of logic based on certain conditions being met.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  <a:sym typeface="Arial"/>
              </a:rPr>
              <a:t>In most languages</a:t>
            </a:r>
            <a:r>
              <a:rPr lang="en-US" sz="2200" dirty="0">
                <a:solidFill>
                  <a:schemeClr val="dk1"/>
                </a:solidFill>
              </a:rPr>
              <a:t>, we’ll be using </a:t>
            </a:r>
            <a:r>
              <a:rPr lang="en-US" sz="2200" u="sng" dirty="0">
                <a:solidFill>
                  <a:schemeClr val="dk1"/>
                </a:solidFill>
              </a:rPr>
              <a:t>if / else </a:t>
            </a:r>
            <a:r>
              <a:rPr lang="en-US" sz="2200" dirty="0">
                <a:solidFill>
                  <a:schemeClr val="dk1"/>
                </a:solidFill>
              </a:rPr>
              <a:t>code for this purpose. </a:t>
            </a:r>
            <a:endParaRPr lang="en-US" sz="22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677861" y="4683647"/>
            <a:ext cx="2825274" cy="97034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677861" y="3190520"/>
            <a:ext cx="2825274" cy="9023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95357" y="3406575"/>
            <a:ext cx="2474807" cy="1996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606529" y="2839781"/>
            <a:ext cx="1614932" cy="1484918"/>
            <a:chOff x="5329805" y="2905688"/>
            <a:chExt cx="1752598" cy="1441856"/>
          </a:xfrm>
        </p:grpSpPr>
        <p:sp>
          <p:nvSpPr>
            <p:cNvPr id="15" name="Rectangle 14"/>
            <p:cNvSpPr/>
            <p:nvPr/>
          </p:nvSpPr>
          <p:spPr>
            <a:xfrm>
              <a:off x="5329805" y="2905688"/>
              <a:ext cx="1752598" cy="1441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53936" y="3360757"/>
              <a:ext cx="729892" cy="605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2a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677862" y="2997654"/>
            <a:ext cx="1881063" cy="38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If Condition a…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77861" y="4551869"/>
            <a:ext cx="1881063" cy="38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If Condition b…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43451" y="3806184"/>
            <a:ext cx="905880" cy="1491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618303" y="4665583"/>
            <a:ext cx="1614932" cy="1484918"/>
            <a:chOff x="5342582" y="2905688"/>
            <a:chExt cx="1752598" cy="1441856"/>
          </a:xfrm>
        </p:grpSpPr>
        <p:sp>
          <p:nvSpPr>
            <p:cNvPr id="26" name="Rectangle 25"/>
            <p:cNvSpPr/>
            <p:nvPr/>
          </p:nvSpPr>
          <p:spPr>
            <a:xfrm>
              <a:off x="5342582" y="2905688"/>
              <a:ext cx="1752598" cy="1441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66713" y="3318981"/>
              <a:ext cx="729892" cy="605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2b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781531" y="2997654"/>
            <a:ext cx="714285" cy="38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Step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47764" y="2425702"/>
            <a:ext cx="714285" cy="38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Step</a:t>
            </a:r>
          </a:p>
        </p:txBody>
      </p:sp>
    </p:spTree>
    <p:extLst>
      <p:ext uri="{BB962C8B-B14F-4D97-AF65-F5344CB8AC3E}">
        <p14:creationId xmlns:p14="http://schemas.microsoft.com/office/powerpoint/2010/main" val="181073483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Iteration: Round and Round We Go!</a:t>
            </a:r>
          </a:p>
        </p:txBody>
      </p:sp>
      <p:sp>
        <p:nvSpPr>
          <p:cNvPr id="16" name="Shape 136"/>
          <p:cNvSpPr txBox="1"/>
          <p:nvPr/>
        </p:nvSpPr>
        <p:spPr>
          <a:xfrm>
            <a:off x="304800" y="914400"/>
            <a:ext cx="8658045" cy="13416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SzPct val="100000"/>
              <a:buFont typeface="Arial" charset="0"/>
              <a:buChar char="•"/>
            </a:pPr>
            <a:r>
              <a:rPr lang="en-US" sz="2200" b="1" u="sng" dirty="0">
                <a:solidFill>
                  <a:schemeClr val="dk1"/>
                </a:solidFill>
              </a:rPr>
              <a:t>Iteration</a:t>
            </a:r>
            <a:r>
              <a:rPr lang="en-US" sz="2200" b="1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is the concept of using loops to perform a group of tasks repeatedly for a number of times. </a:t>
            </a:r>
          </a:p>
          <a:p>
            <a:pPr marL="342900" lvl="0" indent="-342900">
              <a:buSzPct val="100000"/>
              <a:buFont typeface="Arial" charset="0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marL="342900" lvl="0" indent="-342900"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In almost all languages, we’ll be using </a:t>
            </a:r>
            <a:r>
              <a:rPr lang="en-US" sz="2200" u="sng" dirty="0">
                <a:solidFill>
                  <a:schemeClr val="dk1"/>
                </a:solidFill>
              </a:rPr>
              <a:t>for-loops</a:t>
            </a:r>
            <a:r>
              <a:rPr lang="en-US" sz="2200" dirty="0">
                <a:solidFill>
                  <a:schemeClr val="dk1"/>
                </a:solidFill>
              </a:rPr>
              <a:t> and </a:t>
            </a:r>
            <a:r>
              <a:rPr lang="en-US" sz="2200" u="sng" dirty="0">
                <a:solidFill>
                  <a:schemeClr val="dk1"/>
                </a:solidFill>
              </a:rPr>
              <a:t>while loops.</a:t>
            </a: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25999" y="3741654"/>
            <a:ext cx="1399506" cy="128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755960" y="3831852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Step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171496" y="3751114"/>
            <a:ext cx="1614932" cy="1484918"/>
            <a:chOff x="5329805" y="2905688"/>
            <a:chExt cx="1752598" cy="1441856"/>
          </a:xfrm>
        </p:grpSpPr>
        <p:sp>
          <p:nvSpPr>
            <p:cNvPr id="24" name="Rectangle 23"/>
            <p:cNvSpPr/>
            <p:nvPr/>
          </p:nvSpPr>
          <p:spPr>
            <a:xfrm>
              <a:off x="5329805" y="2905688"/>
              <a:ext cx="1752598" cy="1441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66728" y="3265378"/>
              <a:ext cx="478752" cy="62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7" name="Curved Up Arrow 26"/>
          <p:cNvSpPr/>
          <p:nvPr/>
        </p:nvSpPr>
        <p:spPr>
          <a:xfrm rot="10800000">
            <a:off x="4825999" y="2675206"/>
            <a:ext cx="1399506" cy="9572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2898472" y="4149576"/>
            <a:ext cx="1815482" cy="68799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rved Up Arrow 29"/>
          <p:cNvSpPr/>
          <p:nvPr/>
        </p:nvSpPr>
        <p:spPr>
          <a:xfrm>
            <a:off x="4825999" y="5137698"/>
            <a:ext cx="1399506" cy="9572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37550" y="4293517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Repeat X times…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66098" y="4047296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8132601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Functions: For When One Block 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Can’t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it All</a:t>
            </a:r>
          </a:p>
        </p:txBody>
      </p:sp>
      <p:sp>
        <p:nvSpPr>
          <p:cNvPr id="4" name="Rectangle 3"/>
          <p:cNvSpPr/>
          <p:nvPr/>
        </p:nvSpPr>
        <p:spPr>
          <a:xfrm>
            <a:off x="455767" y="2922388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34201" y="2894222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15245" y="2894222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74723" y="2894222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11305" y="3076541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70783" y="3071776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0261" y="3071776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89739" y="3071776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Right Arrow 4"/>
          <p:cNvSpPr/>
          <p:nvPr/>
        </p:nvSpPr>
        <p:spPr>
          <a:xfrm>
            <a:off x="2034764" y="3367534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8"/>
          <p:cNvSpPr/>
          <p:nvPr/>
        </p:nvSpPr>
        <p:spPr>
          <a:xfrm>
            <a:off x="4299189" y="3367534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9"/>
          <p:cNvSpPr/>
          <p:nvPr/>
        </p:nvSpPr>
        <p:spPr>
          <a:xfrm>
            <a:off x="6480523" y="3367533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hape 136"/>
          <p:cNvSpPr txBox="1"/>
          <p:nvPr/>
        </p:nvSpPr>
        <p:spPr>
          <a:xfrm>
            <a:off x="304800" y="990600"/>
            <a:ext cx="8658045" cy="13416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SzPct val="100000"/>
              <a:buFont typeface="Arial" charset="0"/>
              <a:buChar char="•"/>
            </a:pPr>
            <a:r>
              <a:rPr lang="en-US" sz="2200" b="1" u="sng" dirty="0">
                <a:solidFill>
                  <a:schemeClr val="dk1"/>
                </a:solidFill>
              </a:rPr>
              <a:t>Functions</a:t>
            </a:r>
            <a:r>
              <a:rPr lang="en-US" sz="2200" b="1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are, in essence, a sort of “sub-processes”. They allow us to create pre-made, re-usable blocks of code which can be called on demand.</a:t>
            </a:r>
          </a:p>
          <a:p>
            <a:pPr lvl="0">
              <a:buSzPct val="100000"/>
            </a:pP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5767" y="4910883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0535" y="5010771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95941" y="4910883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600709" y="5010771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36115" y="4921066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540883" y="5020954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" name="Right Arrow 4"/>
          <p:cNvSpPr/>
          <p:nvPr/>
        </p:nvSpPr>
        <p:spPr>
          <a:xfrm>
            <a:off x="1077478" y="5131319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4"/>
          <p:cNvSpPr/>
          <p:nvPr/>
        </p:nvSpPr>
        <p:spPr>
          <a:xfrm>
            <a:off x="2034764" y="5131318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63193" y="2538882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Main Process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1003" y="5548519"/>
            <a:ext cx="2039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Sub-Processes</a:t>
            </a:r>
          </a:p>
        </p:txBody>
      </p:sp>
      <p:sp>
        <p:nvSpPr>
          <p:cNvPr id="27" name="Right Arrow 4"/>
          <p:cNvSpPr/>
          <p:nvPr/>
        </p:nvSpPr>
        <p:spPr>
          <a:xfrm rot="5400000">
            <a:off x="511351" y="4405820"/>
            <a:ext cx="649135" cy="2611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711282" y="4921066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916050" y="5020954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651456" y="4921066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856224" y="5020954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591630" y="4931249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796398" y="5031137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2" name="Right Arrow 4"/>
          <p:cNvSpPr/>
          <p:nvPr/>
        </p:nvSpPr>
        <p:spPr>
          <a:xfrm>
            <a:off x="4332993" y="5141502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"/>
          <p:cNvSpPr/>
          <p:nvPr/>
        </p:nvSpPr>
        <p:spPr>
          <a:xfrm>
            <a:off x="5290279" y="5141501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507289" y="4931249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712057" y="5031137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6" name="Right Arrow 4"/>
          <p:cNvSpPr/>
          <p:nvPr/>
        </p:nvSpPr>
        <p:spPr>
          <a:xfrm>
            <a:off x="6205938" y="5141501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"/>
          <p:cNvSpPr/>
          <p:nvPr/>
        </p:nvSpPr>
        <p:spPr>
          <a:xfrm rot="5400000">
            <a:off x="3739232" y="4402000"/>
            <a:ext cx="649135" cy="2611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"/>
          <p:cNvSpPr/>
          <p:nvPr/>
        </p:nvSpPr>
        <p:spPr>
          <a:xfrm rot="7654616">
            <a:off x="4260949" y="4399928"/>
            <a:ext cx="846402" cy="23686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4320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Coding</a:t>
            </a:r>
          </a:p>
        </p:txBody>
      </p:sp>
    </p:spTree>
    <p:extLst>
      <p:ext uri="{BB962C8B-B14F-4D97-AF65-F5344CB8AC3E}">
        <p14:creationId xmlns:p14="http://schemas.microsoft.com/office/powerpoint/2010/main" val="76082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0187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25400"/>
            <a:ext cx="6680200" cy="6680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228600"/>
            <a:ext cx="30572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Today,</a:t>
            </a:r>
          </a:p>
          <a:p>
            <a:endParaRPr lang="en-US" sz="3600" b="1" dirty="0"/>
          </a:p>
          <a:p>
            <a:r>
              <a:rPr lang="en-US" sz="3600" b="1" dirty="0"/>
              <a:t>This is you</a:t>
            </a:r>
            <a:r>
              <a:rPr lang="mr-IN" sz="3600" b="1" dirty="0"/>
              <a:t>…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8995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</p:spTree>
    <p:extLst>
      <p:ext uri="{BB962C8B-B14F-4D97-AF65-F5344CB8AC3E}">
        <p14:creationId xmlns:p14="http://schemas.microsoft.com/office/powerpoint/2010/main" val="38215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of Coding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228600" y="2667000"/>
            <a:ext cx="8658045" cy="13416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3200" dirty="0">
                <a:solidFill>
                  <a:schemeClr val="dk1"/>
                </a:solidFill>
              </a:rPr>
              <a:t>What is meant by the phrase: </a:t>
            </a:r>
          </a:p>
          <a:p>
            <a:pPr lvl="0" algn="ctr">
              <a:buSzPct val="100000"/>
            </a:pPr>
            <a:r>
              <a:rPr lang="en-US" sz="3200" b="1" dirty="0">
                <a:solidFill>
                  <a:schemeClr val="dk1"/>
                </a:solidFill>
              </a:rPr>
              <a:t>“Coding requires thinking procedurally?”</a:t>
            </a:r>
            <a:endParaRPr lang="en-US" sz="3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66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04800" y="1173707"/>
            <a:ext cx="8534398" cy="27295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 Computer Thinks (Procedurally)</a:t>
            </a:r>
          </a:p>
        </p:txBody>
      </p:sp>
      <p:sp>
        <p:nvSpPr>
          <p:cNvPr id="137" name="Shape 137"/>
          <p:cNvSpPr/>
          <p:nvPr/>
        </p:nvSpPr>
        <p:spPr>
          <a:xfrm>
            <a:off x="284017" y="4858941"/>
            <a:ext cx="8555181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problem in software development begins with a complex and abstract real-world need.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0365" y="2142452"/>
            <a:ext cx="7086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Complex Real-World Problem</a:t>
            </a:r>
          </a:p>
        </p:txBody>
      </p:sp>
    </p:spTree>
    <p:extLst>
      <p:ext uri="{BB962C8B-B14F-4D97-AF65-F5344CB8AC3E}">
        <p14:creationId xmlns:p14="http://schemas.microsoft.com/office/powerpoint/2010/main" val="203796265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04800" y="1445173"/>
            <a:ext cx="8534398" cy="27295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 Computer Thinks (Procedurally)</a:t>
            </a:r>
          </a:p>
        </p:txBody>
      </p:sp>
      <p:sp>
        <p:nvSpPr>
          <p:cNvPr id="2" name="Rectangle 1"/>
          <p:cNvSpPr/>
          <p:nvPr/>
        </p:nvSpPr>
        <p:spPr>
          <a:xfrm>
            <a:off x="455767" y="2364803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34201" y="2336637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15245" y="2336637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74723" y="2336637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11305" y="2518956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0783" y="2514191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261" y="2514191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89739" y="2514191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0240" y="1813417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Step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9718" y="1803887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Step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9196" y="1803887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Step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48674" y="1803887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Step</a:t>
            </a:r>
          </a:p>
        </p:txBody>
      </p:sp>
      <p:sp>
        <p:nvSpPr>
          <p:cNvPr id="24" name="Shape 137"/>
          <p:cNvSpPr/>
          <p:nvPr/>
        </p:nvSpPr>
        <p:spPr>
          <a:xfrm>
            <a:off x="304800" y="4423113"/>
            <a:ext cx="8555181" cy="11710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order for a computer to handle </a:t>
            </a:r>
            <a:r>
              <a:rPr lang="en-US" sz="2400" b="1" i="1" dirty="0">
                <a:solidFill>
                  <a:schemeClr val="dk1"/>
                </a:solidFill>
              </a:rPr>
              <a:t>things, </a:t>
            </a:r>
            <a:r>
              <a:rPr lang="en-US" sz="24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“real-world” problem needs to be broken into a set </a:t>
            </a:r>
            <a:r>
              <a:rPr lang="en-US" sz="2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procedural steps</a:t>
            </a:r>
            <a:r>
              <a:rPr lang="en-US" sz="24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034764" y="2809949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299189" y="2809949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480523" y="2809948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62269" y="903082"/>
            <a:ext cx="7086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Complex Real-World Problem</a:t>
            </a:r>
          </a:p>
        </p:txBody>
      </p:sp>
    </p:spTree>
    <p:extLst>
      <p:ext uri="{BB962C8B-B14F-4D97-AF65-F5344CB8AC3E}">
        <p14:creationId xmlns:p14="http://schemas.microsoft.com/office/powerpoint/2010/main" val="2648694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Code is Written (Procedurally)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62852" y="1092180"/>
            <a:ext cx="1240951" cy="102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919472" y="1187144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62852" y="2410002"/>
            <a:ext cx="1240951" cy="102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919472" y="2504966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562852" y="3727824"/>
            <a:ext cx="1240951" cy="102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919472" y="3822788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551267" y="5045646"/>
            <a:ext cx="1240951" cy="102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907887" y="5140610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3" y="1092180"/>
            <a:ext cx="6904132" cy="5013548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 rot="5400000">
            <a:off x="7981998" y="2128775"/>
            <a:ext cx="391860" cy="2747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7975811" y="3417037"/>
            <a:ext cx="391860" cy="2747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5400000">
            <a:off x="7987396" y="4784740"/>
            <a:ext cx="391860" cy="2747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857326" y="779749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Steps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4800" y="77974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Code (JavaScript)</a:t>
            </a:r>
          </a:p>
        </p:txBody>
      </p:sp>
    </p:spTree>
    <p:extLst>
      <p:ext uri="{BB962C8B-B14F-4D97-AF65-F5344CB8AC3E}">
        <p14:creationId xmlns:p14="http://schemas.microsoft.com/office/powerpoint/2010/main" val="30270484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of Coding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152400" y="2362200"/>
            <a:ext cx="8658045" cy="13416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4800" b="1" dirty="0">
                <a:solidFill>
                  <a:schemeClr val="dk1"/>
                </a:solidFill>
              </a:rPr>
              <a:t>What are the four building blocks in programming?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Fundamental Building Blocks</a:t>
            </a:r>
          </a:p>
        </p:txBody>
      </p:sp>
      <p:sp>
        <p:nvSpPr>
          <p:cNvPr id="16" name="Shape 136"/>
          <p:cNvSpPr txBox="1"/>
          <p:nvPr/>
        </p:nvSpPr>
        <p:spPr>
          <a:xfrm>
            <a:off x="266700" y="914400"/>
            <a:ext cx="8686800" cy="40934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b="1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structures in nearly all languages: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</a:rPr>
              <a:t>Variables / Arrays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000" b="1" dirty="0">
              <a:solidFill>
                <a:schemeClr val="dk1"/>
              </a:solidFill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  <a:sym typeface="Arial"/>
              </a:rPr>
              <a:t>Conditionals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000" b="1" dirty="0">
              <a:solidFill>
                <a:schemeClr val="dk1"/>
              </a:solidFill>
            </a:endParaRP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</a:rPr>
              <a:t>Iterations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000" b="1" dirty="0">
              <a:solidFill>
                <a:schemeClr val="dk1"/>
              </a:solidFill>
            </a:endParaRP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</a:rPr>
              <a:t>Functions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000" b="1" dirty="0">
              <a:solidFill>
                <a:schemeClr val="dk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694741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14200</TotalTime>
  <Words>441</Words>
  <Application>Microsoft Office PowerPoint</Application>
  <PresentationFormat>On-screen Show (4:3)</PresentationFormat>
  <Paragraphs>113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Mangal</vt:lpstr>
      <vt:lpstr>Roboto</vt:lpstr>
      <vt:lpstr>1_Unbranded</vt:lpstr>
      <vt:lpstr>Vexing VBA</vt:lpstr>
      <vt:lpstr>PowerPoint Presentation</vt:lpstr>
      <vt:lpstr>Refresher</vt:lpstr>
      <vt:lpstr>Fundamentals of Coding</vt:lpstr>
      <vt:lpstr>How a Computer Thinks (Procedurally)</vt:lpstr>
      <vt:lpstr>How a Computer Thinks (Procedurally)</vt:lpstr>
      <vt:lpstr>How Code is Written (Procedurally)</vt:lpstr>
      <vt:lpstr>Fundamentals of Coding</vt:lpstr>
      <vt:lpstr>Fundamental Building Blocks</vt:lpstr>
      <vt:lpstr>Variables: The Nouns of Code</vt:lpstr>
      <vt:lpstr>Arrays: A Collection of Items</vt:lpstr>
      <vt:lpstr>Conditionals: If This… Then That.</vt:lpstr>
      <vt:lpstr>Iteration: Round and Round We Go!</vt:lpstr>
      <vt:lpstr>Functions: For When One Block Can’t Do it All</vt:lpstr>
      <vt:lpstr>Let’s Start Coding</vt:lpstr>
      <vt:lpstr>Questions /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Jacob Deming</cp:lastModifiedBy>
  <cp:revision>1729</cp:revision>
  <cp:lastPrinted>2016-01-30T16:23:56Z</cp:lastPrinted>
  <dcterms:created xsi:type="dcterms:W3CDTF">2015-01-20T17:19:00Z</dcterms:created>
  <dcterms:modified xsi:type="dcterms:W3CDTF">2018-02-24T17:14:22Z</dcterms:modified>
</cp:coreProperties>
</file>