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Welcome to a session a have chosen to call ”a brief introduction to 3D”. It’s around 100 slides or three hours if listening to me talking about them. I have tried to filter some topics that may be interesting from a flash-developers point of view. If you are a ”online” guest, I have tried to fill in with some comments for you, but this was intended as a discussion base rather than a online guide, so keywords is the main thing.</a:t>
            </a:r>
          </a:p>
          <a:p>
            <a:pPr/>
          </a:p>
          <a:p>
            <a:pPr/>
            <a:r>
              <a:t>I also want to give credits for all of you that has contributed to this presentation by publishing papers, tutorials and demos. There is some copy-n-paste going on occasionally and I have lost track of all references and sources. Loads of credits goes out to you all.</a:t>
            </a:r>
          </a:p>
          <a:p>
            <a:pPr/>
          </a:p>
          <a:p>
            <a:pPr/>
            <a:r>
              <a:t>Lets start!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This operation </a:t>
            </a:r>
            <a:r>
              <a:rPr i="1"/>
              <a:t>scales</a:t>
            </a:r>
            <a:r>
              <a:t> vectors, like </a:t>
            </a:r>
            <a:r>
              <a:rPr>
                <a:latin typeface="Calibri"/>
                <a:ea typeface="Calibri"/>
                <a:cs typeface="Calibri"/>
                <a:sym typeface="Calibri"/>
              </a:rPr>
              <a:t>stretching or shrinking a vector.</a:t>
            </a:r>
            <a:endParaRPr>
              <a:latin typeface="Calibri"/>
              <a:ea typeface="Calibri"/>
              <a:cs typeface="Calibri"/>
              <a:sym typeface="Calibri"/>
            </a:endParaRPr>
          </a:p>
          <a:p>
            <a:pPr/>
            <a:endParaRPr>
              <a:latin typeface="Calibri"/>
              <a:ea typeface="Calibri"/>
              <a:cs typeface="Calibri"/>
              <a:sym typeface="Calibri"/>
            </a:endParaRPr>
          </a:p>
          <a:p>
            <a:pPr marL="171450" indent="-171450">
              <a:buSzPct val="100000"/>
              <a:buFont typeface="Arial"/>
              <a:buChar char="•"/>
              <a:defRPr i="1"/>
            </a:pPr>
            <a:r>
              <a:t>Scalar = </a:t>
            </a:r>
            <a:r>
              <a:rPr i="0"/>
              <a:t>a single </a:t>
            </a:r>
            <a:r>
              <a:t>real</a:t>
            </a:r>
            <a:r>
              <a:rPr i="0"/>
              <a:t> number</a:t>
            </a:r>
          </a:p>
          <a:p>
            <a:pPr marL="171450" indent="-171450">
              <a:buSzPct val="100000"/>
              <a:buFont typeface="Arial"/>
              <a:buChar char="•"/>
              <a:defRPr i="1"/>
            </a:pPr>
            <a:r>
              <a:t>unit</a:t>
            </a:r>
            <a:r>
              <a:rPr i="0"/>
              <a:t> vector = normalized vector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Some of the topics of this talk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defRPr>
                <a:latin typeface="Calibri"/>
                <a:ea typeface="Calibri"/>
                <a:cs typeface="Calibri"/>
                <a:sym typeface="Calibri"/>
              </a:defRPr>
            </a:pPr>
            <a:r>
              <a:t>The </a:t>
            </a:r>
            <a:r>
              <a:rPr i="1"/>
              <a:t>Dot Product </a:t>
            </a:r>
            <a:r>
              <a:t>is a vector operation which will return a </a:t>
            </a:r>
            <a:r>
              <a:rPr i="1"/>
              <a:t>scalar</a:t>
            </a:r>
            <a:r>
              <a:t> value (single number), which for unit vectors is equal to the cosine of the angle between the two input vectors.</a:t>
            </a:r>
          </a:p>
          <a:p>
            <a:pPr>
              <a:defRPr>
                <a:latin typeface="Calibri"/>
                <a:ea typeface="Calibri"/>
                <a:cs typeface="Calibri"/>
                <a:sym typeface="Calibri"/>
              </a:defRPr>
            </a:pPr>
          </a:p>
          <a:p>
            <a:pPr marL="171450" indent="-171450">
              <a:buSzPct val="100000"/>
              <a:buFont typeface="Arial"/>
              <a:buChar char="•"/>
              <a:defRPr>
                <a:latin typeface="Calibri"/>
                <a:ea typeface="Calibri"/>
                <a:cs typeface="Calibri"/>
                <a:sym typeface="Calibri"/>
              </a:defRPr>
            </a:pPr>
            <a:r>
              <a:t>Finding the angle between two vectors.</a:t>
            </a:r>
          </a:p>
          <a:p>
            <a:pPr marL="171450" indent="-171450">
              <a:buSzPct val="100000"/>
              <a:buFont typeface="Arial"/>
              <a:buChar char="•"/>
              <a:defRPr>
                <a:latin typeface="Calibri"/>
                <a:ea typeface="Calibri"/>
                <a:cs typeface="Calibri"/>
                <a:sym typeface="Calibri"/>
              </a:defRPr>
            </a:pPr>
            <a:r>
              <a:t>Also called “Inner product”.</a:t>
            </a:r>
          </a:p>
          <a:p>
            <a:pPr marL="171450" indent="-171450">
              <a:buSzPct val="100000"/>
              <a:buFont typeface="Arial"/>
              <a:buChar char="•"/>
              <a:defRPr>
                <a:latin typeface="Calibri"/>
                <a:ea typeface="Calibri"/>
                <a:cs typeface="Calibri"/>
                <a:sym typeface="Calibri"/>
              </a:defRPr>
            </a:pPr>
            <a:r>
              <a:t>Backface culling</a:t>
            </a:r>
          </a:p>
          <a:p>
            <a:pPr marL="171450" indent="-171450">
              <a:buSzPct val="100000"/>
              <a:buFont typeface="Arial"/>
              <a:buChar char="•"/>
              <a:defRPr>
                <a:latin typeface="Calibri"/>
                <a:ea typeface="Calibri"/>
                <a:cs typeface="Calibri"/>
                <a:sym typeface="Calibri"/>
              </a:defRPr>
            </a:pPr>
            <a:r>
              <a:t>Light surfaces</a:t>
            </a:r>
          </a:p>
          <a:p>
            <a:pPr marL="171450" indent="-171450">
              <a:buSzPct val="100000"/>
              <a:buFont typeface="Arial"/>
              <a:buChar char="•"/>
              <a:defRPr>
                <a:latin typeface="Calibri"/>
                <a:ea typeface="Calibri"/>
                <a:cs typeface="Calibri"/>
                <a:sym typeface="Calibri"/>
              </a:defRPr>
            </a:pPr>
            <a:r>
              <a:t>Also with the dot product, you can find the length of a projection of one vector on another.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defRPr>
                <a:latin typeface="Calibri"/>
                <a:ea typeface="Calibri"/>
                <a:cs typeface="Calibri"/>
                <a:sym typeface="Calibri"/>
              </a:defRPr>
            </a:pPr>
            <a:r>
              <a:t>The </a:t>
            </a:r>
            <a:r>
              <a:rPr i="1"/>
              <a:t>Dot Product </a:t>
            </a:r>
            <a:r>
              <a:t>is a vector operation which will return a </a:t>
            </a:r>
            <a:r>
              <a:rPr i="1"/>
              <a:t>scalar</a:t>
            </a:r>
            <a:r>
              <a:t> value (single number), which for unit vectors is equal to the cosine of the angle between the two input vectors.</a:t>
            </a:r>
          </a:p>
          <a:p>
            <a:pPr>
              <a:defRPr>
                <a:latin typeface="Calibri"/>
                <a:ea typeface="Calibri"/>
                <a:cs typeface="Calibri"/>
                <a:sym typeface="Calibri"/>
              </a:defRPr>
            </a:pPr>
          </a:p>
          <a:p>
            <a:pPr marL="171450" indent="-171450">
              <a:buSzPct val="100000"/>
              <a:buFont typeface="Arial"/>
              <a:buChar char="•"/>
              <a:defRPr>
                <a:latin typeface="Calibri"/>
                <a:ea typeface="Calibri"/>
                <a:cs typeface="Calibri"/>
                <a:sym typeface="Calibri"/>
              </a:defRPr>
            </a:pPr>
            <a:r>
              <a:t>Finding the angle between two vectors.</a:t>
            </a:r>
          </a:p>
          <a:p>
            <a:pPr marL="171450" indent="-171450">
              <a:buSzPct val="100000"/>
              <a:buFont typeface="Arial"/>
              <a:buChar char="•"/>
              <a:defRPr>
                <a:latin typeface="Calibri"/>
                <a:ea typeface="Calibri"/>
                <a:cs typeface="Calibri"/>
                <a:sym typeface="Calibri"/>
              </a:defRPr>
            </a:pPr>
            <a:r>
              <a:t>Also called “Inner product”.</a:t>
            </a:r>
          </a:p>
          <a:p>
            <a:pPr marL="171450" indent="-171450">
              <a:buSzPct val="100000"/>
              <a:buFont typeface="Arial"/>
              <a:buChar char="•"/>
              <a:defRPr>
                <a:latin typeface="Calibri"/>
                <a:ea typeface="Calibri"/>
                <a:cs typeface="Calibri"/>
                <a:sym typeface="Calibri"/>
              </a:defRPr>
            </a:pPr>
            <a:r>
              <a:t>Backface culling</a:t>
            </a:r>
          </a:p>
          <a:p>
            <a:pPr marL="171450" indent="-171450">
              <a:buSzPct val="100000"/>
              <a:buFont typeface="Arial"/>
              <a:buChar char="•"/>
              <a:defRPr>
                <a:latin typeface="Calibri"/>
                <a:ea typeface="Calibri"/>
                <a:cs typeface="Calibri"/>
                <a:sym typeface="Calibri"/>
              </a:defRPr>
            </a:pPr>
            <a:r>
              <a:t>Light surfaces</a:t>
            </a:r>
          </a:p>
          <a:p>
            <a:pPr marL="171450" indent="-171450">
              <a:buSzPct val="100000"/>
              <a:buFont typeface="Arial"/>
              <a:buChar char="•"/>
              <a:defRPr>
                <a:latin typeface="Calibri"/>
                <a:ea typeface="Calibri"/>
                <a:cs typeface="Calibri"/>
                <a:sym typeface="Calibri"/>
              </a:defRPr>
            </a:pPr>
            <a:r>
              <a:t>Also with the dot product, you can find the length of a projection of one vector on another.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defRPr>
                <a:latin typeface="Calibri"/>
                <a:ea typeface="Calibri"/>
                <a:cs typeface="Calibri"/>
                <a:sym typeface="Calibri"/>
              </a:defRPr>
            </a:pPr>
            <a:r>
              <a:t>The </a:t>
            </a:r>
            <a:r>
              <a:rPr i="1"/>
              <a:t>Dot Product </a:t>
            </a:r>
            <a:r>
              <a:t>is a vector operation which will return a </a:t>
            </a:r>
            <a:r>
              <a:rPr i="1"/>
              <a:t>scalar</a:t>
            </a:r>
            <a:r>
              <a:t> value (single number), which for unit vectors is equal to the cosine of the angle between the two input vectors.</a:t>
            </a:r>
          </a:p>
          <a:p>
            <a:pPr>
              <a:defRPr>
                <a:latin typeface="Calibri"/>
                <a:ea typeface="Calibri"/>
                <a:cs typeface="Calibri"/>
                <a:sym typeface="Calibri"/>
              </a:defRPr>
            </a:pPr>
          </a:p>
          <a:p>
            <a:pPr marL="171450" indent="-171450">
              <a:buSzPct val="100000"/>
              <a:buFont typeface="Arial"/>
              <a:buChar char="•"/>
              <a:defRPr>
                <a:latin typeface="Calibri"/>
                <a:ea typeface="Calibri"/>
                <a:cs typeface="Calibri"/>
                <a:sym typeface="Calibri"/>
              </a:defRPr>
            </a:pPr>
            <a:r>
              <a:t>Finding the angle between two vectors.</a:t>
            </a:r>
          </a:p>
          <a:p>
            <a:pPr marL="171450" indent="-171450">
              <a:buSzPct val="100000"/>
              <a:buFont typeface="Arial"/>
              <a:buChar char="•"/>
              <a:defRPr>
                <a:latin typeface="Calibri"/>
                <a:ea typeface="Calibri"/>
                <a:cs typeface="Calibri"/>
                <a:sym typeface="Calibri"/>
              </a:defRPr>
            </a:pPr>
            <a:r>
              <a:t>Also called “Inner product”.</a:t>
            </a:r>
          </a:p>
          <a:p>
            <a:pPr marL="171450" indent="-171450">
              <a:buSzPct val="100000"/>
              <a:buFont typeface="Arial"/>
              <a:buChar char="•"/>
              <a:defRPr>
                <a:latin typeface="Calibri"/>
                <a:ea typeface="Calibri"/>
                <a:cs typeface="Calibri"/>
                <a:sym typeface="Calibri"/>
              </a:defRPr>
            </a:pPr>
            <a:r>
              <a:t>Backface culling</a:t>
            </a:r>
          </a:p>
          <a:p>
            <a:pPr marL="171450" indent="-171450">
              <a:buSzPct val="100000"/>
              <a:buFont typeface="Arial"/>
              <a:buChar char="•"/>
              <a:defRPr>
                <a:latin typeface="Calibri"/>
                <a:ea typeface="Calibri"/>
                <a:cs typeface="Calibri"/>
                <a:sym typeface="Calibri"/>
              </a:defRPr>
            </a:pPr>
            <a:r>
              <a:t>Light surfaces</a:t>
            </a:r>
          </a:p>
          <a:p>
            <a:pPr marL="171450" indent="-171450">
              <a:buSzPct val="100000"/>
              <a:buFont typeface="Arial"/>
              <a:buChar char="•"/>
              <a:defRPr>
                <a:latin typeface="Calibri"/>
                <a:ea typeface="Calibri"/>
                <a:cs typeface="Calibri"/>
                <a:sym typeface="Calibri"/>
              </a:defRPr>
            </a:pPr>
            <a:r>
              <a:t>Also with the dot product, you can find the length of a projection of one vector on another.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Feel the space in your 3d world. When thinking on a point or a vector, or when transforming and rotating objects, picturize the space to get an understanding of the directions and how axis is pointing.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defRPr>
                <a:latin typeface="Calibri"/>
                <a:ea typeface="Calibri"/>
                <a:cs typeface="Calibri"/>
                <a:sym typeface="Calibri"/>
              </a:defRPr>
            </a:pPr>
            <a:r>
              <a:t>The </a:t>
            </a:r>
            <a:r>
              <a:rPr i="1"/>
              <a:t>Dot Product </a:t>
            </a:r>
            <a:r>
              <a:t>is a vector operation which will return a </a:t>
            </a:r>
            <a:r>
              <a:rPr i="1"/>
              <a:t>scalar</a:t>
            </a:r>
            <a:r>
              <a:t> value (single number), which for unit vectors is equal to the cosine of the angle between the two input vectors.</a:t>
            </a:r>
          </a:p>
          <a:p>
            <a:pPr>
              <a:defRPr>
                <a:latin typeface="Calibri"/>
                <a:ea typeface="Calibri"/>
                <a:cs typeface="Calibri"/>
                <a:sym typeface="Calibri"/>
              </a:defRPr>
            </a:pPr>
          </a:p>
          <a:p>
            <a:pPr marL="171450" indent="-171450">
              <a:buSzPct val="100000"/>
              <a:buFont typeface="Arial"/>
              <a:buChar char="•"/>
              <a:defRPr>
                <a:latin typeface="Calibri"/>
                <a:ea typeface="Calibri"/>
                <a:cs typeface="Calibri"/>
                <a:sym typeface="Calibri"/>
              </a:defRPr>
            </a:pPr>
            <a:r>
              <a:t>Finding the angle between two vectors.</a:t>
            </a:r>
          </a:p>
          <a:p>
            <a:pPr marL="171450" indent="-171450">
              <a:buSzPct val="100000"/>
              <a:buFont typeface="Arial"/>
              <a:buChar char="•"/>
              <a:defRPr>
                <a:latin typeface="Calibri"/>
                <a:ea typeface="Calibri"/>
                <a:cs typeface="Calibri"/>
                <a:sym typeface="Calibri"/>
              </a:defRPr>
            </a:pPr>
            <a:r>
              <a:t>Also called “Inner product”.</a:t>
            </a:r>
          </a:p>
          <a:p>
            <a:pPr marL="171450" indent="-171450">
              <a:buSzPct val="100000"/>
              <a:buFont typeface="Arial"/>
              <a:buChar char="•"/>
              <a:defRPr>
                <a:latin typeface="Calibri"/>
                <a:ea typeface="Calibri"/>
                <a:cs typeface="Calibri"/>
                <a:sym typeface="Calibri"/>
              </a:defRPr>
            </a:pPr>
            <a:r>
              <a:t>Backface culling</a:t>
            </a:r>
          </a:p>
          <a:p>
            <a:pPr marL="171450" indent="-171450">
              <a:buSzPct val="100000"/>
              <a:buFont typeface="Arial"/>
              <a:buChar char="•"/>
              <a:defRPr>
                <a:latin typeface="Calibri"/>
                <a:ea typeface="Calibri"/>
                <a:cs typeface="Calibri"/>
                <a:sym typeface="Calibri"/>
              </a:defRPr>
            </a:pPr>
            <a:r>
              <a:t>Light surfaces</a:t>
            </a:r>
          </a:p>
          <a:p>
            <a:pPr marL="171450" indent="-171450">
              <a:buSzPct val="100000"/>
              <a:buFont typeface="Arial"/>
              <a:buChar char="•"/>
              <a:defRPr>
                <a:latin typeface="Calibri"/>
                <a:ea typeface="Calibri"/>
                <a:cs typeface="Calibri"/>
                <a:sym typeface="Calibri"/>
              </a:defRPr>
            </a:pPr>
            <a:r>
              <a:t>Also with the dot product, you can find the length of a projection of one vector on another.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defRPr>
                <a:latin typeface="Calibri"/>
                <a:ea typeface="Calibri"/>
                <a:cs typeface="Calibri"/>
                <a:sym typeface="Calibri"/>
              </a:defRPr>
            </a:pPr>
            <a:r>
              <a:t>The </a:t>
            </a:r>
            <a:r>
              <a:rPr i="1"/>
              <a:t>Dot Product </a:t>
            </a:r>
            <a:r>
              <a:t>is a vector operation which will return a </a:t>
            </a:r>
            <a:r>
              <a:rPr i="1"/>
              <a:t>scalar</a:t>
            </a:r>
            <a:r>
              <a:t> value (single number), which for unit vectors is equal to the cosine of the angle between the two input vectors.</a:t>
            </a:r>
          </a:p>
          <a:p>
            <a:pPr>
              <a:defRPr>
                <a:latin typeface="Calibri"/>
                <a:ea typeface="Calibri"/>
                <a:cs typeface="Calibri"/>
                <a:sym typeface="Calibri"/>
              </a:defRPr>
            </a:pPr>
          </a:p>
          <a:p>
            <a:pPr marL="171450" indent="-171450">
              <a:buSzPct val="100000"/>
              <a:buFont typeface="Arial"/>
              <a:buChar char="•"/>
              <a:defRPr>
                <a:latin typeface="Calibri"/>
                <a:ea typeface="Calibri"/>
                <a:cs typeface="Calibri"/>
                <a:sym typeface="Calibri"/>
              </a:defRPr>
            </a:pPr>
            <a:r>
              <a:t>Finding the angle between two vectors.</a:t>
            </a:r>
          </a:p>
          <a:p>
            <a:pPr marL="171450" indent="-171450">
              <a:buSzPct val="100000"/>
              <a:buFont typeface="Arial"/>
              <a:buChar char="•"/>
              <a:defRPr>
                <a:latin typeface="Calibri"/>
                <a:ea typeface="Calibri"/>
                <a:cs typeface="Calibri"/>
                <a:sym typeface="Calibri"/>
              </a:defRPr>
            </a:pPr>
            <a:r>
              <a:t>Also called “Inner product”.</a:t>
            </a:r>
          </a:p>
          <a:p>
            <a:pPr marL="171450" indent="-171450">
              <a:buSzPct val="100000"/>
              <a:buFont typeface="Arial"/>
              <a:buChar char="•"/>
              <a:defRPr>
                <a:latin typeface="Calibri"/>
                <a:ea typeface="Calibri"/>
                <a:cs typeface="Calibri"/>
                <a:sym typeface="Calibri"/>
              </a:defRPr>
            </a:pPr>
            <a:r>
              <a:t>Backface culling</a:t>
            </a:r>
          </a:p>
          <a:p>
            <a:pPr marL="171450" indent="-171450">
              <a:buSzPct val="100000"/>
              <a:buFont typeface="Arial"/>
              <a:buChar char="•"/>
              <a:defRPr>
                <a:latin typeface="Calibri"/>
                <a:ea typeface="Calibri"/>
                <a:cs typeface="Calibri"/>
                <a:sym typeface="Calibri"/>
              </a:defRPr>
            </a:pPr>
            <a:r>
              <a:t>Light surfaces</a:t>
            </a:r>
          </a:p>
          <a:p>
            <a:pPr marL="171450" indent="-171450">
              <a:buSzPct val="100000"/>
              <a:buFont typeface="Arial"/>
              <a:buChar char="•"/>
              <a:defRPr>
                <a:latin typeface="Calibri"/>
                <a:ea typeface="Calibri"/>
                <a:cs typeface="Calibri"/>
                <a:sym typeface="Calibri"/>
              </a:defRPr>
            </a:pPr>
            <a:r>
              <a:t>Also with the dot product, you can find the length of a projection of one vector on another.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defRPr>
                <a:latin typeface="Calibri"/>
                <a:ea typeface="Calibri"/>
                <a:cs typeface="Calibri"/>
                <a:sym typeface="Calibri"/>
              </a:defRPr>
            </a:pPr>
            <a:r>
              <a:t>The </a:t>
            </a:r>
            <a:r>
              <a:rPr i="1"/>
              <a:t>Dot Product </a:t>
            </a:r>
            <a:r>
              <a:t>is a vector operation which will return a </a:t>
            </a:r>
            <a:r>
              <a:rPr i="1"/>
              <a:t>scalar</a:t>
            </a:r>
            <a:r>
              <a:t> value (single number), which for unit vectors is equal to the cosine of the angle between the two input vectors.</a:t>
            </a:r>
          </a:p>
          <a:p>
            <a:pPr>
              <a:defRPr>
                <a:latin typeface="Calibri"/>
                <a:ea typeface="Calibri"/>
                <a:cs typeface="Calibri"/>
                <a:sym typeface="Calibri"/>
              </a:defRPr>
            </a:pPr>
          </a:p>
          <a:p>
            <a:pPr marL="171450" indent="-171450">
              <a:buSzPct val="100000"/>
              <a:buFont typeface="Arial"/>
              <a:buChar char="•"/>
              <a:defRPr>
                <a:latin typeface="Calibri"/>
                <a:ea typeface="Calibri"/>
                <a:cs typeface="Calibri"/>
                <a:sym typeface="Calibri"/>
              </a:defRPr>
            </a:pPr>
            <a:r>
              <a:t>Finding the angle between two vectors.</a:t>
            </a:r>
          </a:p>
          <a:p>
            <a:pPr marL="171450" indent="-171450">
              <a:buSzPct val="100000"/>
              <a:buFont typeface="Arial"/>
              <a:buChar char="•"/>
              <a:defRPr>
                <a:latin typeface="Calibri"/>
                <a:ea typeface="Calibri"/>
                <a:cs typeface="Calibri"/>
                <a:sym typeface="Calibri"/>
              </a:defRPr>
            </a:pPr>
            <a:r>
              <a:t>Also called “Inner product”.</a:t>
            </a:r>
          </a:p>
          <a:p>
            <a:pPr marL="171450" indent="-171450">
              <a:buSzPct val="100000"/>
              <a:buFont typeface="Arial"/>
              <a:buChar char="•"/>
              <a:defRPr>
                <a:latin typeface="Calibri"/>
                <a:ea typeface="Calibri"/>
                <a:cs typeface="Calibri"/>
                <a:sym typeface="Calibri"/>
              </a:defRPr>
            </a:pPr>
            <a:r>
              <a:t>Backface culling</a:t>
            </a:r>
          </a:p>
          <a:p>
            <a:pPr marL="171450" indent="-171450">
              <a:buSzPct val="100000"/>
              <a:buFont typeface="Arial"/>
              <a:buChar char="•"/>
              <a:defRPr>
                <a:latin typeface="Calibri"/>
                <a:ea typeface="Calibri"/>
                <a:cs typeface="Calibri"/>
                <a:sym typeface="Calibri"/>
              </a:defRPr>
            </a:pPr>
            <a:r>
              <a:t>Light surfaces</a:t>
            </a:r>
          </a:p>
          <a:p>
            <a:pPr marL="171450" indent="-171450">
              <a:buSzPct val="100000"/>
              <a:buFont typeface="Arial"/>
              <a:buChar char="•"/>
              <a:defRPr>
                <a:latin typeface="Calibri"/>
                <a:ea typeface="Calibri"/>
                <a:cs typeface="Calibri"/>
                <a:sym typeface="Calibri"/>
              </a:defRPr>
            </a:pPr>
            <a:r>
              <a:t>Also with the dot product, you can find the length of a projection of one vector on another.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We are using some different spaces depending on where we looking from.</a:t>
            </a:r>
          </a:p>
          <a:p>
            <a:pPr/>
          </a:p>
          <a:p>
            <a:pPr marL="171450" indent="-171450">
              <a:buSzPct val="100000"/>
              <a:buFont typeface="Arial"/>
              <a:buChar char="•"/>
              <a:defRPr b="1"/>
            </a:pPr>
            <a:r>
              <a:t>Object space:</a:t>
            </a:r>
            <a:r>
              <a:rPr b="0"/>
              <a:t> Local to an object, an object being a set of polygons. If you want to have multiple instances of the same object, at different locations in the world, you need object space.</a:t>
            </a:r>
            <a:endParaRPr b="0"/>
          </a:p>
          <a:p>
            <a:pPr marL="171450" indent="-171450">
              <a:buSzPct val="100000"/>
              <a:buFont typeface="Arial"/>
              <a:buChar char="•"/>
              <a:defRPr b="1"/>
            </a:pPr>
            <a:r>
              <a:t>World space</a:t>
            </a:r>
            <a:r>
              <a:rPr b="0"/>
              <a:t>: This coordinate system is the most important one. This is where all objects are positioned, where you do compute physics, movements and collisions detection. It is also here that lighting is computed. Think of the world space as your game world.</a:t>
            </a:r>
            <a:endParaRPr b="0"/>
          </a:p>
          <a:p>
            <a:pPr marL="171450" indent="-171450">
              <a:buSzPct val="100000"/>
              <a:buFont typeface="Arial"/>
              <a:buChar char="•"/>
              <a:defRPr b="1"/>
            </a:pPr>
            <a:r>
              <a:t>View space</a:t>
            </a:r>
            <a:r>
              <a:rPr b="0"/>
              <a:t>: This coordinate system is relative to the camera. Objects in world space are transformed to view space to know what is visible on the screen. This space is also commonly called "eye space" or "camera space".</a:t>
            </a:r>
            <a:endParaRPr b="0"/>
          </a:p>
          <a:p>
            <a:pPr marL="171450" indent="-171450">
              <a:buSzPct val="100000"/>
              <a:buFont typeface="Arial"/>
              <a:buChar char="•"/>
              <a:defRPr b="1"/>
            </a:pPr>
            <a:r>
              <a:t>Screen space</a:t>
            </a:r>
            <a:r>
              <a:rPr b="0"/>
              <a:t> (2D): Coordinates representation of the screen. Coordinates are not pixels though. The viewport maps view space to screen space, and the origin in screen space is in the middle of the screen (for perspective projections anyway).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defRPr>
                <a:latin typeface="Calibri"/>
                <a:ea typeface="Calibri"/>
                <a:cs typeface="Calibri"/>
                <a:sym typeface="Calibri"/>
              </a:defRPr>
            </a:pPr>
            <a:r>
              <a:t>Find the normal vector of a plane. It’s a more advanced operation, but very useful. </a:t>
            </a:r>
          </a:p>
          <a:p>
            <a:pPr>
              <a:defRPr>
                <a:latin typeface="Calibri"/>
                <a:ea typeface="Calibri"/>
                <a:cs typeface="Calibri"/>
                <a:sym typeface="Calibri"/>
              </a:defRPr>
            </a:pPr>
          </a:p>
          <a:p>
            <a:pPr>
              <a:defRPr>
                <a:latin typeface="Calibri"/>
                <a:ea typeface="Calibri"/>
                <a:cs typeface="Calibri"/>
                <a:sym typeface="Calibri"/>
              </a:defRPr>
            </a:pPr>
            <a:r>
              <a:t>Used to calculate the </a:t>
            </a:r>
            <a:r>
              <a:rPr i="1"/>
              <a:t>normal vector</a:t>
            </a:r>
            <a:r>
              <a:t>. The normal vector to a plane is the one that sticks straight out of it. Useful for things like shading the surface and determining visibility.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sldImg"/>
          </p:nvPr>
        </p:nvSpPr>
        <p:spPr>
          <a:prstGeom prst="rect">
            <a:avLst/>
          </a:prstGeom>
        </p:spPr>
        <p:txBody>
          <a:bodyPr/>
          <a:lstStyle/>
          <a:p>
            <a:pPr/>
          </a:p>
        </p:txBody>
      </p:sp>
      <p:sp>
        <p:nvSpPr>
          <p:cNvPr id="352" name="Shape 352"/>
          <p:cNvSpPr/>
          <p:nvPr>
            <p:ph type="body" sz="quarter" idx="1"/>
          </p:nvPr>
        </p:nvSpPr>
        <p:spPr>
          <a:prstGeom prst="rect">
            <a:avLst/>
          </a:prstGeom>
        </p:spPr>
        <p:txBody>
          <a:bodyPr/>
          <a:lstStyle/>
          <a:p>
            <a:pPr/>
            <a:r>
              <a:t>It’s easier to get the concept by formulate real world examples.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ph type="sldImg"/>
          </p:nvPr>
        </p:nvSpPr>
        <p:spPr>
          <a:prstGeom prst="rect">
            <a:avLst/>
          </a:prstGeom>
        </p:spPr>
        <p:txBody>
          <a:bodyPr/>
          <a:lstStyle/>
          <a:p>
            <a:pPr/>
          </a:p>
        </p:txBody>
      </p:sp>
      <p:sp>
        <p:nvSpPr>
          <p:cNvPr id="358" name="Shape 358"/>
          <p:cNvSpPr/>
          <p:nvPr>
            <p:ph type="body" sz="quarter" idx="1"/>
          </p:nvPr>
        </p:nvSpPr>
        <p:spPr>
          <a:prstGeom prst="rect">
            <a:avLst/>
          </a:prstGeom>
        </p:spPr>
        <p:txBody>
          <a:bodyPr/>
          <a:lstStyle/>
          <a:p>
            <a:pPr/>
            <a:r>
              <a:t>Don’t panic. You probably will get away with little knowledge about this, but only to a certain level.</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sldImg"/>
          </p:nvPr>
        </p:nvSpPr>
        <p:spPr>
          <a:prstGeom prst="rect">
            <a:avLst/>
          </a:prstGeom>
        </p:spPr>
        <p:txBody>
          <a:bodyPr/>
          <a:lstStyle/>
          <a:p>
            <a:pPr/>
          </a:p>
        </p:txBody>
      </p:sp>
      <p:sp>
        <p:nvSpPr>
          <p:cNvPr id="364" name="Shape 364"/>
          <p:cNvSpPr/>
          <p:nvPr>
            <p:ph type="body" sz="quarter" idx="1"/>
          </p:nvPr>
        </p:nvSpPr>
        <p:spPr>
          <a:prstGeom prst="rect">
            <a:avLst/>
          </a:prstGeom>
        </p:spPr>
        <p:txBody>
          <a:bodyPr/>
          <a:lstStyle/>
          <a:p>
            <a:pPr/>
            <a:r>
              <a:t>Don’t panic. You probably will get away with little knowledge about this, but only to a certain level.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There is two kinds, the left- or the right-handed system. This can be a little tricky when importing/exporting between softwares. </a:t>
            </a:r>
            <a:r>
              <a:rPr>
                <a:latin typeface="Calibri"/>
                <a:ea typeface="Calibri"/>
                <a:cs typeface="Calibri"/>
                <a:sym typeface="Calibri"/>
              </a:rPr>
              <a:t>3DS Max has a left-handed system (Z up Y into the screen and X right) while Maya and Unity for example, uses a right handed. </a:t>
            </a:r>
            <a:r>
              <a:rPr>
                <a:latin typeface="Calibri"/>
                <a:ea typeface="Calibri"/>
                <a:cs typeface="Calibri"/>
                <a:sym typeface="Calibri"/>
              </a:rPr>
              <a:t>That is because </a:t>
            </a:r>
            <a:r>
              <a:rPr>
                <a:latin typeface="Calibri"/>
                <a:ea typeface="Calibri"/>
                <a:cs typeface="Calibri"/>
                <a:sym typeface="Calibri"/>
              </a:rPr>
              <a:t>OpenGL and Direct3D vary in axis system.</a:t>
            </a:r>
            <a:endParaRPr>
              <a:latin typeface="Calibri"/>
              <a:ea typeface="Calibri"/>
              <a:cs typeface="Calibri"/>
              <a:sym typeface="Calibri"/>
            </a:endParaRPr>
          </a:p>
          <a:p>
            <a:pPr>
              <a:defRPr>
                <a:latin typeface="Calibri"/>
                <a:ea typeface="Calibri"/>
                <a:cs typeface="Calibri"/>
                <a:sym typeface="Calibri"/>
              </a:defRPr>
            </a:pPr>
          </a:p>
          <a:p>
            <a:pPr>
              <a:defRPr>
                <a:latin typeface="Calibri"/>
                <a:ea typeface="Calibri"/>
                <a:cs typeface="Calibri"/>
                <a:sym typeface="Calibri"/>
              </a:defRPr>
            </a:pPr>
            <a:r>
              <a:t>The picture above representing the left handed one. To use the right-handed one, rotate your right hand 180 degrees around your thumb (y), so that you are pointing at yourself. (inverts z-axis).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Get </a:t>
            </a:r>
            <a:r>
              <a:rPr>
                <a:latin typeface="Calibri"/>
                <a:ea typeface="Calibri"/>
                <a:cs typeface="Calibri"/>
                <a:sym typeface="Calibri"/>
              </a:rPr>
              <a:t>familiar with</a:t>
            </a:r>
            <a:r>
              <a:t> the basics. You don’t necessarily have to know the math behind the solutions, but by learning the basics you learn how to formulate the solution and find it quickly.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defRPr>
                <a:latin typeface="Calibri"/>
                <a:ea typeface="Calibri"/>
                <a:cs typeface="Calibri"/>
                <a:sym typeface="Calibri"/>
              </a:defRPr>
            </a:pPr>
            <a:r>
              <a:t>The length between two points, or in this case the length of a Vector if you travel from the tail to the head.</a:t>
            </a:r>
          </a:p>
          <a:p>
            <a:pPr marL="171450" indent="-171450">
              <a:buSzPct val="100000"/>
              <a:buFont typeface="Arial"/>
              <a:buChar char="•"/>
              <a:defRPr>
                <a:latin typeface="Calibri"/>
                <a:ea typeface="Calibri"/>
                <a:cs typeface="Calibri"/>
                <a:sym typeface="Calibri"/>
              </a:defRPr>
            </a:pPr>
          </a:p>
          <a:p>
            <a:pPr marL="171450" indent="-171450">
              <a:buSzPct val="100000"/>
              <a:buFont typeface="Arial"/>
              <a:buChar char="•"/>
              <a:defRPr>
                <a:latin typeface="Calibri"/>
                <a:ea typeface="Calibri"/>
                <a:cs typeface="Calibri"/>
                <a:sym typeface="Calibri"/>
              </a:defRPr>
            </a:pPr>
            <a:r>
              <a:t>To calculate in 3D, just add an extra term.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defRPr>
                <a:latin typeface="Calibri"/>
                <a:ea typeface="Calibri"/>
                <a:cs typeface="Calibri"/>
                <a:sym typeface="Calibri"/>
              </a:defRPr>
            </a:pPr>
            <a:r>
              <a:t>To find out where the sum of some vector is located.</a:t>
            </a:r>
          </a:p>
          <a:p>
            <a:pPr>
              <a:defRPr>
                <a:latin typeface="Calibri"/>
                <a:ea typeface="Calibri"/>
                <a:cs typeface="Calibri"/>
                <a:sym typeface="Calibri"/>
              </a:defRPr>
            </a:pPr>
          </a:p>
          <a:p>
            <a:pPr marL="171450" indent="-171450">
              <a:buSzPct val="100000"/>
              <a:buFont typeface="Arial"/>
              <a:buChar char="•"/>
              <a:defRPr>
                <a:latin typeface="Calibri"/>
                <a:ea typeface="Calibri"/>
                <a:cs typeface="Calibri"/>
                <a:sym typeface="Calibri"/>
              </a:defRPr>
            </a:pPr>
            <a:r>
              <a:t>To add it graphically, you put the tail of one vector at the head of the other.</a:t>
            </a:r>
          </a:p>
          <a:p>
            <a:pPr marL="171450" indent="-171450">
              <a:buSzPct val="100000"/>
              <a:buFont typeface="Arial"/>
              <a:buChar char="•"/>
              <a:defRPr>
                <a:latin typeface="Calibri"/>
                <a:ea typeface="Calibri"/>
                <a:cs typeface="Calibri"/>
                <a:sym typeface="Calibri"/>
              </a:defRPr>
            </a:pPr>
            <a:r>
              <a:t>Just like scalar addition, the order that you add the vectors does not matter.</a:t>
            </a:r>
          </a:p>
          <a:p>
            <a:pPr marL="171450" indent="-171450">
              <a:buSzPct val="100000"/>
              <a:buFont typeface="Arial"/>
              <a:buChar char="•"/>
              <a:defRPr>
                <a:latin typeface="Calibri"/>
                <a:ea typeface="Calibri"/>
                <a:cs typeface="Calibri"/>
                <a:sym typeface="Calibri"/>
              </a:defRPr>
            </a:pPr>
            <a:r>
              <a:t>To calculate in 3d, just add an extra term.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defRPr>
                <a:latin typeface="Calibri"/>
                <a:ea typeface="Calibri"/>
                <a:cs typeface="Calibri"/>
                <a:sym typeface="Calibri"/>
              </a:defRPr>
            </a:pPr>
            <a:r>
              <a:t>To find the magnitude and direction of the difference between two vectors</a:t>
            </a:r>
          </a:p>
          <a:p>
            <a:pPr>
              <a:defRPr>
                <a:latin typeface="Calibri"/>
                <a:ea typeface="Calibri"/>
                <a:cs typeface="Calibri"/>
                <a:sym typeface="Calibri"/>
              </a:defRPr>
            </a:pPr>
          </a:p>
          <a:p>
            <a:pPr marL="171450" indent="-171450">
              <a:buSzPct val="100000"/>
              <a:buFont typeface="Arial"/>
              <a:buChar char="•"/>
              <a:defRPr>
                <a:latin typeface="Calibri"/>
                <a:ea typeface="Calibri"/>
                <a:cs typeface="Calibri"/>
                <a:sym typeface="Calibri"/>
              </a:defRPr>
            </a:pPr>
            <a:r>
              <a:t>Subtracting vectors is very much the same as adding them, except that you do it in the opposite order.</a:t>
            </a:r>
          </a:p>
          <a:p>
            <a:pPr marL="171450" indent="-171450">
              <a:buSzPct val="100000"/>
              <a:buFont typeface="Arial"/>
              <a:buChar char="•"/>
              <a:defRPr>
                <a:latin typeface="Calibri"/>
                <a:ea typeface="Calibri"/>
                <a:cs typeface="Calibri"/>
                <a:sym typeface="Calibri"/>
              </a:defRPr>
            </a:pPr>
            <a:r>
              <a:t>Negating a vector is a simple as rotating it 180 degrees.</a:t>
            </a:r>
          </a:p>
          <a:p>
            <a:pPr marL="171450" indent="-171450">
              <a:buSzPct val="100000"/>
              <a:buFont typeface="Arial"/>
              <a:buChar char="•"/>
              <a:defRPr>
                <a:latin typeface="Calibri"/>
                <a:ea typeface="Calibri"/>
                <a:cs typeface="Calibri"/>
                <a:sym typeface="Calibri"/>
              </a:defRPr>
            </a:pPr>
            <a:r>
              <a:t>To calculate in 3d, just add an extra term.</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6"/>
            <a:ext cx="7772400" cy="1470027"/>
          </a:xfrm>
          <a:prstGeom prst="rect">
            <a:avLst/>
          </a:prstGeom>
        </p:spPr>
        <p:txBody>
          <a:bodyPr/>
          <a:lstStyle/>
          <a:p>
            <a:pPr/>
            <a:r>
              <a:t>Click to edit Master title style</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stStyle>
          <a:p>
            <a:pPr/>
            <a:r>
              <a:t>Click to edit Master subtitle style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Click to edit Master title style</a:t>
            </a:r>
          </a:p>
        </p:txBody>
      </p:sp>
      <p:sp>
        <p:nvSpPr>
          <p:cNvPr id="93" name="Shape 93"/>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9"/>
            <a:ext cx="2057400" cy="5851527"/>
          </a:xfrm>
          <a:prstGeom prst="rect">
            <a:avLst/>
          </a:prstGeom>
        </p:spPr>
        <p:txBody>
          <a:bodyPr/>
          <a:lstStyle/>
          <a:p>
            <a:pPr/>
            <a:r>
              <a:t>Click to edit Master title style</a:t>
            </a:r>
          </a:p>
        </p:txBody>
      </p:sp>
      <p:sp>
        <p:nvSpPr>
          <p:cNvPr id="102" name="Shape 102"/>
          <p:cNvSpPr/>
          <p:nvPr>
            <p:ph type="body" idx="1"/>
          </p:nvPr>
        </p:nvSpPr>
        <p:spPr>
          <a:xfrm>
            <a:off x="457200" y="274639"/>
            <a:ext cx="6019800" cy="5851527"/>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Title Text</a:t>
            </a:r>
          </a:p>
        </p:txBody>
      </p:sp>
      <p:sp>
        <p:nvSpPr>
          <p:cNvPr id="111" name="Shape 11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2" name="Shape 112"/>
          <p:cNvSpPr/>
          <p:nvPr>
            <p:ph type="sldNum" sz="quarter" idx="2"/>
          </p:nvPr>
        </p:nvSpPr>
        <p:spPr>
          <a:xfrm>
            <a:off x="8413147" y="6404295"/>
            <a:ext cx="27365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9" name="Shape 119"/>
          <p:cNvSpPr/>
          <p:nvPr>
            <p:ph type="title"/>
          </p:nvPr>
        </p:nvSpPr>
        <p:spPr>
          <a:xfrm>
            <a:off x="457200" y="274639"/>
            <a:ext cx="8229600" cy="1143001"/>
          </a:xfrm>
          <a:prstGeom prst="rect">
            <a:avLst/>
          </a:prstGeom>
        </p:spPr>
        <p:txBody>
          <a:bodyPr/>
          <a:lstStyle/>
          <a:p>
            <a:pPr/>
            <a:r>
              <a:t>Title Text</a:t>
            </a:r>
          </a:p>
        </p:txBody>
      </p:sp>
      <p:sp>
        <p:nvSpPr>
          <p:cNvPr id="120" name="Shape 120"/>
          <p:cNvSpPr/>
          <p:nvPr>
            <p:ph type="body" idx="1"/>
          </p:nvPr>
        </p:nvSpPr>
        <p:spPr>
          <a:xfrm>
            <a:off x="457200" y="1600200"/>
            <a:ext cx="8229600" cy="4525964"/>
          </a:xfrm>
          <a:prstGeom prst="rect">
            <a:avLst/>
          </a:prstGeom>
        </p:spPr>
        <p:txBody>
          <a:bodyPr/>
          <a:lstStyle>
            <a:lvl2pPr marL="783771" indent="-326571"/>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8413146" y="6404295"/>
            <a:ext cx="27365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Click to edit Master title style</a:t>
            </a:r>
          </a:p>
        </p:txBody>
      </p:sp>
      <p:sp>
        <p:nvSpPr>
          <p:cNvPr id="21" name="Shape 21"/>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1"/>
            <a:ext cx="7772401" cy="1362077"/>
          </a:xfrm>
          <a:prstGeom prst="rect">
            <a:avLst/>
          </a:prstGeom>
        </p:spPr>
        <p:txBody>
          <a:bodyPr anchor="t"/>
          <a:lstStyle>
            <a:lvl1pPr algn="l">
              <a:defRPr b="1" cap="all" sz="4000"/>
            </a:lvl1pPr>
          </a:lstStyle>
          <a:p>
            <a:pPr/>
            <a:r>
              <a:t>Click to edit Master title style</a:t>
            </a:r>
          </a:p>
        </p:txBody>
      </p:sp>
      <p:sp>
        <p:nvSpPr>
          <p:cNvPr id="30" name="Shape 30"/>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stStyle>
          <a:p>
            <a:pPr/>
            <a:r>
              <a:t>Click to edit Master text styles</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Click to edit Master title style</a:t>
            </a:r>
          </a:p>
        </p:txBody>
      </p:sp>
      <p:sp>
        <p:nvSpPr>
          <p:cNvPr id="39" name="Shape 39"/>
          <p:cNvSpPr/>
          <p:nvPr>
            <p:ph type="body" sz="half" idx="1"/>
          </p:nvPr>
        </p:nvSpPr>
        <p:spPr>
          <a:xfrm>
            <a:off x="457200" y="1600200"/>
            <a:ext cx="4038600" cy="4525965"/>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Click to edit Master text styles</a:t>
            </a:r>
          </a:p>
          <a:p>
            <a:pPr lvl="1"/>
            <a:r>
              <a:t>Second level</a:t>
            </a:r>
          </a:p>
          <a:p>
            <a:pPr lvl="2"/>
            <a:r>
              <a:t>Third level</a:t>
            </a:r>
          </a:p>
          <a:p>
            <a:pPr lvl="3"/>
            <a:r>
              <a:t>Fourth level</a:t>
            </a:r>
          </a:p>
          <a:p>
            <a:pPr lvl="4"/>
            <a:r>
              <a:t>Fifth level</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Click to edit Master title style</a:t>
            </a:r>
          </a:p>
        </p:txBody>
      </p:sp>
      <p:sp>
        <p:nvSpPr>
          <p:cNvPr id="48" name="Shape 48"/>
          <p:cNvSpPr/>
          <p:nvPr>
            <p:ph type="body" sz="quarter" idx="1"/>
          </p:nvPr>
        </p:nvSpPr>
        <p:spPr>
          <a:xfrm>
            <a:off x="457200" y="1535112"/>
            <a:ext cx="4040188" cy="639765"/>
          </a:xfrm>
          <a:prstGeom prst="rect">
            <a:avLst/>
          </a:prstGeom>
        </p:spPr>
        <p:txBody>
          <a:bodyPr anchor="b"/>
          <a:lstStyle>
            <a:lvl1pPr marL="0" indent="0">
              <a:spcBef>
                <a:spcPts val="500"/>
              </a:spcBef>
              <a:buSzTx/>
              <a:buFontTx/>
              <a:buNone/>
              <a:defRPr b="1" sz="2400"/>
            </a:lvl1pPr>
          </a:lstStyle>
          <a:p>
            <a:pPr/>
            <a:r>
              <a:t>Click to edit Master text styles</a:t>
            </a:r>
          </a:p>
        </p:txBody>
      </p:sp>
      <p:sp>
        <p:nvSpPr>
          <p:cNvPr id="49" name="Shape 49"/>
          <p:cNvSpPr/>
          <p:nvPr>
            <p:ph type="body" sz="quarter" idx="13"/>
          </p:nvPr>
        </p:nvSpPr>
        <p:spPr>
          <a:xfrm>
            <a:off x="4645028" y="1535112"/>
            <a:ext cx="4041777" cy="639766"/>
          </a:xfrm>
          <a:prstGeom prst="rect">
            <a:avLst/>
          </a:prstGeom>
        </p:spPr>
        <p:txBody>
          <a:bodyPr anchor="b"/>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Click to edit Master title style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4" y="273049"/>
            <a:ext cx="3008315" cy="1162051"/>
          </a:xfrm>
          <a:prstGeom prst="rect">
            <a:avLst/>
          </a:prstGeom>
        </p:spPr>
        <p:txBody>
          <a:bodyPr anchor="b"/>
          <a:lstStyle>
            <a:lvl1pPr algn="l">
              <a:defRPr b="1" sz="2000"/>
            </a:lvl1pPr>
          </a:lstStyle>
          <a:p>
            <a:pPr/>
            <a:r>
              <a:t>Click to edit Master title style</a:t>
            </a:r>
          </a:p>
        </p:txBody>
      </p:sp>
      <p:sp>
        <p:nvSpPr>
          <p:cNvPr id="73" name="Shape 73"/>
          <p:cNvSpPr/>
          <p:nvPr>
            <p:ph type="body" idx="1"/>
          </p:nvPr>
        </p:nvSpPr>
        <p:spPr>
          <a:xfrm>
            <a:off x="3575050" y="273053"/>
            <a:ext cx="5111750" cy="5853113"/>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74" name="Shape 74"/>
          <p:cNvSpPr/>
          <p:nvPr>
            <p:ph type="body" sz="half" idx="13"/>
          </p:nvPr>
        </p:nvSpPr>
        <p:spPr>
          <a:xfrm>
            <a:off x="457202" y="1435103"/>
            <a:ext cx="3008317" cy="4691063"/>
          </a:xfrm>
          <a:prstGeom prst="rect">
            <a:avLst/>
          </a:prstGeom>
        </p:spPr>
        <p:txBody>
          <a:bodyPr/>
          <a:lstStyle/>
          <a:p>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1"/>
            <a:ext cx="5486402" cy="566741"/>
          </a:xfrm>
          <a:prstGeom prst="rect">
            <a:avLst/>
          </a:prstGeom>
        </p:spPr>
        <p:txBody>
          <a:bodyPr anchor="b"/>
          <a:lstStyle>
            <a:lvl1pPr algn="l">
              <a:defRPr b="1" sz="2000"/>
            </a:lvl1pPr>
          </a:lstStyle>
          <a:p>
            <a:pPr/>
            <a:r>
              <a:t>Click to edit Master title style</a:t>
            </a:r>
          </a:p>
        </p:txBody>
      </p:sp>
      <p:sp>
        <p:nvSpPr>
          <p:cNvPr id="83" name="Shape 83"/>
          <p:cNvSpPr/>
          <p:nvPr>
            <p:ph type="pic" sz="half" idx="13"/>
          </p:nvPr>
        </p:nvSpPr>
        <p:spPr>
          <a:xfrm>
            <a:off x="1792288" y="612775"/>
            <a:ext cx="5486402" cy="4114800"/>
          </a:xfrm>
          <a:prstGeom prst="rect">
            <a:avLst/>
          </a:prstGeom>
        </p:spPr>
        <p:txBody>
          <a:bodyPr lIns="91439" tIns="45719" rIns="91439" bIns="45719">
            <a:noAutofit/>
          </a:bodyPr>
          <a:lstStyle/>
          <a:p>
            <a:pPr/>
          </a:p>
        </p:txBody>
      </p:sp>
      <p:sp>
        <p:nvSpPr>
          <p:cNvPr id="84" name="Shape 84"/>
          <p:cNvSpPr/>
          <p:nvPr>
            <p:ph type="body" sz="quarter" idx="1"/>
          </p:nvPr>
        </p:nvSpPr>
        <p:spPr>
          <a:xfrm>
            <a:off x="1792288" y="5367339"/>
            <a:ext cx="5486402" cy="804865"/>
          </a:xfrm>
          <a:prstGeom prst="rect">
            <a:avLst/>
          </a:prstGeom>
        </p:spPr>
        <p:txBody>
          <a:bodyPr/>
          <a:lstStyle>
            <a:lvl1pPr marL="0" indent="0">
              <a:spcBef>
                <a:spcPts val="300"/>
              </a:spcBef>
              <a:buSzTx/>
              <a:buFontTx/>
              <a:buNone/>
              <a:defRPr sz="1400"/>
            </a:lvl1pPr>
          </a:lstStyle>
          <a:p>
            <a:pPr/>
            <a:r>
              <a:t>Click to edit Master text styles</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40000">
              <a:srgbClr val="FEFEFE"/>
            </a:gs>
            <a:gs pos="100000">
              <a:srgbClr val="7B7B7B"/>
            </a:gs>
          </a:gsLst>
          <a:path path="circle">
            <a:fillToRect l="50000" t="50000" r="50000" b="50000"/>
          </a:path>
        </a:gradFill>
      </p:bgPr>
    </p:bg>
    <p:spTree>
      <p:nvGrpSpPr>
        <p:cNvPr id="1" name=""/>
        <p:cNvGrpSpPr/>
        <p:nvPr/>
      </p:nvGrpSpPr>
      <p:grpSpPr>
        <a:xfrm>
          <a:off x="0" y="0"/>
          <a:ext cx="0" cy="0"/>
          <a:chOff x="0" y="0"/>
          <a:chExt cx="0" cy="0"/>
        </a:xfrm>
      </p:grpSpPr>
      <p:sp>
        <p:nvSpPr>
          <p:cNvPr id="2" name="Shape 2"/>
          <p:cNvSpPr/>
          <p:nvPr>
            <p:ph type="title"/>
          </p:nvPr>
        </p:nvSpPr>
        <p:spPr>
          <a:xfrm>
            <a:off x="457200" y="274639"/>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Click to edit Master title style</a:t>
            </a:r>
          </a:p>
        </p:txBody>
      </p:sp>
      <p:sp>
        <p:nvSpPr>
          <p:cNvPr id="3" name="Shape 3"/>
          <p:cNvSpPr/>
          <p:nvPr>
            <p:ph type="body" idx="1"/>
          </p:nvPr>
        </p:nvSpPr>
        <p:spPr>
          <a:xfrm>
            <a:off x="457200" y="1600200"/>
            <a:ext cx="8229600" cy="45259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4" name="Shape 4"/>
          <p:cNvSpPr/>
          <p:nvPr>
            <p:ph type="sldNum" sz="quarter" idx="2"/>
          </p:nvPr>
        </p:nvSpPr>
        <p:spPr>
          <a:xfrm>
            <a:off x="8413147" y="6404295"/>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DIN"/>
                <a:ea typeface="DIN"/>
                <a:cs typeface="DIN"/>
                <a:sym typeface="DI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DIN"/>
          <a:ea typeface="DIN"/>
          <a:cs typeface="DIN"/>
          <a:sym typeface="DIN"/>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DIN"/>
          <a:ea typeface="DIN"/>
          <a:cs typeface="DIN"/>
          <a:sym typeface="DIN"/>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DIN"/>
          <a:ea typeface="DIN"/>
          <a:cs typeface="DIN"/>
          <a:sym typeface="DIN"/>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DIN"/>
          <a:ea typeface="DIN"/>
          <a:cs typeface="DIN"/>
          <a:sym typeface="DIN"/>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DIN"/>
          <a:ea typeface="DIN"/>
          <a:cs typeface="DIN"/>
          <a:sym typeface="DIN"/>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DIN"/>
          <a:ea typeface="DIN"/>
          <a:cs typeface="DIN"/>
          <a:sym typeface="DIN"/>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DIN"/>
          <a:ea typeface="DIN"/>
          <a:cs typeface="DIN"/>
          <a:sym typeface="DIN"/>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DIN"/>
          <a:ea typeface="DIN"/>
          <a:cs typeface="DIN"/>
          <a:sym typeface="DIN"/>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DIN"/>
          <a:ea typeface="DIN"/>
          <a:cs typeface="DIN"/>
          <a:sym typeface="DIN"/>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DIN"/>
          <a:ea typeface="DIN"/>
          <a:cs typeface="DIN"/>
          <a:sym typeface="DIN"/>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DIN"/>
          <a:ea typeface="DIN"/>
          <a:cs typeface="DIN"/>
          <a:sym typeface="DIN"/>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DIN"/>
          <a:ea typeface="DIN"/>
          <a:cs typeface="DIN"/>
          <a:sym typeface="DIN"/>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DIN"/>
          <a:ea typeface="DIN"/>
          <a:cs typeface="DIN"/>
          <a:sym typeface="DIN"/>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DIN"/>
          <a:ea typeface="DIN"/>
          <a:cs typeface="DIN"/>
          <a:sym typeface="DIN"/>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DIN"/>
          <a:ea typeface="DIN"/>
          <a:cs typeface="DIN"/>
          <a:sym typeface="DIN"/>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DIN"/>
          <a:ea typeface="DIN"/>
          <a:cs typeface="DIN"/>
          <a:sym typeface="DIN"/>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DIN"/>
          <a:ea typeface="DIN"/>
          <a:cs typeface="DIN"/>
          <a:sym typeface="DIN"/>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DIN"/>
          <a:ea typeface="DIN"/>
          <a:cs typeface="DIN"/>
          <a:sym typeface="DIN"/>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DIN"/>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DIN"/>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DIN"/>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DIN"/>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DIN"/>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DIN"/>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DIN"/>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DIN"/>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DIN"/>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t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tif"/></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tif"/></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7.tif"/></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8.tif"/></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hyperlink" Target="https://vvvv.org/documentation/3d-vector-mathematics" TargetMode="External"/><Relationship Id="rId4" Type="http://schemas.openxmlformats.org/officeDocument/2006/relationships/hyperlink" Target="https://docs.unity3d.com/ScriptReference/Vector3.html" TargetMode="External"/><Relationship Id="rId5" Type="http://schemas.openxmlformats.org/officeDocument/2006/relationships/image" Target="../media/image1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0" name="image1.png"/>
          <p:cNvPicPr>
            <a:picLocks noChangeAspect="1"/>
          </p:cNvPicPr>
          <p:nvPr/>
        </p:nvPicPr>
        <p:blipFill>
          <a:blip r:embed="rId3">
            <a:extLst/>
          </a:blip>
          <a:stretch>
            <a:fillRect/>
          </a:stretch>
        </p:blipFill>
        <p:spPr>
          <a:xfrm>
            <a:off x="2728495" y="400970"/>
            <a:ext cx="4143377" cy="2771776"/>
          </a:xfrm>
          <a:prstGeom prst="rect">
            <a:avLst/>
          </a:prstGeom>
          <a:ln w="12700">
            <a:miter lim="400000"/>
          </a:ln>
        </p:spPr>
      </p:pic>
      <p:sp>
        <p:nvSpPr>
          <p:cNvPr id="131" name="Shape 131"/>
          <p:cNvSpPr/>
          <p:nvPr/>
        </p:nvSpPr>
        <p:spPr>
          <a:xfrm>
            <a:off x="1135336" y="4641503"/>
            <a:ext cx="6984777"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600">
                <a:latin typeface="DIN"/>
                <a:ea typeface="DIN"/>
                <a:cs typeface="DIN"/>
                <a:sym typeface="DIN"/>
              </a:defRPr>
            </a:lvl1pPr>
          </a:lstStyle>
          <a:p>
            <a:pPr/>
            <a:r>
              <a:t>Vectors in 3d 3D</a:t>
            </a:r>
          </a:p>
        </p:txBody>
      </p:sp>
      <p:sp>
        <p:nvSpPr>
          <p:cNvPr id="132" name="Shape 132"/>
          <p:cNvSpPr/>
          <p:nvPr/>
        </p:nvSpPr>
        <p:spPr>
          <a:xfrm>
            <a:off x="1475654" y="5301210"/>
            <a:ext cx="6336707" cy="12505"/>
          </a:xfrm>
          <a:prstGeom prst="line">
            <a:avLst/>
          </a:prstGeom>
          <a:ln>
            <a:solidFill>
              <a:srgbClr val="000000"/>
            </a:solidFill>
            <a:prstDash val="dash"/>
          </a:ln>
        </p:spPr>
        <p:txBody>
          <a:bodyPr lIns="45718" tIns="45718" rIns="45718" bIns="45718"/>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xfrm>
            <a:off x="457200" y="274639"/>
            <a:ext cx="8229600" cy="1143001"/>
          </a:xfrm>
          <a:prstGeom prst="rect">
            <a:avLst/>
          </a:prstGeom>
        </p:spPr>
        <p:txBody>
          <a:bodyPr/>
          <a:lstStyle>
            <a:lvl1pPr>
              <a:defRPr>
                <a:solidFill>
                  <a:srgbClr val="E46C0A"/>
                </a:solidFill>
              </a:defRPr>
            </a:lvl1pPr>
          </a:lstStyle>
          <a:p>
            <a:pPr/>
            <a:r>
              <a:t>Scalar Multiplication</a:t>
            </a:r>
          </a:p>
        </p:txBody>
      </p:sp>
      <p:sp>
        <p:nvSpPr>
          <p:cNvPr id="183" name="Shape 183"/>
          <p:cNvSpPr/>
          <p:nvPr>
            <p:ph type="body" sz="half" idx="1"/>
          </p:nvPr>
        </p:nvSpPr>
        <p:spPr>
          <a:xfrm>
            <a:off x="428595" y="4311460"/>
            <a:ext cx="8229601" cy="2046499"/>
          </a:xfrm>
          <a:prstGeom prst="rect">
            <a:avLst/>
          </a:prstGeom>
        </p:spPr>
        <p:txBody>
          <a:bodyPr/>
          <a:lstStyle/>
          <a:p>
            <a:pPr>
              <a:buSzTx/>
              <a:buNone/>
            </a:pPr>
            <a:r>
              <a:t>A*3 = (3*1, 3*2) = (3, 6)</a:t>
            </a:r>
          </a:p>
          <a:p>
            <a:pPr>
              <a:buSzTx/>
              <a:buNone/>
              <a:defRPr i="1"/>
            </a:pPr>
            <a:r>
              <a:t>(unit</a:t>
            </a:r>
            <a:r>
              <a:rPr i="0"/>
              <a:t> vector = divide the vector by it's length)</a:t>
            </a:r>
            <a:endParaRPr i="0"/>
          </a:p>
          <a:p>
            <a:pPr>
              <a:buSzTx/>
              <a:buNone/>
            </a:pPr>
            <a:r>
              <a:t>(vector length = square root of (x*x+y*y+z*z))</a:t>
            </a:r>
          </a:p>
        </p:txBody>
      </p:sp>
      <p:pic>
        <p:nvPicPr>
          <p:cNvPr id="184" name="image5.png" descr="scalar_multiplicate.png"/>
          <p:cNvPicPr>
            <a:picLocks noChangeAspect="1"/>
          </p:cNvPicPr>
          <p:nvPr/>
        </p:nvPicPr>
        <p:blipFill>
          <a:blip r:embed="rId3">
            <a:extLst/>
          </a:blip>
          <a:stretch>
            <a:fillRect/>
          </a:stretch>
        </p:blipFill>
        <p:spPr>
          <a:xfrm>
            <a:off x="1643040" y="1071546"/>
            <a:ext cx="5924553" cy="328612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a:t>
            </a:r>
          </a:p>
        </p:txBody>
      </p:sp>
      <p:sp>
        <p:nvSpPr>
          <p:cNvPr id="189" name="Shape 189"/>
          <p:cNvSpPr/>
          <p:nvPr/>
        </p:nvSpPr>
        <p:spPr>
          <a:xfrm>
            <a:off x="457199" y="2659381"/>
            <a:ext cx="8229602" cy="153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defRPr sz="3200">
                <a:latin typeface="DIN"/>
                <a:ea typeface="DIN"/>
                <a:cs typeface="DIN"/>
                <a:sym typeface="DIN"/>
              </a:defRPr>
            </a:lvl1pPr>
          </a:lstStyle>
          <a:p>
            <a:pPr/>
            <a:r>
              <a:t>Multiplication and division, as we just saw, are means by which the length of the vector can be changed without affecting direction.</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194" name="Shape 194"/>
          <p:cNvSpPr/>
          <p:nvPr/>
        </p:nvSpPr>
        <p:spPr>
          <a:xfrm>
            <a:off x="457199" y="1694180"/>
            <a:ext cx="8229602" cy="3469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defRPr sz="3200">
                <a:latin typeface="DIN"/>
                <a:ea typeface="DIN"/>
                <a:cs typeface="DIN"/>
                <a:sym typeface="DIN"/>
              </a:defRPr>
            </a:pPr>
            <a:r>
              <a:t>Perhaps you’re wondering: “OK, so how do I know what the length of a vector is? I know the components, but how long is the actual Vector?” </a:t>
            </a:r>
          </a:p>
          <a:p>
            <a:pPr>
              <a:defRPr sz="3200">
                <a:latin typeface="DIN"/>
                <a:ea typeface="DIN"/>
                <a:cs typeface="DIN"/>
                <a:sym typeface="DIN"/>
              </a:defRPr>
            </a:pPr>
          </a:p>
          <a:p>
            <a:pPr>
              <a:defRPr sz="3200">
                <a:latin typeface="DIN"/>
                <a:ea typeface="DIN"/>
                <a:cs typeface="DIN"/>
                <a:sym typeface="DIN"/>
              </a:defRPr>
            </a:pPr>
            <a:r>
              <a:t>Understanding how to calculate the length of a vector is incredibly useful and important.</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199" name="Shape 199"/>
          <p:cNvSpPr/>
          <p:nvPr/>
        </p:nvSpPr>
        <p:spPr>
          <a:xfrm>
            <a:off x="457199" y="1694180"/>
            <a:ext cx="8229602" cy="3469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defRPr sz="3200">
                <a:latin typeface="DIN"/>
                <a:ea typeface="DIN"/>
                <a:cs typeface="DIN"/>
                <a:sym typeface="DIN"/>
              </a:defRPr>
            </a:pPr>
            <a:r>
              <a:t>Perhaps you’re wondering: “OK, so how do I know what the length of a vector is? I know the components, but how long is the actual Vector?” </a:t>
            </a:r>
          </a:p>
          <a:p>
            <a:pPr>
              <a:defRPr sz="3200">
                <a:latin typeface="DIN"/>
                <a:ea typeface="DIN"/>
                <a:cs typeface="DIN"/>
                <a:sym typeface="DIN"/>
              </a:defRPr>
            </a:pPr>
          </a:p>
          <a:p>
            <a:pPr>
              <a:defRPr sz="3200">
                <a:latin typeface="DIN"/>
                <a:ea typeface="DIN"/>
                <a:cs typeface="DIN"/>
                <a:sym typeface="DIN"/>
              </a:defRPr>
            </a:pPr>
            <a:r>
              <a:t>Understanding how to calculate the length of a vector is incredibly useful and important.</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pic>
        <p:nvPicPr>
          <p:cNvPr id="204" name="pasted-image.tiff"/>
          <p:cNvPicPr>
            <a:picLocks noChangeAspect="1"/>
          </p:cNvPicPr>
          <p:nvPr/>
        </p:nvPicPr>
        <p:blipFill>
          <a:blip r:embed="rId3">
            <a:extLst/>
          </a:blip>
          <a:stretch>
            <a:fillRect/>
          </a:stretch>
        </p:blipFill>
        <p:spPr>
          <a:xfrm>
            <a:off x="2436913" y="2857499"/>
            <a:ext cx="4270174" cy="11430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209" name="Shape 209"/>
          <p:cNvSpPr/>
          <p:nvPr/>
        </p:nvSpPr>
        <p:spPr>
          <a:xfrm>
            <a:off x="188152" y="1833136"/>
            <a:ext cx="9079516" cy="402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sz="2600">
                <a:solidFill>
                  <a:srgbClr val="21242C"/>
                </a:solidFill>
              </a:defRPr>
            </a:pPr>
            <a:r>
              <a:t>Notice in the diagram how the vector, drawn as an arrow and two components(x and y), creates a right triangle. </a:t>
            </a:r>
          </a:p>
          <a:p>
            <a:pPr defTabSz="457200">
              <a:defRPr sz="2600">
                <a:solidFill>
                  <a:srgbClr val="21242C"/>
                </a:solidFill>
              </a:defRPr>
            </a:pPr>
          </a:p>
          <a:p>
            <a:pPr defTabSz="457200">
              <a:defRPr sz="2600">
                <a:solidFill>
                  <a:srgbClr val="21242C"/>
                </a:solidFill>
              </a:defRPr>
            </a:pPr>
            <a:r>
              <a:t>The sides are the components and the hypotenuse is the arrow itself. </a:t>
            </a:r>
          </a:p>
          <a:p>
            <a:pPr defTabSz="457200">
              <a:defRPr sz="2600">
                <a:solidFill>
                  <a:srgbClr val="21242C"/>
                </a:solidFill>
              </a:defRPr>
            </a:pPr>
          </a:p>
          <a:p>
            <a:pPr defTabSz="457200">
              <a:defRPr sz="2600">
                <a:solidFill>
                  <a:srgbClr val="21242C"/>
                </a:solidFill>
              </a:defRPr>
            </a:pPr>
            <a:r>
              <a:t>We’re very lucky to have this right triangle, because once upon a time, a Greek mathematician named Pythagoras developed a lovely formula to describe the relationship between the sides and hypotenuse of a right triangle.</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214" name="Shape 214"/>
          <p:cNvSpPr/>
          <p:nvPr/>
        </p:nvSpPr>
        <p:spPr>
          <a:xfrm>
            <a:off x="2601772" y="1375936"/>
            <a:ext cx="3940456" cy="485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sz="2600">
                <a:solidFill>
                  <a:srgbClr val="21242C"/>
                </a:solidFill>
              </a:defRPr>
            </a:lvl1pPr>
          </a:lstStyle>
          <a:p>
            <a:pPr/>
            <a:r>
              <a:t>The Pythagorean theorem</a:t>
            </a:r>
          </a:p>
        </p:txBody>
      </p:sp>
      <p:pic>
        <p:nvPicPr>
          <p:cNvPr id="215" name="pasted-image.tiff"/>
          <p:cNvPicPr>
            <a:picLocks noChangeAspect="1"/>
          </p:cNvPicPr>
          <p:nvPr/>
        </p:nvPicPr>
        <p:blipFill>
          <a:blip r:embed="rId3">
            <a:extLst/>
          </a:blip>
          <a:stretch>
            <a:fillRect/>
          </a:stretch>
        </p:blipFill>
        <p:spPr>
          <a:xfrm>
            <a:off x="2338226" y="2898381"/>
            <a:ext cx="4467548" cy="106123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220" name="Shape 220"/>
          <p:cNvSpPr/>
          <p:nvPr/>
        </p:nvSpPr>
        <p:spPr>
          <a:xfrm>
            <a:off x="2601772" y="1375936"/>
            <a:ext cx="3940456" cy="485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sz="2600">
                <a:solidFill>
                  <a:srgbClr val="21242C"/>
                </a:solidFill>
              </a:defRPr>
            </a:lvl1pPr>
          </a:lstStyle>
          <a:p>
            <a:pPr/>
            <a:r>
              <a:t>The Pythagorean theorem</a:t>
            </a:r>
          </a:p>
        </p:txBody>
      </p:sp>
      <p:sp>
        <p:nvSpPr>
          <p:cNvPr id="221" name="Shape 221"/>
          <p:cNvSpPr/>
          <p:nvPr/>
        </p:nvSpPr>
        <p:spPr>
          <a:xfrm>
            <a:off x="412274" y="2265681"/>
            <a:ext cx="8319452" cy="447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sz="2300">
                <a:solidFill>
                  <a:srgbClr val="21242C"/>
                </a:solidFill>
              </a:defRPr>
            </a:lvl1pPr>
          </a:lstStyle>
          <a:p>
            <a:pPr/>
            <a:r>
              <a:t>Armed with this formula, we can now compute the magnitude of</a:t>
            </a:r>
          </a:p>
        </p:txBody>
      </p:sp>
      <p:pic>
        <p:nvPicPr>
          <p:cNvPr id="222" name="Screen Shot 2017-02-15 at 12.19.02 PM.png"/>
          <p:cNvPicPr>
            <a:picLocks noChangeAspect="1"/>
          </p:cNvPicPr>
          <p:nvPr/>
        </p:nvPicPr>
        <p:blipFill>
          <a:blip r:embed="rId3">
            <a:extLst/>
          </a:blip>
          <a:stretch>
            <a:fillRect/>
          </a:stretch>
        </p:blipFill>
        <p:spPr>
          <a:xfrm>
            <a:off x="2372963" y="3062493"/>
            <a:ext cx="4522027" cy="75367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pic>
        <p:nvPicPr>
          <p:cNvPr id="227" name="pasted-image.png"/>
          <p:cNvPicPr>
            <a:picLocks noChangeAspect="1"/>
          </p:cNvPicPr>
          <p:nvPr/>
        </p:nvPicPr>
        <p:blipFill>
          <a:blip r:embed="rId3">
            <a:extLst/>
          </a:blip>
          <a:stretch>
            <a:fillRect/>
          </a:stretch>
        </p:blipFill>
        <p:spPr>
          <a:xfrm>
            <a:off x="2515772" y="2653607"/>
            <a:ext cx="4112456" cy="155078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232" name="Shape 232"/>
          <p:cNvSpPr/>
          <p:nvPr/>
        </p:nvSpPr>
        <p:spPr>
          <a:xfrm>
            <a:off x="270453" y="2926081"/>
            <a:ext cx="8519775" cy="13868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sz="2800">
                <a:solidFill>
                  <a:srgbClr val="21242C"/>
                </a:solidFill>
              </a:defRPr>
            </a:pPr>
            <a:r>
              <a:t>Calculating the magnitude of a vector is only the beginning. The magnitude function opens the door to many possibilities, the first of which is </a:t>
            </a:r>
            <a:r>
              <a:rPr b="1"/>
              <a:t>normalization</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6" name="image2.png"/>
          <p:cNvPicPr>
            <a:picLocks noChangeAspect="1"/>
          </p:cNvPicPr>
          <p:nvPr/>
        </p:nvPicPr>
        <p:blipFill>
          <a:blip r:embed="rId3">
            <a:extLst/>
          </a:blip>
          <a:stretch>
            <a:fillRect/>
          </a:stretch>
        </p:blipFill>
        <p:spPr>
          <a:xfrm>
            <a:off x="0" y="900277"/>
            <a:ext cx="9144000" cy="50574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237" name="Shape 237"/>
          <p:cNvSpPr/>
          <p:nvPr/>
        </p:nvSpPr>
        <p:spPr>
          <a:xfrm>
            <a:off x="42461" y="1440180"/>
            <a:ext cx="9059078" cy="3977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sz="2800">
                <a:solidFill>
                  <a:srgbClr val="21242C"/>
                </a:solidFill>
              </a:defRPr>
            </a:pPr>
            <a:r>
              <a:t>Normalizing refers to the process of making something “standard” or, well, “normal.” </a:t>
            </a:r>
          </a:p>
          <a:p>
            <a:pPr defTabSz="457200">
              <a:defRPr sz="2800">
                <a:solidFill>
                  <a:srgbClr val="21242C"/>
                </a:solidFill>
              </a:defRPr>
            </a:pPr>
          </a:p>
          <a:p>
            <a:pPr defTabSz="457200">
              <a:defRPr sz="2800">
                <a:solidFill>
                  <a:srgbClr val="21242C"/>
                </a:solidFill>
              </a:defRPr>
            </a:pPr>
            <a:r>
              <a:t>In the case of vectors, let’s assume for the moment that a standard vector has a length of 1. </a:t>
            </a:r>
          </a:p>
          <a:p>
            <a:pPr defTabSz="457200">
              <a:defRPr sz="2800">
                <a:solidFill>
                  <a:srgbClr val="21242C"/>
                </a:solidFill>
              </a:defRPr>
            </a:pPr>
          </a:p>
          <a:p>
            <a:pPr defTabSz="457200">
              <a:defRPr sz="2800">
                <a:solidFill>
                  <a:srgbClr val="21242C"/>
                </a:solidFill>
              </a:defRPr>
            </a:pPr>
            <a:r>
              <a:t>To normalize a vector, is to take a vector of any length and, keeping it pointing in the same direction, change its length to 1, turning it into what is called a unit vector.</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pic>
        <p:nvPicPr>
          <p:cNvPr id="242" name="pasted-image.tiff"/>
          <p:cNvPicPr>
            <a:picLocks noChangeAspect="1"/>
          </p:cNvPicPr>
          <p:nvPr/>
        </p:nvPicPr>
        <p:blipFill>
          <a:blip r:embed="rId3">
            <a:extLst/>
          </a:blip>
          <a:stretch>
            <a:fillRect/>
          </a:stretch>
        </p:blipFill>
        <p:spPr>
          <a:xfrm>
            <a:off x="508598" y="2259947"/>
            <a:ext cx="8126804" cy="233810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247" name="Shape 247"/>
          <p:cNvSpPr/>
          <p:nvPr/>
        </p:nvSpPr>
        <p:spPr>
          <a:xfrm>
            <a:off x="125631" y="2087880"/>
            <a:ext cx="8892738" cy="2682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sz="2800">
                <a:solidFill>
                  <a:srgbClr val="21242C"/>
                </a:solidFill>
              </a:defRPr>
            </a:pPr>
            <a:r>
              <a:t>Since it describes a vector’s direction without regard to its length, it’s useful to have the unit vector readily accessible. </a:t>
            </a:r>
          </a:p>
          <a:p>
            <a:pPr defTabSz="457200">
              <a:defRPr sz="2800">
                <a:solidFill>
                  <a:srgbClr val="21242C"/>
                </a:solidFill>
              </a:defRPr>
            </a:pPr>
          </a:p>
          <a:p>
            <a:pPr defTabSz="457200">
              <a:defRPr sz="2800">
                <a:solidFill>
                  <a:srgbClr val="21242C"/>
                </a:solidFill>
              </a:defRPr>
            </a:pPr>
            <a:r>
              <a:t>We’ll see this come in handy once we start to work with forces.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252" name="Shape 252"/>
          <p:cNvSpPr/>
          <p:nvPr/>
        </p:nvSpPr>
        <p:spPr>
          <a:xfrm>
            <a:off x="125631" y="2087880"/>
            <a:ext cx="8727266" cy="3114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sz="2800">
                <a:solidFill>
                  <a:srgbClr val="21242C"/>
                </a:solidFill>
              </a:defRPr>
            </a:pPr>
            <a:r>
              <a:t>For any given vector V, its unit vector (written as     ) is calculated as follows:</a:t>
            </a:r>
          </a:p>
          <a:p>
            <a:pPr defTabSz="457200">
              <a:defRPr sz="2800">
                <a:solidFill>
                  <a:srgbClr val="21242C"/>
                </a:solidFill>
              </a:defRPr>
            </a:pPr>
          </a:p>
          <a:p>
            <a:pPr defTabSz="457200">
              <a:defRPr sz="2800">
                <a:solidFill>
                  <a:srgbClr val="21242C"/>
                </a:solidFill>
              </a:defRPr>
            </a:pPr>
          </a:p>
          <a:p>
            <a:pPr defTabSz="457200">
              <a:defRPr sz="2800">
                <a:solidFill>
                  <a:srgbClr val="21242C"/>
                </a:solidFill>
              </a:defRPr>
            </a:pPr>
          </a:p>
          <a:p>
            <a:pPr defTabSz="457200">
              <a:defRPr sz="2800">
                <a:solidFill>
                  <a:srgbClr val="21242C"/>
                </a:solidFill>
              </a:defRPr>
            </a:pPr>
          </a:p>
        </p:txBody>
      </p:sp>
      <p:pic>
        <p:nvPicPr>
          <p:cNvPr id="253" name="Screen Shot 2017-02-15 at 12.24.05 PM.png"/>
          <p:cNvPicPr>
            <a:picLocks noChangeAspect="1"/>
          </p:cNvPicPr>
          <p:nvPr/>
        </p:nvPicPr>
        <p:blipFill>
          <a:blip r:embed="rId3">
            <a:extLst/>
          </a:blip>
          <a:stretch>
            <a:fillRect/>
          </a:stretch>
        </p:blipFill>
        <p:spPr>
          <a:xfrm>
            <a:off x="7792987" y="2021681"/>
            <a:ext cx="406401" cy="762001"/>
          </a:xfrm>
          <a:prstGeom prst="rect">
            <a:avLst/>
          </a:prstGeom>
          <a:ln w="25400">
            <a:solidFill>
              <a:srgbClr val="DDDDDD"/>
            </a:solidFill>
            <a:miter lim="400000"/>
          </a:ln>
        </p:spPr>
      </p:pic>
      <p:pic>
        <p:nvPicPr>
          <p:cNvPr id="254" name="Screen Shot 2017-02-15 at 12.24.31 PM.png"/>
          <p:cNvPicPr>
            <a:picLocks noChangeAspect="1"/>
          </p:cNvPicPr>
          <p:nvPr/>
        </p:nvPicPr>
        <p:blipFill>
          <a:blip r:embed="rId4">
            <a:extLst/>
          </a:blip>
          <a:stretch>
            <a:fillRect/>
          </a:stretch>
        </p:blipFill>
        <p:spPr>
          <a:xfrm>
            <a:off x="3239789" y="2714426"/>
            <a:ext cx="2489201" cy="1778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259" name="Shape 259"/>
          <p:cNvSpPr/>
          <p:nvPr/>
        </p:nvSpPr>
        <p:spPr>
          <a:xfrm>
            <a:off x="53053" y="1490980"/>
            <a:ext cx="9037894" cy="4841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sz="2800">
                <a:solidFill>
                  <a:srgbClr val="21242C"/>
                </a:solidFill>
              </a:defRPr>
            </a:pPr>
            <a:r>
              <a:t>In other words, to normalize a vector, simply divide each component by its magnitude. </a:t>
            </a:r>
          </a:p>
          <a:p>
            <a:pPr defTabSz="457200">
              <a:defRPr sz="2800">
                <a:solidFill>
                  <a:srgbClr val="21242C"/>
                </a:solidFill>
              </a:defRPr>
            </a:pPr>
          </a:p>
          <a:p>
            <a:pPr defTabSz="457200">
              <a:defRPr sz="2800">
                <a:solidFill>
                  <a:srgbClr val="21242C"/>
                </a:solidFill>
              </a:defRPr>
            </a:pPr>
            <a:r>
              <a:t>This is pretty intuitive. </a:t>
            </a:r>
          </a:p>
          <a:p>
            <a:pPr defTabSz="457200">
              <a:defRPr sz="2800">
                <a:solidFill>
                  <a:srgbClr val="21242C"/>
                </a:solidFill>
              </a:defRPr>
            </a:pPr>
          </a:p>
          <a:p>
            <a:pPr defTabSz="457200">
              <a:defRPr sz="2800">
                <a:solidFill>
                  <a:srgbClr val="21242C"/>
                </a:solidFill>
              </a:defRPr>
            </a:pPr>
            <a:r>
              <a:t>Say a vector is of length 5. Well, 5 divided by 5 is 1. </a:t>
            </a:r>
          </a:p>
          <a:p>
            <a:pPr defTabSz="457200">
              <a:defRPr sz="2800">
                <a:solidFill>
                  <a:srgbClr val="21242C"/>
                </a:solidFill>
              </a:defRPr>
            </a:pPr>
          </a:p>
          <a:p>
            <a:pPr defTabSz="457200">
              <a:defRPr sz="2800">
                <a:solidFill>
                  <a:srgbClr val="21242C"/>
                </a:solidFill>
              </a:defRPr>
            </a:pPr>
            <a:r>
              <a:t>So, looking at our right triangle, we then need to scale the hypotenuse down by dividing by 5. </a:t>
            </a:r>
          </a:p>
          <a:p>
            <a:pPr defTabSz="457200">
              <a:defRPr sz="2800">
                <a:solidFill>
                  <a:srgbClr val="21242C"/>
                </a:solidFill>
              </a:defRPr>
            </a:pPr>
          </a:p>
          <a:p>
            <a:pPr defTabSz="457200">
              <a:defRPr sz="2800">
                <a:solidFill>
                  <a:srgbClr val="21242C"/>
                </a:solidFill>
              </a:defRPr>
            </a:pPr>
            <a:r>
              <a:t>In that process the sides shrink, divided by 5 as well.</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pic>
        <p:nvPicPr>
          <p:cNvPr id="264" name="pasted-image.tiff"/>
          <p:cNvPicPr>
            <a:picLocks noChangeAspect="1"/>
          </p:cNvPicPr>
          <p:nvPr/>
        </p:nvPicPr>
        <p:blipFill>
          <a:blip r:embed="rId3">
            <a:extLst/>
          </a:blip>
          <a:stretch>
            <a:fillRect/>
          </a:stretch>
        </p:blipFill>
        <p:spPr>
          <a:xfrm>
            <a:off x="0" y="2405338"/>
            <a:ext cx="9144000" cy="204732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xfrm>
            <a:off x="457200" y="274639"/>
            <a:ext cx="8229600" cy="1143001"/>
          </a:xfrm>
          <a:prstGeom prst="rect">
            <a:avLst/>
          </a:prstGeom>
        </p:spPr>
        <p:txBody>
          <a:bodyPr/>
          <a:lstStyle>
            <a:lvl1pPr defTabSz="886968">
              <a:defRPr sz="4268">
                <a:solidFill>
                  <a:srgbClr val="E46C0A"/>
                </a:solidFill>
              </a:defRPr>
            </a:lvl1pPr>
          </a:lstStyle>
          <a:p>
            <a:pPr/>
            <a:r>
              <a:t>Vector magnitude &amp; normalization </a:t>
            </a:r>
          </a:p>
        </p:txBody>
      </p:sp>
      <p:sp>
        <p:nvSpPr>
          <p:cNvPr id="269" name="Shape 269"/>
          <p:cNvSpPr/>
          <p:nvPr/>
        </p:nvSpPr>
        <p:spPr>
          <a:xfrm>
            <a:off x="53053" y="1490980"/>
            <a:ext cx="9037894" cy="4841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sz="2800">
                <a:solidFill>
                  <a:srgbClr val="21242C"/>
                </a:solidFill>
              </a:defRPr>
            </a:pPr>
            <a:r>
              <a:t>In other words, to normalize a vector, simply divide each component by its magnitude. </a:t>
            </a:r>
          </a:p>
          <a:p>
            <a:pPr defTabSz="457200">
              <a:defRPr sz="2800">
                <a:solidFill>
                  <a:srgbClr val="21242C"/>
                </a:solidFill>
              </a:defRPr>
            </a:pPr>
          </a:p>
          <a:p>
            <a:pPr defTabSz="457200">
              <a:defRPr sz="2800">
                <a:solidFill>
                  <a:srgbClr val="21242C"/>
                </a:solidFill>
              </a:defRPr>
            </a:pPr>
            <a:r>
              <a:t>This is pretty intuitive. </a:t>
            </a:r>
          </a:p>
          <a:p>
            <a:pPr defTabSz="457200">
              <a:defRPr sz="2800">
                <a:solidFill>
                  <a:srgbClr val="21242C"/>
                </a:solidFill>
              </a:defRPr>
            </a:pPr>
          </a:p>
          <a:p>
            <a:pPr defTabSz="457200">
              <a:defRPr sz="2800">
                <a:solidFill>
                  <a:srgbClr val="21242C"/>
                </a:solidFill>
              </a:defRPr>
            </a:pPr>
            <a:r>
              <a:t>Say a vector is of length 5. Well, 5 divided by 5 is 1. </a:t>
            </a:r>
          </a:p>
          <a:p>
            <a:pPr defTabSz="457200">
              <a:defRPr sz="2800">
                <a:solidFill>
                  <a:srgbClr val="21242C"/>
                </a:solidFill>
              </a:defRPr>
            </a:pPr>
          </a:p>
          <a:p>
            <a:pPr defTabSz="457200">
              <a:defRPr sz="2800">
                <a:solidFill>
                  <a:srgbClr val="21242C"/>
                </a:solidFill>
              </a:defRPr>
            </a:pPr>
            <a:r>
              <a:t>So, looking at our right triangle, we then need to scale the hypotenuse down by dividing by 5. </a:t>
            </a:r>
          </a:p>
          <a:p>
            <a:pPr defTabSz="457200">
              <a:defRPr sz="2800">
                <a:solidFill>
                  <a:srgbClr val="21242C"/>
                </a:solidFill>
              </a:defRPr>
            </a:pPr>
          </a:p>
          <a:p>
            <a:pPr defTabSz="457200">
              <a:defRPr sz="2800">
                <a:solidFill>
                  <a:srgbClr val="21242C"/>
                </a:solidFill>
              </a:defRPr>
            </a:pPr>
            <a:r>
              <a:t>In that process the sides shrink, divided by 5 as well.</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xfrm>
            <a:off x="457200" y="274639"/>
            <a:ext cx="8229600" cy="1143001"/>
          </a:xfrm>
          <a:prstGeom prst="rect">
            <a:avLst/>
          </a:prstGeom>
        </p:spPr>
        <p:txBody>
          <a:bodyPr/>
          <a:lstStyle>
            <a:lvl1pPr>
              <a:defRPr>
                <a:solidFill>
                  <a:srgbClr val="E46C0A"/>
                </a:solidFill>
              </a:defRPr>
            </a:lvl1pPr>
          </a:lstStyle>
          <a:p>
            <a:pPr/>
            <a:r>
              <a:t>Dot Product</a:t>
            </a:r>
          </a:p>
        </p:txBody>
      </p:sp>
      <p:pic>
        <p:nvPicPr>
          <p:cNvPr id="274" name="image6.png" descr="dot_product.png"/>
          <p:cNvPicPr>
            <a:picLocks noChangeAspect="1"/>
          </p:cNvPicPr>
          <p:nvPr/>
        </p:nvPicPr>
        <p:blipFill>
          <a:blip r:embed="rId3">
            <a:extLst/>
          </a:blip>
          <a:stretch>
            <a:fillRect/>
          </a:stretch>
        </p:blipFill>
        <p:spPr>
          <a:xfrm>
            <a:off x="3214678" y="1714487"/>
            <a:ext cx="2857501" cy="2286001"/>
          </a:xfrm>
          <a:prstGeom prst="rect">
            <a:avLst/>
          </a:prstGeom>
          <a:ln w="12700">
            <a:miter lim="400000"/>
          </a:ln>
        </p:spPr>
      </p:pic>
      <p:sp>
        <p:nvSpPr>
          <p:cNvPr id="275" name="Shape 275"/>
          <p:cNvSpPr/>
          <p:nvPr/>
        </p:nvSpPr>
        <p:spPr>
          <a:xfrm>
            <a:off x="500034" y="4143380"/>
            <a:ext cx="8229601" cy="20855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sz="3200">
                <a:latin typeface="DIN"/>
                <a:ea typeface="DIN"/>
                <a:cs typeface="DIN"/>
                <a:sym typeface="DIN"/>
              </a:defRPr>
            </a:pPr>
            <a:r>
              <a:t>A = (A</a:t>
            </a:r>
            <a:r>
              <a:rPr baseline="-25000"/>
              <a:t>x</a:t>
            </a:r>
            <a:r>
              <a:t>, A</a:t>
            </a:r>
            <a:r>
              <a:rPr baseline="-25000"/>
              <a:t>y</a:t>
            </a:r>
            <a:r>
              <a:t>, A</a:t>
            </a:r>
            <a:r>
              <a:rPr baseline="-25000"/>
              <a:t>z</a:t>
            </a:r>
            <a:r>
              <a:t>)</a:t>
            </a:r>
            <a:br/>
            <a:r>
              <a:t>B = (B</a:t>
            </a:r>
            <a:r>
              <a:rPr baseline="-25000"/>
              <a:t>x</a:t>
            </a:r>
            <a:r>
              <a:t>, B</a:t>
            </a:r>
            <a:r>
              <a:rPr baseline="-25000"/>
              <a:t>y</a:t>
            </a:r>
            <a:r>
              <a:t>, B</a:t>
            </a:r>
            <a:r>
              <a:rPr baseline="-25000"/>
              <a:t>z</a:t>
            </a:r>
            <a:r>
              <a:t>)</a:t>
            </a:r>
          </a:p>
          <a:p>
            <a:pPr>
              <a:lnSpc>
                <a:spcPct val="90000"/>
              </a:lnSpc>
              <a:defRPr sz="3200">
                <a:latin typeface="DIN"/>
                <a:ea typeface="DIN"/>
                <a:cs typeface="DIN"/>
                <a:sym typeface="DIN"/>
              </a:defRPr>
            </a:pPr>
            <a:r>
              <a:t>A·B = A</a:t>
            </a:r>
            <a:r>
              <a:rPr baseline="-25000"/>
              <a:t>x</a:t>
            </a:r>
            <a:r>
              <a:t>B</a:t>
            </a:r>
            <a:r>
              <a:rPr baseline="-25000"/>
              <a:t>x</a:t>
            </a:r>
            <a:r>
              <a:t> + A</a:t>
            </a:r>
            <a:r>
              <a:rPr baseline="-25000"/>
              <a:t>y</a:t>
            </a:r>
            <a:r>
              <a:t>B</a:t>
            </a:r>
            <a:r>
              <a:rPr baseline="-25000"/>
              <a:t>y</a:t>
            </a:r>
            <a:r>
              <a:t> + A</a:t>
            </a:r>
            <a:r>
              <a:rPr baseline="-25000"/>
              <a:t>z</a:t>
            </a:r>
            <a:r>
              <a:t>B</a:t>
            </a:r>
            <a:r>
              <a:rPr baseline="-25000"/>
              <a:t>z</a:t>
            </a:r>
            <a:br>
              <a:rPr baseline="-25000"/>
            </a:br>
            <a:r>
              <a:t>A·B = |A||B|</a:t>
            </a:r>
            <a:r>
              <a:rPr i="1"/>
              <a:t>cos</a:t>
            </a:r>
            <a:r>
              <a:t>θ </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xfrm>
            <a:off x="457200" y="-17461"/>
            <a:ext cx="8229600" cy="1143001"/>
          </a:xfrm>
          <a:prstGeom prst="rect">
            <a:avLst/>
          </a:prstGeom>
        </p:spPr>
        <p:txBody>
          <a:bodyPr/>
          <a:lstStyle>
            <a:lvl1pPr>
              <a:defRPr>
                <a:solidFill>
                  <a:srgbClr val="E46C0A"/>
                </a:solidFill>
              </a:defRPr>
            </a:lvl1pPr>
          </a:lstStyle>
          <a:p>
            <a:pPr/>
            <a:r>
              <a:t>Dot Product</a:t>
            </a:r>
          </a:p>
        </p:txBody>
      </p:sp>
      <p:sp>
        <p:nvSpPr>
          <p:cNvPr id="280" name="Shape 280"/>
          <p:cNvSpPr/>
          <p:nvPr/>
        </p:nvSpPr>
        <p:spPr>
          <a:xfrm>
            <a:off x="457199" y="917580"/>
            <a:ext cx="8229602" cy="57861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sz="3200">
                <a:latin typeface="DIN"/>
                <a:ea typeface="DIN"/>
                <a:cs typeface="DIN"/>
                <a:sym typeface="DIN"/>
              </a:defRPr>
            </a:pPr>
            <a:r>
              <a:t>The dot product takes two vectors and returns a scalar. </a:t>
            </a:r>
          </a:p>
          <a:p>
            <a:pPr>
              <a:lnSpc>
                <a:spcPct val="90000"/>
              </a:lnSpc>
              <a:defRPr sz="3200">
                <a:latin typeface="DIN"/>
                <a:ea typeface="DIN"/>
                <a:cs typeface="DIN"/>
                <a:sym typeface="DIN"/>
              </a:defRPr>
            </a:pPr>
          </a:p>
          <a:p>
            <a:pPr>
              <a:lnSpc>
                <a:spcPct val="90000"/>
              </a:lnSpc>
              <a:defRPr sz="3200">
                <a:latin typeface="DIN"/>
                <a:ea typeface="DIN"/>
                <a:cs typeface="DIN"/>
                <a:sym typeface="DIN"/>
              </a:defRPr>
            </a:pPr>
            <a:r>
              <a:t>This scalar is equal to the magnitudes of the two vectors multiplied together and the result multiplied by the cosine of the angle between the vectors. </a:t>
            </a:r>
          </a:p>
          <a:p>
            <a:pPr>
              <a:lnSpc>
                <a:spcPct val="90000"/>
              </a:lnSpc>
              <a:defRPr sz="3200">
                <a:latin typeface="DIN"/>
                <a:ea typeface="DIN"/>
                <a:cs typeface="DIN"/>
                <a:sym typeface="DIN"/>
              </a:defRPr>
            </a:pPr>
          </a:p>
          <a:p>
            <a:pPr>
              <a:lnSpc>
                <a:spcPct val="90000"/>
              </a:lnSpc>
              <a:defRPr sz="3200">
                <a:latin typeface="DIN"/>
                <a:ea typeface="DIN"/>
                <a:cs typeface="DIN"/>
                <a:sym typeface="DIN"/>
              </a:defRPr>
            </a:pPr>
            <a:r>
              <a:t>When both vectors are normalized, the cosine essentially states how far the first vector extends in the second’s direction (or vice-versa - the order of the parameters doesn’t matter).</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xfrm>
            <a:off x="457200" y="-17461"/>
            <a:ext cx="8229600" cy="1143001"/>
          </a:xfrm>
          <a:prstGeom prst="rect">
            <a:avLst/>
          </a:prstGeom>
        </p:spPr>
        <p:txBody>
          <a:bodyPr/>
          <a:lstStyle>
            <a:lvl1pPr>
              <a:defRPr>
                <a:solidFill>
                  <a:srgbClr val="E46C0A"/>
                </a:solidFill>
              </a:defRPr>
            </a:lvl1pPr>
          </a:lstStyle>
          <a:p>
            <a:pPr/>
            <a:r>
              <a:t>Dot Product</a:t>
            </a:r>
          </a:p>
        </p:txBody>
      </p:sp>
      <p:pic>
        <p:nvPicPr>
          <p:cNvPr id="285" name="pasted-image.tiff"/>
          <p:cNvPicPr>
            <a:picLocks noChangeAspect="1"/>
          </p:cNvPicPr>
          <p:nvPr/>
        </p:nvPicPr>
        <p:blipFill>
          <a:blip r:embed="rId3">
            <a:extLst/>
          </a:blip>
          <a:stretch>
            <a:fillRect/>
          </a:stretch>
        </p:blipFill>
        <p:spPr>
          <a:xfrm>
            <a:off x="3232150" y="1971686"/>
            <a:ext cx="2969882" cy="291462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140" name="Shape 140"/>
          <p:cNvSpPr/>
          <p:nvPr/>
        </p:nvSpPr>
        <p:spPr>
          <a:xfrm>
            <a:off x="714348" y="2749863"/>
            <a:ext cx="7772401" cy="828039"/>
          </a:xfrm>
          <a:prstGeom prst="rect">
            <a:avLst/>
          </a:prstGeom>
          <a:ln w="12700">
            <a:miter lim="400000"/>
          </a:ln>
          <a:effectLst>
            <a:outerShdw sx="100000" sy="100000" kx="0" ky="0" algn="b" rotWithShape="0" blurRad="254000" dist="0" dir="0">
              <a:srgbClr val="000000">
                <a:alpha val="49000"/>
              </a:srgbClr>
            </a:outerShdw>
          </a:effectLst>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a:defRPr sz="4800">
                <a:solidFill>
                  <a:srgbClr val="558ED5"/>
                </a:solidFill>
                <a:latin typeface="DIN"/>
                <a:ea typeface="DIN"/>
                <a:cs typeface="DIN"/>
                <a:sym typeface="DIN"/>
              </a:defRPr>
            </a:lvl1pPr>
          </a:lstStyle>
          <a:p>
            <a:pPr/>
            <a:r>
              <a:t>SPACES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xfrm>
            <a:off x="457200" y="-17461"/>
            <a:ext cx="8229600" cy="1143001"/>
          </a:xfrm>
          <a:prstGeom prst="rect">
            <a:avLst/>
          </a:prstGeom>
        </p:spPr>
        <p:txBody>
          <a:bodyPr/>
          <a:lstStyle>
            <a:lvl1pPr>
              <a:defRPr>
                <a:solidFill>
                  <a:srgbClr val="E46C0A"/>
                </a:solidFill>
              </a:defRPr>
            </a:lvl1pPr>
          </a:lstStyle>
          <a:p>
            <a:pPr/>
            <a:r>
              <a:t>Dot Product</a:t>
            </a:r>
          </a:p>
        </p:txBody>
      </p:sp>
      <p:sp>
        <p:nvSpPr>
          <p:cNvPr id="290" name="Shape 290"/>
          <p:cNvSpPr/>
          <p:nvPr/>
        </p:nvSpPr>
        <p:spPr>
          <a:xfrm>
            <a:off x="292099" y="1187451"/>
            <a:ext cx="5253139" cy="44830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sz="3200">
                <a:latin typeface="DIN"/>
                <a:ea typeface="DIN"/>
                <a:cs typeface="DIN"/>
                <a:sym typeface="DIN"/>
              </a:defRPr>
            </a:pPr>
            <a:r>
              <a:t>It is easy enough to think in terms of angles and then find the corresponding cosines using a calculator. </a:t>
            </a:r>
          </a:p>
          <a:p>
            <a:pPr>
              <a:lnSpc>
                <a:spcPct val="90000"/>
              </a:lnSpc>
              <a:defRPr sz="3200">
                <a:latin typeface="DIN"/>
                <a:ea typeface="DIN"/>
                <a:cs typeface="DIN"/>
                <a:sym typeface="DIN"/>
              </a:defRPr>
            </a:pPr>
          </a:p>
          <a:p>
            <a:pPr>
              <a:lnSpc>
                <a:spcPct val="90000"/>
              </a:lnSpc>
              <a:defRPr sz="3200">
                <a:latin typeface="DIN"/>
                <a:ea typeface="DIN"/>
                <a:cs typeface="DIN"/>
                <a:sym typeface="DIN"/>
              </a:defRPr>
            </a:pPr>
            <a:r>
              <a:t>However, it is useful to get an intuitive understanding of some of the main cosine values as shown in the diagram.</a:t>
            </a:r>
          </a:p>
        </p:txBody>
      </p:sp>
      <p:pic>
        <p:nvPicPr>
          <p:cNvPr id="291" name="pasted-image.tiff"/>
          <p:cNvPicPr>
            <a:picLocks noChangeAspect="1"/>
          </p:cNvPicPr>
          <p:nvPr/>
        </p:nvPicPr>
        <p:blipFill>
          <a:blip r:embed="rId3">
            <a:extLst/>
          </a:blip>
          <a:stretch>
            <a:fillRect/>
          </a:stretch>
        </p:blipFill>
        <p:spPr>
          <a:xfrm>
            <a:off x="5791200" y="1352550"/>
            <a:ext cx="2768600" cy="3771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title"/>
          </p:nvPr>
        </p:nvSpPr>
        <p:spPr>
          <a:xfrm>
            <a:off x="457200" y="274639"/>
            <a:ext cx="8229600" cy="1143001"/>
          </a:xfrm>
          <a:prstGeom prst="rect">
            <a:avLst/>
          </a:prstGeom>
        </p:spPr>
        <p:txBody>
          <a:bodyPr/>
          <a:lstStyle>
            <a:lvl1pPr>
              <a:defRPr>
                <a:solidFill>
                  <a:srgbClr val="E46C0A"/>
                </a:solidFill>
              </a:defRPr>
            </a:lvl1pPr>
          </a:lstStyle>
          <a:p>
            <a:pPr/>
            <a:r>
              <a:t>Dot Product</a:t>
            </a:r>
          </a:p>
        </p:txBody>
      </p:sp>
      <p:pic>
        <p:nvPicPr>
          <p:cNvPr id="296" name="image6.png" descr="dot_product.png"/>
          <p:cNvPicPr>
            <a:picLocks noChangeAspect="1"/>
          </p:cNvPicPr>
          <p:nvPr/>
        </p:nvPicPr>
        <p:blipFill>
          <a:blip r:embed="rId3">
            <a:extLst/>
          </a:blip>
          <a:stretch>
            <a:fillRect/>
          </a:stretch>
        </p:blipFill>
        <p:spPr>
          <a:xfrm>
            <a:off x="3214678" y="1714487"/>
            <a:ext cx="2857501" cy="2286001"/>
          </a:xfrm>
          <a:prstGeom prst="rect">
            <a:avLst/>
          </a:prstGeom>
          <a:ln w="12700">
            <a:miter lim="400000"/>
          </a:ln>
        </p:spPr>
      </p:pic>
      <p:sp>
        <p:nvSpPr>
          <p:cNvPr id="297" name="Shape 297"/>
          <p:cNvSpPr/>
          <p:nvPr/>
        </p:nvSpPr>
        <p:spPr>
          <a:xfrm>
            <a:off x="500034" y="4143380"/>
            <a:ext cx="8229601" cy="20855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sz="3200">
                <a:latin typeface="DIN"/>
                <a:ea typeface="DIN"/>
                <a:cs typeface="DIN"/>
                <a:sym typeface="DIN"/>
              </a:defRPr>
            </a:pPr>
            <a:r>
              <a:t>A = (A</a:t>
            </a:r>
            <a:r>
              <a:rPr baseline="-25000"/>
              <a:t>x</a:t>
            </a:r>
            <a:r>
              <a:t>, A</a:t>
            </a:r>
            <a:r>
              <a:rPr baseline="-25000"/>
              <a:t>y</a:t>
            </a:r>
            <a:r>
              <a:t>, A</a:t>
            </a:r>
            <a:r>
              <a:rPr baseline="-25000"/>
              <a:t>z</a:t>
            </a:r>
            <a:r>
              <a:t>)</a:t>
            </a:r>
            <a:br/>
            <a:r>
              <a:t>B = (B</a:t>
            </a:r>
            <a:r>
              <a:rPr baseline="-25000"/>
              <a:t>x</a:t>
            </a:r>
            <a:r>
              <a:t>, B</a:t>
            </a:r>
            <a:r>
              <a:rPr baseline="-25000"/>
              <a:t>y</a:t>
            </a:r>
            <a:r>
              <a:t>, B</a:t>
            </a:r>
            <a:r>
              <a:rPr baseline="-25000"/>
              <a:t>z</a:t>
            </a:r>
            <a:r>
              <a:t>)</a:t>
            </a:r>
          </a:p>
          <a:p>
            <a:pPr>
              <a:lnSpc>
                <a:spcPct val="90000"/>
              </a:lnSpc>
              <a:defRPr sz="3200">
                <a:latin typeface="DIN"/>
                <a:ea typeface="DIN"/>
                <a:cs typeface="DIN"/>
                <a:sym typeface="DIN"/>
              </a:defRPr>
            </a:pPr>
            <a:r>
              <a:t>A·B = A</a:t>
            </a:r>
            <a:r>
              <a:rPr baseline="-25000"/>
              <a:t>x</a:t>
            </a:r>
            <a:r>
              <a:t>B</a:t>
            </a:r>
            <a:r>
              <a:rPr baseline="-25000"/>
              <a:t>x</a:t>
            </a:r>
            <a:r>
              <a:t> + A</a:t>
            </a:r>
            <a:r>
              <a:rPr baseline="-25000"/>
              <a:t>y</a:t>
            </a:r>
            <a:r>
              <a:t>B</a:t>
            </a:r>
            <a:r>
              <a:rPr baseline="-25000"/>
              <a:t>y</a:t>
            </a:r>
            <a:r>
              <a:t> + A</a:t>
            </a:r>
            <a:r>
              <a:rPr baseline="-25000"/>
              <a:t>z</a:t>
            </a:r>
            <a:r>
              <a:t>B</a:t>
            </a:r>
            <a:r>
              <a:rPr baseline="-25000"/>
              <a:t>z</a:t>
            </a:r>
            <a:br>
              <a:rPr baseline="-25000"/>
            </a:br>
            <a:r>
              <a:t>A·B = |A||B|</a:t>
            </a:r>
            <a:r>
              <a:rPr i="1"/>
              <a:t>cos</a:t>
            </a:r>
            <a:r>
              <a:t>θ </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title"/>
          </p:nvPr>
        </p:nvSpPr>
        <p:spPr>
          <a:xfrm>
            <a:off x="457200" y="-17461"/>
            <a:ext cx="8229600" cy="1143001"/>
          </a:xfrm>
          <a:prstGeom prst="rect">
            <a:avLst/>
          </a:prstGeom>
        </p:spPr>
        <p:txBody>
          <a:bodyPr/>
          <a:lstStyle>
            <a:lvl1pPr>
              <a:defRPr>
                <a:solidFill>
                  <a:srgbClr val="E46C0A"/>
                </a:solidFill>
              </a:defRPr>
            </a:lvl1pPr>
          </a:lstStyle>
          <a:p>
            <a:pPr/>
            <a:r>
              <a:t>Dot Product</a:t>
            </a:r>
          </a:p>
        </p:txBody>
      </p:sp>
      <p:sp>
        <p:nvSpPr>
          <p:cNvPr id="302" name="Shape 302"/>
          <p:cNvSpPr/>
          <p:nvPr/>
        </p:nvSpPr>
        <p:spPr>
          <a:xfrm>
            <a:off x="215899" y="1085851"/>
            <a:ext cx="8534402" cy="49174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sz="3200">
                <a:latin typeface="DIN"/>
                <a:ea typeface="DIN"/>
                <a:cs typeface="DIN"/>
                <a:sym typeface="DIN"/>
              </a:defRPr>
            </a:pPr>
            <a:r>
              <a:t>Note:</a:t>
            </a:r>
          </a:p>
          <a:p>
            <a:pPr>
              <a:lnSpc>
                <a:spcPct val="90000"/>
              </a:lnSpc>
              <a:defRPr sz="3200">
                <a:latin typeface="DIN"/>
                <a:ea typeface="DIN"/>
                <a:cs typeface="DIN"/>
                <a:sym typeface="DIN"/>
              </a:defRPr>
            </a:pPr>
          </a:p>
          <a:p>
            <a:pPr>
              <a:lnSpc>
                <a:spcPct val="90000"/>
              </a:lnSpc>
              <a:defRPr sz="3200">
                <a:latin typeface="DIN"/>
                <a:ea typeface="DIN"/>
                <a:cs typeface="DIN"/>
                <a:sym typeface="DIN"/>
              </a:defRPr>
            </a:pPr>
            <a:r>
              <a:t>The dot product is a very simple operation that can be used in place of the Mathf.Cos function or the vector magnitude operation in some circumstances (it doesn’t do exactly the same thing but sometimes the effect is equivalent).</a:t>
            </a:r>
          </a:p>
          <a:p>
            <a:pPr>
              <a:lnSpc>
                <a:spcPct val="90000"/>
              </a:lnSpc>
              <a:defRPr sz="3200">
                <a:latin typeface="DIN"/>
                <a:ea typeface="DIN"/>
                <a:cs typeface="DIN"/>
                <a:sym typeface="DIN"/>
              </a:defRPr>
            </a:pPr>
          </a:p>
          <a:p>
            <a:pPr>
              <a:lnSpc>
                <a:spcPct val="90000"/>
              </a:lnSpc>
              <a:defRPr sz="3200">
                <a:latin typeface="DIN"/>
                <a:ea typeface="DIN"/>
                <a:cs typeface="DIN"/>
                <a:sym typeface="DIN"/>
              </a:defRPr>
            </a:pPr>
            <a:r>
              <a:t>However, calculating the dot product function takes much less CPU time and so it can be a valuable optimization.</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title"/>
          </p:nvPr>
        </p:nvSpPr>
        <p:spPr>
          <a:xfrm>
            <a:off x="457200" y="274639"/>
            <a:ext cx="8229600" cy="1143001"/>
          </a:xfrm>
          <a:prstGeom prst="rect">
            <a:avLst/>
          </a:prstGeom>
        </p:spPr>
        <p:txBody>
          <a:bodyPr/>
          <a:lstStyle>
            <a:lvl1pPr>
              <a:defRPr>
                <a:solidFill>
                  <a:srgbClr val="E46C0A"/>
                </a:solidFill>
              </a:defRPr>
            </a:lvl1pPr>
          </a:lstStyle>
          <a:p>
            <a:pPr/>
            <a:r>
              <a:t>Cross Product</a:t>
            </a:r>
          </a:p>
        </p:txBody>
      </p:sp>
      <p:sp>
        <p:nvSpPr>
          <p:cNvPr id="307" name="Shape 307"/>
          <p:cNvSpPr/>
          <p:nvPr/>
        </p:nvSpPr>
        <p:spPr>
          <a:xfrm>
            <a:off x="571471" y="5072074"/>
            <a:ext cx="8229601" cy="113385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defRPr sz="3200">
                <a:latin typeface="DIN"/>
                <a:ea typeface="DIN"/>
                <a:cs typeface="DIN"/>
                <a:sym typeface="DIN"/>
              </a:defRPr>
            </a:pPr>
            <a:r>
              <a:t>AxB = (A</a:t>
            </a:r>
            <a:r>
              <a:rPr baseline="-25000"/>
              <a:t>y</a:t>
            </a:r>
            <a:r>
              <a:t>B</a:t>
            </a:r>
            <a:r>
              <a:rPr baseline="-25000"/>
              <a:t>z</a:t>
            </a:r>
            <a:r>
              <a:t> - A</a:t>
            </a:r>
            <a:r>
              <a:rPr baseline="-25000"/>
              <a:t>z</a:t>
            </a:r>
            <a:r>
              <a:t>B</a:t>
            </a:r>
            <a:r>
              <a:rPr baseline="-25000"/>
              <a:t>y</a:t>
            </a:r>
            <a:r>
              <a:t>, A</a:t>
            </a:r>
            <a:r>
              <a:rPr baseline="-25000"/>
              <a:t>z</a:t>
            </a:r>
            <a:r>
              <a:t>B</a:t>
            </a:r>
            <a:r>
              <a:rPr baseline="-25000"/>
              <a:t>x</a:t>
            </a:r>
            <a:r>
              <a:t> - A</a:t>
            </a:r>
            <a:r>
              <a:rPr baseline="-25000"/>
              <a:t>x</a:t>
            </a:r>
            <a:r>
              <a:t>B</a:t>
            </a:r>
            <a:r>
              <a:rPr baseline="-25000"/>
              <a:t>z</a:t>
            </a:r>
            <a:r>
              <a:t>, A</a:t>
            </a:r>
            <a:r>
              <a:rPr baseline="-25000"/>
              <a:t>x</a:t>
            </a:r>
            <a:r>
              <a:t>B</a:t>
            </a:r>
            <a:r>
              <a:rPr baseline="-25000"/>
              <a:t>y</a:t>
            </a:r>
            <a:r>
              <a:t> - A</a:t>
            </a:r>
            <a:r>
              <a:rPr baseline="-25000"/>
              <a:t>y</a:t>
            </a:r>
            <a:r>
              <a:t>B</a:t>
            </a:r>
            <a:r>
              <a:rPr baseline="-25000"/>
              <a:t>x</a:t>
            </a:r>
            <a:r>
              <a:t>)</a:t>
            </a:r>
          </a:p>
          <a:p>
            <a:pPr>
              <a:defRPr sz="3200">
                <a:latin typeface="DIN"/>
                <a:ea typeface="DIN"/>
                <a:cs typeface="DIN"/>
                <a:sym typeface="DIN"/>
              </a:defRPr>
            </a:pPr>
            <a:r>
              <a:t> </a:t>
            </a:r>
          </a:p>
        </p:txBody>
      </p:sp>
      <p:pic>
        <p:nvPicPr>
          <p:cNvPr id="308" name="image7.png" descr="CrossProduct.png"/>
          <p:cNvPicPr>
            <a:picLocks noChangeAspect="1"/>
          </p:cNvPicPr>
          <p:nvPr/>
        </p:nvPicPr>
        <p:blipFill>
          <a:blip r:embed="rId3">
            <a:extLst/>
          </a:blip>
          <a:stretch>
            <a:fillRect/>
          </a:stretch>
        </p:blipFill>
        <p:spPr>
          <a:xfrm>
            <a:off x="3500430" y="1285861"/>
            <a:ext cx="2338392" cy="324987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p:nvPr>
        </p:nvSpPr>
        <p:spPr>
          <a:xfrm>
            <a:off x="457200" y="274639"/>
            <a:ext cx="8229600" cy="1143001"/>
          </a:xfrm>
          <a:prstGeom prst="rect">
            <a:avLst/>
          </a:prstGeom>
        </p:spPr>
        <p:txBody>
          <a:bodyPr/>
          <a:lstStyle>
            <a:lvl1pPr>
              <a:defRPr>
                <a:solidFill>
                  <a:srgbClr val="E46C0A"/>
                </a:solidFill>
              </a:defRPr>
            </a:lvl1pPr>
          </a:lstStyle>
          <a:p>
            <a:pPr/>
            <a:r>
              <a:t>Cross Product</a:t>
            </a:r>
          </a:p>
        </p:txBody>
      </p:sp>
      <p:sp>
        <p:nvSpPr>
          <p:cNvPr id="313" name="Shape 313"/>
          <p:cNvSpPr/>
          <p:nvPr/>
        </p:nvSpPr>
        <p:spPr>
          <a:xfrm>
            <a:off x="457199" y="1617674"/>
            <a:ext cx="8229602" cy="4917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defRPr sz="3200">
                <a:latin typeface="DIN"/>
                <a:ea typeface="DIN"/>
                <a:cs typeface="DIN"/>
                <a:sym typeface="DIN"/>
              </a:defRPr>
            </a:pPr>
            <a:r>
              <a:t>The other operations are defined for 2D and 3D vectors and indeed vectors with any number of dimensions. </a:t>
            </a:r>
          </a:p>
          <a:p>
            <a:pPr>
              <a:defRPr sz="3200">
                <a:latin typeface="DIN"/>
                <a:ea typeface="DIN"/>
                <a:cs typeface="DIN"/>
                <a:sym typeface="DIN"/>
              </a:defRPr>
            </a:pPr>
          </a:p>
          <a:p>
            <a:pPr>
              <a:defRPr sz="3200">
                <a:latin typeface="DIN"/>
                <a:ea typeface="DIN"/>
                <a:cs typeface="DIN"/>
                <a:sym typeface="DIN"/>
              </a:defRPr>
            </a:pPr>
            <a:r>
              <a:t>The cross product, by contrast, is only meaningful for 3D vectors. </a:t>
            </a:r>
          </a:p>
          <a:p>
            <a:pPr>
              <a:defRPr sz="3200">
                <a:latin typeface="DIN"/>
                <a:ea typeface="DIN"/>
                <a:cs typeface="DIN"/>
                <a:sym typeface="DIN"/>
              </a:defRPr>
            </a:pPr>
          </a:p>
          <a:p>
            <a:pPr>
              <a:defRPr sz="3200">
                <a:latin typeface="DIN"/>
                <a:ea typeface="DIN"/>
                <a:cs typeface="DIN"/>
                <a:sym typeface="DIN"/>
              </a:defRPr>
            </a:pPr>
            <a:r>
              <a:t>It takes two vectors as input and returns another vector as its result.</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title"/>
          </p:nvPr>
        </p:nvSpPr>
        <p:spPr>
          <a:xfrm>
            <a:off x="457200" y="274639"/>
            <a:ext cx="8229600" cy="1143001"/>
          </a:xfrm>
          <a:prstGeom prst="rect">
            <a:avLst/>
          </a:prstGeom>
        </p:spPr>
        <p:txBody>
          <a:bodyPr/>
          <a:lstStyle>
            <a:lvl1pPr>
              <a:defRPr>
                <a:solidFill>
                  <a:srgbClr val="E46C0A"/>
                </a:solidFill>
              </a:defRPr>
            </a:lvl1pPr>
          </a:lstStyle>
          <a:p>
            <a:pPr/>
            <a:r>
              <a:t>Cross Product</a:t>
            </a:r>
          </a:p>
        </p:txBody>
      </p:sp>
      <p:sp>
        <p:nvSpPr>
          <p:cNvPr id="318" name="Shape 318"/>
          <p:cNvSpPr/>
          <p:nvPr/>
        </p:nvSpPr>
        <p:spPr>
          <a:xfrm>
            <a:off x="457199" y="1617674"/>
            <a:ext cx="8229602" cy="4917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defRPr sz="3200">
                <a:latin typeface="DIN"/>
                <a:ea typeface="DIN"/>
                <a:cs typeface="DIN"/>
                <a:sym typeface="DIN"/>
              </a:defRPr>
            </a:pPr>
            <a:r>
              <a:t>The other operations are defined for 2D and 3D vectors and indeed vectors with any number of dimensions. </a:t>
            </a:r>
          </a:p>
          <a:p>
            <a:pPr>
              <a:defRPr sz="3200">
                <a:latin typeface="DIN"/>
                <a:ea typeface="DIN"/>
                <a:cs typeface="DIN"/>
                <a:sym typeface="DIN"/>
              </a:defRPr>
            </a:pPr>
          </a:p>
          <a:p>
            <a:pPr>
              <a:defRPr sz="3200">
                <a:latin typeface="DIN"/>
                <a:ea typeface="DIN"/>
                <a:cs typeface="DIN"/>
                <a:sym typeface="DIN"/>
              </a:defRPr>
            </a:pPr>
            <a:r>
              <a:t>The cross product, by contrast, is only meaningful for 3D vectors. </a:t>
            </a:r>
          </a:p>
          <a:p>
            <a:pPr>
              <a:defRPr sz="3200">
                <a:latin typeface="DIN"/>
                <a:ea typeface="DIN"/>
                <a:cs typeface="DIN"/>
                <a:sym typeface="DIN"/>
              </a:defRPr>
            </a:pPr>
          </a:p>
          <a:p>
            <a:pPr>
              <a:defRPr sz="3200">
                <a:latin typeface="DIN"/>
                <a:ea typeface="DIN"/>
                <a:cs typeface="DIN"/>
                <a:sym typeface="DIN"/>
              </a:defRPr>
            </a:pPr>
            <a:r>
              <a:t>It takes two vectors as input and returns another vector as its result.</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title"/>
          </p:nvPr>
        </p:nvSpPr>
        <p:spPr>
          <a:xfrm>
            <a:off x="457200" y="-30161"/>
            <a:ext cx="8229600" cy="1143001"/>
          </a:xfrm>
          <a:prstGeom prst="rect">
            <a:avLst/>
          </a:prstGeom>
        </p:spPr>
        <p:txBody>
          <a:bodyPr/>
          <a:lstStyle>
            <a:lvl1pPr>
              <a:defRPr>
                <a:solidFill>
                  <a:srgbClr val="E46C0A"/>
                </a:solidFill>
              </a:defRPr>
            </a:lvl1pPr>
          </a:lstStyle>
          <a:p>
            <a:pPr/>
            <a:r>
              <a:t>Cross Product</a:t>
            </a:r>
          </a:p>
        </p:txBody>
      </p:sp>
      <p:sp>
        <p:nvSpPr>
          <p:cNvPr id="323" name="Shape 323"/>
          <p:cNvSpPr/>
          <p:nvPr/>
        </p:nvSpPr>
        <p:spPr>
          <a:xfrm>
            <a:off x="457199" y="893774"/>
            <a:ext cx="8229602" cy="5603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defRPr sz="2600">
                <a:latin typeface="DIN"/>
                <a:ea typeface="DIN"/>
                <a:cs typeface="DIN"/>
                <a:sym typeface="DIN"/>
              </a:defRPr>
            </a:pPr>
            <a:r>
              <a:t>The result vector is perpendicular to the two input vectors. </a:t>
            </a:r>
          </a:p>
          <a:p>
            <a:pPr>
              <a:defRPr sz="2600">
                <a:latin typeface="DIN"/>
                <a:ea typeface="DIN"/>
                <a:cs typeface="DIN"/>
                <a:sym typeface="DIN"/>
              </a:defRPr>
            </a:pPr>
          </a:p>
          <a:p>
            <a:pPr>
              <a:defRPr sz="2600">
                <a:latin typeface="DIN"/>
                <a:ea typeface="DIN"/>
                <a:cs typeface="DIN"/>
                <a:sym typeface="DIN"/>
              </a:defRPr>
            </a:pPr>
            <a:r>
              <a:t>The “left hand rule” can be used to remember the direction of the output vector from the ordering of the input vectors. </a:t>
            </a:r>
          </a:p>
          <a:p>
            <a:pPr>
              <a:defRPr sz="2600">
                <a:latin typeface="DIN"/>
                <a:ea typeface="DIN"/>
                <a:cs typeface="DIN"/>
                <a:sym typeface="DIN"/>
              </a:defRPr>
            </a:pPr>
          </a:p>
          <a:p>
            <a:pPr>
              <a:defRPr sz="2600">
                <a:latin typeface="DIN"/>
                <a:ea typeface="DIN"/>
                <a:cs typeface="DIN"/>
                <a:sym typeface="DIN"/>
              </a:defRPr>
            </a:pPr>
            <a:r>
              <a:t>If the first parameter is matched up to the thumb of the hand and the second parameter to the forefinger, then the result will point in the direction of the middle finger. </a:t>
            </a:r>
          </a:p>
          <a:p>
            <a:pPr>
              <a:defRPr sz="2600">
                <a:latin typeface="DIN"/>
                <a:ea typeface="DIN"/>
                <a:cs typeface="DIN"/>
                <a:sym typeface="DIN"/>
              </a:defRPr>
            </a:pPr>
          </a:p>
          <a:p>
            <a:pPr>
              <a:defRPr sz="2600">
                <a:latin typeface="DIN"/>
                <a:ea typeface="DIN"/>
                <a:cs typeface="DIN"/>
                <a:sym typeface="DIN"/>
              </a:defRPr>
            </a:pPr>
            <a:r>
              <a:t>If the order of the parameters is reversed then the resulting vector will point in the exact opposite direction but will have the same magnitude.</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title"/>
          </p:nvPr>
        </p:nvSpPr>
        <p:spPr>
          <a:xfrm>
            <a:off x="457200" y="-30161"/>
            <a:ext cx="8229600" cy="1143001"/>
          </a:xfrm>
          <a:prstGeom prst="rect">
            <a:avLst/>
          </a:prstGeom>
        </p:spPr>
        <p:txBody>
          <a:bodyPr/>
          <a:lstStyle>
            <a:lvl1pPr>
              <a:defRPr>
                <a:solidFill>
                  <a:srgbClr val="E46C0A"/>
                </a:solidFill>
              </a:defRPr>
            </a:lvl1pPr>
          </a:lstStyle>
          <a:p>
            <a:pPr/>
            <a:r>
              <a:t>Cross Product</a:t>
            </a:r>
          </a:p>
        </p:txBody>
      </p:sp>
      <p:pic>
        <p:nvPicPr>
          <p:cNvPr id="328" name="pasted-image.tiff"/>
          <p:cNvPicPr>
            <a:picLocks noChangeAspect="1"/>
          </p:cNvPicPr>
          <p:nvPr/>
        </p:nvPicPr>
        <p:blipFill>
          <a:blip r:embed="rId3">
            <a:extLst/>
          </a:blip>
          <a:stretch>
            <a:fillRect/>
          </a:stretch>
        </p:blipFill>
        <p:spPr>
          <a:xfrm>
            <a:off x="2546968" y="2280235"/>
            <a:ext cx="4050064" cy="229753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title"/>
          </p:nvPr>
        </p:nvSpPr>
        <p:spPr>
          <a:xfrm>
            <a:off x="457200" y="-30161"/>
            <a:ext cx="8229600" cy="1143001"/>
          </a:xfrm>
          <a:prstGeom prst="rect">
            <a:avLst/>
          </a:prstGeom>
        </p:spPr>
        <p:txBody>
          <a:bodyPr/>
          <a:lstStyle>
            <a:lvl1pPr>
              <a:defRPr>
                <a:solidFill>
                  <a:srgbClr val="E46C0A"/>
                </a:solidFill>
              </a:defRPr>
            </a:lvl1pPr>
          </a:lstStyle>
          <a:p>
            <a:pPr/>
            <a:r>
              <a:t>Cross Product</a:t>
            </a:r>
          </a:p>
        </p:txBody>
      </p:sp>
      <p:sp>
        <p:nvSpPr>
          <p:cNvPr id="333" name="Shape 333"/>
          <p:cNvSpPr/>
          <p:nvPr/>
        </p:nvSpPr>
        <p:spPr>
          <a:xfrm>
            <a:off x="253999" y="1408431"/>
            <a:ext cx="3647234" cy="4815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defRPr sz="2600">
                <a:latin typeface="DIN"/>
                <a:ea typeface="DIN"/>
                <a:cs typeface="DIN"/>
                <a:sym typeface="DIN"/>
              </a:defRPr>
            </a:pPr>
            <a:r>
              <a:t>The magnitude of the result is equal to the magnitudes of the input vectors multiplied together and then that value multiplied by the sine of the angle between them. </a:t>
            </a:r>
          </a:p>
          <a:p>
            <a:pPr>
              <a:defRPr sz="2600">
                <a:latin typeface="DIN"/>
                <a:ea typeface="DIN"/>
                <a:cs typeface="DIN"/>
                <a:sym typeface="DIN"/>
              </a:defRPr>
            </a:pPr>
          </a:p>
          <a:p>
            <a:pPr>
              <a:defRPr sz="2600">
                <a:latin typeface="DIN"/>
                <a:ea typeface="DIN"/>
                <a:cs typeface="DIN"/>
                <a:sym typeface="DIN"/>
              </a:defRPr>
            </a:pPr>
            <a:r>
              <a:t>Some useful values of the sine function are shown</a:t>
            </a:r>
          </a:p>
        </p:txBody>
      </p:sp>
      <p:pic>
        <p:nvPicPr>
          <p:cNvPr id="334" name="pasted-image.tiff"/>
          <p:cNvPicPr>
            <a:picLocks noChangeAspect="1"/>
          </p:cNvPicPr>
          <p:nvPr/>
        </p:nvPicPr>
        <p:blipFill>
          <a:blip r:embed="rId3">
            <a:extLst/>
          </a:blip>
          <a:stretch>
            <a:fillRect/>
          </a:stretch>
        </p:blipFill>
        <p:spPr>
          <a:xfrm>
            <a:off x="3968750" y="2139902"/>
            <a:ext cx="2192475" cy="29464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title"/>
          </p:nvPr>
        </p:nvSpPr>
        <p:spPr>
          <a:xfrm>
            <a:off x="457200" y="-30161"/>
            <a:ext cx="8229600" cy="1143001"/>
          </a:xfrm>
          <a:prstGeom prst="rect">
            <a:avLst/>
          </a:prstGeom>
        </p:spPr>
        <p:txBody>
          <a:bodyPr/>
          <a:lstStyle>
            <a:lvl1pPr>
              <a:defRPr>
                <a:solidFill>
                  <a:srgbClr val="E46C0A"/>
                </a:solidFill>
              </a:defRPr>
            </a:lvl1pPr>
          </a:lstStyle>
          <a:p>
            <a:pPr/>
            <a:r>
              <a:t>Cross Product</a:t>
            </a:r>
          </a:p>
        </p:txBody>
      </p:sp>
      <p:sp>
        <p:nvSpPr>
          <p:cNvPr id="339" name="Shape 339"/>
          <p:cNvSpPr/>
          <p:nvPr/>
        </p:nvSpPr>
        <p:spPr>
          <a:xfrm>
            <a:off x="457199" y="1808481"/>
            <a:ext cx="8229602" cy="32410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defRPr sz="2600">
                <a:latin typeface="DIN"/>
                <a:ea typeface="DIN"/>
                <a:cs typeface="DIN"/>
                <a:sym typeface="DIN"/>
              </a:defRPr>
            </a:pPr>
            <a:r>
              <a:t>The cross product can seem complicated since it combines several useful pieces of information in its return value. </a:t>
            </a:r>
          </a:p>
          <a:p>
            <a:pPr>
              <a:defRPr sz="2600">
                <a:latin typeface="DIN"/>
                <a:ea typeface="DIN"/>
                <a:cs typeface="DIN"/>
                <a:sym typeface="DIN"/>
              </a:defRPr>
            </a:pPr>
          </a:p>
          <a:p>
            <a:pPr>
              <a:defRPr sz="2600">
                <a:latin typeface="DIN"/>
                <a:ea typeface="DIN"/>
                <a:cs typeface="DIN"/>
                <a:sym typeface="DIN"/>
              </a:defRPr>
            </a:pPr>
            <a:r>
              <a:t>However, like the dot product, it is very efficient mathematically and can be used to optimize code that would otherwise depend on slow transcendental functions.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lvl1pPr>
              <a:defRPr>
                <a:solidFill>
                  <a:srgbClr val="558ED5"/>
                </a:solidFill>
              </a:defRPr>
            </a:lvl1pPr>
          </a:lstStyle>
          <a:p>
            <a:pPr/>
            <a:r>
              <a:t>Spaces</a:t>
            </a:r>
          </a:p>
        </p:txBody>
      </p:sp>
      <p:sp>
        <p:nvSpPr>
          <p:cNvPr id="145" name="Shape 145"/>
          <p:cNvSpPr/>
          <p:nvPr>
            <p:ph type="body" idx="1"/>
          </p:nvPr>
        </p:nvSpPr>
        <p:spPr>
          <a:xfrm>
            <a:off x="457200" y="1600201"/>
            <a:ext cx="8229600" cy="4525963"/>
          </a:xfrm>
          <a:prstGeom prst="rect">
            <a:avLst/>
          </a:prstGeom>
        </p:spPr>
        <p:txBody>
          <a:bodyPr/>
          <a:lstStyle/>
          <a:p>
            <a:pPr>
              <a:defRPr i="1"/>
            </a:pPr>
            <a:r>
              <a:t>Euclidean</a:t>
            </a:r>
            <a:r>
              <a:rPr i="0"/>
              <a:t> space using </a:t>
            </a:r>
            <a:r>
              <a:t>Cartesian</a:t>
            </a:r>
            <a:r>
              <a:rPr i="0"/>
              <a:t> coordinates. (X, Y and Z)</a:t>
            </a:r>
            <a:endParaRPr i="0"/>
          </a:p>
          <a:p>
            <a:pPr/>
            <a:r>
              <a:t>Local/Model Space</a:t>
            </a:r>
          </a:p>
          <a:p>
            <a:pPr/>
            <a:r>
              <a:t>World Space</a:t>
            </a:r>
          </a:p>
          <a:p>
            <a:pPr/>
            <a:r>
              <a:t>View/Camera Space (Point-of-view)</a:t>
            </a:r>
          </a:p>
          <a:p>
            <a:pPr/>
            <a:r>
              <a:t>Screen space (2D)</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5">
                                            <p:bg/>
                                          </p:spTgt>
                                        </p:tgtEl>
                                        <p:attrNameLst>
                                          <p:attrName>style.visibility</p:attrName>
                                        </p:attrNameLst>
                                      </p:cBhvr>
                                      <p:to>
                                        <p:strVal val="visible"/>
                                      </p:to>
                                    </p:set>
                                    <p:animEffect filter="dissolve" transition="in">
                                      <p:cBhvr>
                                        <p:cTn id="7" dur="500"/>
                                        <p:tgtEl>
                                          <p:spTgt spid="14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45">
                                            <p:txEl>
                                              <p:pRg st="0" end="0"/>
                                            </p:txEl>
                                          </p:spTgt>
                                        </p:tgtEl>
                                        <p:attrNameLst>
                                          <p:attrName>style.visibility</p:attrName>
                                        </p:attrNameLst>
                                      </p:cBhvr>
                                      <p:to>
                                        <p:strVal val="visible"/>
                                      </p:to>
                                    </p:set>
                                    <p:animEffect filter="dissolve" transition="in">
                                      <p:cBhvr>
                                        <p:cTn id="10" dur="500"/>
                                        <p:tgtEl>
                                          <p:spTgt spid="14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45">
                                            <p:txEl>
                                              <p:pRg st="1" end="1"/>
                                            </p:txEl>
                                          </p:spTgt>
                                        </p:tgtEl>
                                        <p:attrNameLst>
                                          <p:attrName>style.visibility</p:attrName>
                                        </p:attrNameLst>
                                      </p:cBhvr>
                                      <p:to>
                                        <p:strVal val="visible"/>
                                      </p:to>
                                    </p:set>
                                    <p:animEffect filter="dissolve" transition="in">
                                      <p:cBhvr>
                                        <p:cTn id="15" dur="500"/>
                                        <p:tgtEl>
                                          <p:spTgt spid="14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45">
                                            <p:txEl>
                                              <p:pRg st="2" end="2"/>
                                            </p:txEl>
                                          </p:spTgt>
                                        </p:tgtEl>
                                        <p:attrNameLst>
                                          <p:attrName>style.visibility</p:attrName>
                                        </p:attrNameLst>
                                      </p:cBhvr>
                                      <p:to>
                                        <p:strVal val="visible"/>
                                      </p:to>
                                    </p:set>
                                    <p:animEffect filter="dissolve" transition="in">
                                      <p:cBhvr>
                                        <p:cTn id="20" dur="500"/>
                                        <p:tgtEl>
                                          <p:spTgt spid="14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45">
                                            <p:txEl>
                                              <p:pRg st="3" end="3"/>
                                            </p:txEl>
                                          </p:spTgt>
                                        </p:tgtEl>
                                        <p:attrNameLst>
                                          <p:attrName>style.visibility</p:attrName>
                                        </p:attrNameLst>
                                      </p:cBhvr>
                                      <p:to>
                                        <p:strVal val="visible"/>
                                      </p:to>
                                    </p:set>
                                    <p:animEffect filter="dissolve" transition="in">
                                      <p:cBhvr>
                                        <p:cTn id="25" dur="500"/>
                                        <p:tgtEl>
                                          <p:spTgt spid="14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145">
                                            <p:txEl>
                                              <p:pRg st="4" end="4"/>
                                            </p:txEl>
                                          </p:spTgt>
                                        </p:tgtEl>
                                        <p:attrNameLst>
                                          <p:attrName>style.visibility</p:attrName>
                                        </p:attrNameLst>
                                      </p:cBhvr>
                                      <p:to>
                                        <p:strVal val="visible"/>
                                      </p:to>
                                    </p:set>
                                    <p:animEffect filter="dissolve" transition="in">
                                      <p:cBhvr>
                                        <p:cTn id="30" dur="500"/>
                                        <p:tgtEl>
                                          <p:spTgt spid="145">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45"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title"/>
          </p:nvPr>
        </p:nvSpPr>
        <p:spPr>
          <a:xfrm>
            <a:off x="457200" y="274639"/>
            <a:ext cx="8229600" cy="1143001"/>
          </a:xfrm>
          <a:prstGeom prst="rect">
            <a:avLst/>
          </a:prstGeom>
        </p:spPr>
        <p:txBody>
          <a:bodyPr/>
          <a:lstStyle>
            <a:lvl1pPr>
              <a:defRPr>
                <a:solidFill>
                  <a:srgbClr val="E46C0A"/>
                </a:solidFill>
              </a:defRPr>
            </a:lvl1pPr>
          </a:lstStyle>
          <a:p>
            <a:pPr/>
            <a:r>
              <a:t>Cross Product</a:t>
            </a:r>
          </a:p>
        </p:txBody>
      </p:sp>
      <p:sp>
        <p:nvSpPr>
          <p:cNvPr id="344" name="Shape 344"/>
          <p:cNvSpPr/>
          <p:nvPr/>
        </p:nvSpPr>
        <p:spPr>
          <a:xfrm>
            <a:off x="571471" y="5072074"/>
            <a:ext cx="8229601" cy="113385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defRPr sz="3200">
                <a:latin typeface="DIN"/>
                <a:ea typeface="DIN"/>
                <a:cs typeface="DIN"/>
                <a:sym typeface="DIN"/>
              </a:defRPr>
            </a:pPr>
            <a:r>
              <a:t>AxB = (A</a:t>
            </a:r>
            <a:r>
              <a:rPr baseline="-25000"/>
              <a:t>y</a:t>
            </a:r>
            <a:r>
              <a:t>B</a:t>
            </a:r>
            <a:r>
              <a:rPr baseline="-25000"/>
              <a:t>z</a:t>
            </a:r>
            <a:r>
              <a:t> - A</a:t>
            </a:r>
            <a:r>
              <a:rPr baseline="-25000"/>
              <a:t>z</a:t>
            </a:r>
            <a:r>
              <a:t>B</a:t>
            </a:r>
            <a:r>
              <a:rPr baseline="-25000"/>
              <a:t>y</a:t>
            </a:r>
            <a:r>
              <a:t>, A</a:t>
            </a:r>
            <a:r>
              <a:rPr baseline="-25000"/>
              <a:t>z</a:t>
            </a:r>
            <a:r>
              <a:t>B</a:t>
            </a:r>
            <a:r>
              <a:rPr baseline="-25000"/>
              <a:t>x</a:t>
            </a:r>
            <a:r>
              <a:t> - A</a:t>
            </a:r>
            <a:r>
              <a:rPr baseline="-25000"/>
              <a:t>x</a:t>
            </a:r>
            <a:r>
              <a:t>B</a:t>
            </a:r>
            <a:r>
              <a:rPr baseline="-25000"/>
              <a:t>z</a:t>
            </a:r>
            <a:r>
              <a:t>, A</a:t>
            </a:r>
            <a:r>
              <a:rPr baseline="-25000"/>
              <a:t>x</a:t>
            </a:r>
            <a:r>
              <a:t>B</a:t>
            </a:r>
            <a:r>
              <a:rPr baseline="-25000"/>
              <a:t>y</a:t>
            </a:r>
            <a:r>
              <a:t> - A</a:t>
            </a:r>
            <a:r>
              <a:rPr baseline="-25000"/>
              <a:t>y</a:t>
            </a:r>
            <a:r>
              <a:t>B</a:t>
            </a:r>
            <a:r>
              <a:rPr baseline="-25000"/>
              <a:t>x</a:t>
            </a:r>
            <a:r>
              <a:t>)</a:t>
            </a:r>
          </a:p>
          <a:p>
            <a:pPr>
              <a:defRPr sz="3200">
                <a:latin typeface="DIN"/>
                <a:ea typeface="DIN"/>
                <a:cs typeface="DIN"/>
                <a:sym typeface="DIN"/>
              </a:defRPr>
            </a:pPr>
            <a:r>
              <a:t> </a:t>
            </a:r>
          </a:p>
        </p:txBody>
      </p:sp>
      <p:pic>
        <p:nvPicPr>
          <p:cNvPr id="345" name="image7.png" descr="CrossProduct.png"/>
          <p:cNvPicPr>
            <a:picLocks noChangeAspect="1"/>
          </p:cNvPicPr>
          <p:nvPr/>
        </p:nvPicPr>
        <p:blipFill>
          <a:blip r:embed="rId3">
            <a:extLst/>
          </a:blip>
          <a:stretch>
            <a:fillRect/>
          </a:stretch>
        </p:blipFill>
        <p:spPr>
          <a:xfrm>
            <a:off x="3500430" y="1285861"/>
            <a:ext cx="2338392" cy="324987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title"/>
          </p:nvPr>
        </p:nvSpPr>
        <p:spPr>
          <a:xfrm>
            <a:off x="457200" y="274639"/>
            <a:ext cx="8229600" cy="1143001"/>
          </a:xfrm>
          <a:prstGeom prst="rect">
            <a:avLst/>
          </a:prstGeom>
        </p:spPr>
        <p:txBody>
          <a:bodyPr/>
          <a:lstStyle>
            <a:lvl1pPr>
              <a:defRPr>
                <a:solidFill>
                  <a:srgbClr val="E46C0A"/>
                </a:solidFill>
              </a:defRPr>
            </a:lvl1pPr>
          </a:lstStyle>
          <a:p>
            <a:pPr/>
            <a:r>
              <a:t>Real world examples</a:t>
            </a:r>
          </a:p>
        </p:txBody>
      </p:sp>
      <p:sp>
        <p:nvSpPr>
          <p:cNvPr id="350" name="Shape 350"/>
          <p:cNvSpPr/>
          <p:nvPr>
            <p:ph type="body" idx="1"/>
          </p:nvPr>
        </p:nvSpPr>
        <p:spPr>
          <a:xfrm>
            <a:off x="457200" y="1600201"/>
            <a:ext cx="8229600" cy="4525963"/>
          </a:xfrm>
          <a:prstGeom prst="rect">
            <a:avLst/>
          </a:prstGeom>
        </p:spPr>
        <p:txBody>
          <a:bodyPr/>
          <a:lstStyle/>
          <a:p>
            <a:pPr/>
            <a:r>
              <a:t>In which direction should the missile be fired to hit the target?</a:t>
            </a:r>
          </a:p>
          <a:p>
            <a:pPr/>
            <a:r>
              <a:t>Is the enemy visible in the field of view?</a:t>
            </a:r>
          </a:p>
          <a:p>
            <a:pPr/>
            <a:r>
              <a:t>How far is the bullet from the window?</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0">
                                            <p:bg/>
                                          </p:spTgt>
                                        </p:tgtEl>
                                        <p:attrNameLst>
                                          <p:attrName>style.visibility</p:attrName>
                                        </p:attrNameLst>
                                      </p:cBhvr>
                                      <p:to>
                                        <p:strVal val="visible"/>
                                      </p:to>
                                    </p:set>
                                    <p:animEffect filter="dissolve" transition="in">
                                      <p:cBhvr>
                                        <p:cTn id="7" dur="500"/>
                                        <p:tgtEl>
                                          <p:spTgt spid="35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50">
                                            <p:txEl>
                                              <p:pRg st="0" end="0"/>
                                            </p:txEl>
                                          </p:spTgt>
                                        </p:tgtEl>
                                        <p:attrNameLst>
                                          <p:attrName>style.visibility</p:attrName>
                                        </p:attrNameLst>
                                      </p:cBhvr>
                                      <p:to>
                                        <p:strVal val="visible"/>
                                      </p:to>
                                    </p:set>
                                    <p:animEffect filter="dissolve" transition="in">
                                      <p:cBhvr>
                                        <p:cTn id="10" dur="500"/>
                                        <p:tgtEl>
                                          <p:spTgt spid="350">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350">
                                            <p:txEl>
                                              <p:pRg st="1" end="1"/>
                                            </p:txEl>
                                          </p:spTgt>
                                        </p:tgtEl>
                                        <p:attrNameLst>
                                          <p:attrName>style.visibility</p:attrName>
                                        </p:attrNameLst>
                                      </p:cBhvr>
                                      <p:to>
                                        <p:strVal val="visible"/>
                                      </p:to>
                                    </p:set>
                                    <p:animEffect filter="dissolve" transition="in">
                                      <p:cBhvr>
                                        <p:cTn id="14" dur="500"/>
                                        <p:tgtEl>
                                          <p:spTgt spid="35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Class="entr" nodeType="clickEffect" presetID="9" grpId="1" fill="hold">
                                  <p:stCondLst>
                                    <p:cond delay="0"/>
                                  </p:stCondLst>
                                  <p:iterate type="el" backwards="0">
                                    <p:tmAbs val="0"/>
                                  </p:iterate>
                                  <p:childTnLst>
                                    <p:set>
                                      <p:cBhvr>
                                        <p:cTn id="18" fill="hold"/>
                                        <p:tgtEl>
                                          <p:spTgt spid="350">
                                            <p:txEl>
                                              <p:pRg st="2" end="2"/>
                                            </p:txEl>
                                          </p:spTgt>
                                        </p:tgtEl>
                                        <p:attrNameLst>
                                          <p:attrName>style.visibility</p:attrName>
                                        </p:attrNameLst>
                                      </p:cBhvr>
                                      <p:to>
                                        <p:strVal val="visible"/>
                                      </p:to>
                                    </p:set>
                                    <p:animEffect filter="dissolve" transition="in">
                                      <p:cBhvr>
                                        <p:cTn id="19" dur="500"/>
                                        <p:tgtEl>
                                          <p:spTgt spid="35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0"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title"/>
          </p:nvPr>
        </p:nvSpPr>
        <p:spPr>
          <a:xfrm>
            <a:off x="457200" y="274639"/>
            <a:ext cx="8229600" cy="1143001"/>
          </a:xfrm>
          <a:prstGeom prst="rect">
            <a:avLst/>
          </a:prstGeom>
        </p:spPr>
        <p:txBody>
          <a:bodyPr/>
          <a:lstStyle>
            <a:lvl1pPr>
              <a:defRPr>
                <a:solidFill>
                  <a:srgbClr val="E46C0A"/>
                </a:solidFill>
              </a:defRPr>
            </a:lvl1pPr>
          </a:lstStyle>
          <a:p>
            <a:pPr/>
            <a:r>
              <a:t>Solutions</a:t>
            </a:r>
          </a:p>
        </p:txBody>
      </p:sp>
      <p:sp>
        <p:nvSpPr>
          <p:cNvPr id="355" name="Shape 355"/>
          <p:cNvSpPr/>
          <p:nvPr>
            <p:ph type="body" idx="1"/>
          </p:nvPr>
        </p:nvSpPr>
        <p:spPr>
          <a:xfrm>
            <a:off x="457200" y="1556793"/>
            <a:ext cx="8229600" cy="4525963"/>
          </a:xfrm>
          <a:prstGeom prst="rect">
            <a:avLst/>
          </a:prstGeom>
        </p:spPr>
        <p:txBody>
          <a:bodyPr/>
          <a:lstStyle/>
          <a:p>
            <a:pPr/>
            <a:r>
              <a:t>Solutions have been done by many before.</a:t>
            </a:r>
          </a:p>
          <a:p>
            <a:pPr/>
            <a:r>
              <a:t>Know the basics to find them quicker.</a:t>
            </a:r>
          </a:p>
          <a:p>
            <a:pPr/>
            <a:r>
              <a:t>Use utils and classes like:</a:t>
            </a:r>
            <a:endParaRPr sz="2800"/>
          </a:p>
          <a:p>
            <a:pPr lvl="1" marL="742950" indent="-285750">
              <a:spcBef>
                <a:spcPts val="600"/>
              </a:spcBef>
              <a:defRPr sz="2800"/>
            </a:pPr>
            <a:r>
              <a:t>Vector3</a:t>
            </a:r>
          </a:p>
        </p:txBody>
      </p:sp>
      <p:pic>
        <p:nvPicPr>
          <p:cNvPr id="356" name="image8.png"/>
          <p:cNvPicPr>
            <a:picLocks noChangeAspect="1"/>
          </p:cNvPicPr>
          <p:nvPr/>
        </p:nvPicPr>
        <p:blipFill>
          <a:blip r:embed="rId3">
            <a:extLst/>
          </a:blip>
          <a:stretch>
            <a:fillRect/>
          </a:stretch>
        </p:blipFill>
        <p:spPr>
          <a:xfrm>
            <a:off x="2606736" y="3314451"/>
            <a:ext cx="504058" cy="50405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5">
                                            <p:bg/>
                                          </p:spTgt>
                                        </p:tgtEl>
                                        <p:attrNameLst>
                                          <p:attrName>style.visibility</p:attrName>
                                        </p:attrNameLst>
                                      </p:cBhvr>
                                      <p:to>
                                        <p:strVal val="visible"/>
                                      </p:to>
                                    </p:set>
                                    <p:animEffect filter="dissolve" transition="in">
                                      <p:cBhvr>
                                        <p:cTn id="7" dur="500"/>
                                        <p:tgtEl>
                                          <p:spTgt spid="35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55">
                                            <p:txEl>
                                              <p:pRg st="0" end="0"/>
                                            </p:txEl>
                                          </p:spTgt>
                                        </p:tgtEl>
                                        <p:attrNameLst>
                                          <p:attrName>style.visibility</p:attrName>
                                        </p:attrNameLst>
                                      </p:cBhvr>
                                      <p:to>
                                        <p:strVal val="visible"/>
                                      </p:to>
                                    </p:set>
                                    <p:animEffect filter="dissolve" transition="in">
                                      <p:cBhvr>
                                        <p:cTn id="10" dur="500"/>
                                        <p:tgtEl>
                                          <p:spTgt spid="355">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355">
                                            <p:txEl>
                                              <p:pRg st="1" end="1"/>
                                            </p:txEl>
                                          </p:spTgt>
                                        </p:tgtEl>
                                        <p:attrNameLst>
                                          <p:attrName>style.visibility</p:attrName>
                                        </p:attrNameLst>
                                      </p:cBhvr>
                                      <p:to>
                                        <p:strVal val="visible"/>
                                      </p:to>
                                    </p:set>
                                    <p:animEffect filter="dissolve" transition="in">
                                      <p:cBhvr>
                                        <p:cTn id="14" dur="500"/>
                                        <p:tgtEl>
                                          <p:spTgt spid="35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Class="entr" nodeType="clickEffect" presetID="9" grpId="1" fill="hold">
                                  <p:stCondLst>
                                    <p:cond delay="0"/>
                                  </p:stCondLst>
                                  <p:iterate type="el" backwards="0">
                                    <p:tmAbs val="0"/>
                                  </p:iterate>
                                  <p:childTnLst>
                                    <p:set>
                                      <p:cBhvr>
                                        <p:cTn id="18" fill="hold"/>
                                        <p:tgtEl>
                                          <p:spTgt spid="355">
                                            <p:txEl>
                                              <p:pRg st="2" end="2"/>
                                            </p:txEl>
                                          </p:spTgt>
                                        </p:tgtEl>
                                        <p:attrNameLst>
                                          <p:attrName>style.visibility</p:attrName>
                                        </p:attrNameLst>
                                      </p:cBhvr>
                                      <p:to>
                                        <p:strVal val="visible"/>
                                      </p:to>
                                    </p:set>
                                    <p:animEffect filter="dissolve" transition="in">
                                      <p:cBhvr>
                                        <p:cTn id="19" dur="500"/>
                                        <p:tgtEl>
                                          <p:spTgt spid="35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9" grpId="1" fill="hold">
                                  <p:stCondLst>
                                    <p:cond delay="0"/>
                                  </p:stCondLst>
                                  <p:iterate type="el" backwards="0">
                                    <p:tmAbs val="0"/>
                                  </p:iterate>
                                  <p:childTnLst>
                                    <p:set>
                                      <p:cBhvr>
                                        <p:cTn id="23" fill="hold"/>
                                        <p:tgtEl>
                                          <p:spTgt spid="355">
                                            <p:txEl>
                                              <p:pRg st="3" end="3"/>
                                            </p:txEl>
                                          </p:spTgt>
                                        </p:tgtEl>
                                        <p:attrNameLst>
                                          <p:attrName>style.visibility</p:attrName>
                                        </p:attrNameLst>
                                      </p:cBhvr>
                                      <p:to>
                                        <p:strVal val="visible"/>
                                      </p:to>
                                    </p:set>
                                    <p:animEffect filter="dissolve" transition="in">
                                      <p:cBhvr>
                                        <p:cTn id="24" dur="500"/>
                                        <p:tgtEl>
                                          <p:spTgt spid="355">
                                            <p:txEl>
                                              <p:pRg st="3" end="3"/>
                                            </p:txEl>
                                          </p:spTgt>
                                        </p:tgtEl>
                                      </p:cBhvr>
                                    </p:animEffect>
                                  </p:childTnLst>
                                </p:cTn>
                              </p:par>
                            </p:childTnLst>
                          </p:cTn>
                        </p:par>
                        <p:par>
                          <p:cTn id="25" fill="hold">
                            <p:stCondLst>
                              <p:cond delay="500"/>
                            </p:stCondLst>
                            <p:childTnLst>
                              <p:par>
                                <p:cTn id="26" presetClass="entr" nodeType="afterEffect" presetID="9" grpId="2" fill="hold">
                                  <p:stCondLst>
                                    <p:cond delay="0"/>
                                  </p:stCondLst>
                                  <p:iterate type="el" backwards="0">
                                    <p:tmAbs val="0"/>
                                  </p:iterate>
                                  <p:childTnLst>
                                    <p:set>
                                      <p:cBhvr>
                                        <p:cTn id="27" fill="hold"/>
                                        <p:tgtEl>
                                          <p:spTgt spid="356"/>
                                        </p:tgtEl>
                                        <p:attrNameLst>
                                          <p:attrName>style.visibility</p:attrName>
                                        </p:attrNameLst>
                                      </p:cBhvr>
                                      <p:to>
                                        <p:strVal val="visible"/>
                                      </p:to>
                                    </p:set>
                                    <p:animEffect filter="dissolve" transition="in">
                                      <p:cBhvr>
                                        <p:cTn id="28" dur="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5" grpId="1"/>
      <p:bldP build="whole" bldLvl="1" animBg="1" rev="0" advAuto="0" spid="356" grpId="2"/>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title"/>
          </p:nvPr>
        </p:nvSpPr>
        <p:spPr>
          <a:xfrm>
            <a:off x="457200" y="274639"/>
            <a:ext cx="8229600" cy="1143001"/>
          </a:xfrm>
          <a:prstGeom prst="rect">
            <a:avLst/>
          </a:prstGeom>
        </p:spPr>
        <p:txBody>
          <a:bodyPr/>
          <a:lstStyle>
            <a:lvl1pPr>
              <a:defRPr>
                <a:solidFill>
                  <a:srgbClr val="E46C0A"/>
                </a:solidFill>
              </a:defRPr>
            </a:lvl1pPr>
          </a:lstStyle>
          <a:p>
            <a:pPr/>
            <a:r>
              <a:t>Reading</a:t>
            </a:r>
          </a:p>
        </p:txBody>
      </p:sp>
      <p:sp>
        <p:nvSpPr>
          <p:cNvPr id="361" name="Shape 361"/>
          <p:cNvSpPr/>
          <p:nvPr>
            <p:ph type="body" idx="1"/>
          </p:nvPr>
        </p:nvSpPr>
        <p:spPr>
          <a:xfrm>
            <a:off x="457200" y="1556793"/>
            <a:ext cx="8229600" cy="4525963"/>
          </a:xfrm>
          <a:prstGeom prst="rect">
            <a:avLst/>
          </a:prstGeom>
        </p:spPr>
        <p:txBody>
          <a:bodyPr/>
          <a:lstStyle/>
          <a:p>
            <a:pPr marL="312039" indent="-312039" defTabSz="832104">
              <a:spcBef>
                <a:spcPts val="600"/>
              </a:spcBef>
              <a:defRPr sz="2912"/>
            </a:pPr>
            <a:r>
              <a:rPr u="sng">
                <a:solidFill>
                  <a:srgbClr val="0000FF"/>
                </a:solidFill>
                <a:uFill>
                  <a:solidFill>
                    <a:srgbClr val="0000FF"/>
                  </a:solidFill>
                </a:uFill>
                <a:hlinkClick r:id="rId3" invalidUrl="" action="" tgtFrame="" tooltip="" history="1" highlightClick="0" endSnd="0"/>
              </a:rPr>
              <a:t>https://vvvv.org/documentation/3d-vector-mathematics</a:t>
            </a:r>
          </a:p>
          <a:p>
            <a:pPr marL="312039" indent="-312039" defTabSz="832104">
              <a:spcBef>
                <a:spcPts val="600"/>
              </a:spcBef>
              <a:defRPr sz="2912"/>
            </a:pPr>
            <a:r>
              <a:t>Vector Math</a:t>
            </a:r>
          </a:p>
          <a:p>
            <a:pPr marL="312039" indent="-312039" defTabSz="832104">
              <a:spcBef>
                <a:spcPts val="600"/>
              </a:spcBef>
              <a:defRPr sz="2912"/>
            </a:pPr>
          </a:p>
          <a:p>
            <a:pPr marL="312039" indent="-312039" defTabSz="832104">
              <a:spcBef>
                <a:spcPts val="600"/>
              </a:spcBef>
              <a:defRPr sz="2912"/>
            </a:pPr>
            <a:r>
              <a:rPr u="sng">
                <a:solidFill>
                  <a:srgbClr val="0000FF"/>
                </a:solidFill>
                <a:uFill>
                  <a:solidFill>
                    <a:srgbClr val="0000FF"/>
                  </a:solidFill>
                </a:uFill>
                <a:hlinkClick r:id="rId4" invalidUrl="" action="" tgtFrame="" tooltip="" history="1" highlightClick="0" endSnd="0"/>
              </a:rPr>
              <a:t>https://docs.unity3d.com/ScriptReference/Vector3.html</a:t>
            </a:r>
          </a:p>
          <a:p>
            <a:pPr marL="312039" indent="-312039" defTabSz="832104">
              <a:spcBef>
                <a:spcPts val="600"/>
              </a:spcBef>
              <a:defRPr sz="2912"/>
            </a:pPr>
            <a:r>
              <a:t>Review all methods and properties of the Unity Vector3 class. follow each link and test the function usage.</a:t>
            </a:r>
          </a:p>
        </p:txBody>
      </p:sp>
      <p:pic>
        <p:nvPicPr>
          <p:cNvPr id="362" name="image8.png"/>
          <p:cNvPicPr>
            <a:picLocks noChangeAspect="1"/>
          </p:cNvPicPr>
          <p:nvPr/>
        </p:nvPicPr>
        <p:blipFill>
          <a:blip r:embed="rId5">
            <a:extLst/>
          </a:blip>
          <a:stretch>
            <a:fillRect/>
          </a:stretch>
        </p:blipFill>
        <p:spPr>
          <a:xfrm>
            <a:off x="2961071" y="4104071"/>
            <a:ext cx="504058" cy="504058"/>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1">
                                            <p:bg/>
                                          </p:spTgt>
                                        </p:tgtEl>
                                        <p:attrNameLst>
                                          <p:attrName>style.visibility</p:attrName>
                                        </p:attrNameLst>
                                      </p:cBhvr>
                                      <p:to>
                                        <p:strVal val="visible"/>
                                      </p:to>
                                    </p:set>
                                    <p:animEffect filter="dissolve" transition="in">
                                      <p:cBhvr>
                                        <p:cTn id="7" dur="500"/>
                                        <p:tgtEl>
                                          <p:spTgt spid="36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61">
                                            <p:txEl>
                                              <p:pRg st="0" end="0"/>
                                            </p:txEl>
                                          </p:spTgt>
                                        </p:tgtEl>
                                        <p:attrNameLst>
                                          <p:attrName>style.visibility</p:attrName>
                                        </p:attrNameLst>
                                      </p:cBhvr>
                                      <p:to>
                                        <p:strVal val="visible"/>
                                      </p:to>
                                    </p:set>
                                    <p:animEffect filter="dissolve" transition="in">
                                      <p:cBhvr>
                                        <p:cTn id="10" dur="500"/>
                                        <p:tgtEl>
                                          <p:spTgt spid="3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61">
                                            <p:txEl>
                                              <p:pRg st="1" end="1"/>
                                            </p:txEl>
                                          </p:spTgt>
                                        </p:tgtEl>
                                        <p:attrNameLst>
                                          <p:attrName>style.visibility</p:attrName>
                                        </p:attrNameLst>
                                      </p:cBhvr>
                                      <p:to>
                                        <p:strVal val="visible"/>
                                      </p:to>
                                    </p:set>
                                    <p:animEffect filter="dissolve" transition="in">
                                      <p:cBhvr>
                                        <p:cTn id="15" dur="500"/>
                                        <p:tgtEl>
                                          <p:spTgt spid="3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61">
                                            <p:txEl>
                                              <p:pRg st="2" end="2"/>
                                            </p:txEl>
                                          </p:spTgt>
                                        </p:tgtEl>
                                        <p:attrNameLst>
                                          <p:attrName>style.visibility</p:attrName>
                                        </p:attrNameLst>
                                      </p:cBhvr>
                                      <p:to>
                                        <p:strVal val="visible"/>
                                      </p:to>
                                    </p:set>
                                    <p:animEffect filter="dissolve" transition="in">
                                      <p:cBhvr>
                                        <p:cTn id="20" dur="500"/>
                                        <p:tgtEl>
                                          <p:spTgt spid="3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361">
                                            <p:txEl>
                                              <p:pRg st="3" end="3"/>
                                            </p:txEl>
                                          </p:spTgt>
                                        </p:tgtEl>
                                        <p:attrNameLst>
                                          <p:attrName>style.visibility</p:attrName>
                                        </p:attrNameLst>
                                      </p:cBhvr>
                                      <p:to>
                                        <p:strVal val="visible"/>
                                      </p:to>
                                    </p:set>
                                    <p:animEffect filter="dissolve" transition="in">
                                      <p:cBhvr>
                                        <p:cTn id="25" dur="500"/>
                                        <p:tgtEl>
                                          <p:spTgt spid="36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361">
                                            <p:txEl>
                                              <p:pRg st="4" end="4"/>
                                            </p:txEl>
                                          </p:spTgt>
                                        </p:tgtEl>
                                        <p:attrNameLst>
                                          <p:attrName>style.visibility</p:attrName>
                                        </p:attrNameLst>
                                      </p:cBhvr>
                                      <p:to>
                                        <p:strVal val="visible"/>
                                      </p:to>
                                    </p:set>
                                    <p:animEffect filter="dissolve" transition="in">
                                      <p:cBhvr>
                                        <p:cTn id="30" dur="500"/>
                                        <p:tgtEl>
                                          <p:spTgt spid="361">
                                            <p:txEl>
                                              <p:pRg st="4" end="4"/>
                                            </p:txEl>
                                          </p:spTgt>
                                        </p:tgtEl>
                                      </p:cBhvr>
                                    </p:animEffect>
                                  </p:childTnLst>
                                </p:cTn>
                              </p:par>
                            </p:childTnLst>
                          </p:cTn>
                        </p:par>
                        <p:par>
                          <p:cTn id="31" fill="hold">
                            <p:stCondLst>
                              <p:cond delay="500"/>
                            </p:stCondLst>
                            <p:childTnLst>
                              <p:par>
                                <p:cTn id="32" presetClass="entr" nodeType="afterEffect" presetID="9" grpId="2" fill="hold">
                                  <p:stCondLst>
                                    <p:cond delay="0"/>
                                  </p:stCondLst>
                                  <p:iterate type="el" backwards="0">
                                    <p:tmAbs val="0"/>
                                  </p:iterate>
                                  <p:childTnLst>
                                    <p:set>
                                      <p:cBhvr>
                                        <p:cTn id="33" fill="hold"/>
                                        <p:tgtEl>
                                          <p:spTgt spid="362"/>
                                        </p:tgtEl>
                                        <p:attrNameLst>
                                          <p:attrName>style.visibility</p:attrName>
                                        </p:attrNameLst>
                                      </p:cBhvr>
                                      <p:to>
                                        <p:strVal val="visible"/>
                                      </p:to>
                                    </p:set>
                                    <p:animEffect filter="dissolve" transition="in">
                                      <p:cBhvr>
                                        <p:cTn id="34"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2" grpId="2"/>
      <p:bldP build="p" bldLvl="5" animBg="1" rev="0" advAuto="0" spid="361"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lvl1pPr>
              <a:defRPr>
                <a:solidFill>
                  <a:srgbClr val="558ED5"/>
                </a:solidFill>
              </a:defRPr>
            </a:lvl1pPr>
          </a:lstStyle>
          <a:p>
            <a:pPr/>
            <a:r>
              <a:t>Left- and right-handed systems</a:t>
            </a:r>
          </a:p>
        </p:txBody>
      </p:sp>
      <p:pic>
        <p:nvPicPr>
          <p:cNvPr id="150" name="image14.jpg" descr="hand.jpg"/>
          <p:cNvPicPr>
            <a:picLocks noChangeAspect="1"/>
          </p:cNvPicPr>
          <p:nvPr/>
        </p:nvPicPr>
        <p:blipFill>
          <a:blip r:embed="rId3">
            <a:extLst/>
          </a:blip>
          <a:stretch>
            <a:fillRect/>
          </a:stretch>
        </p:blipFill>
        <p:spPr>
          <a:xfrm>
            <a:off x="1411860" y="1600200"/>
            <a:ext cx="6320281" cy="4525964"/>
          </a:xfrm>
          <a:prstGeom prst="rect">
            <a:avLst/>
          </a:prstGeom>
          <a:ln w="12700">
            <a:miter lim="400000"/>
          </a:ln>
          <a:effectLst>
            <a:outerShdw sx="100000" sy="100000" kx="0" ky="0" algn="b" rotWithShape="0" blurRad="266700" dist="0" dir="0">
              <a:srgbClr val="000000">
                <a:alpha val="9000"/>
              </a:srgbClr>
            </a:outerShdw>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3"/>
          <a:srcRect l="0" t="0" r="0" b="0"/>
          <a:tile tx="0" ty="0" sx="100000" sy="100000" flip="none" algn="tl"/>
        </a:blipFill>
      </p:bgPr>
    </p:bg>
    <p:spTree>
      <p:nvGrpSpPr>
        <p:cNvPr id="1" name=""/>
        <p:cNvGrpSpPr/>
        <p:nvPr/>
      </p:nvGrpSpPr>
      <p:grpSpPr>
        <a:xfrm>
          <a:off x="0" y="0"/>
          <a:ext cx="0" cy="0"/>
          <a:chOff x="0" y="0"/>
          <a:chExt cx="0" cy="0"/>
        </a:xfrm>
      </p:grpSpPr>
      <p:sp>
        <p:nvSpPr>
          <p:cNvPr id="154" name="Shape 154"/>
          <p:cNvSpPr/>
          <p:nvPr>
            <p:ph type="ctrTitle"/>
          </p:nvPr>
        </p:nvSpPr>
        <p:spPr>
          <a:xfrm>
            <a:off x="714348" y="2571744"/>
            <a:ext cx="7772401" cy="1470027"/>
          </a:xfrm>
          <a:prstGeom prst="rect">
            <a:avLst/>
          </a:prstGeom>
        </p:spPr>
        <p:txBody>
          <a:bodyPr/>
          <a:lstStyle>
            <a:lvl1pPr>
              <a:defRPr sz="4800">
                <a:solidFill>
                  <a:srgbClr val="FFFFFF"/>
                </a:solidFill>
              </a:defRPr>
            </a:lvl1pPr>
          </a:lstStyle>
          <a:p>
            <a:pPr/>
            <a:r>
              <a:t>MATH &amp; ALGEBRA</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457200" y="274639"/>
            <a:ext cx="8229600" cy="1143001"/>
          </a:xfrm>
          <a:prstGeom prst="rect">
            <a:avLst/>
          </a:prstGeom>
        </p:spPr>
        <p:txBody>
          <a:bodyPr/>
          <a:lstStyle>
            <a:lvl1pPr>
              <a:defRPr>
                <a:solidFill>
                  <a:srgbClr val="E46C0A"/>
                </a:solidFill>
              </a:defRPr>
            </a:lvl1pPr>
          </a:lstStyle>
          <a:p>
            <a:pPr/>
            <a:r>
              <a:t>Length</a:t>
            </a:r>
          </a:p>
        </p:txBody>
      </p:sp>
      <p:sp>
        <p:nvSpPr>
          <p:cNvPr id="159" name="Shape 159"/>
          <p:cNvSpPr/>
          <p:nvPr>
            <p:ph type="body" sz="half" idx="1"/>
          </p:nvPr>
        </p:nvSpPr>
        <p:spPr>
          <a:xfrm>
            <a:off x="478169" y="3501009"/>
            <a:ext cx="8229601" cy="2482851"/>
          </a:xfrm>
          <a:prstGeom prst="rect">
            <a:avLst/>
          </a:prstGeom>
        </p:spPr>
        <p:txBody>
          <a:bodyPr/>
          <a:lstStyle/>
          <a:p>
            <a:pPr algn="ctr">
              <a:buSzTx/>
              <a:buNone/>
            </a:pPr>
            <a:r>
              <a:t>Pythagorean Formula</a:t>
            </a:r>
          </a:p>
          <a:p>
            <a:pPr algn="ctr">
              <a:buSzTx/>
              <a:buNone/>
            </a:pPr>
            <a:r>
              <a:t>|V| = sqrt(x</a:t>
            </a:r>
            <a:r>
              <a:rPr baseline="30000"/>
              <a:t>2</a:t>
            </a:r>
            <a:r>
              <a:t> + y</a:t>
            </a:r>
            <a:r>
              <a:rPr baseline="30000"/>
              <a:t>2</a:t>
            </a:r>
            <a:r>
              <a:t>)</a:t>
            </a:r>
          </a:p>
        </p:txBody>
      </p:sp>
      <p:grpSp>
        <p:nvGrpSpPr>
          <p:cNvPr id="166" name="Group 166"/>
          <p:cNvGrpSpPr/>
          <p:nvPr/>
        </p:nvGrpSpPr>
        <p:grpSpPr>
          <a:xfrm>
            <a:off x="3426492" y="1611936"/>
            <a:ext cx="2205616" cy="1440164"/>
            <a:chOff x="0" y="-1"/>
            <a:chExt cx="2205615" cy="1440162"/>
          </a:xfrm>
        </p:grpSpPr>
        <p:sp>
          <p:nvSpPr>
            <p:cNvPr id="160" name="Shape 160"/>
            <p:cNvSpPr/>
            <p:nvPr/>
          </p:nvSpPr>
          <p:spPr>
            <a:xfrm flipV="1">
              <a:off x="132375" y="241846"/>
              <a:ext cx="2068216" cy="1198316"/>
            </a:xfrm>
            <a:prstGeom prst="line">
              <a:avLst/>
            </a:prstGeom>
            <a:noFill/>
            <a:ln w="19050" cap="flat">
              <a:solidFill>
                <a:srgbClr val="FF0000"/>
              </a:solidFill>
              <a:prstDash val="solid"/>
              <a:round/>
              <a:tailEnd type="triangle" w="med" len="med"/>
            </a:ln>
            <a:effectLst/>
          </p:spPr>
          <p:txBody>
            <a:bodyPr wrap="square" lIns="45718" tIns="45718" rIns="45718" bIns="45718" numCol="1" anchor="t">
              <a:noAutofit/>
            </a:bodyPr>
            <a:lstStyle/>
            <a:p>
              <a:pPr/>
            </a:p>
          </p:txBody>
        </p:sp>
        <p:sp>
          <p:nvSpPr>
            <p:cNvPr id="161" name="Shape 161"/>
            <p:cNvSpPr/>
            <p:nvPr/>
          </p:nvSpPr>
          <p:spPr>
            <a:xfrm flipH="1" flipV="1">
              <a:off x="0" y="1201465"/>
              <a:ext cx="132378" cy="231224"/>
            </a:xfrm>
            <a:prstGeom prst="line">
              <a:avLst/>
            </a:prstGeom>
            <a:noFill/>
            <a:ln w="9525" cap="flat">
              <a:solidFill>
                <a:srgbClr val="4A7EBB"/>
              </a:solidFill>
              <a:prstDash val="solid"/>
              <a:round/>
            </a:ln>
            <a:effectLst/>
          </p:spPr>
          <p:txBody>
            <a:bodyPr wrap="square" lIns="45718" tIns="45718" rIns="45718" bIns="45718" numCol="1" anchor="t">
              <a:noAutofit/>
            </a:bodyPr>
            <a:lstStyle/>
            <a:p>
              <a:pPr/>
            </a:p>
          </p:txBody>
        </p:sp>
        <p:sp>
          <p:nvSpPr>
            <p:cNvPr id="162" name="Shape 162"/>
            <p:cNvSpPr/>
            <p:nvPr/>
          </p:nvSpPr>
          <p:spPr>
            <a:xfrm flipH="1" flipV="1">
              <a:off x="2076593" y="-1"/>
              <a:ext cx="129023" cy="211704"/>
            </a:xfrm>
            <a:prstGeom prst="line">
              <a:avLst/>
            </a:prstGeom>
            <a:noFill/>
            <a:ln w="9525" cap="flat">
              <a:solidFill>
                <a:srgbClr val="4A7EBB"/>
              </a:solidFill>
              <a:prstDash val="solid"/>
              <a:round/>
            </a:ln>
            <a:effectLst/>
          </p:spPr>
          <p:txBody>
            <a:bodyPr wrap="square" lIns="45718" tIns="45718" rIns="45718" bIns="45718" numCol="1" anchor="t">
              <a:noAutofit/>
            </a:bodyPr>
            <a:lstStyle/>
            <a:p>
              <a:pPr/>
            </a:p>
          </p:txBody>
        </p:sp>
        <p:sp>
          <p:nvSpPr>
            <p:cNvPr id="163" name="Shape 163"/>
            <p:cNvSpPr/>
            <p:nvPr/>
          </p:nvSpPr>
          <p:spPr>
            <a:xfrm flipV="1">
              <a:off x="60367" y="-2"/>
              <a:ext cx="2016227" cy="1224140"/>
            </a:xfrm>
            <a:prstGeom prst="line">
              <a:avLst/>
            </a:prstGeom>
            <a:noFill/>
            <a:ln w="9525" cap="flat">
              <a:solidFill>
                <a:srgbClr val="4A7EBB"/>
              </a:solidFill>
              <a:prstDash val="solid"/>
              <a:round/>
              <a:headEnd type="triangle" w="med" len="med"/>
              <a:tailEnd type="triangle" w="med" len="med"/>
            </a:ln>
            <a:effectLst/>
          </p:spPr>
          <p:txBody>
            <a:bodyPr wrap="square" lIns="45718" tIns="45718" rIns="45718" bIns="45718" numCol="1" anchor="t">
              <a:noAutofit/>
            </a:bodyPr>
            <a:lstStyle/>
            <a:p>
              <a:pPr/>
            </a:p>
          </p:txBody>
        </p:sp>
        <p:sp>
          <p:nvSpPr>
            <p:cNvPr id="164" name="Shape 164"/>
            <p:cNvSpPr/>
            <p:nvPr/>
          </p:nvSpPr>
          <p:spPr>
            <a:xfrm>
              <a:off x="132376" y="1432686"/>
              <a:ext cx="2073240" cy="2"/>
            </a:xfrm>
            <a:prstGeom prst="line">
              <a:avLst/>
            </a:prstGeom>
            <a:noFill/>
            <a:ln w="19050" cap="flat">
              <a:solidFill>
                <a:srgbClr val="4A7EBB"/>
              </a:solidFill>
              <a:prstDash val="solid"/>
              <a:round/>
            </a:ln>
            <a:effectLst/>
          </p:spPr>
          <p:txBody>
            <a:bodyPr wrap="square" lIns="45718" tIns="45718" rIns="45718" bIns="45718" numCol="1" anchor="t">
              <a:noAutofit/>
            </a:bodyPr>
            <a:lstStyle/>
            <a:p>
              <a:pPr/>
            </a:p>
          </p:txBody>
        </p:sp>
        <p:sp>
          <p:nvSpPr>
            <p:cNvPr id="165" name="Shape 165"/>
            <p:cNvSpPr/>
            <p:nvPr/>
          </p:nvSpPr>
          <p:spPr>
            <a:xfrm flipH="1">
              <a:off x="2200590" y="241846"/>
              <a:ext cx="2" cy="1190841"/>
            </a:xfrm>
            <a:prstGeom prst="line">
              <a:avLst/>
            </a:prstGeom>
            <a:noFill/>
            <a:ln w="19050" cap="flat">
              <a:solidFill>
                <a:srgbClr val="4A7EBB"/>
              </a:solidFill>
              <a:prstDash val="solid"/>
              <a:round/>
            </a:ln>
            <a:effectLst/>
          </p:spPr>
          <p:txBody>
            <a:bodyPr wrap="square" lIns="45718" tIns="45718" rIns="45718" bIns="45718" numCol="1" anchor="t">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457200" y="274639"/>
            <a:ext cx="8229600" cy="1143001"/>
          </a:xfrm>
          <a:prstGeom prst="rect">
            <a:avLst/>
          </a:prstGeom>
        </p:spPr>
        <p:txBody>
          <a:bodyPr/>
          <a:lstStyle>
            <a:lvl1pPr>
              <a:defRPr>
                <a:solidFill>
                  <a:srgbClr val="E46C0A"/>
                </a:solidFill>
              </a:defRPr>
            </a:lvl1pPr>
          </a:lstStyle>
          <a:p>
            <a:pPr/>
            <a:r>
              <a:t>Addition</a:t>
            </a:r>
          </a:p>
        </p:txBody>
      </p:sp>
      <p:sp>
        <p:nvSpPr>
          <p:cNvPr id="171" name="Shape 171"/>
          <p:cNvSpPr/>
          <p:nvPr>
            <p:ph type="body" sz="half" idx="1"/>
          </p:nvPr>
        </p:nvSpPr>
        <p:spPr>
          <a:xfrm>
            <a:off x="500034" y="4143380"/>
            <a:ext cx="8229601" cy="2000265"/>
          </a:xfrm>
          <a:prstGeom prst="rect">
            <a:avLst/>
          </a:prstGeom>
        </p:spPr>
        <p:txBody>
          <a:bodyPr/>
          <a:lstStyle/>
          <a:p>
            <a:pPr>
              <a:buSzTx/>
              <a:buNone/>
            </a:pPr>
            <a:r>
              <a:t>A = (1, 2)</a:t>
            </a:r>
          </a:p>
          <a:p>
            <a:pPr>
              <a:buSzTx/>
              <a:buNone/>
            </a:pPr>
            <a:r>
              <a:t>B = (4, 0)</a:t>
            </a:r>
          </a:p>
          <a:p>
            <a:pPr>
              <a:buSzTx/>
              <a:buNone/>
            </a:pPr>
            <a:r>
              <a:t>A + B = (1+4, 2+0) = (5, 2)</a:t>
            </a:r>
          </a:p>
        </p:txBody>
      </p:sp>
      <p:pic>
        <p:nvPicPr>
          <p:cNvPr id="172" name="image3.png" descr="445px-Vector_addition.svg.png"/>
          <p:cNvPicPr>
            <a:picLocks noChangeAspect="1"/>
          </p:cNvPicPr>
          <p:nvPr/>
        </p:nvPicPr>
        <p:blipFill>
          <a:blip r:embed="rId3">
            <a:extLst/>
          </a:blip>
          <a:stretch>
            <a:fillRect/>
          </a:stretch>
        </p:blipFill>
        <p:spPr>
          <a:xfrm>
            <a:off x="2500302" y="1643053"/>
            <a:ext cx="4238627" cy="22383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457200" y="274639"/>
            <a:ext cx="8229600" cy="1143001"/>
          </a:xfrm>
          <a:prstGeom prst="rect">
            <a:avLst/>
          </a:prstGeom>
        </p:spPr>
        <p:txBody>
          <a:bodyPr/>
          <a:lstStyle>
            <a:lvl1pPr>
              <a:defRPr>
                <a:solidFill>
                  <a:srgbClr val="E46C0A"/>
                </a:solidFill>
              </a:defRPr>
            </a:lvl1pPr>
          </a:lstStyle>
          <a:p>
            <a:pPr/>
            <a:r>
              <a:t>Subtraction</a:t>
            </a:r>
          </a:p>
        </p:txBody>
      </p:sp>
      <p:sp>
        <p:nvSpPr>
          <p:cNvPr id="177" name="Shape 177"/>
          <p:cNvSpPr/>
          <p:nvPr>
            <p:ph type="body" sz="half" idx="1"/>
          </p:nvPr>
        </p:nvSpPr>
        <p:spPr>
          <a:xfrm>
            <a:off x="500034" y="4143380"/>
            <a:ext cx="8229601" cy="2000265"/>
          </a:xfrm>
          <a:prstGeom prst="rect">
            <a:avLst/>
          </a:prstGeom>
        </p:spPr>
        <p:txBody>
          <a:bodyPr/>
          <a:lstStyle/>
          <a:p>
            <a:pPr>
              <a:lnSpc>
                <a:spcPct val="80000"/>
              </a:lnSpc>
              <a:spcBef>
                <a:spcPts val="600"/>
              </a:spcBef>
              <a:buSzTx/>
              <a:buNone/>
              <a:defRPr sz="2900"/>
            </a:pPr>
            <a:r>
              <a:t>A = (1, 2)</a:t>
            </a:r>
          </a:p>
          <a:p>
            <a:pPr>
              <a:lnSpc>
                <a:spcPct val="80000"/>
              </a:lnSpc>
              <a:spcBef>
                <a:spcPts val="600"/>
              </a:spcBef>
              <a:buSzTx/>
              <a:buNone/>
              <a:defRPr sz="2900"/>
            </a:pPr>
            <a:r>
              <a:t>B = (4, 0)</a:t>
            </a:r>
          </a:p>
          <a:p>
            <a:pPr>
              <a:lnSpc>
                <a:spcPct val="80000"/>
              </a:lnSpc>
              <a:spcBef>
                <a:spcPts val="600"/>
              </a:spcBef>
              <a:buSzTx/>
              <a:buNone/>
              <a:defRPr sz="2900"/>
            </a:pPr>
            <a:r>
              <a:t>A - B = A + (-B)</a:t>
            </a:r>
          </a:p>
          <a:p>
            <a:pPr>
              <a:lnSpc>
                <a:spcPct val="80000"/>
              </a:lnSpc>
              <a:spcBef>
                <a:spcPts val="600"/>
              </a:spcBef>
              <a:buSzTx/>
              <a:buNone/>
              <a:defRPr sz="2900"/>
            </a:pPr>
            <a:r>
              <a:t>A - B = (1-4, 2-0) = (-3, 2)</a:t>
            </a:r>
          </a:p>
        </p:txBody>
      </p:sp>
      <p:pic>
        <p:nvPicPr>
          <p:cNvPr id="178" name="image4.png" descr="500px-Vector_subtraction.svg.png"/>
          <p:cNvPicPr>
            <a:picLocks noChangeAspect="1"/>
          </p:cNvPicPr>
          <p:nvPr/>
        </p:nvPicPr>
        <p:blipFill>
          <a:blip r:embed="rId3">
            <a:extLst/>
          </a:blip>
          <a:stretch>
            <a:fillRect/>
          </a:stretch>
        </p:blipFill>
        <p:spPr>
          <a:xfrm>
            <a:off x="2500296" y="1449456"/>
            <a:ext cx="4214845" cy="290824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