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8EB67-1128-4F8C-8F90-E99AEBE7A203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985B3-6F19-4309-83B0-D262A38F79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985B3-6F19-4309-83B0-D262A38F79F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E37C-B08E-49C5-8C5E-1D11B46DC59B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8CF9-1B03-42BE-AEC1-6400A1D18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E37C-B08E-49C5-8C5E-1D11B46DC59B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8CF9-1B03-42BE-AEC1-6400A1D18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E37C-B08E-49C5-8C5E-1D11B46DC59B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8CF9-1B03-42BE-AEC1-6400A1D18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E37C-B08E-49C5-8C5E-1D11B46DC59B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8CF9-1B03-42BE-AEC1-6400A1D18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E37C-B08E-49C5-8C5E-1D11B46DC59B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8CF9-1B03-42BE-AEC1-6400A1D18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E37C-B08E-49C5-8C5E-1D11B46DC59B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8CF9-1B03-42BE-AEC1-6400A1D18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E37C-B08E-49C5-8C5E-1D11B46DC59B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8CF9-1B03-42BE-AEC1-6400A1D18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E37C-B08E-49C5-8C5E-1D11B46DC59B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8CF9-1B03-42BE-AEC1-6400A1D18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E37C-B08E-49C5-8C5E-1D11B46DC59B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8CF9-1B03-42BE-AEC1-6400A1D18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E37C-B08E-49C5-8C5E-1D11B46DC59B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8CF9-1B03-42BE-AEC1-6400A1D18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E37C-B08E-49C5-8C5E-1D11B46DC59B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8CF9-1B03-42BE-AEC1-6400A1D18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6E37C-B08E-49C5-8C5E-1D11B46DC59B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28CF9-1B03-42BE-AEC1-6400A1D18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848600" y="-4572000"/>
            <a:ext cx="1872629" cy="7786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444444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444444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444444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444444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444444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444444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444444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444444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444444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444444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444444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444444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590800" y="831302"/>
            <a:ext cx="40386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>
              <a:solidFill>
                <a:srgbClr val="444444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Net 101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NetWorking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Essentials I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444444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Career Path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Timothy Daniels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C:\Users\Leroi\Desktop\completion\assets\130901258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3138" y="4343400"/>
            <a:ext cx="2640862" cy="2514600"/>
          </a:xfrm>
          <a:prstGeom prst="rect">
            <a:avLst/>
          </a:prstGeom>
          <a:noFill/>
        </p:spPr>
      </p:pic>
      <p:pic>
        <p:nvPicPr>
          <p:cNvPr id="2" name="Picture 2" descr="C:\Users\Leroi\Desktop\completion\assets\images[5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0"/>
            <a:ext cx="2667000" cy="2133600"/>
          </a:xfrm>
          <a:prstGeom prst="rect">
            <a:avLst/>
          </a:prstGeom>
          <a:noFill/>
        </p:spPr>
      </p:pic>
      <p:pic>
        <p:nvPicPr>
          <p:cNvPr id="3" name="Picture 3" descr="C:\Users\Leroi\Desktop\completion\assets\images[20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572000"/>
            <a:ext cx="2438400" cy="2286000"/>
          </a:xfrm>
          <a:prstGeom prst="rect">
            <a:avLst/>
          </a:prstGeom>
          <a:noFill/>
        </p:spPr>
      </p:pic>
      <p:pic>
        <p:nvPicPr>
          <p:cNvPr id="1028" name="Picture 4" descr="C:\Users\Leroi\Desktop\completion\assets\images[7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514600" cy="198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1828800"/>
            <a:ext cx="457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Information Systems </a:t>
            </a:r>
            <a:r>
              <a:rPr lang="en-US" b="1" dirty="0" smtClean="0"/>
              <a:t>Professionals</a:t>
            </a:r>
          </a:p>
          <a:p>
            <a:endParaRPr lang="en-US" b="1" dirty="0" smtClean="0"/>
          </a:p>
          <a:p>
            <a:r>
              <a:rPr lang="en-US" b="1" dirty="0" smtClean="0"/>
              <a:t> Serve </a:t>
            </a:r>
            <a:r>
              <a:rPr lang="en-US" b="1" dirty="0"/>
              <a:t>as </a:t>
            </a:r>
            <a:r>
              <a:rPr lang="en-US" b="1" dirty="0" smtClean="0"/>
              <a:t>Strategic </a:t>
            </a:r>
            <a:r>
              <a:rPr lang="en-US" b="1" dirty="0"/>
              <a:t>L</a:t>
            </a:r>
            <a:r>
              <a:rPr lang="en-US" b="1" dirty="0" smtClean="0"/>
              <a:t>iaisons </a:t>
            </a:r>
            <a:r>
              <a:rPr lang="en-US" b="1" dirty="0"/>
              <a:t>between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Administrative and Technological functions of an </a:t>
            </a:r>
            <a:r>
              <a:rPr lang="en-US" b="1" dirty="0" smtClean="0"/>
              <a:t>Organization</a:t>
            </a:r>
            <a:r>
              <a:rPr lang="en-US" b="1" dirty="0"/>
              <a:t>.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16386" name="Picture 2" descr="C:\Users\Leroi\Desktop\completion\assets\images[54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581400"/>
            <a:ext cx="2667000" cy="2362200"/>
          </a:xfrm>
          <a:prstGeom prst="rect">
            <a:avLst/>
          </a:prstGeom>
          <a:noFill/>
        </p:spPr>
      </p:pic>
      <p:pic>
        <p:nvPicPr>
          <p:cNvPr id="16387" name="Picture 3" descr="C:\Users\Leroi\Desktop\completion\assets\networksupiano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204788"/>
            <a:ext cx="2819400" cy="1624012"/>
          </a:xfrm>
          <a:prstGeom prst="rect">
            <a:avLst/>
          </a:prstGeom>
          <a:noFill/>
        </p:spPr>
      </p:pic>
      <p:pic>
        <p:nvPicPr>
          <p:cNvPr id="16388" name="Picture 4" descr="C:\Users\Leroi\Desktop\completion\assets\157362664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337038" y="4724400"/>
            <a:ext cx="3549162" cy="1905000"/>
          </a:xfrm>
          <a:prstGeom prst="rect">
            <a:avLst/>
          </a:prstGeom>
          <a:noFill/>
        </p:spPr>
      </p:pic>
      <p:pic>
        <p:nvPicPr>
          <p:cNvPr id="16389" name="Picture 5" descr="C:\Users\Leroi\Desktop\completion\assets\images[4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228600"/>
            <a:ext cx="1905000" cy="167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2209800"/>
            <a:ext cx="4038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Related occupations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Information Systems Manager 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Chief Information Officer</a:t>
            </a:r>
          </a:p>
          <a:p>
            <a:pPr>
              <a:buFont typeface="Wingdings" pitchFamily="2" charset="2"/>
              <a:buChar char="Ø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Project Manager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Computer Systems Analyst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Systems Administrator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Leroi\Desktop\completion\assets\images[1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1"/>
            <a:ext cx="2667000" cy="1828800"/>
          </a:xfrm>
          <a:prstGeom prst="rect">
            <a:avLst/>
          </a:prstGeom>
          <a:noFill/>
        </p:spPr>
      </p:pic>
      <p:pic>
        <p:nvPicPr>
          <p:cNvPr id="1027" name="Picture 3" descr="C:\Users\Leroi\Desktop\completion\assets\images[8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133599" cy="1905000"/>
          </a:xfrm>
          <a:prstGeom prst="rect">
            <a:avLst/>
          </a:prstGeom>
          <a:noFill/>
        </p:spPr>
      </p:pic>
      <p:pic>
        <p:nvPicPr>
          <p:cNvPr id="1028" name="Picture 4" descr="C:\Users\Leroi\Desktop\completion\assets\images[13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4800600"/>
            <a:ext cx="2971800" cy="2057400"/>
          </a:xfrm>
          <a:prstGeom prst="rect">
            <a:avLst/>
          </a:prstGeom>
          <a:noFill/>
        </p:spPr>
      </p:pic>
      <p:pic>
        <p:nvPicPr>
          <p:cNvPr id="1029" name="Picture 5" descr="C:\Users\Leroi\Desktop\completion\assets\images[9]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876800"/>
            <a:ext cx="2524125" cy="198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1" y="1752600"/>
            <a:ext cx="426719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pPr algn="ctr"/>
            <a:r>
              <a:rPr lang="en-US" b="1" dirty="0" smtClean="0"/>
              <a:t>The FBI Estimate Computer Crime 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Cost American Businesses</a:t>
            </a:r>
          </a:p>
          <a:p>
            <a:pPr algn="ctr"/>
            <a:endParaRPr lang="en-US" b="1" dirty="0" smtClean="0"/>
          </a:p>
          <a:p>
            <a:pPr algn="ctr">
              <a:buFont typeface="Wingdings" pitchFamily="2" charset="2"/>
              <a:buChar char="§"/>
            </a:pPr>
            <a:r>
              <a:rPr lang="en-US" b="1" dirty="0" smtClean="0"/>
              <a:t>$67.2 </a:t>
            </a:r>
            <a:r>
              <a:rPr lang="en-US" b="1" dirty="0" err="1" smtClean="0"/>
              <a:t>bilion</a:t>
            </a:r>
            <a:r>
              <a:rPr lang="en-US" b="1" dirty="0" smtClean="0"/>
              <a:t> Loss</a:t>
            </a:r>
          </a:p>
          <a:p>
            <a:pPr algn="ctr"/>
            <a:endParaRPr lang="en-US" b="1" dirty="0" smtClean="0"/>
          </a:p>
          <a:p>
            <a:pPr algn="ctr">
              <a:buFont typeface="Wingdings" pitchFamily="2" charset="2"/>
              <a:buChar char="§"/>
            </a:pPr>
            <a:r>
              <a:rPr lang="en-US" b="1" dirty="0" smtClean="0"/>
              <a:t>Intrusion By Hackers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>
              <a:buFont typeface="Wingdings" pitchFamily="2" charset="2"/>
              <a:buChar char="§"/>
            </a:pPr>
            <a:r>
              <a:rPr lang="en-US" b="1" dirty="0" smtClean="0"/>
              <a:t>2006 Survey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 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2050" name="Picture 2" descr="C:\Users\Leroi\Desktop\completion\assets\images[9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9122" y="4648200"/>
            <a:ext cx="2634877" cy="2176182"/>
          </a:xfrm>
          <a:prstGeom prst="rect">
            <a:avLst/>
          </a:prstGeom>
          <a:noFill/>
        </p:spPr>
      </p:pic>
      <p:pic>
        <p:nvPicPr>
          <p:cNvPr id="2052" name="Picture 4" descr="Hackers, war, internet, cyb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8900" y="0"/>
            <a:ext cx="2705100" cy="1981200"/>
          </a:xfrm>
          <a:prstGeom prst="rect">
            <a:avLst/>
          </a:prstGeom>
          <a:noFill/>
        </p:spPr>
      </p:pic>
      <p:pic>
        <p:nvPicPr>
          <p:cNvPr id="2054" name="Picture 6" descr="Know that the hackers aren'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622550" cy="1600199"/>
          </a:xfrm>
          <a:prstGeom prst="rect">
            <a:avLst/>
          </a:prstGeom>
          <a:noFill/>
        </p:spPr>
      </p:pic>
      <p:pic>
        <p:nvPicPr>
          <p:cNvPr id="2056" name="Picture 8" descr="your website from hacker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029200"/>
            <a:ext cx="3048000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1600200"/>
            <a:ext cx="48768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Computer Security Specialists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 Protect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 Computer Systems 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 Networks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 Against Threats </a:t>
            </a:r>
            <a:endParaRPr lang="en-US" dirty="0"/>
          </a:p>
        </p:txBody>
      </p:sp>
      <p:pic>
        <p:nvPicPr>
          <p:cNvPr id="19458" name="Picture 2" descr="C:\Users\Leroi\Desktop\completion\assets\images[2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0"/>
            <a:ext cx="2209800" cy="1905000"/>
          </a:xfrm>
          <a:prstGeom prst="rect">
            <a:avLst/>
          </a:prstGeom>
          <a:noFill/>
        </p:spPr>
      </p:pic>
      <p:pic>
        <p:nvPicPr>
          <p:cNvPr id="19459" name="Picture 3" descr="C:\Users\Leroi\Desktop\completion\assets\images[15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7352" y="3962400"/>
            <a:ext cx="2756647" cy="2895600"/>
          </a:xfrm>
          <a:prstGeom prst="rect">
            <a:avLst/>
          </a:prstGeom>
          <a:noFill/>
        </p:spPr>
      </p:pic>
      <p:pic>
        <p:nvPicPr>
          <p:cNvPr id="19460" name="Picture 4" descr="C:\Users\Leroi\Desktop\completion\assets\images[29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0"/>
            <a:ext cx="2286001" cy="1741488"/>
          </a:xfrm>
          <a:prstGeom prst="rect">
            <a:avLst/>
          </a:prstGeom>
          <a:noFill/>
        </p:spPr>
      </p:pic>
      <p:pic>
        <p:nvPicPr>
          <p:cNvPr id="19461" name="Picture 5" descr="C:\Users\Leroi\Desktop\completion\assets\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029200"/>
            <a:ext cx="2971800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85800"/>
            <a:ext cx="6629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Baker Online 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Network 101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Network 102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CSS 211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Introduction to Network Security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May lead to CCSA Security Certification 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Partnership with Checkpoint Software Technology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Certification: CCSA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Degree: Bachelor’s Degree: Computer Information Systems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r>
              <a:rPr lang="en-US" dirty="0" smtClean="0"/>
              <a:t>Thank you </a:t>
            </a:r>
          </a:p>
          <a:p>
            <a:endParaRPr lang="en-US" dirty="0" smtClean="0"/>
          </a:p>
          <a:p>
            <a:r>
              <a:rPr lang="en-US" dirty="0" smtClean="0"/>
              <a:t>Professor Alexander and Network 101 class</a:t>
            </a:r>
            <a:endParaRPr lang="en-US" dirty="0"/>
          </a:p>
        </p:txBody>
      </p:sp>
      <p:pic>
        <p:nvPicPr>
          <p:cNvPr id="21506" name="Picture 2" descr="C:\Users\Leroi\Desktop\completion\assets\617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8438" y="376238"/>
            <a:ext cx="2036762" cy="1681162"/>
          </a:xfrm>
          <a:prstGeom prst="rect">
            <a:avLst/>
          </a:prstGeom>
          <a:noFill/>
        </p:spPr>
      </p:pic>
      <p:pic>
        <p:nvPicPr>
          <p:cNvPr id="21507" name="Picture 3" descr="C:\Users\Leroi\Desktop\completion\assets\83743383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2362200"/>
            <a:ext cx="2159000" cy="1435100"/>
          </a:xfrm>
          <a:prstGeom prst="rect">
            <a:avLst/>
          </a:prstGeom>
          <a:noFill/>
        </p:spPr>
      </p:pic>
      <p:pic>
        <p:nvPicPr>
          <p:cNvPr id="21508" name="Picture 4" descr="C:\Users\Leroi\Desktop\completion\assets\89047181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5105400"/>
            <a:ext cx="2209800" cy="1301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381000"/>
            <a:ext cx="76527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Professional Organizations </a:t>
            </a:r>
          </a:p>
          <a:p>
            <a:endParaRPr lang="en-US" dirty="0" smtClean="0"/>
          </a:p>
          <a:p>
            <a:r>
              <a:rPr lang="en-US" dirty="0" smtClean="0"/>
              <a:t>Association For Computing Machinery</a:t>
            </a:r>
          </a:p>
          <a:p>
            <a:r>
              <a:rPr lang="en-US" dirty="0" smtClean="0"/>
              <a:t> 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Scientific Educational Organization Promoting Knowledge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r>
              <a:rPr lang="en-US" dirty="0" smtClean="0"/>
              <a:t>    Association of Information Technology Professionals </a:t>
            </a:r>
          </a:p>
          <a:p>
            <a:endParaRPr lang="en-US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/>
              <a:t>9,000 Members 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dirty="0" smtClean="0"/>
          </a:p>
          <a:p>
            <a:r>
              <a:rPr lang="en-US" dirty="0" smtClean="0"/>
              <a:t>      Both Organizations offer: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Many Chapters in the U.S.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Student and Professional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Workshops, Seminars; Conventions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Publications/Continuing Educations</a:t>
            </a:r>
            <a:endParaRPr lang="en-US" dirty="0"/>
          </a:p>
        </p:txBody>
      </p:sp>
      <p:pic>
        <p:nvPicPr>
          <p:cNvPr id="1026" name="Picture 2" descr="C:\Users\Leroi\Desktop\completion\assets\images[6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4650" y="2743200"/>
            <a:ext cx="3155950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914400"/>
            <a:ext cx="976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Sources: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482" name="Picture 2" descr="C:\Users\Public\Pictures\Sample Pictures\Autumn Leav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3800" y="2133600"/>
            <a:ext cx="976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Sources: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990600"/>
            <a:ext cx="7848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Discovering Computers, Shelly Gary B; </a:t>
            </a:r>
            <a:r>
              <a:rPr lang="en-US" b="1" dirty="0" err="1" smtClean="0"/>
              <a:t>Vermaat</a:t>
            </a:r>
            <a:r>
              <a:rPr lang="en-US" b="1" dirty="0" smtClean="0"/>
              <a:t>, Misty E; </a:t>
            </a:r>
            <a:r>
              <a:rPr lang="en-US" b="1" dirty="0" err="1" smtClean="0"/>
              <a:t>Cengage</a:t>
            </a:r>
            <a:r>
              <a:rPr lang="en-US" b="1" dirty="0" smtClean="0"/>
              <a:t> Learning, Boston; MA 02210</a:t>
            </a:r>
          </a:p>
          <a:p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Internet:</a:t>
            </a:r>
          </a:p>
          <a:p>
            <a:endParaRPr lang="en-US" b="1" dirty="0" smtClean="0"/>
          </a:p>
          <a:p>
            <a:r>
              <a:rPr lang="en-US" b="1" dirty="0" smtClean="0"/>
              <a:t>Internet K</a:t>
            </a:r>
            <a:r>
              <a:rPr lang="en-US" b="1" i="1" dirty="0" smtClean="0"/>
              <a:t>aufman, Clare; December 7, 2011, </a:t>
            </a:r>
            <a:r>
              <a:rPr lang="en-US" b="1" dirty="0" smtClean="0"/>
              <a:t>Computer Security Specialist Salary &amp; Career Outlook, </a:t>
            </a:r>
          </a:p>
          <a:p>
            <a:endParaRPr lang="en-US" b="1" dirty="0" smtClean="0"/>
          </a:p>
          <a:p>
            <a:r>
              <a:rPr lang="en-US" b="1" dirty="0" smtClean="0"/>
              <a:t>Retrieved 2/9/2013 from http://www.schools.com/news/computer-security-specialist-salary-career-outlook.html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Koening</a:t>
            </a:r>
            <a:r>
              <a:rPr lang="en-US" b="1" dirty="0" smtClean="0"/>
              <a:t>. (1997-2013). </a:t>
            </a:r>
            <a:r>
              <a:rPr lang="en-US" b="1" dirty="0" err="1" smtClean="0"/>
              <a:t>Koening</a:t>
            </a:r>
            <a:r>
              <a:rPr lang="en-US" b="1" dirty="0" smtClean="0"/>
              <a:t> World's #1 in offshore training. In </a:t>
            </a:r>
            <a:r>
              <a:rPr lang="en-US" b="1" dirty="0" err="1" smtClean="0"/>
              <a:t>Koening</a:t>
            </a:r>
            <a:r>
              <a:rPr lang="en-US" b="1" dirty="0" smtClean="0"/>
              <a:t> Solutions.</a:t>
            </a:r>
          </a:p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Retrieved 2/9/2013, from http://www.koenig-solutions.com/about-koenig-solutions.aspx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0480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Source: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157</Words>
  <Application>Microsoft Office PowerPoint</Application>
  <PresentationFormat>On-screen Show (4:3)</PresentationFormat>
  <Paragraphs>123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Leroi</dc:creator>
  <cp:lastModifiedBy>Leroi</cp:lastModifiedBy>
  <cp:revision>21</cp:revision>
  <dcterms:created xsi:type="dcterms:W3CDTF">2013-02-10T00:22:38Z</dcterms:created>
  <dcterms:modified xsi:type="dcterms:W3CDTF">2013-02-10T03:24:40Z</dcterms:modified>
</cp:coreProperties>
</file>