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6" r:id="rId3"/>
    <p:sldId id="257" r:id="rId4"/>
    <p:sldId id="259" r:id="rId5"/>
    <p:sldId id="258"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5ED170-1142-47F9-98E9-66BAA7752C8F}"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1636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5ED170-1142-47F9-98E9-66BAA7752C8F}"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2400911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5ED170-1142-47F9-98E9-66BAA7752C8F}"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A3E2-6E4A-4F40-A888-B5C7A28ABD2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9449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5ED170-1142-47F9-98E9-66BAA7752C8F}"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289548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5ED170-1142-47F9-98E9-66BAA7752C8F}"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A3E2-6E4A-4F40-A888-B5C7A28ABD2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8390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5ED170-1142-47F9-98E9-66BAA7752C8F}"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426416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5ED170-1142-47F9-98E9-66BAA7752C8F}"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3126700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5ED170-1142-47F9-98E9-66BAA7752C8F}"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311572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5ED170-1142-47F9-98E9-66BAA7752C8F}"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199985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5ED170-1142-47F9-98E9-66BAA7752C8F}"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318169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5ED170-1142-47F9-98E9-66BAA7752C8F}"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113901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5ED170-1142-47F9-98E9-66BAA7752C8F}" type="datetimeFigureOut">
              <a:rPr lang="en-US" smtClean="0"/>
              <a:t>10/20/2017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366494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5ED170-1142-47F9-98E9-66BAA7752C8F}" type="datetimeFigureOut">
              <a:rPr lang="en-US" smtClean="0"/>
              <a:t>10/20/2017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322707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ED170-1142-47F9-98E9-66BAA7752C8F}" type="datetimeFigureOut">
              <a:rPr lang="en-US" smtClean="0"/>
              <a:t>10/20/2017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23331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5ED170-1142-47F9-98E9-66BAA7752C8F}"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412473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5ED170-1142-47F9-98E9-66BAA7752C8F}"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2A3E2-6E4A-4F40-A888-B5C7A28ABD2A}" type="slidenum">
              <a:rPr lang="en-US" smtClean="0"/>
              <a:t>‹#›</a:t>
            </a:fld>
            <a:endParaRPr lang="en-US"/>
          </a:p>
        </p:txBody>
      </p:sp>
    </p:spTree>
    <p:extLst>
      <p:ext uri="{BB962C8B-B14F-4D97-AF65-F5344CB8AC3E}">
        <p14:creationId xmlns:p14="http://schemas.microsoft.com/office/powerpoint/2010/main" val="3691022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5ED170-1142-47F9-98E9-66BAA7752C8F}" type="datetimeFigureOut">
              <a:rPr lang="en-US" smtClean="0"/>
              <a:t>10/20/2017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52A3E2-6E4A-4F40-A888-B5C7A28ABD2A}" type="slidenum">
              <a:rPr lang="en-US" smtClean="0"/>
              <a:t>‹#›</a:t>
            </a:fld>
            <a:endParaRPr lang="en-US"/>
          </a:p>
        </p:txBody>
      </p:sp>
    </p:spTree>
    <p:extLst>
      <p:ext uri="{BB962C8B-B14F-4D97-AF65-F5344CB8AC3E}">
        <p14:creationId xmlns:p14="http://schemas.microsoft.com/office/powerpoint/2010/main" val="72935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android.com/reference/android/view/ViewGroup.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 AND RESPONSIVENESS</a:t>
            </a:r>
            <a:endParaRPr lang="en-US" dirty="0"/>
          </a:p>
        </p:txBody>
      </p:sp>
      <p:sp>
        <p:nvSpPr>
          <p:cNvPr id="3" name="Content Placeholder 2"/>
          <p:cNvSpPr>
            <a:spLocks noGrp="1"/>
          </p:cNvSpPr>
          <p:nvPr>
            <p:ph idx="1"/>
          </p:nvPr>
        </p:nvSpPr>
        <p:spPr/>
        <p:txBody>
          <a:bodyPr/>
          <a:lstStyle/>
          <a:p>
            <a:r>
              <a:rPr lang="en-US" sz="3200" dirty="0" smtClean="0"/>
              <a:t>Group Members</a:t>
            </a:r>
          </a:p>
          <a:p>
            <a:r>
              <a:rPr lang="en-US" sz="3200" dirty="0" smtClean="0"/>
              <a:t>TINDYEBWA DAN  2015/BCS/076/PS</a:t>
            </a:r>
          </a:p>
          <a:p>
            <a:r>
              <a:rPr lang="en-US" sz="3200" dirty="0" smtClean="0"/>
              <a:t>MOHAMAD OSMAN 2017/BCS/OCC/010/PS</a:t>
            </a:r>
            <a:r>
              <a:rPr lang="en-US" dirty="0" smtClean="0"/>
              <a:t/>
            </a:r>
            <a:br>
              <a:rPr lang="en-US" dirty="0" smtClean="0"/>
            </a:br>
            <a:endParaRPr lang="en-US" dirty="0"/>
          </a:p>
        </p:txBody>
      </p:sp>
    </p:spTree>
    <p:extLst>
      <p:ext uri="{BB962C8B-B14F-4D97-AF65-F5344CB8AC3E}">
        <p14:creationId xmlns:p14="http://schemas.microsoft.com/office/powerpoint/2010/main" val="1470766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24468"/>
          </a:xfrm>
        </p:spPr>
        <p:txBody>
          <a:bodyPr>
            <a:normAutofit fontScale="90000"/>
          </a:bodyPr>
          <a:lstStyle/>
          <a:p>
            <a:r>
              <a:rPr lang="en-US" dirty="0" smtClean="0"/>
              <a:t>Lifecycle of Fragments</a:t>
            </a:r>
            <a:endParaRPr lang="en-US" dirty="0"/>
          </a:p>
        </p:txBody>
      </p:sp>
      <p:sp>
        <p:nvSpPr>
          <p:cNvPr id="3" name="Content Placeholder 2"/>
          <p:cNvSpPr>
            <a:spLocks noGrp="1"/>
          </p:cNvSpPr>
          <p:nvPr>
            <p:ph idx="1"/>
          </p:nvPr>
        </p:nvSpPr>
        <p:spPr>
          <a:xfrm>
            <a:off x="677334" y="914400"/>
            <a:ext cx="8596668" cy="3880773"/>
          </a:xfrm>
        </p:spPr>
        <p:txBody>
          <a:bodyPr/>
          <a:lstStyle/>
          <a:p>
            <a:r>
              <a:rPr lang="en-US" dirty="0"/>
              <a:t>Android fragments have their own life cycle very similar to an android activity. This section briefs different stages of its life cycle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358938" y="1516568"/>
            <a:ext cx="6324252" cy="4204009"/>
          </a:xfrm>
          <a:prstGeom prst="rect">
            <a:avLst/>
          </a:prstGeom>
        </p:spPr>
      </p:pic>
    </p:spTree>
    <p:extLst>
      <p:ext uri="{BB962C8B-B14F-4D97-AF65-F5344CB8AC3E}">
        <p14:creationId xmlns:p14="http://schemas.microsoft.com/office/powerpoint/2010/main" val="2271495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3024"/>
            <a:ext cx="8596668" cy="724830"/>
          </a:xfrm>
        </p:spPr>
        <p:txBody>
          <a:bodyPr/>
          <a:lstStyle/>
          <a:p>
            <a:r>
              <a:rPr lang="en-US" dirty="0" smtClean="0"/>
              <a:t>Methods…</a:t>
            </a:r>
            <a:endParaRPr lang="en-US" dirty="0"/>
          </a:p>
        </p:txBody>
      </p:sp>
      <p:sp>
        <p:nvSpPr>
          <p:cNvPr id="3" name="Content Placeholder 2"/>
          <p:cNvSpPr>
            <a:spLocks noGrp="1"/>
          </p:cNvSpPr>
          <p:nvPr>
            <p:ph idx="1"/>
          </p:nvPr>
        </p:nvSpPr>
        <p:spPr>
          <a:xfrm>
            <a:off x="677334" y="947855"/>
            <a:ext cx="8596668" cy="5093508"/>
          </a:xfrm>
        </p:spPr>
        <p:txBody>
          <a:bodyPr/>
          <a:lstStyle/>
          <a:p>
            <a:r>
              <a:rPr lang="en-US" b="1" dirty="0" err="1"/>
              <a:t>onAttach</a:t>
            </a:r>
            <a:r>
              <a:rPr lang="en-US" b="1" dirty="0" smtClean="0"/>
              <a:t>()</a:t>
            </a:r>
          </a:p>
          <a:p>
            <a:r>
              <a:rPr lang="en-US" b="1" dirty="0" err="1" smtClean="0"/>
              <a:t>onCreate</a:t>
            </a:r>
            <a:r>
              <a:rPr lang="en-US" b="1" dirty="0" smtClean="0"/>
              <a:t>()</a:t>
            </a:r>
          </a:p>
          <a:p>
            <a:r>
              <a:rPr lang="en-US" b="1" dirty="0" err="1" smtClean="0"/>
              <a:t>onCreateView</a:t>
            </a:r>
            <a:r>
              <a:rPr lang="en-US" b="1" dirty="0" smtClean="0"/>
              <a:t>()</a:t>
            </a:r>
          </a:p>
          <a:p>
            <a:r>
              <a:rPr lang="en-US" b="1" dirty="0" err="1"/>
              <a:t>onActivityCreated</a:t>
            </a:r>
            <a:r>
              <a:rPr lang="en-US" b="1" dirty="0" smtClean="0"/>
              <a:t>()</a:t>
            </a:r>
          </a:p>
          <a:p>
            <a:r>
              <a:rPr lang="en-US" b="1" dirty="0" err="1"/>
              <a:t>onStart</a:t>
            </a:r>
            <a:r>
              <a:rPr lang="en-US" b="1" dirty="0" smtClean="0"/>
              <a:t>()</a:t>
            </a:r>
          </a:p>
          <a:p>
            <a:r>
              <a:rPr lang="en-US" b="1" dirty="0" err="1" smtClean="0"/>
              <a:t>onResume</a:t>
            </a:r>
            <a:r>
              <a:rPr lang="en-US" b="1" dirty="0" smtClean="0"/>
              <a:t>()</a:t>
            </a:r>
          </a:p>
          <a:p>
            <a:r>
              <a:rPr lang="en-US" b="1" dirty="0" err="1"/>
              <a:t>onPause</a:t>
            </a:r>
            <a:r>
              <a:rPr lang="en-US" b="1" dirty="0"/>
              <a:t>()</a:t>
            </a:r>
            <a:r>
              <a:rPr lang="en-US" dirty="0"/>
              <a:t> </a:t>
            </a:r>
            <a:endParaRPr lang="en-US" dirty="0" smtClean="0"/>
          </a:p>
          <a:p>
            <a:r>
              <a:rPr lang="en-US" b="1" dirty="0" err="1"/>
              <a:t>onStop</a:t>
            </a:r>
            <a:r>
              <a:rPr lang="en-US" b="1" dirty="0" smtClean="0"/>
              <a:t>()</a:t>
            </a:r>
          </a:p>
          <a:p>
            <a:r>
              <a:rPr lang="en-US" b="1" dirty="0" err="1" smtClean="0"/>
              <a:t>onDestroyView</a:t>
            </a:r>
            <a:r>
              <a:rPr lang="en-US" b="1" dirty="0"/>
              <a:t>() </a:t>
            </a:r>
            <a:endParaRPr lang="en-US" b="1" dirty="0" smtClean="0"/>
          </a:p>
          <a:p>
            <a:r>
              <a:rPr lang="en-US" b="1" dirty="0" err="1"/>
              <a:t>onDestroy</a:t>
            </a:r>
            <a:r>
              <a:rPr lang="en-US" b="1" dirty="0"/>
              <a:t>()</a:t>
            </a:r>
            <a:endParaRPr lang="en-US" dirty="0"/>
          </a:p>
        </p:txBody>
      </p:sp>
    </p:spTree>
    <p:extLst>
      <p:ext uri="{BB962C8B-B14F-4D97-AF65-F5344CB8AC3E}">
        <p14:creationId xmlns:p14="http://schemas.microsoft.com/office/powerpoint/2010/main" val="3529602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onAttach</a:t>
            </a:r>
            <a:r>
              <a:rPr lang="en-US" b="1" dirty="0"/>
              <a:t>()</a:t>
            </a:r>
            <a:endParaRPr lang="en-US" dirty="0"/>
          </a:p>
        </p:txBody>
      </p:sp>
      <p:sp>
        <p:nvSpPr>
          <p:cNvPr id="3" name="Content Placeholder 2"/>
          <p:cNvSpPr>
            <a:spLocks noGrp="1"/>
          </p:cNvSpPr>
          <p:nvPr>
            <p:ph idx="1"/>
          </p:nvPr>
        </p:nvSpPr>
        <p:spPr>
          <a:xfrm>
            <a:off x="677334" y="1516567"/>
            <a:ext cx="8596668" cy="4524796"/>
          </a:xfrm>
        </p:spPr>
        <p:txBody>
          <a:bodyPr/>
          <a:lstStyle/>
          <a:p>
            <a:r>
              <a:rPr lang="en-US" sz="2800" dirty="0" smtClean="0"/>
              <a:t>The </a:t>
            </a:r>
            <a:r>
              <a:rPr lang="en-US" sz="2800" dirty="0"/>
              <a:t>fragment instance is associated with an activity instance</a:t>
            </a:r>
            <a:r>
              <a:rPr lang="en-US" sz="2800" dirty="0" smtClean="0"/>
              <a:t>.</a:t>
            </a:r>
          </a:p>
          <a:p>
            <a:r>
              <a:rPr lang="en-US" sz="2800" dirty="0" smtClean="0"/>
              <a:t>The </a:t>
            </a:r>
            <a:r>
              <a:rPr lang="en-US" sz="2800" dirty="0"/>
              <a:t>fragment and the activity is not fully initialized. </a:t>
            </a:r>
            <a:endParaRPr lang="en-US" sz="2800" dirty="0" smtClean="0"/>
          </a:p>
          <a:p>
            <a:r>
              <a:rPr lang="en-US" sz="2800" dirty="0" smtClean="0"/>
              <a:t>Typically </a:t>
            </a:r>
            <a:r>
              <a:rPr lang="en-US" sz="2800" dirty="0"/>
              <a:t>you get in this method a reference to the activity which uses the fragment for further initialization work.</a:t>
            </a:r>
          </a:p>
          <a:p>
            <a:endParaRPr lang="en-US" dirty="0"/>
          </a:p>
        </p:txBody>
      </p:sp>
    </p:spTree>
    <p:extLst>
      <p:ext uri="{BB962C8B-B14F-4D97-AF65-F5344CB8AC3E}">
        <p14:creationId xmlns:p14="http://schemas.microsoft.com/office/powerpoint/2010/main" val="4060136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onCreate</a:t>
            </a:r>
            <a:r>
              <a:rPr lang="en-US" b="1" dirty="0"/>
              <a:t>()</a:t>
            </a:r>
            <a:endParaRPr lang="en-US" dirty="0"/>
          </a:p>
        </p:txBody>
      </p:sp>
      <p:sp>
        <p:nvSpPr>
          <p:cNvPr id="3" name="Content Placeholder 2"/>
          <p:cNvSpPr>
            <a:spLocks noGrp="1"/>
          </p:cNvSpPr>
          <p:nvPr>
            <p:ph idx="1"/>
          </p:nvPr>
        </p:nvSpPr>
        <p:spPr/>
        <p:txBody>
          <a:bodyPr>
            <a:normAutofit/>
          </a:bodyPr>
          <a:lstStyle/>
          <a:p>
            <a:r>
              <a:rPr lang="en-US" sz="2800" dirty="0"/>
              <a:t> The system calls this method when creating the fragment. </a:t>
            </a:r>
            <a:endParaRPr lang="en-US" sz="2800" dirty="0" smtClean="0"/>
          </a:p>
          <a:p>
            <a:r>
              <a:rPr lang="en-US" sz="2800" dirty="0"/>
              <a:t>E</a:t>
            </a:r>
            <a:r>
              <a:rPr lang="en-US" sz="2800" dirty="0" smtClean="0"/>
              <a:t>ssential </a:t>
            </a:r>
            <a:r>
              <a:rPr lang="en-US" sz="2800" dirty="0"/>
              <a:t>components of the fragment that </a:t>
            </a:r>
            <a:r>
              <a:rPr lang="en-US" sz="2800" dirty="0" smtClean="0"/>
              <a:t>need to be retained </a:t>
            </a:r>
            <a:r>
              <a:rPr lang="en-US" sz="2800" dirty="0"/>
              <a:t>when the fragment is paused or stopped, then </a:t>
            </a:r>
            <a:r>
              <a:rPr lang="en-US" sz="2800" dirty="0" smtClean="0"/>
              <a:t>resumed </a:t>
            </a:r>
            <a:r>
              <a:rPr lang="en-US" sz="2800" dirty="0"/>
              <a:t>should </a:t>
            </a:r>
            <a:r>
              <a:rPr lang="en-US" sz="2800" dirty="0" smtClean="0"/>
              <a:t>be initialized.</a:t>
            </a:r>
            <a:endParaRPr lang="en-US" sz="2800" dirty="0"/>
          </a:p>
        </p:txBody>
      </p:sp>
    </p:spTree>
    <p:extLst>
      <p:ext uri="{BB962C8B-B14F-4D97-AF65-F5344CB8AC3E}">
        <p14:creationId xmlns:p14="http://schemas.microsoft.com/office/powerpoint/2010/main" val="3514154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790"/>
          </a:xfrm>
        </p:spPr>
        <p:txBody>
          <a:bodyPr/>
          <a:lstStyle/>
          <a:p>
            <a:r>
              <a:rPr lang="en-US" b="1" dirty="0" err="1"/>
              <a:t>onCreateView</a:t>
            </a:r>
            <a:r>
              <a:rPr lang="en-US" b="1" dirty="0"/>
              <a:t>()</a:t>
            </a:r>
            <a:endParaRPr lang="en-US" dirty="0"/>
          </a:p>
        </p:txBody>
      </p:sp>
      <p:sp>
        <p:nvSpPr>
          <p:cNvPr id="3" name="Content Placeholder 2"/>
          <p:cNvSpPr>
            <a:spLocks noGrp="1"/>
          </p:cNvSpPr>
          <p:nvPr>
            <p:ph idx="1"/>
          </p:nvPr>
        </p:nvSpPr>
        <p:spPr>
          <a:xfrm>
            <a:off x="677334" y="1483113"/>
            <a:ext cx="8596668" cy="4558250"/>
          </a:xfrm>
        </p:spPr>
        <p:txBody>
          <a:bodyPr>
            <a:normAutofit/>
          </a:bodyPr>
          <a:lstStyle/>
          <a:p>
            <a:r>
              <a:rPr lang="en-US" sz="2800" dirty="0"/>
              <a:t> The system calls this callback when it's time for the fragment to draw its user interface for the first time. </a:t>
            </a:r>
            <a:endParaRPr lang="en-US" sz="2800" dirty="0" smtClean="0"/>
          </a:p>
          <a:p>
            <a:r>
              <a:rPr lang="en-US" sz="2800" dirty="0" smtClean="0"/>
              <a:t>To </a:t>
            </a:r>
            <a:r>
              <a:rPr lang="en-US" sz="2800" dirty="0"/>
              <a:t>draw a UI for your fragment, you must return a </a:t>
            </a:r>
            <a:r>
              <a:rPr lang="en-US" sz="2800" b="1" dirty="0"/>
              <a:t>View</a:t>
            </a:r>
            <a:r>
              <a:rPr lang="en-US" sz="2800" dirty="0"/>
              <a:t> component from this method that is the root of your fragment's layout. </a:t>
            </a:r>
            <a:endParaRPr lang="en-US" sz="2800" dirty="0" smtClean="0"/>
          </a:p>
          <a:p>
            <a:r>
              <a:rPr lang="en-US" sz="2800" dirty="0" smtClean="0"/>
              <a:t>You </a:t>
            </a:r>
            <a:r>
              <a:rPr lang="en-US" sz="2800" dirty="0"/>
              <a:t>can return null if the fragment does not provide a UI.</a:t>
            </a:r>
          </a:p>
        </p:txBody>
      </p:sp>
    </p:spTree>
    <p:extLst>
      <p:ext uri="{BB962C8B-B14F-4D97-AF65-F5344CB8AC3E}">
        <p14:creationId xmlns:p14="http://schemas.microsoft.com/office/powerpoint/2010/main" val="4157683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onActivityCreated</a:t>
            </a:r>
            <a:r>
              <a:rPr lang="en-US" b="1" dirty="0"/>
              <a:t>()</a:t>
            </a:r>
            <a:endParaRPr lang="en-US" dirty="0"/>
          </a:p>
        </p:txBody>
      </p:sp>
      <p:sp>
        <p:nvSpPr>
          <p:cNvPr id="3" name="Content Placeholder 2"/>
          <p:cNvSpPr>
            <a:spLocks noGrp="1"/>
          </p:cNvSpPr>
          <p:nvPr>
            <p:ph idx="1"/>
          </p:nvPr>
        </p:nvSpPr>
        <p:spPr>
          <a:xfrm>
            <a:off x="677334" y="1449659"/>
            <a:ext cx="8596668" cy="4591703"/>
          </a:xfrm>
        </p:spPr>
        <p:txBody>
          <a:bodyPr>
            <a:normAutofit/>
          </a:bodyPr>
          <a:lstStyle/>
          <a:p>
            <a:r>
              <a:rPr lang="en-US" sz="2400" dirty="0" smtClean="0"/>
              <a:t>The </a:t>
            </a:r>
            <a:r>
              <a:rPr lang="en-US" sz="2400" dirty="0" err="1"/>
              <a:t>onActivityCreated</a:t>
            </a:r>
            <a:r>
              <a:rPr lang="en-US" sz="2400" dirty="0"/>
              <a:t>() is called after the </a:t>
            </a:r>
            <a:r>
              <a:rPr lang="en-US" sz="2400" dirty="0" err="1"/>
              <a:t>onCreateView</a:t>
            </a:r>
            <a:r>
              <a:rPr lang="en-US" sz="2400" dirty="0"/>
              <a:t>() method when the host activity is created. </a:t>
            </a:r>
            <a:endParaRPr lang="en-US" sz="2400" dirty="0" smtClean="0"/>
          </a:p>
          <a:p>
            <a:r>
              <a:rPr lang="en-US" sz="2400" dirty="0" smtClean="0"/>
              <a:t>Activity </a:t>
            </a:r>
            <a:r>
              <a:rPr lang="en-US" sz="2400" dirty="0"/>
              <a:t>and fragment instance have been created as well as the view hierarchy of the activity. </a:t>
            </a:r>
            <a:endParaRPr lang="en-US" sz="2400" dirty="0" smtClean="0"/>
          </a:p>
          <a:p>
            <a:r>
              <a:rPr lang="en-US" sz="2400" dirty="0" smtClean="0"/>
              <a:t>View </a:t>
            </a:r>
            <a:r>
              <a:rPr lang="en-US" sz="2400" dirty="0"/>
              <a:t>can be accessed with the </a:t>
            </a:r>
            <a:r>
              <a:rPr lang="en-US" sz="2400" dirty="0" err="1"/>
              <a:t>findViewById</a:t>
            </a:r>
            <a:r>
              <a:rPr lang="en-US" sz="2400" dirty="0"/>
              <a:t>() method. </a:t>
            </a:r>
          </a:p>
          <a:p>
            <a:r>
              <a:rPr lang="en-US" sz="2400" dirty="0" smtClean="0"/>
              <a:t>In </a:t>
            </a:r>
            <a:r>
              <a:rPr lang="en-US" sz="2400" dirty="0"/>
              <a:t>this method you can instantiate objects which require a Context object</a:t>
            </a:r>
          </a:p>
        </p:txBody>
      </p:sp>
    </p:spTree>
    <p:extLst>
      <p:ext uri="{BB962C8B-B14F-4D97-AF65-F5344CB8AC3E}">
        <p14:creationId xmlns:p14="http://schemas.microsoft.com/office/powerpoint/2010/main" val="62620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onStart</a:t>
            </a:r>
            <a:r>
              <a:rPr lang="en-US" b="1" dirty="0" smtClean="0"/>
              <a:t>(), </a:t>
            </a:r>
            <a:r>
              <a:rPr lang="en-US" b="1" dirty="0" err="1"/>
              <a:t>onResume</a:t>
            </a:r>
            <a:r>
              <a:rPr lang="en-US" b="1" dirty="0"/>
              <a:t>()</a:t>
            </a:r>
            <a:endParaRPr lang="en-US" dirty="0"/>
          </a:p>
        </p:txBody>
      </p:sp>
      <p:sp>
        <p:nvSpPr>
          <p:cNvPr id="3" name="Content Placeholder 2"/>
          <p:cNvSpPr>
            <a:spLocks noGrp="1"/>
          </p:cNvSpPr>
          <p:nvPr>
            <p:ph idx="1"/>
          </p:nvPr>
        </p:nvSpPr>
        <p:spPr/>
        <p:txBody>
          <a:bodyPr/>
          <a:lstStyle/>
          <a:p>
            <a:r>
              <a:rPr lang="en-US" sz="2800" dirty="0" smtClean="0"/>
              <a:t>The </a:t>
            </a:r>
            <a:r>
              <a:rPr lang="en-US" sz="2800" dirty="0" err="1"/>
              <a:t>onStart</a:t>
            </a:r>
            <a:r>
              <a:rPr lang="en-US" sz="2800" dirty="0"/>
              <a:t>() method is called once the fragment gets visible.</a:t>
            </a:r>
          </a:p>
          <a:p>
            <a:r>
              <a:rPr lang="en-US" sz="2800" b="1" dirty="0" err="1"/>
              <a:t>onResume</a:t>
            </a:r>
            <a:r>
              <a:rPr lang="en-US" sz="2800" b="1" dirty="0"/>
              <a:t>() </a:t>
            </a:r>
            <a:r>
              <a:rPr lang="en-US" sz="2800" b="1" dirty="0" smtClean="0"/>
              <a:t> </a:t>
            </a:r>
            <a:r>
              <a:rPr lang="en-US" sz="2800" dirty="0" smtClean="0"/>
              <a:t>is called when the Fragment </a:t>
            </a:r>
            <a:r>
              <a:rPr lang="en-US" sz="2800" dirty="0"/>
              <a:t>becomes active.</a:t>
            </a:r>
          </a:p>
          <a:p>
            <a:endParaRPr lang="en-US" dirty="0"/>
          </a:p>
        </p:txBody>
      </p:sp>
    </p:spTree>
    <p:extLst>
      <p:ext uri="{BB962C8B-B14F-4D97-AF65-F5344CB8AC3E}">
        <p14:creationId xmlns:p14="http://schemas.microsoft.com/office/powerpoint/2010/main" val="227052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onPause</a:t>
            </a:r>
            <a:r>
              <a:rPr lang="en-US" b="1" dirty="0"/>
              <a:t>()</a:t>
            </a:r>
            <a:r>
              <a:rPr lang="en-US" dirty="0"/>
              <a:t> </a:t>
            </a:r>
          </a:p>
        </p:txBody>
      </p:sp>
      <p:sp>
        <p:nvSpPr>
          <p:cNvPr id="3" name="Content Placeholder 2"/>
          <p:cNvSpPr>
            <a:spLocks noGrp="1"/>
          </p:cNvSpPr>
          <p:nvPr>
            <p:ph idx="1"/>
          </p:nvPr>
        </p:nvSpPr>
        <p:spPr/>
        <p:txBody>
          <a:bodyPr>
            <a:normAutofit/>
          </a:bodyPr>
          <a:lstStyle/>
          <a:p>
            <a:r>
              <a:rPr lang="en-US" sz="2800" dirty="0" smtClean="0"/>
              <a:t>The </a:t>
            </a:r>
            <a:r>
              <a:rPr lang="en-US" sz="2800" dirty="0"/>
              <a:t>system calls this method as the first indication that the user is leaving the fragment. </a:t>
            </a:r>
            <a:endParaRPr lang="en-US" sz="2800" dirty="0" smtClean="0"/>
          </a:p>
          <a:p>
            <a:r>
              <a:rPr lang="en-US" sz="2800" dirty="0" smtClean="0"/>
              <a:t>This </a:t>
            </a:r>
            <a:r>
              <a:rPr lang="en-US" sz="2800" dirty="0"/>
              <a:t>is usually where you should commit any changes that should be persisted beyond the current user session.</a:t>
            </a:r>
          </a:p>
        </p:txBody>
      </p:sp>
    </p:spTree>
    <p:extLst>
      <p:ext uri="{BB962C8B-B14F-4D97-AF65-F5344CB8AC3E}">
        <p14:creationId xmlns:p14="http://schemas.microsoft.com/office/powerpoint/2010/main" val="473501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onStop</a:t>
            </a:r>
            <a:r>
              <a:rPr lang="en-US" b="1" dirty="0" smtClean="0"/>
              <a:t>(), </a:t>
            </a:r>
            <a:r>
              <a:rPr lang="en-US" b="1" dirty="0" err="1"/>
              <a:t>onDestroyView</a:t>
            </a:r>
            <a:r>
              <a:rPr lang="en-US" b="1" dirty="0"/>
              <a:t>() </a:t>
            </a:r>
            <a:endParaRPr lang="en-US" dirty="0"/>
          </a:p>
        </p:txBody>
      </p:sp>
      <p:sp>
        <p:nvSpPr>
          <p:cNvPr id="3" name="Content Placeholder 2"/>
          <p:cNvSpPr>
            <a:spLocks noGrp="1"/>
          </p:cNvSpPr>
          <p:nvPr>
            <p:ph idx="1"/>
          </p:nvPr>
        </p:nvSpPr>
        <p:spPr/>
        <p:txBody>
          <a:bodyPr/>
          <a:lstStyle/>
          <a:p>
            <a:r>
              <a:rPr lang="en-US" sz="2800" b="1" dirty="0" err="1" smtClean="0"/>
              <a:t>onStop</a:t>
            </a:r>
            <a:r>
              <a:rPr lang="en-US" sz="2800" b="1" dirty="0" smtClean="0"/>
              <a:t>() </a:t>
            </a:r>
            <a:r>
              <a:rPr lang="en-US" sz="2800" dirty="0" smtClean="0"/>
              <a:t>Fragment </a:t>
            </a:r>
            <a:r>
              <a:rPr lang="en-US" sz="2800" dirty="0"/>
              <a:t>going to be stopped by calling </a:t>
            </a:r>
            <a:r>
              <a:rPr lang="en-US" sz="2800" dirty="0" err="1"/>
              <a:t>onStop</a:t>
            </a:r>
            <a:r>
              <a:rPr lang="en-US" sz="2800" dirty="0"/>
              <a:t>()</a:t>
            </a:r>
          </a:p>
          <a:p>
            <a:r>
              <a:rPr lang="en-US" sz="2800" b="1" dirty="0" err="1" smtClean="0"/>
              <a:t>onDestroyView</a:t>
            </a:r>
            <a:r>
              <a:rPr lang="en-US" sz="2800" b="1" dirty="0" smtClean="0"/>
              <a:t>() </a:t>
            </a:r>
            <a:r>
              <a:rPr lang="en-US" sz="2800" dirty="0" smtClean="0"/>
              <a:t>Fragment </a:t>
            </a:r>
            <a:r>
              <a:rPr lang="en-US" sz="2800" dirty="0"/>
              <a:t>view will destroy after call this method</a:t>
            </a:r>
          </a:p>
          <a:p>
            <a:endParaRPr lang="en-US" dirty="0"/>
          </a:p>
        </p:txBody>
      </p:sp>
    </p:spTree>
    <p:extLst>
      <p:ext uri="{BB962C8B-B14F-4D97-AF65-F5344CB8AC3E}">
        <p14:creationId xmlns:p14="http://schemas.microsoft.com/office/powerpoint/2010/main" val="2950621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onDestroy</a:t>
            </a:r>
            <a:r>
              <a:rPr lang="en-US" b="1" dirty="0"/>
              <a:t>()</a:t>
            </a:r>
            <a:endParaRPr lang="en-US" dirty="0"/>
          </a:p>
        </p:txBody>
      </p:sp>
      <p:sp>
        <p:nvSpPr>
          <p:cNvPr id="3" name="Content Placeholder 2"/>
          <p:cNvSpPr>
            <a:spLocks noGrp="1"/>
          </p:cNvSpPr>
          <p:nvPr>
            <p:ph idx="1"/>
          </p:nvPr>
        </p:nvSpPr>
        <p:spPr>
          <a:xfrm>
            <a:off x="677334" y="1360449"/>
            <a:ext cx="8596668" cy="4680913"/>
          </a:xfrm>
        </p:spPr>
        <p:txBody>
          <a:bodyPr/>
          <a:lstStyle/>
          <a:p>
            <a:r>
              <a:rPr lang="en-US" sz="3600" dirty="0" err="1" smtClean="0"/>
              <a:t>onDestroy</a:t>
            </a:r>
            <a:r>
              <a:rPr lang="en-US" sz="3600" dirty="0"/>
              <a:t>() </a:t>
            </a:r>
            <a:r>
              <a:rPr lang="en-US" sz="3600" dirty="0" smtClean="0"/>
              <a:t>is called </a:t>
            </a:r>
            <a:r>
              <a:rPr lang="en-US" sz="3600" dirty="0"/>
              <a:t>to do final clean up of the fragment's state but Not guaranteed to be called by the Android platform</a:t>
            </a:r>
            <a:r>
              <a:rPr lang="en-US" dirty="0"/>
              <a:t>.</a:t>
            </a:r>
          </a:p>
        </p:txBody>
      </p:sp>
    </p:spTree>
    <p:extLst>
      <p:ext uri="{BB962C8B-B14F-4D97-AF65-F5344CB8AC3E}">
        <p14:creationId xmlns:p14="http://schemas.microsoft.com/office/powerpoint/2010/main" val="17414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297" y="657922"/>
            <a:ext cx="7766936" cy="635620"/>
          </a:xfrm>
        </p:spPr>
        <p:txBody>
          <a:bodyPr/>
          <a:lstStyle/>
          <a:p>
            <a:pPr algn="ctr"/>
            <a:r>
              <a:rPr lang="en-US" dirty="0" smtClean="0"/>
              <a:t>Fragments and responsiveness.</a:t>
            </a:r>
            <a:endParaRPr lang="en-US" dirty="0"/>
          </a:p>
        </p:txBody>
      </p:sp>
      <p:sp>
        <p:nvSpPr>
          <p:cNvPr id="4" name="Rectangle 1"/>
          <p:cNvSpPr>
            <a:spLocks noGrp="1" noChangeArrowheads="1"/>
          </p:cNvSpPr>
          <p:nvPr>
            <p:ph type="subTitle" idx="1"/>
          </p:nvPr>
        </p:nvSpPr>
        <p:spPr bwMode="auto">
          <a:xfrm>
            <a:off x="847493" y="1664756"/>
            <a:ext cx="911054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600" b="0" i="0" strike="noStrike" cap="none" normalizeH="0" baseline="0" dirty="0" smtClean="0">
                <a:ln>
                  <a:noFill/>
                </a:ln>
                <a:effectLst/>
                <a:cs typeface="Arial" panose="020B0604020202020204" pitchFamily="34" charset="0"/>
              </a:rPr>
              <a:t>A </a:t>
            </a:r>
            <a:r>
              <a:rPr kumimoji="0" lang="en-US" altLang="en-US" sz="3600" b="1" i="0" strike="noStrike" cap="none" normalizeH="0" baseline="0" dirty="0" smtClean="0">
                <a:ln>
                  <a:noFill/>
                </a:ln>
                <a:effectLst/>
                <a:cs typeface="Arial" panose="020B0604020202020204" pitchFamily="34" charset="0"/>
              </a:rPr>
              <a:t>Fragment</a:t>
            </a:r>
            <a:r>
              <a:rPr kumimoji="0" lang="en-US" altLang="en-US" sz="3600" b="0" i="0" strike="noStrike" cap="none" normalizeH="0" baseline="0" dirty="0" smtClean="0">
                <a:ln>
                  <a:noFill/>
                </a:ln>
                <a:effectLst/>
                <a:cs typeface="Arial" panose="020B0604020202020204" pitchFamily="34" charset="0"/>
              </a:rPr>
              <a:t> represents a behavior or a portion of user interface in an Activity </a:t>
            </a:r>
          </a:p>
          <a:p>
            <a:pPr marL="571500" lvl="0" indent="-571500" algn="just" defTabSz="914400">
              <a:buClrTx/>
              <a:buSzTx/>
              <a:buFont typeface="Arial" panose="020B0604020202020204" pitchFamily="34" charset="0"/>
              <a:buChar char="•"/>
            </a:pPr>
            <a:r>
              <a:rPr lang="en-US" sz="3600" dirty="0">
                <a:cs typeface="Arial" panose="020B0604020202020204" pitchFamily="34" charset="0"/>
              </a:rPr>
              <a:t>A </a:t>
            </a:r>
            <a:r>
              <a:rPr lang="en-US" sz="3600" b="1" dirty="0">
                <a:cs typeface="Arial" panose="020B0604020202020204" pitchFamily="34" charset="0"/>
              </a:rPr>
              <a:t>Fragment </a:t>
            </a:r>
            <a:r>
              <a:rPr lang="en-US" sz="3600" dirty="0">
                <a:cs typeface="Arial" panose="020B0604020202020204" pitchFamily="34" charset="0"/>
              </a:rPr>
              <a:t>is a piece of an activity which enable more modular activity design</a:t>
            </a:r>
            <a:r>
              <a:rPr lang="en-US" sz="3600" dirty="0" smtClean="0">
                <a:cs typeface="Arial" panose="020B0604020202020204" pitchFamily="34" charset="0"/>
              </a:rPr>
              <a:t>.</a:t>
            </a:r>
          </a:p>
          <a:p>
            <a:pPr marL="571500" lvl="0" indent="-571500" algn="just" defTabSz="914400">
              <a:buClrTx/>
              <a:buSzTx/>
              <a:buFont typeface="Arial" panose="020B0604020202020204" pitchFamily="34" charset="0"/>
              <a:buChar char="•"/>
            </a:pPr>
            <a:r>
              <a:rPr kumimoji="0" lang="en-US" altLang="en-US" sz="3600" b="0" i="0" strike="noStrike" cap="none" normalizeH="0" baseline="0" dirty="0" smtClean="0">
                <a:ln>
                  <a:noFill/>
                </a:ln>
                <a:effectLst/>
                <a:cs typeface="Arial" panose="020B0604020202020204" pitchFamily="34" charset="0"/>
              </a:rPr>
              <a:t>In simple terms,</a:t>
            </a:r>
            <a:r>
              <a:rPr kumimoji="0" lang="en-US" altLang="en-US" sz="3600" b="0" i="0" strike="noStrike" cap="none" normalizeH="0" dirty="0" smtClean="0">
                <a:ln>
                  <a:noFill/>
                </a:ln>
                <a:effectLst/>
                <a:cs typeface="Arial" panose="020B0604020202020204" pitchFamily="34" charset="0"/>
              </a:rPr>
              <a:t> w</a:t>
            </a:r>
            <a:r>
              <a:rPr kumimoji="0" lang="en-US" altLang="en-US" sz="3600" b="0" i="0" strike="noStrike" cap="none" normalizeH="0" baseline="0" dirty="0" smtClean="0">
                <a:ln>
                  <a:noFill/>
                </a:ln>
                <a:effectLst/>
                <a:cs typeface="Arial" panose="020B0604020202020204" pitchFamily="34" charset="0"/>
              </a:rPr>
              <a:t>e can say that </a:t>
            </a:r>
            <a:r>
              <a:rPr lang="en-US" sz="3600" dirty="0">
                <a:cs typeface="Arial" panose="020B0604020202020204" pitchFamily="34" charset="0"/>
              </a:rPr>
              <a:t>a </a:t>
            </a:r>
            <a:r>
              <a:rPr lang="en-US" sz="3600" b="1" dirty="0">
                <a:cs typeface="Arial" panose="020B0604020202020204" pitchFamily="34" charset="0"/>
              </a:rPr>
              <a:t>fragment</a:t>
            </a:r>
            <a:r>
              <a:rPr lang="en-US" sz="3600" dirty="0">
                <a:cs typeface="Arial" panose="020B0604020202020204" pitchFamily="34" charset="0"/>
              </a:rPr>
              <a:t> is a kind of </a:t>
            </a:r>
            <a:r>
              <a:rPr lang="en-US" sz="3600" b="1" dirty="0">
                <a:cs typeface="Arial" panose="020B0604020202020204" pitchFamily="34" charset="0"/>
              </a:rPr>
              <a:t>sub-activity</a:t>
            </a:r>
            <a:r>
              <a:rPr lang="en-US" sz="3600" dirty="0">
                <a:cs typeface="Arial" panose="020B0604020202020204" pitchFamily="34" charset="0"/>
              </a:rPr>
              <a:t>.</a:t>
            </a:r>
            <a:endParaRPr kumimoji="0" lang="en-US" altLang="en-US" sz="3600" b="0" i="0" strike="noStrike" cap="none" normalizeH="0" baseline="0" dirty="0" smtClean="0">
              <a:ln>
                <a:noFill/>
              </a:ln>
              <a:effectLst/>
              <a:cs typeface="Arial" panose="020B0604020202020204" pitchFamily="34" charset="0"/>
            </a:endParaRPr>
          </a:p>
        </p:txBody>
      </p:sp>
    </p:spTree>
    <p:extLst>
      <p:ext uri="{BB962C8B-B14F-4D97-AF65-F5344CB8AC3E}">
        <p14:creationId xmlns:p14="http://schemas.microsoft.com/office/powerpoint/2010/main" val="3036995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268"/>
            <a:ext cx="8596668" cy="635620"/>
          </a:xfrm>
        </p:spPr>
        <p:txBody>
          <a:bodyPr>
            <a:normAutofit fontScale="90000"/>
          </a:bodyPr>
          <a:lstStyle/>
          <a:p>
            <a:r>
              <a:rPr lang="en-US" dirty="0"/>
              <a:t>How to use Fragments?</a:t>
            </a:r>
            <a:br>
              <a:rPr lang="en-US" dirty="0"/>
            </a:br>
            <a:endParaRPr lang="en-US" dirty="0"/>
          </a:p>
        </p:txBody>
      </p:sp>
      <p:sp>
        <p:nvSpPr>
          <p:cNvPr id="3" name="Content Placeholder 2"/>
          <p:cNvSpPr>
            <a:spLocks noGrp="1"/>
          </p:cNvSpPr>
          <p:nvPr>
            <p:ph idx="1"/>
          </p:nvPr>
        </p:nvSpPr>
        <p:spPr>
          <a:xfrm>
            <a:off x="677334" y="1101224"/>
            <a:ext cx="8596668" cy="4909283"/>
          </a:xfrm>
        </p:spPr>
        <p:txBody>
          <a:bodyPr>
            <a:normAutofit fontScale="92500" lnSpcReduction="20000"/>
          </a:bodyPr>
          <a:lstStyle/>
          <a:p>
            <a:r>
              <a:rPr lang="en-US" sz="3000" dirty="0"/>
              <a:t>First of all decide how many fragments you want to use in an activity. </a:t>
            </a:r>
          </a:p>
          <a:p>
            <a:r>
              <a:rPr lang="en-US" sz="3000" dirty="0"/>
              <a:t>B</a:t>
            </a:r>
            <a:r>
              <a:rPr lang="en-US" sz="3000" dirty="0" smtClean="0"/>
              <a:t>asing </a:t>
            </a:r>
            <a:r>
              <a:rPr lang="en-US" sz="3000" dirty="0"/>
              <a:t>on </a:t>
            </a:r>
            <a:r>
              <a:rPr lang="en-US" sz="3000" dirty="0" smtClean="0"/>
              <a:t>the number </a:t>
            </a:r>
            <a:r>
              <a:rPr lang="en-US" sz="3000" dirty="0"/>
              <a:t>of fragments, create classes which will extend the </a:t>
            </a:r>
            <a:r>
              <a:rPr lang="en-US" sz="3000" i="1" dirty="0"/>
              <a:t>Fragment</a:t>
            </a:r>
            <a:r>
              <a:rPr lang="en-US" sz="3000" dirty="0"/>
              <a:t> class. The Fragment class has above mentioned callback functions. You can override any of the functions based on your requirements.</a:t>
            </a:r>
          </a:p>
          <a:p>
            <a:r>
              <a:rPr lang="en-US" sz="3000" dirty="0"/>
              <a:t>Corresponding to each fragment, you will need to create layout files in XML file. These files will have layout for the defined fragments.</a:t>
            </a:r>
          </a:p>
          <a:p>
            <a:r>
              <a:rPr lang="en-US" sz="3000" dirty="0"/>
              <a:t>M</a:t>
            </a:r>
            <a:r>
              <a:rPr lang="en-US" sz="3000" dirty="0" smtClean="0"/>
              <a:t>odify </a:t>
            </a:r>
            <a:r>
              <a:rPr lang="en-US" sz="3000" dirty="0"/>
              <a:t>activity file to define the actual logic of replacing fragments based on your requirement.</a:t>
            </a:r>
          </a:p>
          <a:p>
            <a:endParaRPr lang="en-US" dirty="0"/>
          </a:p>
        </p:txBody>
      </p:sp>
    </p:spTree>
    <p:extLst>
      <p:ext uri="{BB962C8B-B14F-4D97-AF65-F5344CB8AC3E}">
        <p14:creationId xmlns:p14="http://schemas.microsoft.com/office/powerpoint/2010/main" val="61724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268"/>
            <a:ext cx="8596668" cy="591015"/>
          </a:xfrm>
        </p:spPr>
        <p:txBody>
          <a:bodyPr>
            <a:normAutofit fontScale="90000"/>
          </a:bodyPr>
          <a:lstStyle/>
          <a:p>
            <a:r>
              <a:rPr lang="en-US" dirty="0" smtClean="0"/>
              <a:t>Types of Fragments</a:t>
            </a:r>
            <a:endParaRPr lang="en-US" dirty="0"/>
          </a:p>
        </p:txBody>
      </p:sp>
      <p:sp>
        <p:nvSpPr>
          <p:cNvPr id="3" name="Content Placeholder 2"/>
          <p:cNvSpPr>
            <a:spLocks noGrp="1"/>
          </p:cNvSpPr>
          <p:nvPr>
            <p:ph idx="1"/>
          </p:nvPr>
        </p:nvSpPr>
        <p:spPr>
          <a:xfrm>
            <a:off x="677334" y="858645"/>
            <a:ext cx="8596668" cy="5182718"/>
          </a:xfrm>
        </p:spPr>
        <p:txBody>
          <a:bodyPr>
            <a:normAutofit/>
          </a:bodyPr>
          <a:lstStyle/>
          <a:p>
            <a:pPr marL="0" indent="0">
              <a:buNone/>
            </a:pPr>
            <a:r>
              <a:rPr lang="en-US" sz="3600" dirty="0" smtClean="0"/>
              <a:t>There are basically three types and these are;</a:t>
            </a:r>
          </a:p>
          <a:p>
            <a:r>
              <a:rPr lang="en-US" sz="3600" dirty="0" smtClean="0"/>
              <a:t>Single Frame fragments</a:t>
            </a:r>
          </a:p>
          <a:p>
            <a:r>
              <a:rPr lang="en-US" sz="3600" dirty="0" smtClean="0"/>
              <a:t>List fragments and</a:t>
            </a:r>
          </a:p>
          <a:p>
            <a:r>
              <a:rPr lang="en-US" sz="3600" dirty="0" smtClean="0"/>
              <a:t>Fragment transactions</a:t>
            </a:r>
            <a:endParaRPr lang="en-US" sz="3600" dirty="0"/>
          </a:p>
        </p:txBody>
      </p:sp>
    </p:spTree>
    <p:extLst>
      <p:ext uri="{BB962C8B-B14F-4D97-AF65-F5344CB8AC3E}">
        <p14:creationId xmlns:p14="http://schemas.microsoft.com/office/powerpoint/2010/main" val="423136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4302"/>
          </a:xfrm>
        </p:spPr>
        <p:txBody>
          <a:bodyPr>
            <a:normAutofit fontScale="90000"/>
          </a:bodyPr>
          <a:lstStyle/>
          <a:p>
            <a:r>
              <a:rPr lang="en-US" dirty="0"/>
              <a:t>Single Frame fragments</a:t>
            </a:r>
            <a:br>
              <a:rPr lang="en-US" dirty="0"/>
            </a:br>
            <a:endParaRPr lang="en-US" dirty="0"/>
          </a:p>
        </p:txBody>
      </p:sp>
      <p:sp>
        <p:nvSpPr>
          <p:cNvPr id="3" name="Content Placeholder 2"/>
          <p:cNvSpPr>
            <a:spLocks noGrp="1"/>
          </p:cNvSpPr>
          <p:nvPr>
            <p:ph idx="1"/>
          </p:nvPr>
        </p:nvSpPr>
        <p:spPr>
          <a:xfrm>
            <a:off x="677334" y="1393903"/>
            <a:ext cx="8596668" cy="4647460"/>
          </a:xfrm>
        </p:spPr>
        <p:txBody>
          <a:bodyPr>
            <a:normAutofit/>
          </a:bodyPr>
          <a:lstStyle/>
          <a:p>
            <a:r>
              <a:rPr lang="en-US" sz="3600" dirty="0"/>
              <a:t>Single frame fragments are using for hand hold devices like mobiles, here we can show only one fragment as a view</a:t>
            </a:r>
            <a:r>
              <a:rPr lang="en-US" sz="3600" dirty="0" smtClean="0"/>
              <a:t>.</a:t>
            </a:r>
          </a:p>
          <a:p>
            <a:r>
              <a:rPr lang="en-US" sz="3200" dirty="0" smtClean="0"/>
              <a:t>The device should </a:t>
            </a:r>
            <a:r>
              <a:rPr lang="en-US" sz="3200" dirty="0"/>
              <a:t>be above android 3.0 version.</a:t>
            </a:r>
            <a:endParaRPr lang="en-US" sz="5400" dirty="0"/>
          </a:p>
        </p:txBody>
      </p:sp>
    </p:spTree>
    <p:extLst>
      <p:ext uri="{BB962C8B-B14F-4D97-AF65-F5344CB8AC3E}">
        <p14:creationId xmlns:p14="http://schemas.microsoft.com/office/powerpoint/2010/main" val="2509943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8546"/>
          </a:xfrm>
        </p:spPr>
        <p:txBody>
          <a:bodyPr/>
          <a:lstStyle/>
          <a:p>
            <a:r>
              <a:rPr lang="en-US" dirty="0"/>
              <a:t>List fragments</a:t>
            </a:r>
          </a:p>
        </p:txBody>
      </p:sp>
      <p:sp>
        <p:nvSpPr>
          <p:cNvPr id="3" name="Content Placeholder 2"/>
          <p:cNvSpPr>
            <a:spLocks noGrp="1"/>
          </p:cNvSpPr>
          <p:nvPr>
            <p:ph idx="1"/>
          </p:nvPr>
        </p:nvSpPr>
        <p:spPr>
          <a:xfrm>
            <a:off x="677334" y="1338147"/>
            <a:ext cx="8596668" cy="4703216"/>
          </a:xfrm>
        </p:spPr>
        <p:txBody>
          <a:bodyPr>
            <a:normAutofit/>
          </a:bodyPr>
          <a:lstStyle/>
          <a:p>
            <a:r>
              <a:rPr lang="en-US" sz="4000" dirty="0"/>
              <a:t>fragments having special list view is called as list fragment</a:t>
            </a:r>
          </a:p>
        </p:txBody>
      </p:sp>
    </p:spTree>
    <p:extLst>
      <p:ext uri="{BB962C8B-B14F-4D97-AF65-F5344CB8AC3E}">
        <p14:creationId xmlns:p14="http://schemas.microsoft.com/office/powerpoint/2010/main" val="2044383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Transition</a:t>
            </a:r>
            <a:endParaRPr lang="en-US" dirty="0"/>
          </a:p>
        </p:txBody>
      </p:sp>
      <p:sp>
        <p:nvSpPr>
          <p:cNvPr id="3" name="Content Placeholder 2"/>
          <p:cNvSpPr>
            <a:spLocks noGrp="1"/>
          </p:cNvSpPr>
          <p:nvPr>
            <p:ph idx="1"/>
          </p:nvPr>
        </p:nvSpPr>
        <p:spPr>
          <a:xfrm>
            <a:off x="677334" y="1416205"/>
            <a:ext cx="8596668" cy="4625157"/>
          </a:xfrm>
        </p:spPr>
        <p:txBody>
          <a:bodyPr>
            <a:noAutofit/>
          </a:bodyPr>
          <a:lstStyle/>
          <a:p>
            <a:r>
              <a:rPr lang="en-US" sz="2800" dirty="0"/>
              <a:t>Using with fragment transaction. we can move one fragment to another fragment</a:t>
            </a:r>
            <a:r>
              <a:rPr lang="en-US" sz="2800" dirty="0" smtClean="0"/>
              <a:t>.</a:t>
            </a:r>
          </a:p>
          <a:p>
            <a:r>
              <a:rPr lang="en-US" sz="2800" dirty="0"/>
              <a:t>T</a:t>
            </a:r>
            <a:r>
              <a:rPr lang="en-US" sz="2800" dirty="0" smtClean="0"/>
              <a:t>he </a:t>
            </a:r>
            <a:r>
              <a:rPr lang="en-US" sz="2800" dirty="0"/>
              <a:t>transition framework provides a convenient API for animating between different UI states in an application. </a:t>
            </a:r>
            <a:endParaRPr lang="en-US" sz="2800" dirty="0" smtClean="0"/>
          </a:p>
          <a:p>
            <a:r>
              <a:rPr lang="en-US" sz="2800" dirty="0" smtClean="0"/>
              <a:t>The </a:t>
            </a:r>
            <a:r>
              <a:rPr lang="en-US" sz="2800" dirty="0"/>
              <a:t>framework is built around two key concepts: scenes and transitions. A scene defines a given state of an application's UI, whereas a transition defines the animated change between two scenes.</a:t>
            </a:r>
            <a:endParaRPr lang="en-US" sz="5400" dirty="0"/>
          </a:p>
        </p:txBody>
      </p:sp>
    </p:spTree>
    <p:extLst>
      <p:ext uri="{BB962C8B-B14F-4D97-AF65-F5344CB8AC3E}">
        <p14:creationId xmlns:p14="http://schemas.microsoft.com/office/powerpoint/2010/main" val="3865106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5339" y="0"/>
            <a:ext cx="7766936" cy="635620"/>
          </a:xfrm>
        </p:spPr>
        <p:txBody>
          <a:bodyPr/>
          <a:lstStyle/>
          <a:p>
            <a:r>
              <a:rPr lang="en-US" sz="4000" dirty="0"/>
              <a:t>important points about fragment</a:t>
            </a:r>
          </a:p>
        </p:txBody>
      </p:sp>
      <p:sp>
        <p:nvSpPr>
          <p:cNvPr id="4" name="Rectangle 1"/>
          <p:cNvSpPr>
            <a:spLocks noGrp="1" noChangeArrowheads="1"/>
          </p:cNvSpPr>
          <p:nvPr>
            <p:ph type="subTitle" idx="1"/>
          </p:nvPr>
        </p:nvSpPr>
        <p:spPr bwMode="auto">
          <a:xfrm>
            <a:off x="1027565" y="785483"/>
            <a:ext cx="8562484" cy="64325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71500" lvl="0" indent="-571500" algn="just" defTabSz="914400">
              <a:buClrTx/>
              <a:buSzTx/>
              <a:buFont typeface="Arial" panose="020B0604020202020204" pitchFamily="34" charset="0"/>
              <a:buChar char="•"/>
            </a:pPr>
            <a:r>
              <a:rPr lang="en-US" sz="2400" dirty="0"/>
              <a:t>A fragment has its own layout and its own </a:t>
            </a:r>
            <a:r>
              <a:rPr lang="en-US" sz="2400" dirty="0" smtClean="0"/>
              <a:t>behavior </a:t>
            </a:r>
            <a:r>
              <a:rPr lang="en-US" sz="2400" dirty="0"/>
              <a:t>with its own life cycle callbacks</a:t>
            </a:r>
            <a:r>
              <a:rPr lang="en-US" sz="2400" dirty="0" smtClean="0"/>
              <a:t>.</a:t>
            </a:r>
          </a:p>
          <a:p>
            <a:pPr marL="571500" lvl="0" indent="-571500" algn="just" defTabSz="914400">
              <a:buClrTx/>
              <a:buSzTx/>
              <a:buFont typeface="Arial" panose="020B0604020202020204" pitchFamily="34" charset="0"/>
              <a:buChar char="•"/>
            </a:pPr>
            <a:r>
              <a:rPr lang="en-US" sz="2400" dirty="0"/>
              <a:t>You can add or remove fragments in an activity while the activity is running</a:t>
            </a:r>
            <a:r>
              <a:rPr lang="en-US" sz="2400" dirty="0" smtClean="0"/>
              <a:t>.</a:t>
            </a:r>
          </a:p>
          <a:p>
            <a:pPr marL="571500" lvl="0" indent="-571500" algn="just" defTabSz="914400">
              <a:buClrTx/>
              <a:buSzTx/>
              <a:buFont typeface="Arial" panose="020B0604020202020204" pitchFamily="34" charset="0"/>
              <a:buChar char="•"/>
            </a:pPr>
            <a:r>
              <a:rPr lang="en-US" sz="2400" dirty="0"/>
              <a:t>Fragment life cycle is closely related to the life cycle of its host activity </a:t>
            </a:r>
            <a:r>
              <a:rPr lang="en-US" sz="2400" dirty="0" smtClean="0"/>
              <a:t>(activity </a:t>
            </a:r>
            <a:r>
              <a:rPr lang="en-US" sz="2400" dirty="0"/>
              <a:t>paused, all the </a:t>
            </a:r>
            <a:r>
              <a:rPr lang="en-US" sz="2400" dirty="0" smtClean="0"/>
              <a:t>fragments stopped because </a:t>
            </a:r>
            <a:r>
              <a:rPr lang="en-US" sz="2400" dirty="0"/>
              <a:t>A fragment must always be embedded in an activity</a:t>
            </a:r>
            <a:r>
              <a:rPr lang="en-US" sz="3200" dirty="0" smtClean="0"/>
              <a:t>.)</a:t>
            </a:r>
            <a:endParaRPr lang="en-US" sz="2400" dirty="0" smtClean="0"/>
          </a:p>
          <a:p>
            <a:pPr marL="571500" lvl="0" indent="-571500" algn="just" defTabSz="914400">
              <a:buClrTx/>
              <a:buSzTx/>
              <a:buFont typeface="Arial" panose="020B0604020202020204" pitchFamily="34" charset="0"/>
              <a:buChar char="•"/>
            </a:pPr>
            <a:r>
              <a:rPr lang="en-US" sz="2400" dirty="0"/>
              <a:t>A fragment can implement a </a:t>
            </a:r>
            <a:r>
              <a:rPr lang="en-US" sz="2400" dirty="0" smtClean="0"/>
              <a:t>behavior </a:t>
            </a:r>
            <a:r>
              <a:rPr lang="en-US" sz="2400" dirty="0"/>
              <a:t>that has no user interface component</a:t>
            </a:r>
            <a:r>
              <a:rPr lang="en-US" sz="2400" dirty="0" smtClean="0"/>
              <a:t>.</a:t>
            </a:r>
          </a:p>
          <a:p>
            <a:pPr marL="571500" lvl="0" indent="-571500" algn="just" defTabSz="914400">
              <a:buClrTx/>
              <a:buSzTx/>
              <a:buFont typeface="Arial" panose="020B0604020202020204" pitchFamily="34" charset="0"/>
              <a:buChar char="•"/>
            </a:pPr>
            <a:r>
              <a:rPr lang="en-US" sz="2400" dirty="0"/>
              <a:t>Fragments were added to the Android API in Honeycomb version of Android which API version 11</a:t>
            </a:r>
            <a:r>
              <a:rPr lang="en-US" sz="2400" dirty="0" smtClean="0"/>
              <a:t>.</a:t>
            </a:r>
          </a:p>
          <a:p>
            <a:pPr marL="571500" lvl="0" indent="-571500" algn="just" defTabSz="914400">
              <a:buClrTx/>
              <a:buSzTx/>
              <a:buFont typeface="Arial" panose="020B0604020202020204" pitchFamily="34" charset="0"/>
              <a:buChar char="•"/>
            </a:pPr>
            <a:r>
              <a:rPr lang="en-US" sz="2400" dirty="0"/>
              <a:t>You can combine multiple fragments in a single activity to build a multi-pane UI and reuse a fragment in multiple activities</a:t>
            </a:r>
            <a:r>
              <a:rPr lang="en-US" sz="2400" dirty="0" smtClean="0"/>
              <a:t>.</a:t>
            </a:r>
          </a:p>
          <a:p>
            <a:pPr marL="571500" lvl="0" indent="-571500" algn="just" defTabSz="914400">
              <a:buClrTx/>
              <a:buSzTx/>
              <a:buFont typeface="Arial" panose="020B0604020202020204" pitchFamily="34" charset="0"/>
              <a:buChar char="•"/>
            </a:pPr>
            <a:endParaRPr kumimoji="0" lang="en-US" altLang="en-US" sz="4400" b="0" i="0" strike="noStrike" cap="none" normalizeH="0" baseline="0" dirty="0" smtClean="0">
              <a:ln>
                <a:noFill/>
              </a:ln>
              <a:effectLst/>
              <a:cs typeface="Arial" panose="020B0604020202020204" pitchFamily="34" charset="0"/>
            </a:endParaRPr>
          </a:p>
        </p:txBody>
      </p:sp>
    </p:spTree>
    <p:extLst>
      <p:ext uri="{BB962C8B-B14F-4D97-AF65-F5344CB8AC3E}">
        <p14:creationId xmlns:p14="http://schemas.microsoft.com/office/powerpoint/2010/main" val="3278301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were Fragments introduced?</a:t>
            </a:r>
            <a:endParaRPr lang="en-US" dirty="0"/>
          </a:p>
        </p:txBody>
      </p:sp>
      <p:sp>
        <p:nvSpPr>
          <p:cNvPr id="3" name="Content Placeholder 2"/>
          <p:cNvSpPr>
            <a:spLocks noGrp="1"/>
          </p:cNvSpPr>
          <p:nvPr>
            <p:ph idx="1"/>
          </p:nvPr>
        </p:nvSpPr>
        <p:spPr>
          <a:xfrm>
            <a:off x="677334" y="1338147"/>
            <a:ext cx="8596668" cy="4703216"/>
          </a:xfrm>
        </p:spPr>
        <p:txBody>
          <a:bodyPr>
            <a:noAutofit/>
          </a:bodyPr>
          <a:lstStyle/>
          <a:p>
            <a:r>
              <a:rPr lang="en-US" sz="2600" dirty="0" smtClean="0">
                <a:latin typeface="Arial" panose="020B0604020202020204" pitchFamily="34" charset="0"/>
                <a:cs typeface="Arial" panose="020B0604020202020204" pitchFamily="34" charset="0"/>
              </a:rPr>
              <a:t>They were introduced primarily </a:t>
            </a:r>
            <a:r>
              <a:rPr lang="en-US" sz="2600" dirty="0">
                <a:latin typeface="Arial" panose="020B0604020202020204" pitchFamily="34" charset="0"/>
                <a:cs typeface="Arial" panose="020B0604020202020204" pitchFamily="34" charset="0"/>
              </a:rPr>
              <a:t>to support more dynamic and flexible UI designs on large screens, such as tablets. Because a tablet's screen is much larger than that of a handset, there's more room to combine and interchange UI components. Fragments allow such designs without the need for you to manage complex changes to the view hierarchy. By dividing the layout of an activity into fragments, you become able to modify the activity's appearance at runtime and preserve those changes in a back stack that's managed by the activity.</a:t>
            </a:r>
          </a:p>
        </p:txBody>
      </p:sp>
    </p:spTree>
    <p:extLst>
      <p:ext uri="{BB962C8B-B14F-4D97-AF65-F5344CB8AC3E}">
        <p14:creationId xmlns:p14="http://schemas.microsoft.com/office/powerpoint/2010/main" val="703268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0373" y="456527"/>
            <a:ext cx="7766936" cy="635620"/>
          </a:xfrm>
        </p:spPr>
        <p:txBody>
          <a:bodyPr/>
          <a:lstStyle/>
          <a:p>
            <a:r>
              <a:rPr lang="en-US" sz="4000" dirty="0"/>
              <a:t>I</a:t>
            </a:r>
            <a:r>
              <a:rPr lang="en-US" sz="4000" dirty="0" smtClean="0"/>
              <a:t>mportant </a:t>
            </a:r>
            <a:r>
              <a:rPr lang="en-US" sz="4000" dirty="0"/>
              <a:t>points about fragment</a:t>
            </a:r>
          </a:p>
        </p:txBody>
      </p:sp>
      <p:sp>
        <p:nvSpPr>
          <p:cNvPr id="4" name="Rectangle 1"/>
          <p:cNvSpPr>
            <a:spLocks noGrp="1" noChangeArrowheads="1"/>
          </p:cNvSpPr>
          <p:nvPr>
            <p:ph type="subTitle" idx="1"/>
          </p:nvPr>
        </p:nvSpPr>
        <p:spPr bwMode="auto">
          <a:xfrm>
            <a:off x="836341" y="1136753"/>
            <a:ext cx="9233210"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71500" indent="-571500" algn="l" defTabSz="914400">
              <a:buClrTx/>
              <a:buSzTx/>
              <a:buFont typeface="Arial" panose="020B0604020202020204" pitchFamily="34" charset="0"/>
              <a:buChar char="•"/>
            </a:pPr>
            <a:r>
              <a:rPr lang="en-US" altLang="en-US" sz="3200" dirty="0">
                <a:cs typeface="Arial" panose="020B0604020202020204" pitchFamily="34" charset="0"/>
              </a:rPr>
              <a:t>When you add a fragment as a part of your activity layout, it lives in a </a:t>
            </a:r>
            <a:r>
              <a:rPr lang="en-US" altLang="en-US" sz="2800" u="sng" dirty="0" smtClean="0">
                <a:cs typeface="Arial" panose="020B0604020202020204" pitchFamily="34" charset="0"/>
                <a:hlinkClick r:id="rId2"/>
              </a:rPr>
              <a:t>ViewGroup</a:t>
            </a:r>
            <a:r>
              <a:rPr lang="en-US" altLang="en-US" sz="3200" dirty="0">
                <a:cs typeface="Arial" panose="020B0604020202020204" pitchFamily="34" charset="0"/>
              </a:rPr>
              <a:t> inside the activity's view hierarchy and the fragment defines its own view layout.</a:t>
            </a:r>
            <a:r>
              <a:rPr lang="en-US" altLang="en-US" sz="4000" dirty="0">
                <a:cs typeface="Arial" panose="020B0604020202020204" pitchFamily="34" charset="0"/>
              </a:rPr>
              <a:t> </a:t>
            </a:r>
            <a:endParaRPr lang="en-US" sz="3200" dirty="0" smtClean="0"/>
          </a:p>
          <a:p>
            <a:pPr marL="571500" lvl="0" indent="-571500" algn="l" defTabSz="914400">
              <a:buClrTx/>
              <a:buSzTx/>
              <a:buFont typeface="Arial" panose="020B0604020202020204" pitchFamily="34" charset="0"/>
              <a:buChar char="•"/>
            </a:pPr>
            <a:r>
              <a:rPr lang="en-US" sz="3200" dirty="0" smtClean="0"/>
              <a:t>You </a:t>
            </a:r>
            <a:r>
              <a:rPr lang="en-US" sz="3200" dirty="0"/>
              <a:t>create fragments </a:t>
            </a:r>
            <a:r>
              <a:rPr lang="en-US" sz="3200" dirty="0" smtClean="0"/>
              <a:t>by extending</a:t>
            </a:r>
            <a:r>
              <a:rPr lang="en-US" sz="3200" dirty="0"/>
              <a:t> </a:t>
            </a:r>
            <a:r>
              <a:rPr lang="en-US" sz="3200" b="1" dirty="0"/>
              <a:t>Fragment</a:t>
            </a:r>
            <a:r>
              <a:rPr lang="en-US" sz="3200" dirty="0"/>
              <a:t> class and You can </a:t>
            </a:r>
            <a:r>
              <a:rPr lang="en-US" sz="3200" dirty="0" smtClean="0"/>
              <a:t>insert a </a:t>
            </a:r>
            <a:r>
              <a:rPr lang="en-US" sz="3200" dirty="0"/>
              <a:t>fragment into your activity layout by declaring the fragment in the activity's layout file, as a </a:t>
            </a:r>
            <a:r>
              <a:rPr lang="en-US" sz="3200" b="1" dirty="0"/>
              <a:t>&lt;fragment&gt;</a:t>
            </a:r>
            <a:r>
              <a:rPr lang="en-US" sz="3200" dirty="0"/>
              <a:t> element</a:t>
            </a:r>
            <a:r>
              <a:rPr lang="en-US" sz="3200" dirty="0" smtClean="0"/>
              <a:t>.</a:t>
            </a:r>
          </a:p>
          <a:p>
            <a:pPr marL="571500" lvl="0" indent="-571500" algn="l" defTabSz="914400">
              <a:buClrTx/>
              <a:buSzTx/>
              <a:buFont typeface="Arial" panose="020B0604020202020204" pitchFamily="34" charset="0"/>
              <a:buChar char="•"/>
            </a:pPr>
            <a:endParaRPr kumimoji="0" lang="en-US" altLang="en-US" sz="6600" b="0" i="0" strike="noStrike" cap="none" normalizeH="0" baseline="0" dirty="0" smtClean="0">
              <a:ln>
                <a:noFill/>
              </a:ln>
              <a:effectLst/>
              <a:cs typeface="Arial" panose="020B0604020202020204" pitchFamily="34" charset="0"/>
            </a:endParaRPr>
          </a:p>
        </p:txBody>
      </p:sp>
    </p:spTree>
    <p:extLst>
      <p:ext uri="{BB962C8B-B14F-4D97-AF65-F5344CB8AC3E}">
        <p14:creationId xmlns:p14="http://schemas.microsoft.com/office/powerpoint/2010/main" val="806543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4" name="Rectangle 1"/>
          <p:cNvSpPr>
            <a:spLocks noGrp="1" noChangeArrowheads="1"/>
          </p:cNvSpPr>
          <p:nvPr>
            <p:ph idx="1"/>
          </p:nvPr>
        </p:nvSpPr>
        <p:spPr bwMode="auto">
          <a:xfrm>
            <a:off x="677334" y="2762147"/>
            <a:ext cx="1179842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fragment</a:t>
            </a:r>
            <a:br>
              <a:rPr kumimoji="0" lang="en-US" alt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24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"1dp"</a:t>
            </a:r>
            <a:b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24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:layout_weight</a:t>
            </a:r>
            <a:r>
              <a:rPr kumimoji="0" lang="en-US" altLang="en-US" sz="24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"3"</a:t>
            </a:r>
            <a:b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24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com.tindyebwa.framentsdanfido.DetailFragment</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24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"@+id/detail"</a:t>
            </a:r>
            <a:b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065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Cntd</a:t>
            </a:r>
            <a:r>
              <a:rPr lang="en-US" dirty="0" smtClean="0"/>
              <a:t>…</a:t>
            </a:r>
            <a:endParaRPr lang="en-US" dirty="0"/>
          </a:p>
        </p:txBody>
      </p:sp>
      <p:sp>
        <p:nvSpPr>
          <p:cNvPr id="3" name="Content Placeholder 2"/>
          <p:cNvSpPr>
            <a:spLocks noGrp="1"/>
          </p:cNvSpPr>
          <p:nvPr>
            <p:ph idx="1"/>
          </p:nvPr>
        </p:nvSpPr>
        <p:spPr/>
        <p:txBody>
          <a:bodyPr/>
          <a:lstStyle/>
          <a:p>
            <a:r>
              <a:rPr lang="en-US" sz="3600" dirty="0"/>
              <a:t> </a:t>
            </a:r>
            <a:r>
              <a:rPr lang="en-US" sz="3600" dirty="0" smtClean="0"/>
              <a:t>A </a:t>
            </a:r>
            <a:r>
              <a:rPr lang="en-US" sz="3600" dirty="0"/>
              <a:t>news application can use one fragment to show a list of articles on the left and another fragment to display an article on the right—both fragments appear in one activity, side by </a:t>
            </a:r>
            <a:r>
              <a:rPr lang="en-US" sz="3600" dirty="0" smtClean="0"/>
              <a:t>side</a:t>
            </a:r>
          </a:p>
          <a:p>
            <a:endParaRPr lang="en-US" dirty="0"/>
          </a:p>
        </p:txBody>
      </p:sp>
    </p:spTree>
    <p:extLst>
      <p:ext uri="{BB962C8B-B14F-4D97-AF65-F5344CB8AC3E}">
        <p14:creationId xmlns:p14="http://schemas.microsoft.com/office/powerpoint/2010/main" val="1991154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7395"/>
          </a:xfrm>
        </p:spPr>
        <p:txBody>
          <a:bodyPr/>
          <a:lstStyle/>
          <a:p>
            <a:r>
              <a:rPr lang="en-US" dirty="0" smtClean="0"/>
              <a:t>Appearance on different devices</a:t>
            </a:r>
            <a:endParaRPr lang="en-US" dirty="0"/>
          </a:p>
        </p:txBody>
      </p:sp>
      <p:pic>
        <p:nvPicPr>
          <p:cNvPr id="4" name="Content Placeholder 3"/>
          <p:cNvPicPr>
            <a:picLocks noGrp="1" noChangeAspect="1"/>
          </p:cNvPicPr>
          <p:nvPr>
            <p:ph idx="1"/>
          </p:nvPr>
        </p:nvPicPr>
        <p:blipFill>
          <a:blip r:embed="rId2"/>
          <a:stretch>
            <a:fillRect/>
          </a:stretch>
        </p:blipFill>
        <p:spPr>
          <a:xfrm>
            <a:off x="1081668" y="1326995"/>
            <a:ext cx="7244941" cy="4795023"/>
          </a:xfrm>
          <a:prstGeom prst="rect">
            <a:avLst/>
          </a:prstGeom>
        </p:spPr>
      </p:pic>
    </p:spTree>
    <p:extLst>
      <p:ext uri="{BB962C8B-B14F-4D97-AF65-F5344CB8AC3E}">
        <p14:creationId xmlns:p14="http://schemas.microsoft.com/office/powerpoint/2010/main" val="1203377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6244"/>
          </a:xfrm>
        </p:spPr>
        <p:txBody>
          <a:bodyPr/>
          <a:lstStyle/>
          <a:p>
            <a:r>
              <a:rPr lang="en-US" dirty="0"/>
              <a:t>Creating a Fragment</a:t>
            </a:r>
          </a:p>
        </p:txBody>
      </p:sp>
      <p:sp>
        <p:nvSpPr>
          <p:cNvPr id="3" name="Content Placeholder 2"/>
          <p:cNvSpPr>
            <a:spLocks noGrp="1"/>
          </p:cNvSpPr>
          <p:nvPr>
            <p:ph idx="1"/>
          </p:nvPr>
        </p:nvSpPr>
        <p:spPr>
          <a:xfrm>
            <a:off x="677334" y="1315844"/>
            <a:ext cx="8596668" cy="3880773"/>
          </a:xfrm>
        </p:spPr>
        <p:txBody>
          <a:bodyPr>
            <a:noAutofit/>
          </a:bodyPr>
          <a:lstStyle/>
          <a:p>
            <a:r>
              <a:rPr lang="en-US" sz="2400" dirty="0"/>
              <a:t>To create a fragment, you must create a subclass of Fragment (or an existing subclass of it). </a:t>
            </a:r>
            <a:endParaRPr lang="en-US" sz="2400" dirty="0" smtClean="0"/>
          </a:p>
          <a:p>
            <a:r>
              <a:rPr lang="en-US" sz="2400" dirty="0" smtClean="0"/>
              <a:t>The </a:t>
            </a:r>
            <a:r>
              <a:rPr lang="en-US" sz="2400" dirty="0"/>
              <a:t>Fragment class has code that looks a lot like an Activity. </a:t>
            </a:r>
            <a:endParaRPr lang="en-US" sz="2400" dirty="0" smtClean="0"/>
          </a:p>
          <a:p>
            <a:r>
              <a:rPr lang="en-US" sz="2400" dirty="0" smtClean="0"/>
              <a:t>It </a:t>
            </a:r>
            <a:r>
              <a:rPr lang="en-US" sz="2400" dirty="0"/>
              <a:t>contains callback methods similar to an activity, such as </a:t>
            </a:r>
            <a:r>
              <a:rPr lang="en-US" sz="2400" dirty="0" err="1"/>
              <a:t>onCreate</a:t>
            </a:r>
            <a:r>
              <a:rPr lang="en-US" sz="2400" dirty="0"/>
              <a:t>(), </a:t>
            </a:r>
            <a:r>
              <a:rPr lang="en-US" sz="2400" dirty="0" err="1"/>
              <a:t>onStart</a:t>
            </a:r>
            <a:r>
              <a:rPr lang="en-US" sz="2400" dirty="0"/>
              <a:t>(), </a:t>
            </a:r>
            <a:r>
              <a:rPr lang="en-US" sz="2400" dirty="0" err="1"/>
              <a:t>onPause</a:t>
            </a:r>
            <a:r>
              <a:rPr lang="en-US" sz="2400" dirty="0"/>
              <a:t>(), and </a:t>
            </a:r>
            <a:r>
              <a:rPr lang="en-US" sz="2400" dirty="0" err="1"/>
              <a:t>onStop</a:t>
            </a:r>
            <a:r>
              <a:rPr lang="en-US" sz="2400" dirty="0"/>
              <a:t>(). </a:t>
            </a:r>
            <a:endParaRPr lang="en-US" sz="2400" dirty="0" smtClean="0"/>
          </a:p>
          <a:p>
            <a:r>
              <a:rPr lang="en-US" sz="2400" dirty="0"/>
              <a:t>C</a:t>
            </a:r>
            <a:r>
              <a:rPr lang="en-US" sz="2400" dirty="0" smtClean="0"/>
              <a:t>onverting </a:t>
            </a:r>
            <a:r>
              <a:rPr lang="en-US" sz="2400" dirty="0"/>
              <a:t>an existing Android application to use fragments, you might simply move code from your activity's callback methods into the respective callback methods of your fragment.</a:t>
            </a:r>
          </a:p>
        </p:txBody>
      </p:sp>
    </p:spTree>
    <p:extLst>
      <p:ext uri="{BB962C8B-B14F-4D97-AF65-F5344CB8AC3E}">
        <p14:creationId xmlns:p14="http://schemas.microsoft.com/office/powerpoint/2010/main" val="1363782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563</TotalTime>
  <Words>783</Words>
  <Application>Microsoft Office PowerPoint</Application>
  <PresentationFormat>Widescreen</PresentationFormat>
  <Paragraphs>89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Courier New</vt:lpstr>
      <vt:lpstr>Trebuchet MS</vt:lpstr>
      <vt:lpstr>Wingdings 3</vt:lpstr>
      <vt:lpstr>Facet</vt:lpstr>
      <vt:lpstr>FRAGMENTS AND RESPONSIVENESS</vt:lpstr>
      <vt:lpstr>Fragments and responsiveness.</vt:lpstr>
      <vt:lpstr>important points about fragment</vt:lpstr>
      <vt:lpstr>Why were Fragments introduced?</vt:lpstr>
      <vt:lpstr>Important points about fragment</vt:lpstr>
      <vt:lpstr>For example…</vt:lpstr>
      <vt:lpstr>Cntd…</vt:lpstr>
      <vt:lpstr>Appearance on different devices</vt:lpstr>
      <vt:lpstr>Creating a Fragment</vt:lpstr>
      <vt:lpstr>Lifecycle of Fragments</vt:lpstr>
      <vt:lpstr>Methods…</vt:lpstr>
      <vt:lpstr>onAttach()</vt:lpstr>
      <vt:lpstr>onCreate()</vt:lpstr>
      <vt:lpstr>onCreateView()</vt:lpstr>
      <vt:lpstr>onActivityCreated()</vt:lpstr>
      <vt:lpstr>onStart(), onResume()</vt:lpstr>
      <vt:lpstr>onPause() </vt:lpstr>
      <vt:lpstr>onStop(), onDestroyView() </vt:lpstr>
      <vt:lpstr>onDestroy()</vt:lpstr>
      <vt:lpstr>How to use Fragments? </vt:lpstr>
      <vt:lpstr>Types of Fragments</vt:lpstr>
      <vt:lpstr>Single Frame fragments </vt:lpstr>
      <vt:lpstr>List fragments</vt:lpstr>
      <vt:lpstr>Fragment Transition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Fragments.</dc:title>
  <dc:creator>TDannG</dc:creator>
  <cp:lastModifiedBy>TDannG</cp:lastModifiedBy>
  <cp:revision>16</cp:revision>
  <dcterms:created xsi:type="dcterms:W3CDTF">2017-10-19T04:37:00Z</dcterms:created>
  <dcterms:modified xsi:type="dcterms:W3CDTF">2017-10-20T08:55:52Z</dcterms:modified>
</cp:coreProperties>
</file>