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74320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1pPr>
    <a:lvl2pPr marL="455613" indent="1588" algn="ctr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2pPr>
    <a:lvl3pPr marL="912813" indent="1588" algn="ctr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3pPr>
    <a:lvl4pPr marL="1370013" indent="1588" algn="ctr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4pPr>
    <a:lvl5pPr marL="1827213" indent="1588" algn="ctr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800" kern="1200" baseline="-250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14186"/>
    <a:srgbClr val="CED8E4"/>
    <a:srgbClr val="F2B32A"/>
    <a:srgbClr val="001B3A"/>
    <a:srgbClr val="002D4F"/>
    <a:srgbClr val="AA6E1B"/>
    <a:srgbClr val="F4C139"/>
    <a:srgbClr val="000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63" autoAdjust="0"/>
  </p:normalViewPr>
  <p:slideViewPr>
    <p:cSldViewPr>
      <p:cViewPr varScale="1">
        <p:scale>
          <a:sx n="26" d="100"/>
          <a:sy n="26" d="100"/>
        </p:scale>
        <p:origin x="-144" y="-136"/>
      </p:cViewPr>
      <p:guideLst>
        <p:guide orient="horz" pos="2304"/>
        <p:guide orient="horz" pos="8928"/>
        <p:guide orient="horz" pos="16992"/>
        <p:guide pos="6624"/>
        <p:guide pos="7200"/>
        <p:guide pos="14112"/>
        <p:guide pos="288"/>
        <p:guide pos="20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file:///D:\My%20Dropbox\Spark\05192010-SparkAL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03699273167777"/>
          <c:y val="0.0475366735510269"/>
          <c:w val="0.72624106882473"/>
          <c:h val="0.5851527352438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Hadoop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  <c:pt idx="4">
                  <c:v>30.0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128.0</c:v>
                </c:pt>
                <c:pt idx="1">
                  <c:v>637.0</c:v>
                </c:pt>
                <c:pt idx="2">
                  <c:v>1245.0</c:v>
                </c:pt>
                <c:pt idx="3">
                  <c:v>2559.0</c:v>
                </c:pt>
                <c:pt idx="4">
                  <c:v>3818.0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  <c:pt idx="4">
                  <c:v>30.0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174.0</c:v>
                </c:pt>
                <c:pt idx="1">
                  <c:v>214.0</c:v>
                </c:pt>
                <c:pt idx="2">
                  <c:v>242.0</c:v>
                </c:pt>
                <c:pt idx="3">
                  <c:v>283.0</c:v>
                </c:pt>
                <c:pt idx="4">
                  <c:v>354.0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7637352"/>
        <c:axId val="637642872"/>
      </c:scatterChart>
      <c:valAx>
        <c:axId val="637637352"/>
        <c:scaling>
          <c:orientation val="minMax"/>
          <c:max val="35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of Iterations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37642872"/>
        <c:crosses val="autoZero"/>
        <c:crossBetween val="midCat"/>
      </c:valAx>
      <c:valAx>
        <c:axId val="63764287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Running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37637352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Response Time (s)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Cached Dataset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Cached RDD</c:v>
                </c:pt>
                <c:pt idx="1">
                  <c:v>Non-Cached RDD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</c:v>
                </c:pt>
                <c:pt idx="1">
                  <c:v>19.0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37679432"/>
        <c:axId val="637682376"/>
      </c:barChart>
      <c:catAx>
        <c:axId val="637679432"/>
        <c:scaling>
          <c:orientation val="minMax"/>
        </c:scaling>
        <c:delete val="0"/>
        <c:axPos val="l"/>
        <c:majorTickMark val="out"/>
        <c:minorTickMark val="none"/>
        <c:tickLblPos val="nextTo"/>
        <c:crossAx val="637682376"/>
        <c:crosses val="autoZero"/>
        <c:auto val="1"/>
        <c:lblAlgn val="ctr"/>
        <c:lblOffset val="100"/>
        <c:noMultiLvlLbl val="0"/>
      </c:catAx>
      <c:valAx>
        <c:axId val="63768237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6376794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000">
          <a:latin typeface="Corbel"/>
          <a:cs typeface="Corbel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First Iteration</c:v>
          </c:tx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Sheet1!$N$4:$N$9</c:f>
                <c:numCache>
                  <c:formatCode>General</c:formatCode>
                  <c:ptCount val="6"/>
                  <c:pt idx="0">
                    <c:v>146.5168932239561</c:v>
                  </c:pt>
                  <c:pt idx="1">
                    <c:v>13.42758355028887</c:v>
                  </c:pt>
                  <c:pt idx="2">
                    <c:v>12.2065556157337</c:v>
                  </c:pt>
                  <c:pt idx="3">
                    <c:v>8.16700679563822</c:v>
                  </c:pt>
                  <c:pt idx="4">
                    <c:v>5.77061521850134</c:v>
                  </c:pt>
                  <c:pt idx="5">
                    <c:v>3.834057902536258</c:v>
                  </c:pt>
                </c:numCache>
              </c:numRef>
            </c:plus>
            <c:minus>
              <c:numRef>
                <c:f>Sheet1!$N$4:$N$9</c:f>
                <c:numCache>
                  <c:formatCode>General</c:formatCode>
                  <c:ptCount val="6"/>
                  <c:pt idx="0">
                    <c:v>146.5168932239561</c:v>
                  </c:pt>
                  <c:pt idx="1">
                    <c:v>13.42758355028887</c:v>
                  </c:pt>
                  <c:pt idx="2">
                    <c:v>12.2065556157337</c:v>
                  </c:pt>
                  <c:pt idx="3">
                    <c:v>8.16700679563822</c:v>
                  </c:pt>
                  <c:pt idx="4">
                    <c:v>5.77061521850134</c:v>
                  </c:pt>
                  <c:pt idx="5">
                    <c:v>3.834057902536258</c:v>
                  </c:pt>
                </c:numCache>
              </c:numRef>
            </c:minus>
          </c:errBars>
          <c:cat>
            <c:numRef>
              <c:f>Sheet1!$L$4:$L$9</c:f>
              <c:numCache>
                <c:formatCode>General</c:formatCode>
                <c:ptCount val="6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  <c:pt idx="4">
                  <c:v>30.0</c:v>
                </c:pt>
                <c:pt idx="5">
                  <c:v>40.0</c:v>
                </c:pt>
              </c:numCache>
            </c:numRef>
          </c:cat>
          <c:val>
            <c:numRef>
              <c:f>Sheet1!$M$4:$M$9</c:f>
              <c:numCache>
                <c:formatCode>General</c:formatCode>
                <c:ptCount val="6"/>
                <c:pt idx="0">
                  <c:v>2015.8</c:v>
                </c:pt>
                <c:pt idx="1">
                  <c:v>456.4</c:v>
                </c:pt>
                <c:pt idx="2">
                  <c:v>254.0</c:v>
                </c:pt>
                <c:pt idx="3">
                  <c:v>146.2</c:v>
                </c:pt>
                <c:pt idx="4">
                  <c:v>120.6</c:v>
                </c:pt>
                <c:pt idx="5">
                  <c:v>104.8</c:v>
                </c:pt>
              </c:numCache>
            </c:numRef>
          </c:val>
        </c:ser>
        <c:ser>
          <c:idx val="1"/>
          <c:order val="1"/>
          <c:tx>
            <c:v>Later Iterations</c:v>
          </c:tx>
          <c:invertIfNegative val="0"/>
          <c:dLbls>
            <c:dLbl>
              <c:idx val="0"/>
              <c:layout>
                <c:manualLayout>
                  <c:x val="-0.00154320987654321"/>
                  <c:y val="-0.024069201797988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"/>
                  <c:y val="-0.024069201797988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-0.024069201797988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"/>
                  <c:y val="-0.021060551573239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Sheet1!$P$4:$P$9</c:f>
                <c:numCache>
                  <c:formatCode>General</c:formatCode>
                  <c:ptCount val="6"/>
                  <c:pt idx="0">
                    <c:v>2.302172886603813</c:v>
                  </c:pt>
                  <c:pt idx="1">
                    <c:v>3.20936130717443</c:v>
                  </c:pt>
                  <c:pt idx="2">
                    <c:v>15.41752249876734</c:v>
                  </c:pt>
                  <c:pt idx="3">
                    <c:v>3.834057902536258</c:v>
                  </c:pt>
                  <c:pt idx="4">
                    <c:v>2.774887385102454</c:v>
                  </c:pt>
                  <c:pt idx="5">
                    <c:v>3.114482300479458</c:v>
                  </c:pt>
                </c:numCache>
              </c:numRef>
            </c:plus>
            <c:minus>
              <c:numRef>
                <c:f>Sheet1!$P$4:$P$9</c:f>
                <c:numCache>
                  <c:formatCode>General</c:formatCode>
                  <c:ptCount val="6"/>
                  <c:pt idx="0">
                    <c:v>2.302172886603813</c:v>
                  </c:pt>
                  <c:pt idx="1">
                    <c:v>3.20936130717443</c:v>
                  </c:pt>
                  <c:pt idx="2">
                    <c:v>15.41752249876734</c:v>
                  </c:pt>
                  <c:pt idx="3">
                    <c:v>3.834057902536258</c:v>
                  </c:pt>
                  <c:pt idx="4">
                    <c:v>2.774887385102454</c:v>
                  </c:pt>
                  <c:pt idx="5">
                    <c:v>3.114482300479458</c:v>
                  </c:pt>
                </c:numCache>
              </c:numRef>
            </c:minus>
          </c:errBars>
          <c:cat>
            <c:numRef>
              <c:f>Sheet1!$L$4:$L$9</c:f>
              <c:numCache>
                <c:formatCode>General</c:formatCode>
                <c:ptCount val="6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  <c:pt idx="4">
                  <c:v>30.0</c:v>
                </c:pt>
                <c:pt idx="5">
                  <c:v>40.0</c:v>
                </c:pt>
              </c:numCache>
            </c:numRef>
          </c:cat>
          <c:val>
            <c:numRef>
              <c:f>Sheet1!$O$4:$O$9</c:f>
              <c:numCache>
                <c:formatCode>General</c:formatCode>
                <c:ptCount val="6"/>
                <c:pt idx="0">
                  <c:v>2064.4</c:v>
                </c:pt>
                <c:pt idx="1">
                  <c:v>416.6</c:v>
                </c:pt>
                <c:pt idx="2">
                  <c:v>221.2</c:v>
                </c:pt>
                <c:pt idx="3">
                  <c:v>109.2</c:v>
                </c:pt>
                <c:pt idx="4">
                  <c:v>88.8</c:v>
                </c:pt>
                <c:pt idx="5">
                  <c:v>73.2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637736120"/>
        <c:axId val="637741640"/>
      </c:barChart>
      <c:catAx>
        <c:axId val="637736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37741640"/>
        <c:crosses val="autoZero"/>
        <c:auto val="1"/>
        <c:lblAlgn val="ctr"/>
        <c:lblOffset val="100"/>
        <c:noMultiLvlLbl val="0"/>
      </c:catAx>
      <c:valAx>
        <c:axId val="6377416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377361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0753078942055"/>
          <c:y val="0.282302997009095"/>
          <c:w val="0.221682681613951"/>
          <c:h val="0.23885517257105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71600" y="685800"/>
            <a:ext cx="41148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BA391ECA-5B71-C841-99A5-E6D5BDA44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12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850" algn="l" defTabSz="457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0" algn="l" defTabSz="457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0" algn="l" defTabSz="457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1" algn="l" defTabSz="457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01C2D-B777-1145-B0A2-F4AE250D83A5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8521700"/>
            <a:ext cx="27981275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6" y="15544800"/>
            <a:ext cx="23044150" cy="7010400"/>
          </a:xfrm>
        </p:spPr>
        <p:txBody>
          <a:bodyPr/>
          <a:lstStyle>
            <a:lvl1pPr marL="0" indent="0" algn="ctr">
              <a:buNone/>
              <a:defRPr/>
            </a:lvl1pPr>
            <a:lvl2pPr marL="457170" indent="0" algn="ctr">
              <a:buNone/>
              <a:defRPr/>
            </a:lvl2pPr>
            <a:lvl3pPr marL="914340" indent="0" algn="ctr">
              <a:buNone/>
              <a:defRPr/>
            </a:lvl3pPr>
            <a:lvl4pPr marL="1371511" indent="0" algn="ctr">
              <a:buNone/>
              <a:defRPr/>
            </a:lvl4pPr>
            <a:lvl5pPr marL="1828681" indent="0" algn="ctr">
              <a:buNone/>
              <a:defRPr/>
            </a:lvl5pPr>
            <a:lvl6pPr marL="2285850" indent="0" algn="ctr">
              <a:buNone/>
              <a:defRPr/>
            </a:lvl6pPr>
            <a:lvl7pPr marL="2743020" indent="0" algn="ctr">
              <a:buNone/>
              <a:defRPr/>
            </a:lvl7pPr>
            <a:lvl8pPr marL="3200190" indent="0" algn="ctr">
              <a:buNone/>
              <a:defRPr/>
            </a:lvl8pPr>
            <a:lvl9pPr marL="365736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78CEF-B202-EF46-81DB-D0ED8FE1A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E955D-D631-3844-A1DD-EF2A214FD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5314" y="2438400"/>
            <a:ext cx="6994525" cy="2194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563" y="2438400"/>
            <a:ext cx="20834350" cy="2194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A133F-221C-574F-943B-656957E443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5B34E-E86C-5E47-B24E-668C08C4C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7627600"/>
            <a:ext cx="27981275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1626850"/>
            <a:ext cx="27981275" cy="60007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0" indent="0">
              <a:buNone/>
              <a:defRPr sz="1800"/>
            </a:lvl2pPr>
            <a:lvl3pPr marL="914340" indent="0">
              <a:buNone/>
              <a:defRPr sz="1600"/>
            </a:lvl3pPr>
            <a:lvl4pPr marL="1371511" indent="0">
              <a:buNone/>
              <a:defRPr sz="1400"/>
            </a:lvl4pPr>
            <a:lvl5pPr marL="1828681" indent="0">
              <a:buNone/>
              <a:defRPr sz="1400"/>
            </a:lvl5pPr>
            <a:lvl6pPr marL="2285850" indent="0">
              <a:buNone/>
              <a:defRPr sz="1400"/>
            </a:lvl6pPr>
            <a:lvl7pPr marL="2743020" indent="0">
              <a:buNone/>
              <a:defRPr sz="1400"/>
            </a:lvl7pPr>
            <a:lvl8pPr marL="3200190" indent="0">
              <a:buNone/>
              <a:defRPr sz="1400"/>
            </a:lvl8pPr>
            <a:lvl9pPr marL="365736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04FF5-DB22-4A46-80E2-9339B3842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563" y="7924800"/>
            <a:ext cx="13914437" cy="1645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1" y="7924800"/>
            <a:ext cx="13914438" cy="1645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DB202-E230-9C40-87BA-3CD3F5BD3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098550"/>
            <a:ext cx="29625925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6140450"/>
            <a:ext cx="14544675" cy="2559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0" indent="0">
              <a:buNone/>
              <a:defRPr sz="1600" b="1"/>
            </a:lvl6pPr>
            <a:lvl7pPr marL="2743020" indent="0">
              <a:buNone/>
              <a:defRPr sz="1600" b="1"/>
            </a:lvl7pPr>
            <a:lvl8pPr marL="3200190" indent="0">
              <a:buNone/>
              <a:defRPr sz="1600" b="1"/>
            </a:lvl8pPr>
            <a:lvl9pPr marL="36573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8699500"/>
            <a:ext cx="14544675" cy="158051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6140450"/>
            <a:ext cx="14549438" cy="2559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0" indent="0">
              <a:buNone/>
              <a:defRPr sz="1600" b="1"/>
            </a:lvl6pPr>
            <a:lvl7pPr marL="2743020" indent="0">
              <a:buNone/>
              <a:defRPr sz="1600" b="1"/>
            </a:lvl7pPr>
            <a:lvl8pPr marL="3200190" indent="0">
              <a:buNone/>
              <a:defRPr sz="1600" b="1"/>
            </a:lvl8pPr>
            <a:lvl9pPr marL="36573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8699500"/>
            <a:ext cx="14549438" cy="158051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E0D8A-C40B-0348-87B9-10793AFB2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4ECCD-47F7-1146-9B52-5C9E42EDB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AAAD3-0243-254A-B943-A5C61A757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1092200"/>
            <a:ext cx="10829925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1092200"/>
            <a:ext cx="18402300" cy="23412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5740400"/>
            <a:ext cx="10829925" cy="18764250"/>
          </a:xfr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40" indent="0">
              <a:buNone/>
              <a:defRPr sz="1000"/>
            </a:lvl3pPr>
            <a:lvl4pPr marL="1371511" indent="0">
              <a:buNone/>
              <a:defRPr sz="900"/>
            </a:lvl4pPr>
            <a:lvl5pPr marL="1828681" indent="0">
              <a:buNone/>
              <a:defRPr sz="900"/>
            </a:lvl5pPr>
            <a:lvl6pPr marL="2285850" indent="0">
              <a:buNone/>
              <a:defRPr sz="900"/>
            </a:lvl6pPr>
            <a:lvl7pPr marL="2743020" indent="0">
              <a:buNone/>
              <a:defRPr sz="900"/>
            </a:lvl7pPr>
            <a:lvl8pPr marL="3200190" indent="0">
              <a:buNone/>
              <a:defRPr sz="900"/>
            </a:lvl8pPr>
            <a:lvl9pPr marL="36573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C440-FD4C-AE42-A6AC-18CFA4146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19202400"/>
            <a:ext cx="19751675" cy="226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2451100"/>
            <a:ext cx="19751675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40" indent="0">
              <a:buNone/>
              <a:defRPr sz="2400"/>
            </a:lvl3pPr>
            <a:lvl4pPr marL="1371511" indent="0">
              <a:buNone/>
              <a:defRPr sz="2000"/>
            </a:lvl4pPr>
            <a:lvl5pPr marL="1828681" indent="0">
              <a:buNone/>
              <a:defRPr sz="2000"/>
            </a:lvl5pPr>
            <a:lvl6pPr marL="2285850" indent="0">
              <a:buNone/>
              <a:defRPr sz="2000"/>
            </a:lvl6pPr>
            <a:lvl7pPr marL="2743020" indent="0">
              <a:buNone/>
              <a:defRPr sz="2000"/>
            </a:lvl7pPr>
            <a:lvl8pPr marL="3200190" indent="0">
              <a:buNone/>
              <a:defRPr sz="2000"/>
            </a:lvl8pPr>
            <a:lvl9pPr marL="3657361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21469350"/>
            <a:ext cx="19751675" cy="3219450"/>
          </a:xfr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40" indent="0">
              <a:buNone/>
              <a:defRPr sz="1000"/>
            </a:lvl3pPr>
            <a:lvl4pPr marL="1371511" indent="0">
              <a:buNone/>
              <a:defRPr sz="900"/>
            </a:lvl4pPr>
            <a:lvl5pPr marL="1828681" indent="0">
              <a:buNone/>
              <a:defRPr sz="900"/>
            </a:lvl5pPr>
            <a:lvl6pPr marL="2285850" indent="0">
              <a:buNone/>
              <a:defRPr sz="900"/>
            </a:lvl6pPr>
            <a:lvl7pPr marL="2743020" indent="0">
              <a:buNone/>
              <a:defRPr sz="900"/>
            </a:lvl7pPr>
            <a:lvl8pPr marL="3200190" indent="0">
              <a:buNone/>
              <a:defRPr sz="900"/>
            </a:lvl8pPr>
            <a:lvl9pPr marL="36573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0D6AC-1023-4940-907A-A16964BB4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8563" y="2438400"/>
            <a:ext cx="279812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4835" tIns="172416" rIns="344835" bIns="1724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563" y="7924800"/>
            <a:ext cx="27981275" cy="164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4835" tIns="172416" rIns="344835" bIns="172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563" y="24993600"/>
            <a:ext cx="6858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4835" tIns="172416" rIns="344835" bIns="172416" numCol="1" anchor="t" anchorCtr="0" compatLnSpc="1">
            <a:prstTxWarp prst="textNoShape">
              <a:avLst/>
            </a:prstTxWarp>
          </a:bodyPr>
          <a:lstStyle>
            <a:lvl1pPr algn="l">
              <a:defRPr sz="53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24993600"/>
            <a:ext cx="104235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4835" tIns="172416" rIns="344835" bIns="172416" numCol="1" anchor="t" anchorCtr="0" compatLnSpc="1">
            <a:prstTxWarp prst="textNoShape">
              <a:avLst/>
            </a:prstTxWarp>
          </a:bodyPr>
          <a:lstStyle>
            <a:lvl1pPr>
              <a:defRPr sz="53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24993600"/>
            <a:ext cx="6858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4835" tIns="172416" rIns="344835" bIns="172416" numCol="1" anchor="t" anchorCtr="0" compatLnSpc="1">
            <a:prstTxWarp prst="textNoShape">
              <a:avLst/>
            </a:prstTxWarp>
          </a:bodyPr>
          <a:lstStyle>
            <a:lvl1pPr algn="r">
              <a:defRPr sz="5300" baseline="0">
                <a:latin typeface="Arial" charset="0"/>
              </a:defRPr>
            </a:lvl1pPr>
          </a:lstStyle>
          <a:p>
            <a:pPr>
              <a:defRPr/>
            </a:pPr>
            <a:fld id="{B8A3D3A8-F4B4-814E-A3D8-F3A14F77E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46463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446463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3446463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3446463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3446463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70" algn="ctr" defTabSz="3447824" rtl="0" fontAlgn="base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340" algn="ctr" defTabSz="3447824" rtl="0" fontAlgn="base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511" algn="ctr" defTabSz="3447824" rtl="0" fontAlgn="base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681" algn="ctr" defTabSz="3447824" rtl="0" fontAlgn="base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1292225" indent="-1292225" algn="l" defTabSz="3446463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2100">
          <a:solidFill>
            <a:schemeClr val="tx1"/>
          </a:solidFill>
          <a:latin typeface="+mn-lt"/>
          <a:ea typeface="+mn-ea"/>
          <a:cs typeface="+mn-cs"/>
        </a:defRPr>
      </a:lvl1pPr>
      <a:lvl2pPr marL="2800350" indent="-1076325" algn="l" defTabSz="3446463" rtl="0" eaLnBrk="0" fontAlgn="base" hangingPunct="0">
        <a:spcBef>
          <a:spcPct val="20000"/>
        </a:spcBef>
        <a:spcAft>
          <a:spcPct val="0"/>
        </a:spcAft>
        <a:buChar char="–"/>
        <a:defRPr sz="10600">
          <a:solidFill>
            <a:schemeClr val="tx1"/>
          </a:solidFill>
          <a:latin typeface="+mn-lt"/>
          <a:ea typeface="+mn-ea"/>
        </a:defRPr>
      </a:lvl2pPr>
      <a:lvl3pPr marL="4308475" indent="-860425" algn="l" defTabSz="3446463" rtl="0" eaLnBrk="0" fontAlgn="base" hangingPunct="0">
        <a:spcBef>
          <a:spcPct val="20000"/>
        </a:spcBef>
        <a:spcAft>
          <a:spcPct val="0"/>
        </a:spcAft>
        <a:buChar char="•"/>
        <a:defRPr sz="9100">
          <a:solidFill>
            <a:schemeClr val="tx1"/>
          </a:solidFill>
          <a:latin typeface="+mn-lt"/>
          <a:ea typeface="+mn-ea"/>
        </a:defRPr>
      </a:lvl3pPr>
      <a:lvl4pPr marL="6034088" indent="-862013" algn="l" defTabSz="3446463" rtl="0" eaLnBrk="0" fontAlgn="base" hangingPunct="0">
        <a:spcBef>
          <a:spcPct val="20000"/>
        </a:spcBef>
        <a:spcAft>
          <a:spcPct val="0"/>
        </a:spcAft>
        <a:buChar char="–"/>
        <a:defRPr sz="7500">
          <a:solidFill>
            <a:schemeClr val="tx1"/>
          </a:solidFill>
          <a:latin typeface="+mn-lt"/>
          <a:ea typeface="+mn-ea"/>
        </a:defRPr>
      </a:lvl4pPr>
      <a:lvl5pPr marL="7758113" indent="-860425" algn="l" defTabSz="3446463" rtl="0" eaLnBrk="0" fontAlgn="base" hangingPunct="0">
        <a:spcBef>
          <a:spcPct val="20000"/>
        </a:spcBef>
        <a:spcAft>
          <a:spcPct val="0"/>
        </a:spcAft>
        <a:buChar char="»"/>
        <a:defRPr sz="7500">
          <a:solidFill>
            <a:schemeClr val="tx1"/>
          </a:solidFill>
          <a:latin typeface="+mn-lt"/>
          <a:ea typeface="+mn-ea"/>
        </a:defRPr>
      </a:lvl5pPr>
      <a:lvl6pPr marL="8216362" indent="-861956" algn="l" defTabSz="3447824" rtl="0" fontAlgn="base">
        <a:spcBef>
          <a:spcPct val="20000"/>
        </a:spcBef>
        <a:spcAft>
          <a:spcPct val="0"/>
        </a:spcAft>
        <a:buChar char="»"/>
        <a:defRPr sz="7500">
          <a:solidFill>
            <a:schemeClr val="tx1"/>
          </a:solidFill>
          <a:latin typeface="+mn-lt"/>
          <a:ea typeface="+mn-ea"/>
        </a:defRPr>
      </a:lvl6pPr>
      <a:lvl7pPr marL="8673533" indent="-861956" algn="l" defTabSz="3447824" rtl="0" fontAlgn="base">
        <a:spcBef>
          <a:spcPct val="20000"/>
        </a:spcBef>
        <a:spcAft>
          <a:spcPct val="0"/>
        </a:spcAft>
        <a:buChar char="»"/>
        <a:defRPr sz="7500">
          <a:solidFill>
            <a:schemeClr val="tx1"/>
          </a:solidFill>
          <a:latin typeface="+mn-lt"/>
          <a:ea typeface="+mn-ea"/>
        </a:defRPr>
      </a:lvl7pPr>
      <a:lvl8pPr marL="9130703" indent="-861956" algn="l" defTabSz="3447824" rtl="0" fontAlgn="base">
        <a:spcBef>
          <a:spcPct val="20000"/>
        </a:spcBef>
        <a:spcAft>
          <a:spcPct val="0"/>
        </a:spcAft>
        <a:buChar char="»"/>
        <a:defRPr sz="7500">
          <a:solidFill>
            <a:schemeClr val="tx1"/>
          </a:solidFill>
          <a:latin typeface="+mn-lt"/>
          <a:ea typeface="+mn-ea"/>
        </a:defRPr>
      </a:lvl8pPr>
      <a:lvl9pPr marL="9587873" indent="-861956" algn="l" defTabSz="3447824" rtl="0" fontAlgn="base">
        <a:spcBef>
          <a:spcPct val="20000"/>
        </a:spcBef>
        <a:spcAft>
          <a:spcPct val="0"/>
        </a:spcAft>
        <a:buChar char="»"/>
        <a:defRPr sz="7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1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8" Type="http://schemas.openxmlformats.org/officeDocument/2006/relationships/chart" Target="../charts/chart1.xml"/><Relationship Id="rId9" Type="http://schemas.openxmlformats.org/officeDocument/2006/relationships/chart" Target="../charts/chart2.xml"/><Relationship Id="rId10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23319617" y="6053667"/>
            <a:ext cx="960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defTabSz="490538">
              <a:lnSpc>
                <a:spcPct val="110000"/>
              </a:lnSpc>
            </a:pPr>
            <a:r>
              <a:rPr lang="en-US" sz="6200" b="1" baseline="0" dirty="0" smtClean="0">
                <a:latin typeface="Corbel" charset="0"/>
                <a:ea typeface="Corbel" charset="0"/>
                <a:cs typeface="Corbel" charset="0"/>
              </a:rPr>
              <a:t>Interactive Spark</a:t>
            </a:r>
            <a:endParaRPr lang="en-US" sz="62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340" name="Title 3"/>
          <p:cNvSpPr txBox="1">
            <a:spLocks/>
          </p:cNvSpPr>
          <p:nvPr/>
        </p:nvSpPr>
        <p:spPr bwMode="auto">
          <a:xfrm>
            <a:off x="796013" y="2637833"/>
            <a:ext cx="2667794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>
            <a:prstTxWarp prst="textNoShape">
              <a:avLst/>
            </a:prstTxWarp>
          </a:bodyPr>
          <a:lstStyle/>
          <a:p>
            <a:pPr algn="l" defTabSz="455613"/>
            <a:r>
              <a:rPr lang="en-US" sz="8400" baseline="0" dirty="0" smtClean="0">
                <a:solidFill>
                  <a:srgbClr val="3366FF"/>
                </a:solidFill>
                <a:latin typeface="Corbel" charset="0"/>
                <a:ea typeface="Corbel" charset="0"/>
                <a:cs typeface="Corbel" charset="0"/>
              </a:rPr>
              <a:t>Distributed Memory Abstractions for Cluster Computing </a:t>
            </a:r>
            <a:endParaRPr lang="en-US" sz="8400" baseline="0" dirty="0">
              <a:solidFill>
                <a:srgbClr val="3366FF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341" name="Rectangle 57"/>
          <p:cNvSpPr>
            <a:spLocks noChangeArrowheads="1"/>
          </p:cNvSpPr>
          <p:nvPr/>
        </p:nvSpPr>
        <p:spPr bwMode="auto">
          <a:xfrm>
            <a:off x="-455158" y="-304800"/>
            <a:ext cx="9982200" cy="3631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>
            <a:prstTxWarp prst="textNoShape">
              <a:avLst/>
            </a:prstTxWarp>
            <a:spAutoFit/>
          </a:bodyPr>
          <a:lstStyle/>
          <a:p>
            <a:r>
              <a:rPr lang="en-US" sz="23000" b="1" baseline="0" dirty="0" smtClean="0">
                <a:latin typeface="Corbel" charset="0"/>
                <a:ea typeface="Corbel" charset="0"/>
                <a:cs typeface="Corbel" charset="0"/>
              </a:rPr>
              <a:t>Spark</a:t>
            </a:r>
            <a:endParaRPr lang="en-US" sz="23000" b="1" baseline="0" dirty="0"/>
          </a:p>
        </p:txBody>
      </p:sp>
      <p:sp>
        <p:nvSpPr>
          <p:cNvPr id="14342" name="Rectangle 58"/>
          <p:cNvSpPr>
            <a:spLocks noChangeArrowheads="1"/>
          </p:cNvSpPr>
          <p:nvPr/>
        </p:nvSpPr>
        <p:spPr bwMode="auto">
          <a:xfrm>
            <a:off x="823008" y="4495800"/>
            <a:ext cx="30410150" cy="830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4700" baseline="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Matei </a:t>
            </a:r>
            <a:r>
              <a:rPr lang="en-US" sz="4700" baseline="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Zaharia,</a:t>
            </a:r>
            <a:r>
              <a:rPr lang="en-US" sz="4700" baseline="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4700" baseline="0" dirty="0" err="1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Mosharaf</a:t>
            </a:r>
            <a:r>
              <a:rPr lang="en-US" sz="4700" baseline="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4700" baseline="0" dirty="0" err="1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Chowdhury</a:t>
            </a:r>
            <a:r>
              <a:rPr lang="en-US" sz="4700" baseline="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Justin Ma, Michael J. Franklin, Scott </a:t>
            </a:r>
            <a:r>
              <a:rPr lang="en-US" sz="4700" baseline="0" dirty="0" err="1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Shenker</a:t>
            </a:r>
            <a:r>
              <a:rPr lang="en-US" sz="4700" baseline="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Ion </a:t>
            </a:r>
            <a:r>
              <a:rPr lang="en-US" sz="4700" baseline="0" dirty="0" err="1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Stoica</a:t>
            </a:r>
            <a:endParaRPr lang="en-US" sz="470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44" name="Text Box 5"/>
          <p:cNvSpPr txBox="1">
            <a:spLocks noChangeArrowheads="1"/>
          </p:cNvSpPr>
          <p:nvPr/>
        </p:nvSpPr>
        <p:spPr bwMode="auto">
          <a:xfrm>
            <a:off x="12039600" y="6019800"/>
            <a:ext cx="101604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 anchor="ctr">
            <a:prstTxWarp prst="textNoShape">
              <a:avLst/>
            </a:prstTxWarp>
          </a:bodyPr>
          <a:lstStyle/>
          <a:p>
            <a:pPr marL="455613" indent="-455613" defTabSz="490538">
              <a:lnSpc>
                <a:spcPct val="80000"/>
              </a:lnSpc>
            </a:pPr>
            <a:r>
              <a:rPr lang="en-US" sz="6200" b="1" baseline="0" dirty="0" smtClean="0">
                <a:latin typeface="Corbel" charset="0"/>
                <a:ea typeface="Corbel" charset="0"/>
                <a:cs typeface="Corbel" charset="0"/>
              </a:rPr>
              <a:t>Architecture</a:t>
            </a:r>
            <a:endParaRPr lang="en-US" sz="62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348" name="Text Box 5"/>
          <p:cNvSpPr txBox="1">
            <a:spLocks noChangeArrowheads="1"/>
          </p:cNvSpPr>
          <p:nvPr/>
        </p:nvSpPr>
        <p:spPr bwMode="auto">
          <a:xfrm>
            <a:off x="23393401" y="7416199"/>
            <a:ext cx="9329214" cy="424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Modified </a:t>
            </a:r>
            <a:r>
              <a:rPr lang="en-US" sz="4500" baseline="0" dirty="0" err="1" smtClean="0">
                <a:latin typeface="Corbel" charset="0"/>
                <a:ea typeface="Corbel" charset="0"/>
                <a:cs typeface="Corbel" charset="0"/>
              </a:rPr>
              <a:t>Scala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 interpreter to allow interactive use of Spark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200" baseline="0" dirty="0" err="1" smtClean="0">
                <a:latin typeface="Corbel" charset="0"/>
                <a:ea typeface="Corbel" charset="0"/>
                <a:cs typeface="Corbel" charset="0"/>
              </a:rPr>
              <a:t>Bytecode</a:t>
            </a:r>
            <a:r>
              <a:rPr lang="en-US" sz="4200" baseline="0" dirty="0" smtClean="0">
                <a:latin typeface="Corbel" charset="0"/>
                <a:ea typeface="Corbel" charset="0"/>
                <a:cs typeface="Corbel" charset="0"/>
              </a:rPr>
              <a:t> analysis &amp; code  generation changes used to find dependencies for each input line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200" baseline="0" dirty="0" smtClean="0">
                <a:latin typeface="Corbel" charset="0"/>
                <a:ea typeface="Corbel" charset="0"/>
                <a:cs typeface="Corbel" charset="0"/>
              </a:rPr>
              <a:t>Remote class loading on slave nodes</a:t>
            </a: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endParaRPr lang="en-US" sz="4200" baseline="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350" name="Text Box 5"/>
          <p:cNvSpPr txBox="1">
            <a:spLocks noChangeArrowheads="1"/>
          </p:cNvSpPr>
          <p:nvPr/>
        </p:nvSpPr>
        <p:spPr bwMode="auto">
          <a:xfrm>
            <a:off x="23337127" y="13563600"/>
            <a:ext cx="9505073" cy="1374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548640" indent="-548640" algn="l" defTabSz="490538">
              <a:lnSpc>
                <a:spcPct val="105000"/>
              </a:lnSpc>
              <a:buFont typeface="+mj-lt"/>
              <a:buAutoNum type="arabicPeriod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Extensions to RDD capabilities</a:t>
            </a:r>
          </a:p>
          <a:p>
            <a:pPr marL="911226" lvl="1" indent="-455613" algn="l" defTabSz="490538">
              <a:lnSpc>
                <a:spcPct val="105000"/>
              </a:lnSpc>
              <a:buFont typeface="Wingdings" charset="2"/>
              <a:buChar char="§"/>
            </a:pPr>
            <a:r>
              <a:rPr lang="en-US" sz="4200" baseline="0" dirty="0" smtClean="0">
                <a:latin typeface="Corbel" charset="0"/>
                <a:ea typeface="Corbel" charset="0"/>
                <a:cs typeface="Corbel" charset="0"/>
              </a:rPr>
              <a:t>Ability to control layout (column </a:t>
            </a:r>
            <a:r>
              <a:rPr lang="en-US" sz="4200" baseline="0" dirty="0" err="1" smtClean="0">
                <a:latin typeface="Corbel" charset="0"/>
                <a:ea typeface="Corbel" charset="0"/>
                <a:cs typeface="Corbel" charset="0"/>
              </a:rPr>
              <a:t>vs</a:t>
            </a:r>
            <a:r>
              <a:rPr lang="en-US" sz="4200" baseline="0" dirty="0" smtClean="0">
                <a:latin typeface="Corbel" charset="0"/>
                <a:ea typeface="Corbel" charset="0"/>
                <a:cs typeface="Corbel" charset="0"/>
              </a:rPr>
              <a:t> row oriented storage, indexing)</a:t>
            </a:r>
          </a:p>
          <a:p>
            <a:pPr marL="911226" lvl="1" indent="-455613" algn="l" defTabSz="490538">
              <a:lnSpc>
                <a:spcPct val="105000"/>
              </a:lnSpc>
              <a:buFont typeface="Wingdings" charset="2"/>
              <a:buChar char="§"/>
            </a:pPr>
            <a:r>
              <a:rPr lang="en-US" sz="4200" baseline="0" dirty="0" smtClean="0">
                <a:latin typeface="Corbel" charset="0"/>
                <a:ea typeface="Corbel" charset="0"/>
                <a:cs typeface="Corbel" charset="0"/>
              </a:rPr>
              <a:t>Configurable caching strategies</a:t>
            </a:r>
          </a:p>
          <a:p>
            <a:pPr marL="911226" lvl="1" indent="-455613" algn="l" defTabSz="490538">
              <a:lnSpc>
                <a:spcPct val="105000"/>
              </a:lnSpc>
              <a:buFont typeface="Wingdings" charset="2"/>
              <a:buChar char="§"/>
            </a:pPr>
            <a:r>
              <a:rPr lang="en-US" sz="4200" baseline="0" dirty="0" smtClean="0">
                <a:latin typeface="Corbel" charset="0"/>
                <a:ea typeface="Corbel" charset="0"/>
                <a:cs typeface="Corbel" charset="0"/>
              </a:rPr>
              <a:t>Additional transformations (driven by requirements of AMP apps)</a:t>
            </a:r>
          </a:p>
          <a:p>
            <a:pPr marL="911226" lvl="1" indent="-455613" algn="l" defTabSz="490538">
              <a:lnSpc>
                <a:spcPct val="105000"/>
              </a:lnSpc>
              <a:buFont typeface="Wingdings" charset="2"/>
              <a:buChar char="§"/>
            </a:pPr>
            <a:r>
              <a:rPr lang="en-US" sz="4200" baseline="0" dirty="0" smtClean="0">
                <a:latin typeface="Corbel" charset="0"/>
                <a:ea typeface="Corbel" charset="0"/>
                <a:cs typeface="Corbel" charset="0"/>
              </a:rPr>
              <a:t>Updatable and streaming RDDs</a:t>
            </a:r>
          </a:p>
          <a:p>
            <a:pPr marL="911226" lvl="1" indent="-455613" algn="l" defTabSz="490538">
              <a:lnSpc>
                <a:spcPct val="105000"/>
              </a:lnSpc>
              <a:buFont typeface="Wingdings" charset="2"/>
              <a:buChar char="§"/>
            </a:pPr>
            <a:endParaRPr lang="en-US" sz="1700" baseline="0" dirty="0" smtClean="0">
              <a:latin typeface="Corbel" charset="0"/>
              <a:ea typeface="Corbel" charset="0"/>
              <a:cs typeface="Corbel" charset="0"/>
            </a:endParaRPr>
          </a:p>
          <a:p>
            <a:pPr marL="548640" indent="-548640" algn="l" defTabSz="490538">
              <a:lnSpc>
                <a:spcPct val="105000"/>
              </a:lnSpc>
              <a:buFont typeface="+mj-lt"/>
              <a:buAutoNum type="arabicPeriod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Unify other cluster programming models that add state (e.g. </a:t>
            </a:r>
            <a:r>
              <a:rPr lang="en-US" sz="4500" baseline="0" dirty="0" err="1" smtClean="0">
                <a:latin typeface="Corbel" charset="0"/>
                <a:ea typeface="Corbel" charset="0"/>
                <a:cs typeface="Corbel" charset="0"/>
              </a:rPr>
              <a:t>Pregel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, iterative </a:t>
            </a:r>
            <a:r>
              <a:rPr lang="en-US" sz="4500" baseline="0" dirty="0" err="1" smtClean="0">
                <a:latin typeface="Corbel" charset="0"/>
                <a:ea typeface="Corbel" charset="0"/>
                <a:cs typeface="Corbel" charset="0"/>
              </a:rPr>
              <a:t>MapReduce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)</a:t>
            </a: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endParaRPr lang="en-US" sz="1700" baseline="0" dirty="0" smtClean="0">
              <a:latin typeface="Corbel" charset="0"/>
              <a:ea typeface="Corbel" charset="0"/>
              <a:cs typeface="Corbel" charset="0"/>
            </a:endParaRPr>
          </a:p>
          <a:p>
            <a:pPr marL="548640" indent="-548640" algn="l" defTabSz="490538">
              <a:lnSpc>
                <a:spcPct val="105000"/>
              </a:lnSpc>
              <a:buFont typeface="+mj-lt"/>
              <a:buAutoNum type="arabicPeriod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Efficient large-scale implementation of common communication patterns (broadcast, shuffle, …)</a:t>
            </a: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endParaRPr lang="en-US" sz="1700" baseline="0" dirty="0" smtClean="0">
              <a:latin typeface="Corbel" charset="0"/>
              <a:ea typeface="Corbel" charset="0"/>
              <a:cs typeface="Corbel" charset="0"/>
            </a:endParaRPr>
          </a:p>
          <a:p>
            <a:pPr marL="548640" indent="-548640" algn="l" defTabSz="490538">
              <a:lnSpc>
                <a:spcPct val="105000"/>
              </a:lnSpc>
              <a:buFont typeface="+mj-lt"/>
              <a:buAutoNum type="arabicPeriod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Debugging tools based on lineage</a:t>
            </a:r>
          </a:p>
          <a:p>
            <a:pPr marL="911226" lvl="1" indent="-455613" algn="l" defTabSz="490538">
              <a:lnSpc>
                <a:spcPct val="105000"/>
              </a:lnSpc>
              <a:buFont typeface="Wingdings" charset="2"/>
              <a:buChar char="§"/>
            </a:pPr>
            <a:r>
              <a:rPr lang="en-US" sz="4200" i="1" baseline="0" dirty="0" smtClean="0">
                <a:latin typeface="Corbel" charset="0"/>
                <a:ea typeface="Corbel" charset="0"/>
                <a:cs typeface="Corbel" charset="0"/>
              </a:rPr>
              <a:t>Replay</a:t>
            </a:r>
            <a:r>
              <a:rPr lang="en-US" sz="4200" baseline="0" dirty="0" smtClean="0">
                <a:latin typeface="Corbel" charset="0"/>
                <a:ea typeface="Corbel" charset="0"/>
                <a:cs typeface="Corbel" charset="0"/>
              </a:rPr>
              <a:t> tasks in conventional debugger</a:t>
            </a:r>
          </a:p>
          <a:p>
            <a:pPr marL="911226" lvl="1" indent="-455613" algn="l" defTabSz="490538">
              <a:lnSpc>
                <a:spcPct val="105000"/>
              </a:lnSpc>
              <a:buFont typeface="Wingdings" charset="2"/>
              <a:buChar char="§"/>
            </a:pPr>
            <a:r>
              <a:rPr lang="en-US" sz="4200" i="1" baseline="0" dirty="0" smtClean="0">
                <a:latin typeface="Corbel" charset="0"/>
                <a:ea typeface="Corbel" charset="0"/>
                <a:cs typeface="Corbel" charset="0"/>
              </a:rPr>
              <a:t>Rebuild</a:t>
            </a:r>
            <a:r>
              <a:rPr lang="en-US" sz="4200" baseline="0" dirty="0" smtClean="0">
                <a:latin typeface="Corbel" charset="0"/>
                <a:ea typeface="Corbel" charset="0"/>
                <a:cs typeface="Corbel" charset="0"/>
              </a:rPr>
              <a:t> RDDs and query interactively</a:t>
            </a:r>
          </a:p>
          <a:p>
            <a:pPr marL="911226" lvl="1" indent="-455613" algn="l" defTabSz="490538">
              <a:lnSpc>
                <a:spcPct val="105000"/>
              </a:lnSpc>
              <a:buFont typeface="Wingdings" charset="2"/>
              <a:buChar char="§"/>
            </a:pPr>
            <a:r>
              <a:rPr lang="en-US" sz="4200" baseline="0" dirty="0" smtClean="0">
                <a:latin typeface="Corbel" charset="0"/>
                <a:ea typeface="Corbel" charset="0"/>
                <a:cs typeface="Corbel" charset="0"/>
              </a:rPr>
              <a:t>CPU and memory profiling using parallel sampling at large scales</a:t>
            </a: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endParaRPr lang="en-US" sz="4500" baseline="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363" name="Text Box 5"/>
          <p:cNvSpPr txBox="1">
            <a:spLocks noChangeArrowheads="1"/>
          </p:cNvSpPr>
          <p:nvPr/>
        </p:nvSpPr>
        <p:spPr bwMode="auto">
          <a:xfrm>
            <a:off x="23012400" y="12192000"/>
            <a:ext cx="960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defTabSz="490538">
              <a:lnSpc>
                <a:spcPct val="110000"/>
              </a:lnSpc>
            </a:pPr>
            <a:r>
              <a:rPr lang="en-US" sz="6200" b="1" baseline="0" dirty="0">
                <a:latin typeface="Corbel" charset="0"/>
                <a:ea typeface="Corbel" charset="0"/>
                <a:cs typeface="Corbel" charset="0"/>
              </a:rPr>
              <a:t>Future </a:t>
            </a:r>
            <a:r>
              <a:rPr lang="en-US" sz="6200" b="1" baseline="0" dirty="0" smtClean="0">
                <a:latin typeface="Corbel" charset="0"/>
                <a:ea typeface="Corbel" charset="0"/>
                <a:cs typeface="Corbel" charset="0"/>
              </a:rPr>
              <a:t>Plans</a:t>
            </a:r>
            <a:endParaRPr lang="en-US" sz="62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14346" name="Picture 49" descr="zaharia_photo.jpg"/>
          <p:cNvPicPr>
            <a:picLocks noChangeAspect="1"/>
          </p:cNvPicPr>
          <p:nvPr/>
        </p:nvPicPr>
        <p:blipFill>
          <a:blip r:embed="rId3"/>
          <a:srcRect l="4678" r="5838"/>
          <a:stretch>
            <a:fillRect/>
          </a:stretch>
        </p:blipFill>
        <p:spPr bwMode="auto">
          <a:xfrm>
            <a:off x="25747958" y="153519"/>
            <a:ext cx="2395015" cy="280485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73" name="Picture 72" descr="IMG_0191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9020" y="152400"/>
            <a:ext cx="2266190" cy="2819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572710" y="6042580"/>
            <a:ext cx="960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 anchor="ctr">
            <a:prstTxWarp prst="textNoShape">
              <a:avLst/>
            </a:prstTxWarp>
          </a:bodyPr>
          <a:lstStyle/>
          <a:p>
            <a:pPr marL="455613" indent="-455613" defTabSz="490538">
              <a:lnSpc>
                <a:spcPct val="110000"/>
              </a:lnSpc>
            </a:pPr>
            <a:r>
              <a:rPr lang="en-US" sz="6200" b="1" baseline="0" dirty="0" smtClean="0">
                <a:latin typeface="Corbel" charset="0"/>
                <a:ea typeface="Corbel" charset="0"/>
                <a:cs typeface="Corbel" charset="0"/>
              </a:rPr>
              <a:t>Motivation</a:t>
            </a:r>
            <a:endParaRPr lang="en-US" sz="62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5" name="Text Box 5"/>
          <p:cNvSpPr txBox="1">
            <a:spLocks noChangeArrowheads="1"/>
          </p:cNvSpPr>
          <p:nvPr/>
        </p:nvSpPr>
        <p:spPr bwMode="auto">
          <a:xfrm>
            <a:off x="527352" y="7348075"/>
            <a:ext cx="10679042" cy="556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err="1" smtClean="0">
                <a:latin typeface="Corbel" charset="0"/>
                <a:ea typeface="Corbel" charset="0"/>
                <a:cs typeface="Corbel" charset="0"/>
              </a:rPr>
              <a:t>MapReduce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 &amp; Dryad are highly successful, but use acyclic an data flow model that is not suitable for all applications</a:t>
            </a: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Can we provide similarly powerful high-level abstractions for a broader class of apps?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27351" y="12908639"/>
            <a:ext cx="10494169" cy="580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Support cluster applications that reuse </a:t>
            </a: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working sets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 of data, including:</a:t>
            </a:r>
          </a:p>
          <a:p>
            <a:pPr marL="911226" lvl="1" indent="-455613" algn="l" defTabSz="490538">
              <a:lnSpc>
                <a:spcPct val="105000"/>
              </a:lnSpc>
              <a:buFont typeface="Wingdings" charset="2"/>
              <a:buChar char="§"/>
            </a:pPr>
            <a:r>
              <a:rPr lang="en-US" sz="4200" baseline="0" dirty="0" smtClean="0">
                <a:latin typeface="Corbel" charset="0"/>
                <a:ea typeface="Corbel" charset="0"/>
                <a:cs typeface="Corbel" charset="0"/>
              </a:rPr>
              <a:t>Iterative algorithms</a:t>
            </a:r>
          </a:p>
          <a:p>
            <a:pPr marL="911226" lvl="1" indent="-455613" algn="l" defTabSz="490538">
              <a:lnSpc>
                <a:spcPct val="105000"/>
              </a:lnSpc>
              <a:buFont typeface="Wingdings" charset="2"/>
              <a:buChar char="§"/>
            </a:pPr>
            <a:r>
              <a:rPr lang="en-US" sz="4200" baseline="0" dirty="0" smtClean="0">
                <a:latin typeface="Corbel" charset="0"/>
                <a:ea typeface="Corbel" charset="0"/>
                <a:cs typeface="Corbel" charset="0"/>
              </a:rPr>
              <a:t>Interactive data mining</a:t>
            </a:r>
          </a:p>
          <a:p>
            <a:pPr marL="455613" indent="-455613" algn="l" defTabSz="490538">
              <a:lnSpc>
                <a:spcPct val="105000"/>
              </a:lnSpc>
              <a:buFont typeface="Arial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Provide automatic fault tolerance and load balancing similar to </a:t>
            </a:r>
            <a:r>
              <a:rPr lang="en-US" sz="4500" baseline="0" dirty="0" err="1" smtClean="0">
                <a:latin typeface="Corbel" charset="0"/>
                <a:ea typeface="Corbel" charset="0"/>
                <a:cs typeface="Corbel" charset="0"/>
              </a:rPr>
              <a:t>MapReduce</a:t>
            </a:r>
            <a:endParaRPr lang="en-US" sz="4500" baseline="0" dirty="0" smtClean="0">
              <a:latin typeface="Corbel" charset="0"/>
              <a:ea typeface="Corbel" charset="0"/>
              <a:cs typeface="Corbel" charset="0"/>
            </a:endParaRPr>
          </a:p>
          <a:p>
            <a:pPr marL="455613" indent="-455613" algn="l" defTabSz="490538">
              <a:lnSpc>
                <a:spcPct val="105000"/>
              </a:lnSpc>
              <a:buFont typeface="Arial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Ease of programming through integration into </a:t>
            </a:r>
            <a:r>
              <a:rPr lang="en-US" sz="4500" baseline="0" dirty="0" err="1" smtClean="0">
                <a:latin typeface="Corbel" charset="0"/>
                <a:ea typeface="Corbel" charset="0"/>
                <a:cs typeface="Corbel" charset="0"/>
              </a:rPr>
              <a:t>Scala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 language</a:t>
            </a:r>
          </a:p>
        </p:txBody>
      </p:sp>
      <p:sp>
        <p:nvSpPr>
          <p:cNvPr id="77" name="Text Box 5"/>
          <p:cNvSpPr txBox="1">
            <a:spLocks noChangeArrowheads="1"/>
          </p:cNvSpPr>
          <p:nvPr/>
        </p:nvSpPr>
        <p:spPr bwMode="auto">
          <a:xfrm>
            <a:off x="572710" y="11644078"/>
            <a:ext cx="960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defTabSz="490538">
              <a:lnSpc>
                <a:spcPct val="110000"/>
              </a:lnSpc>
            </a:pPr>
            <a:r>
              <a:rPr lang="en-US" sz="6200" b="1" baseline="0" dirty="0" smtClean="0">
                <a:latin typeface="Corbel" charset="0"/>
                <a:ea typeface="Corbel" charset="0"/>
                <a:cs typeface="Corbel" charset="0"/>
              </a:rPr>
              <a:t>Spark Goals</a:t>
            </a:r>
            <a:endParaRPr lang="en-US" sz="62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572710" y="19264078"/>
            <a:ext cx="960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defTabSz="490538">
              <a:lnSpc>
                <a:spcPct val="110000"/>
              </a:lnSpc>
            </a:pPr>
            <a:r>
              <a:rPr lang="en-US" sz="6200" b="1" baseline="0" dirty="0" smtClean="0">
                <a:latin typeface="Corbel" charset="0"/>
                <a:ea typeface="Corbel" charset="0"/>
                <a:cs typeface="Corbel" charset="0"/>
              </a:rPr>
              <a:t>Programming Model</a:t>
            </a:r>
            <a:endParaRPr lang="en-US" sz="62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27352" y="20528639"/>
            <a:ext cx="10515600" cy="6388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Resilient Distributed Datasets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sz="4500" baseline="0" dirty="0" err="1" smtClean="0">
                <a:latin typeface="Corbel" charset="0"/>
                <a:ea typeface="Corbel" charset="0"/>
                <a:cs typeface="Corbel" charset="0"/>
              </a:rPr>
              <a:t>RDDs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)</a:t>
            </a:r>
          </a:p>
          <a:p>
            <a:pPr marL="911226" lvl="1" indent="-455613" algn="l" defTabSz="490538">
              <a:lnSpc>
                <a:spcPct val="105000"/>
              </a:lnSpc>
              <a:buFont typeface="Wingdings" charset="2"/>
              <a:buChar char="§"/>
            </a:pPr>
            <a:r>
              <a:rPr lang="en-US" sz="4200" baseline="0" dirty="0" smtClean="0">
                <a:latin typeface="Corbel" charset="0"/>
                <a:ea typeface="Corbel" charset="0"/>
                <a:cs typeface="Corbel" charset="0"/>
              </a:rPr>
              <a:t>Collections of objects stored across cluster nodes that can be rebuilt on failure</a:t>
            </a:r>
          </a:p>
          <a:p>
            <a:pPr marL="911226" lvl="1" indent="-455613" algn="l" defTabSz="490538">
              <a:lnSpc>
                <a:spcPct val="105000"/>
              </a:lnSpc>
              <a:buFont typeface="Wingdings" charset="2"/>
              <a:buChar char="§"/>
            </a:pPr>
            <a:r>
              <a:rPr lang="en-US" sz="4200" baseline="0" dirty="0" smtClean="0">
                <a:latin typeface="Corbel" charset="0"/>
                <a:ea typeface="Corbel" charset="0"/>
                <a:cs typeface="Corbel" charset="0"/>
              </a:rPr>
              <a:t>Created by applying transformations (e.g. map, group by) to data in stable storage</a:t>
            </a:r>
          </a:p>
          <a:p>
            <a:pPr marL="911226" lvl="1" indent="-455613" algn="l" defTabSz="490538">
              <a:lnSpc>
                <a:spcPct val="105000"/>
              </a:lnSpc>
              <a:buFont typeface="Wingdings" charset="2"/>
              <a:buChar char="§"/>
            </a:pPr>
            <a:r>
              <a:rPr lang="en-US" sz="4200" baseline="0" dirty="0" smtClean="0">
                <a:latin typeface="Corbel" charset="0"/>
                <a:ea typeface="Corbel" charset="0"/>
                <a:cs typeface="Corbel" charset="0"/>
              </a:rPr>
              <a:t>Can be explicitly cached for reuse</a:t>
            </a: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Parallel operations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 on </a:t>
            </a:r>
            <a:r>
              <a:rPr lang="en-US" sz="4500" baseline="0" dirty="0" err="1" smtClean="0">
                <a:latin typeface="Corbel" charset="0"/>
                <a:ea typeface="Corbel" charset="0"/>
                <a:cs typeface="Corbel" charset="0"/>
              </a:rPr>
              <a:t>RDDs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 (reduce, etc)</a:t>
            </a: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Restricted shared variables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 (broadcast variables and accumulators)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18723740" y="7467600"/>
            <a:ext cx="3833090" cy="4953000"/>
            <a:chOff x="18264910" y="7591012"/>
            <a:chExt cx="3223490" cy="4144820"/>
          </a:xfrm>
        </p:grpSpPr>
        <p:grpSp>
          <p:nvGrpSpPr>
            <p:cNvPr id="107" name="Group 67"/>
            <p:cNvGrpSpPr/>
            <p:nvPr/>
          </p:nvGrpSpPr>
          <p:grpSpPr>
            <a:xfrm>
              <a:off x="18264910" y="7884390"/>
              <a:ext cx="3071090" cy="3851442"/>
              <a:chOff x="5615710" y="2743323"/>
              <a:chExt cx="3071090" cy="3851442"/>
            </a:xfrm>
          </p:grpSpPr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3729" y="3493655"/>
                <a:ext cx="1128236" cy="1128236"/>
              </a:xfrm>
              <a:prstGeom prst="rect">
                <a:avLst/>
              </a:prstGeom>
            </p:spPr>
          </p:pic>
          <p:pic>
            <p:nvPicPr>
              <p:cNvPr id="109" name="Picture 10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8564" y="2743323"/>
                <a:ext cx="1128236" cy="1128236"/>
              </a:xfrm>
              <a:prstGeom prst="rect">
                <a:avLst/>
              </a:prstGeom>
            </p:spPr>
          </p:pic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67600" y="4800600"/>
                <a:ext cx="1128236" cy="1128236"/>
              </a:xfrm>
              <a:prstGeom prst="rect">
                <a:avLst/>
              </a:prstGeom>
            </p:spPr>
          </p:pic>
          <p:pic>
            <p:nvPicPr>
              <p:cNvPr id="111" name="Picture 1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5710" y="5466529"/>
                <a:ext cx="1128236" cy="1128236"/>
              </a:xfrm>
              <a:prstGeom prst="rect">
                <a:avLst/>
              </a:prstGeom>
            </p:spPr>
          </p:pic>
        </p:grpSp>
        <p:sp>
          <p:nvSpPr>
            <p:cNvPr id="112" name="Rectangle 111"/>
            <p:cNvSpPr/>
            <p:nvPr/>
          </p:nvSpPr>
          <p:spPr>
            <a:xfrm>
              <a:off x="20293249" y="8486092"/>
              <a:ext cx="791061" cy="320596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Block 1</a:t>
              </a: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0175486" y="10536075"/>
              <a:ext cx="819727" cy="320596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Block 2</a:t>
              </a: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8329565" y="11197753"/>
              <a:ext cx="806782" cy="320596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Block 3</a:t>
              </a: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115" name="Group 43"/>
            <p:cNvGrpSpPr/>
            <p:nvPr/>
          </p:nvGrpSpPr>
          <p:grpSpPr>
            <a:xfrm>
              <a:off x="18669001" y="8183419"/>
              <a:ext cx="1577109" cy="2375746"/>
              <a:chOff x="6019801" y="3042352"/>
              <a:chExt cx="1577109" cy="2375746"/>
            </a:xfrm>
          </p:grpSpPr>
          <p:cxnSp>
            <p:nvCxnSpPr>
              <p:cNvPr id="116" name="Straight Arrow Connector 115"/>
              <p:cNvCxnSpPr/>
              <p:nvPr/>
            </p:nvCxnSpPr>
            <p:spPr>
              <a:xfrm flipV="1">
                <a:off x="6518519" y="3042352"/>
                <a:ext cx="1078391" cy="600181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6415567" y="3665623"/>
                <a:ext cx="1142135" cy="1097665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8" name="Straight Arrow Connector 117"/>
              <p:cNvCxnSpPr/>
              <p:nvPr/>
            </p:nvCxnSpPr>
            <p:spPr>
              <a:xfrm rot="5400000">
                <a:off x="5341447" y="4343977"/>
                <a:ext cx="1752475" cy="395767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grpSp>
          <p:nvGrpSpPr>
            <p:cNvPr id="119" name="Group 68"/>
            <p:cNvGrpSpPr/>
            <p:nvPr/>
          </p:nvGrpSpPr>
          <p:grpSpPr>
            <a:xfrm>
              <a:off x="18288000" y="7848600"/>
              <a:ext cx="2860965" cy="3075342"/>
              <a:chOff x="5638800" y="2707533"/>
              <a:chExt cx="2860965" cy="3075342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7585365" y="2707533"/>
                <a:ext cx="914400" cy="357908"/>
              </a:xfrm>
              <a:prstGeom prst="roundRect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Worker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5638800" y="5424967"/>
                <a:ext cx="914400" cy="357908"/>
              </a:xfrm>
              <a:prstGeom prst="roundRect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Worker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7493956" y="4763289"/>
                <a:ext cx="914400" cy="357908"/>
              </a:xfrm>
              <a:prstGeom prst="roundRect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Worker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3" name="Rounded Rectangle 122"/>
              <p:cNvSpPr/>
              <p:nvPr/>
            </p:nvSpPr>
            <p:spPr>
              <a:xfrm>
                <a:off x="5946819" y="3452092"/>
                <a:ext cx="914400" cy="357908"/>
              </a:xfrm>
              <a:prstGeom prst="roundRect">
                <a:avLst/>
              </a:prstGeom>
              <a:gradFill rotWithShape="1">
                <a:gsLst>
                  <a:gs pos="0">
                    <a:srgbClr val="4BACC6">
                      <a:tint val="100000"/>
                      <a:shade val="100000"/>
                      <a:satMod val="130000"/>
                    </a:srgbClr>
                  </a:gs>
                  <a:gs pos="100000">
                    <a:srgbClr val="4BACC6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Driver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  <p:cxnSp>
          <p:nvCxnSpPr>
            <p:cNvPr id="124" name="Straight Arrow Connector 123"/>
            <p:cNvCxnSpPr/>
            <p:nvPr/>
          </p:nvCxnSpPr>
          <p:spPr>
            <a:xfrm rot="5400000" flipH="1" flipV="1">
              <a:off x="17955491" y="9597612"/>
              <a:ext cx="1570182" cy="33712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5" name="Straight Arrow Connector 124"/>
            <p:cNvCxnSpPr/>
            <p:nvPr/>
          </p:nvCxnSpPr>
          <p:spPr>
            <a:xfrm rot="10800000">
              <a:off x="19391750" y="8981087"/>
              <a:ext cx="958269" cy="905162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6" name="Straight Arrow Connector 125"/>
            <p:cNvCxnSpPr/>
            <p:nvPr/>
          </p:nvCxnSpPr>
          <p:spPr>
            <a:xfrm rot="10800000" flipV="1">
              <a:off x="19313236" y="8082844"/>
              <a:ext cx="909784" cy="49414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27" name="TextBox 126"/>
            <p:cNvSpPr txBox="1"/>
            <p:nvPr/>
          </p:nvSpPr>
          <p:spPr>
            <a:xfrm>
              <a:off x="19647014" y="8383913"/>
              <a:ext cx="622186" cy="214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tasks</a:t>
              </a:r>
              <a:endParaRPr lang="en-US" sz="1600" dirty="0">
                <a:latin typeface="Corbel"/>
                <a:cs typeface="Corbel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9126200" y="8014458"/>
              <a:ext cx="746418" cy="214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results</a:t>
              </a:r>
              <a:endParaRPr lang="en-US" sz="1600" dirty="0">
                <a:latin typeface="Corbel"/>
                <a:cs typeface="Corbe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761036" y="7591012"/>
              <a:ext cx="727364" cy="320596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100000"/>
                    <a:shade val="100000"/>
                    <a:satMod val="130000"/>
                  </a:srgbClr>
                </a:gs>
                <a:gs pos="100000">
                  <a:srgbClr val="8064A2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Cache 1</a:t>
              </a: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0696381" y="9664331"/>
              <a:ext cx="727364" cy="320596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100000"/>
                    <a:shade val="100000"/>
                    <a:satMod val="130000"/>
                  </a:srgbClr>
                </a:gs>
                <a:gs pos="100000">
                  <a:srgbClr val="8064A2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Cache 2</a:t>
              </a: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8844491" y="10302796"/>
              <a:ext cx="727364" cy="320596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100000"/>
                    <a:shade val="100000"/>
                    <a:satMod val="130000"/>
                  </a:srgbClr>
                </a:gs>
                <a:gs pos="100000">
                  <a:srgbClr val="8064A2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Cache 3</a:t>
              </a: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sp>
        <p:nvSpPr>
          <p:cNvPr id="133" name="Text Box 5"/>
          <p:cNvSpPr txBox="1">
            <a:spLocks noChangeArrowheads="1"/>
          </p:cNvSpPr>
          <p:nvPr/>
        </p:nvSpPr>
        <p:spPr bwMode="auto">
          <a:xfrm>
            <a:off x="11761829" y="7315200"/>
            <a:ext cx="7104475" cy="556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>
            <a:prstTxWarp prst="textNoShape">
              <a:avLst/>
            </a:prstTxWarp>
          </a:bodyPr>
          <a:lstStyle/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Nodes cache partitions of </a:t>
            </a:r>
            <a:r>
              <a:rPr lang="en-US" sz="4500" baseline="0" dirty="0" err="1" smtClean="0">
                <a:latin typeface="Corbel" charset="0"/>
                <a:ea typeface="Corbel" charset="0"/>
                <a:cs typeface="Corbel" charset="0"/>
              </a:rPr>
              <a:t>RDDs</a:t>
            </a: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 as requested by user</a:t>
            </a:r>
          </a:p>
          <a:p>
            <a:pPr marL="455613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500" baseline="0" dirty="0" smtClean="0">
                <a:latin typeface="Corbel" charset="0"/>
                <a:ea typeface="Corbel" charset="0"/>
                <a:cs typeface="Corbel" charset="0"/>
              </a:rPr>
              <a:t>Fault tolerance achieved through </a:t>
            </a:r>
            <a:r>
              <a:rPr lang="en-US" sz="4500" i="1" baseline="0" dirty="0" smtClean="0">
                <a:latin typeface="Corbel" charset="0"/>
                <a:ea typeface="Corbel" charset="0"/>
                <a:cs typeface="Corbel" charset="0"/>
              </a:rPr>
              <a:t>lineage</a:t>
            </a:r>
            <a:endParaRPr lang="en-US" sz="4500" baseline="0" dirty="0">
              <a:latin typeface="Corbel" charset="0"/>
              <a:ea typeface="Corbel" charset="0"/>
              <a:cs typeface="Corbel" charset="0"/>
            </a:endParaRPr>
          </a:p>
          <a:p>
            <a:pPr marL="911226" lvl="1" indent="-455613" algn="l" defTabSz="490538">
              <a:lnSpc>
                <a:spcPct val="105000"/>
              </a:lnSpc>
              <a:buFont typeface="Arial" charset="0"/>
              <a:buChar char="•"/>
            </a:pPr>
            <a:r>
              <a:rPr lang="en-US" sz="4000" baseline="0" dirty="0" smtClean="0">
                <a:latin typeface="Corbel" charset="0"/>
                <a:ea typeface="Corbel" charset="0"/>
                <a:cs typeface="Corbel" charset="0"/>
              </a:rPr>
              <a:t>RDD handles contain series of transformations needed to rebuild dataset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1387668" y="13564757"/>
            <a:ext cx="627210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aseline="0" dirty="0" smtClean="0">
                <a:solidFill>
                  <a:schemeClr val="accent2"/>
                </a:solidFill>
                <a:latin typeface="Consolas"/>
                <a:cs typeface="Consolas"/>
              </a:rPr>
              <a:t>// Cache an RDD containing all the</a:t>
            </a:r>
          </a:p>
          <a:p>
            <a:pPr algn="l"/>
            <a:r>
              <a:rPr lang="en-US" sz="2100" baseline="0" dirty="0" smtClean="0">
                <a:solidFill>
                  <a:schemeClr val="accent2"/>
                </a:solidFill>
                <a:latin typeface="Consolas"/>
                <a:cs typeface="Consolas"/>
              </a:rPr>
              <a:t>// lines with “ERROR” in a log file</a:t>
            </a:r>
          </a:p>
          <a:p>
            <a:pPr algn="l"/>
            <a:r>
              <a:rPr lang="en-US" sz="2100" baseline="0" dirty="0" smtClean="0">
                <a:latin typeface="Consolas"/>
                <a:cs typeface="Consolas"/>
              </a:rPr>
              <a:t>file = </a:t>
            </a:r>
            <a:r>
              <a:rPr lang="en-US" sz="2100" baseline="0" dirty="0" err="1" smtClean="0">
                <a:latin typeface="Consolas"/>
                <a:cs typeface="Consolas"/>
              </a:rPr>
              <a:t>spark.textFile("hdfs</a:t>
            </a:r>
            <a:r>
              <a:rPr lang="en-US" sz="2100" baseline="0" dirty="0" smtClean="0">
                <a:latin typeface="Consolas"/>
                <a:cs typeface="Consolas"/>
              </a:rPr>
              <a:t>://...”)</a:t>
            </a:r>
          </a:p>
          <a:p>
            <a:pPr algn="l"/>
            <a:r>
              <a:rPr lang="en-US" sz="2100" baseline="0" dirty="0" smtClean="0">
                <a:latin typeface="Consolas"/>
                <a:cs typeface="Consolas"/>
              </a:rPr>
              <a:t>errs = </a:t>
            </a:r>
            <a:r>
              <a:rPr lang="en-US" sz="2100" baseline="0" dirty="0" err="1" smtClean="0">
                <a:latin typeface="Consolas"/>
                <a:cs typeface="Consolas"/>
              </a:rPr>
              <a:t>file.filter(_.contains("ERROR</a:t>
            </a:r>
            <a:r>
              <a:rPr lang="en-US" sz="2100" baseline="0" dirty="0" smtClean="0">
                <a:latin typeface="Consolas"/>
                <a:cs typeface="Consolas"/>
              </a:rPr>
              <a:t>"))</a:t>
            </a:r>
          </a:p>
          <a:p>
            <a:pPr algn="l"/>
            <a:r>
              <a:rPr lang="en-US" sz="2100" baseline="0" dirty="0" err="1" smtClean="0">
                <a:latin typeface="Consolas"/>
                <a:cs typeface="Consolas"/>
              </a:rPr>
              <a:t>cachedErrs</a:t>
            </a:r>
            <a:r>
              <a:rPr lang="en-US" sz="2100" baseline="0" dirty="0" smtClean="0">
                <a:latin typeface="Consolas"/>
                <a:cs typeface="Consolas"/>
              </a:rPr>
              <a:t> = </a:t>
            </a:r>
            <a:r>
              <a:rPr lang="en-US" sz="2100" baseline="0" dirty="0" err="1" smtClean="0">
                <a:latin typeface="Consolas"/>
                <a:cs typeface="Consolas"/>
              </a:rPr>
              <a:t>errs.cache</a:t>
            </a:r>
            <a:r>
              <a:rPr lang="en-US" sz="2100" baseline="0" dirty="0" smtClean="0">
                <a:latin typeface="Consolas"/>
                <a:cs typeface="Consolas"/>
              </a:rPr>
              <a:t>()</a:t>
            </a:r>
          </a:p>
          <a:p>
            <a:pPr algn="l"/>
            <a:endParaRPr lang="en-US" sz="2100" baseline="0" dirty="0" smtClean="0">
              <a:latin typeface="Consolas"/>
              <a:cs typeface="Consolas"/>
            </a:endParaRPr>
          </a:p>
          <a:p>
            <a:pPr algn="l"/>
            <a:r>
              <a:rPr lang="en-US" sz="2100" baseline="0" dirty="0" smtClean="0">
                <a:solidFill>
                  <a:srgbClr val="333399"/>
                </a:solidFill>
                <a:latin typeface="Consolas"/>
                <a:cs typeface="Consolas"/>
              </a:rPr>
              <a:t>// Count errors using the cached RDD</a:t>
            </a:r>
          </a:p>
          <a:p>
            <a:pPr algn="l"/>
            <a:r>
              <a:rPr lang="en-US" sz="2100" baseline="0" dirty="0" smtClean="0">
                <a:latin typeface="Consolas"/>
                <a:cs typeface="Consolas"/>
              </a:rPr>
              <a:t>ones = </a:t>
            </a:r>
            <a:r>
              <a:rPr lang="en-US" sz="2100" baseline="0" dirty="0" err="1" smtClean="0">
                <a:latin typeface="Consolas"/>
                <a:cs typeface="Consolas"/>
              </a:rPr>
              <a:t>cachedErrs.map</a:t>
            </a:r>
            <a:r>
              <a:rPr lang="en-US" sz="2100" baseline="0" dirty="0" smtClean="0">
                <a:latin typeface="Consolas"/>
                <a:cs typeface="Consolas"/>
              </a:rPr>
              <a:t>(_ =&gt; 1)</a:t>
            </a:r>
          </a:p>
          <a:p>
            <a:pPr algn="l"/>
            <a:r>
              <a:rPr lang="en-US" sz="2100" baseline="0" dirty="0" smtClean="0">
                <a:latin typeface="Consolas"/>
                <a:cs typeface="Consolas"/>
              </a:rPr>
              <a:t>count = </a:t>
            </a:r>
            <a:r>
              <a:rPr lang="en-US" sz="2100" baseline="0" dirty="0" err="1" smtClean="0">
                <a:latin typeface="Consolas"/>
                <a:cs typeface="Consolas"/>
              </a:rPr>
              <a:t>ones.reduce</a:t>
            </a:r>
            <a:r>
              <a:rPr lang="en-US" sz="2100" baseline="0" dirty="0" smtClean="0">
                <a:latin typeface="Consolas"/>
                <a:cs typeface="Consolas"/>
              </a:rPr>
              <a:t>(_+_)</a:t>
            </a:r>
            <a:endParaRPr lang="en-US" sz="2100" baseline="0" dirty="0">
              <a:latin typeface="Consolas"/>
              <a:cs typeface="Consolas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19983151" y="13445655"/>
            <a:ext cx="2374900" cy="665266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900" b="1" baseline="0" dirty="0" err="1" smtClean="0">
                <a:solidFill>
                  <a:schemeClr val="tx1"/>
                </a:solidFill>
                <a:latin typeface="Arial"/>
                <a:cs typeface="Arial"/>
              </a:rPr>
              <a:t>HdfsTextFile</a:t>
            </a:r>
            <a:endParaRPr lang="en-US" sz="1900" b="1" baseline="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1900" baseline="0" dirty="0" smtClean="0">
                <a:solidFill>
                  <a:schemeClr val="tx1"/>
                </a:solidFill>
                <a:latin typeface="Arial"/>
                <a:cs typeface="Arial"/>
              </a:rPr>
              <a:t>path = </a:t>
            </a:r>
            <a:r>
              <a:rPr lang="en-US" sz="1900" baseline="0" dirty="0" err="1" smtClean="0">
                <a:solidFill>
                  <a:schemeClr val="tx1"/>
                </a:solidFill>
                <a:latin typeface="Arial"/>
                <a:cs typeface="Arial"/>
              </a:rPr>
              <a:t>hdfs</a:t>
            </a:r>
            <a:r>
              <a:rPr lang="en-US" sz="1900" baseline="0" dirty="0" smtClean="0">
                <a:solidFill>
                  <a:schemeClr val="tx1"/>
                </a:solidFill>
                <a:latin typeface="Arial"/>
                <a:cs typeface="Arial"/>
              </a:rPr>
              <a:t>://…</a:t>
            </a:r>
            <a:endParaRPr lang="en-US" sz="1900" baseline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8268651" y="13529733"/>
            <a:ext cx="1689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aseline="0" dirty="0" smtClean="0">
                <a:latin typeface="Consolas"/>
                <a:cs typeface="Consolas"/>
              </a:rPr>
              <a:t>file:</a:t>
            </a:r>
            <a:endParaRPr lang="en-US" sz="2000" baseline="0" dirty="0">
              <a:latin typeface="Consolas"/>
              <a:cs typeface="Consolas"/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19983151" y="14348575"/>
            <a:ext cx="2374900" cy="665266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900" b="1" baseline="0" dirty="0" err="1" smtClean="0">
                <a:solidFill>
                  <a:schemeClr val="tx1"/>
                </a:solidFill>
                <a:latin typeface="Arial"/>
                <a:cs typeface="Arial"/>
              </a:rPr>
              <a:t>FilteredDataset</a:t>
            </a:r>
            <a:endParaRPr lang="en-US" sz="1900" b="1" baseline="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1900" baseline="0" dirty="0" err="1" smtClean="0">
                <a:solidFill>
                  <a:schemeClr val="tx1"/>
                </a:solidFill>
                <a:latin typeface="Arial"/>
                <a:cs typeface="Arial"/>
              </a:rPr>
              <a:t>func</a:t>
            </a:r>
            <a:r>
              <a:rPr lang="en-US" sz="1900" baseline="0" dirty="0" smtClean="0">
                <a:solidFill>
                  <a:schemeClr val="tx1"/>
                </a:solidFill>
                <a:latin typeface="Arial"/>
                <a:cs typeface="Arial"/>
              </a:rPr>
              <a:t> = _.contains(..)</a:t>
            </a:r>
            <a:endParaRPr lang="en-US" sz="1900" baseline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8268651" y="14480233"/>
            <a:ext cx="1689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aseline="0" dirty="0" smtClean="0">
                <a:latin typeface="Consolas"/>
                <a:cs typeface="Consolas"/>
              </a:rPr>
              <a:t>errs:</a:t>
            </a:r>
            <a:endParaRPr lang="en-US" sz="2000" baseline="0" dirty="0">
              <a:latin typeface="Consolas"/>
              <a:cs typeface="Consolas"/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19983151" y="15255922"/>
            <a:ext cx="2374900" cy="49257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sz="1900" b="1" baseline="0" dirty="0" err="1" smtClean="0">
                <a:solidFill>
                  <a:schemeClr val="tx1"/>
                </a:solidFill>
                <a:latin typeface="Arial"/>
                <a:cs typeface="Arial"/>
              </a:rPr>
              <a:t>CachedDataset</a:t>
            </a:r>
            <a:endParaRPr lang="en-US" sz="1900" b="1" baseline="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7887651" y="15302869"/>
            <a:ext cx="203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aseline="0" dirty="0" err="1" smtClean="0">
                <a:latin typeface="Consolas"/>
                <a:cs typeface="Consolas"/>
              </a:rPr>
              <a:t>cachedErrs</a:t>
            </a:r>
            <a:r>
              <a:rPr lang="en-US" sz="2000" baseline="0" dirty="0" smtClean="0">
                <a:latin typeface="Consolas"/>
                <a:cs typeface="Consolas"/>
              </a:rPr>
              <a:t>:</a:t>
            </a:r>
            <a:endParaRPr lang="en-US" sz="2000" baseline="0" dirty="0">
              <a:latin typeface="Consolas"/>
              <a:cs typeface="Consolas"/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19983151" y="15983022"/>
            <a:ext cx="2374900" cy="665266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900" b="1" baseline="0" dirty="0" err="1" smtClean="0">
                <a:solidFill>
                  <a:schemeClr val="tx1"/>
                </a:solidFill>
                <a:latin typeface="Arial"/>
                <a:cs typeface="Arial"/>
              </a:rPr>
              <a:t>MappedDataset</a:t>
            </a:r>
            <a:endParaRPr lang="en-US" sz="1900" b="1" baseline="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1900" baseline="0" dirty="0" err="1" smtClean="0">
                <a:solidFill>
                  <a:schemeClr val="tx1"/>
                </a:solidFill>
                <a:latin typeface="Arial"/>
                <a:cs typeface="Arial"/>
              </a:rPr>
              <a:t>func</a:t>
            </a:r>
            <a:r>
              <a:rPr lang="en-US" sz="1900" baseline="0" dirty="0" smtClean="0">
                <a:solidFill>
                  <a:schemeClr val="tx1"/>
                </a:solidFill>
                <a:latin typeface="Arial"/>
                <a:cs typeface="Arial"/>
              </a:rPr>
              <a:t> = _ =&gt; 1</a:t>
            </a:r>
            <a:endParaRPr lang="en-US" sz="1900" baseline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8268651" y="16099367"/>
            <a:ext cx="1689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aseline="0" dirty="0" smtClean="0">
                <a:latin typeface="Consolas"/>
                <a:cs typeface="Consolas"/>
              </a:rPr>
              <a:t>ones:</a:t>
            </a:r>
            <a:endParaRPr lang="en-US" sz="2000" baseline="0" dirty="0">
              <a:latin typeface="Consolas"/>
              <a:cs typeface="Consolas"/>
            </a:endParaRPr>
          </a:p>
        </p:txBody>
      </p:sp>
      <p:cxnSp>
        <p:nvCxnSpPr>
          <p:cNvPr id="205" name="Straight Arrow Connector 204"/>
          <p:cNvCxnSpPr/>
          <p:nvPr/>
        </p:nvCxnSpPr>
        <p:spPr>
          <a:xfrm rot="5400000" flipH="1" flipV="1">
            <a:off x="21126152" y="14227926"/>
            <a:ext cx="241299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rot="5400000" flipH="1" flipV="1">
            <a:off x="21129583" y="15138704"/>
            <a:ext cx="234436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rot="5400000" flipH="1" flipV="1">
            <a:off x="21123234" y="15859455"/>
            <a:ext cx="247134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Right Arrow 207"/>
          <p:cNvSpPr/>
          <p:nvPr/>
        </p:nvSpPr>
        <p:spPr bwMode="auto">
          <a:xfrm>
            <a:off x="17457543" y="14647332"/>
            <a:ext cx="760438" cy="98516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49231" tIns="24616" rIns="49231" bIns="24616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921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9" name="TextBox 66"/>
          <p:cNvSpPr txBox="1">
            <a:spLocks noChangeArrowheads="1"/>
          </p:cNvSpPr>
          <p:nvPr/>
        </p:nvSpPr>
        <p:spPr bwMode="auto">
          <a:xfrm>
            <a:off x="13563600" y="12615333"/>
            <a:ext cx="7391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600" b="1" baseline="0" dirty="0" smtClean="0">
                <a:latin typeface="Corbel" charset="0"/>
                <a:ea typeface="Corbel" charset="0"/>
                <a:cs typeface="Corbel" charset="0"/>
              </a:rPr>
              <a:t>RDD Lineage Example</a:t>
            </a:r>
            <a:endParaRPr lang="en-US" sz="36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2" name="Picture 1" descr="amplab_hi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095" y="228600"/>
            <a:ext cx="7267905" cy="24384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283" y="152400"/>
            <a:ext cx="2180117" cy="2819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11963400" y="16992600"/>
            <a:ext cx="9982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9227" tIns="24614" rIns="49227" bIns="24614" anchor="ctr">
            <a:prstTxWarp prst="textNoShape">
              <a:avLst/>
            </a:prstTxWarp>
          </a:bodyPr>
          <a:lstStyle/>
          <a:p>
            <a:pPr marL="455613" indent="-455613" defTabSz="490538">
              <a:lnSpc>
                <a:spcPct val="80000"/>
              </a:lnSpc>
            </a:pPr>
            <a:r>
              <a:rPr lang="en-US" sz="6200" b="1" baseline="0" dirty="0" smtClean="0">
                <a:latin typeface="Corbel" charset="0"/>
                <a:ea typeface="Corbel" charset="0"/>
                <a:cs typeface="Corbel" charset="0"/>
              </a:rPr>
              <a:t>Results</a:t>
            </a:r>
            <a:endParaRPr lang="en-US" sz="62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10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962327"/>
              </p:ext>
            </p:extLst>
          </p:nvPr>
        </p:nvGraphicFramePr>
        <p:xfrm>
          <a:off x="11396132" y="19161226"/>
          <a:ext cx="5486400" cy="3774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3" name="TextBox 66"/>
          <p:cNvSpPr txBox="1">
            <a:spLocks noChangeArrowheads="1"/>
          </p:cNvSpPr>
          <p:nvPr/>
        </p:nvSpPr>
        <p:spPr bwMode="auto">
          <a:xfrm>
            <a:off x="11885157" y="18440400"/>
            <a:ext cx="50735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000" b="1" baseline="0" dirty="0" smtClean="0">
                <a:latin typeface="Corbel" charset="0"/>
                <a:ea typeface="Corbel" charset="0"/>
                <a:cs typeface="Corbel" charset="0"/>
              </a:rPr>
              <a:t>Logistic Regression Job</a:t>
            </a:r>
            <a:endParaRPr lang="en-US" sz="30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104" name="Chart 103"/>
          <p:cNvGraphicFramePr/>
          <p:nvPr>
            <p:extLst>
              <p:ext uri="{D42A27DB-BD31-4B8C-83A1-F6EECF244321}">
                <p14:modId xmlns:p14="http://schemas.microsoft.com/office/powerpoint/2010/main" val="3828908459"/>
              </p:ext>
            </p:extLst>
          </p:nvPr>
        </p:nvGraphicFramePr>
        <p:xfrm>
          <a:off x="17102117" y="19219333"/>
          <a:ext cx="5240376" cy="260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05" name="TextBox 66"/>
          <p:cNvSpPr txBox="1">
            <a:spLocks noChangeArrowheads="1"/>
          </p:cNvSpPr>
          <p:nvPr/>
        </p:nvSpPr>
        <p:spPr bwMode="auto">
          <a:xfrm>
            <a:off x="16950268" y="18440400"/>
            <a:ext cx="5638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000" b="1" baseline="0" dirty="0" smtClean="0">
                <a:latin typeface="Corbel" charset="0"/>
                <a:ea typeface="Corbel" charset="0"/>
                <a:cs typeface="Corbel" charset="0"/>
              </a:rPr>
              <a:t>Interactive Response Time</a:t>
            </a:r>
            <a:endParaRPr lang="en-US" sz="30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7139429" y="22021800"/>
            <a:ext cx="51448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aseline="0" dirty="0" smtClean="0">
                <a:latin typeface="Corbel"/>
                <a:cs typeface="Corbel"/>
              </a:rPr>
              <a:t>(Full-text search on 45 GB Wikipedia dataset)</a:t>
            </a:r>
            <a:endParaRPr lang="en-US" sz="2100" baseline="0" dirty="0">
              <a:latin typeface="Corbel"/>
              <a:cs typeface="Corbel"/>
            </a:endParaRPr>
          </a:p>
        </p:txBody>
      </p:sp>
      <p:sp>
        <p:nvSpPr>
          <p:cNvPr id="135" name="TextBox 66"/>
          <p:cNvSpPr txBox="1">
            <a:spLocks noChangeArrowheads="1"/>
          </p:cNvSpPr>
          <p:nvPr/>
        </p:nvSpPr>
        <p:spPr bwMode="auto">
          <a:xfrm>
            <a:off x="13216468" y="23105532"/>
            <a:ext cx="7620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000" b="1" baseline="0" dirty="0" smtClean="0">
                <a:latin typeface="Corbel" charset="0"/>
                <a:ea typeface="Corbel" charset="0"/>
                <a:cs typeface="Corbel" charset="0"/>
              </a:rPr>
              <a:t>Alternating Least Squares Job</a:t>
            </a:r>
            <a:endParaRPr lang="en-US" sz="3000" b="1" baseline="0" dirty="0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13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8168418"/>
              </p:ext>
            </p:extLst>
          </p:nvPr>
        </p:nvGraphicFramePr>
        <p:xfrm>
          <a:off x="12911668" y="23748999"/>
          <a:ext cx="8991600" cy="3420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9231" tIns="24616" rIns="49231" bIns="24616" numCol="1" anchor="ctr" anchorCtr="0" compatLnSpc="1">
        <a:prstTxWarp prst="textNoShape">
          <a:avLst/>
        </a:prstTxWarp>
        <a:spAutoFit/>
      </a:bodyPr>
      <a:lstStyle>
        <a:defPPr marL="0" marR="0" indent="0" algn="ctr" defTabSz="4921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9231" tIns="24616" rIns="49231" bIns="24616" numCol="1" anchor="ctr" anchorCtr="0" compatLnSpc="1">
        <a:prstTxWarp prst="textNoShape">
          <a:avLst/>
        </a:prstTxWarp>
        <a:spAutoFit/>
      </a:bodyPr>
      <a:lstStyle>
        <a:defPPr marL="0" marR="0" indent="0" algn="ctr" defTabSz="4921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xhibit">
    <a:majorFont>
      <a:latin typeface="Corbel"/>
      <a:ea typeface=""/>
      <a:cs typeface=""/>
      <a:font script="Jpan" typeface="メイリオ"/>
    </a:majorFont>
    <a:minorFont>
      <a:latin typeface="Corbel"/>
      <a:ea typeface=""/>
      <a:cs typeface=""/>
      <a:font script="Jpan" typeface="メイリオ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xhibit">
    <a:majorFont>
      <a:latin typeface="Corbel"/>
      <a:ea typeface=""/>
      <a:cs typeface=""/>
      <a:font script="Jpan" typeface="メイリオ"/>
    </a:majorFont>
    <a:minorFont>
      <a:latin typeface="Corbel"/>
      <a:ea typeface=""/>
      <a:cs typeface=""/>
      <a:font script="Jpan" typeface="メイリオ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14863</TotalTime>
  <Words>491</Words>
  <Application>Microsoft Macintosh PowerPoint</Application>
  <PresentationFormat>Custom</PresentationFormat>
  <Paragraphs>90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Title: Use Upper and Lower Case Author 1, Author 2, … Author N</dc:title>
  <dc:creator>George Porter</dc:creator>
  <cp:lastModifiedBy>Matei Zaharia</cp:lastModifiedBy>
  <cp:revision>821</cp:revision>
  <cp:lastPrinted>2009-05-11T21:34:06Z</cp:lastPrinted>
  <dcterms:created xsi:type="dcterms:W3CDTF">2010-09-30T23:57:40Z</dcterms:created>
  <dcterms:modified xsi:type="dcterms:W3CDTF">2010-12-07T23:13:18Z</dcterms:modified>
</cp:coreProperties>
</file>