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32918400" cy="27432000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tx1"/>
        </a:solidFill>
        <a:latin typeface="Helvetica" charset="0"/>
        <a:ea typeface="ＭＳ Ｐゴシック" charset="-128"/>
        <a:cs typeface="ＭＳ Ｐゴシック" charset="-128"/>
      </a:defRPr>
    </a:lvl1pPr>
    <a:lvl2pPr marL="455613" indent="1588" algn="ctr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tx1"/>
        </a:solidFill>
        <a:latin typeface="Helvetica" charset="0"/>
        <a:ea typeface="ＭＳ Ｐゴシック" charset="-128"/>
        <a:cs typeface="ＭＳ Ｐゴシック" charset="-128"/>
      </a:defRPr>
    </a:lvl2pPr>
    <a:lvl3pPr marL="912813" indent="1588" algn="ctr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tx1"/>
        </a:solidFill>
        <a:latin typeface="Helvetica" charset="0"/>
        <a:ea typeface="ＭＳ Ｐゴシック" charset="-128"/>
        <a:cs typeface="ＭＳ Ｐゴシック" charset="-128"/>
      </a:defRPr>
    </a:lvl3pPr>
    <a:lvl4pPr marL="1370013" indent="1588" algn="ctr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tx1"/>
        </a:solidFill>
        <a:latin typeface="Helvetica" charset="0"/>
        <a:ea typeface="ＭＳ Ｐゴシック" charset="-128"/>
        <a:cs typeface="ＭＳ Ｐゴシック" charset="-128"/>
      </a:defRPr>
    </a:lvl4pPr>
    <a:lvl5pPr marL="1827213" indent="1588" algn="ctr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tx1"/>
        </a:solidFill>
        <a:latin typeface="Helvetica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800" kern="1200" baseline="-25000">
        <a:solidFill>
          <a:schemeClr val="tx1"/>
        </a:solidFill>
        <a:latin typeface="Helvetica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800" kern="1200" baseline="-25000">
        <a:solidFill>
          <a:schemeClr val="tx1"/>
        </a:solidFill>
        <a:latin typeface="Helvetica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800" kern="1200" baseline="-25000">
        <a:solidFill>
          <a:schemeClr val="tx1"/>
        </a:solidFill>
        <a:latin typeface="Helvetica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800" kern="1200" baseline="-25000">
        <a:solidFill>
          <a:schemeClr val="tx1"/>
        </a:solidFill>
        <a:latin typeface="Helvetica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14186"/>
    <a:srgbClr val="CED8E4"/>
    <a:srgbClr val="F2B32A"/>
    <a:srgbClr val="001B3A"/>
    <a:srgbClr val="002D4F"/>
    <a:srgbClr val="AA6E1B"/>
    <a:srgbClr val="F4C139"/>
    <a:srgbClr val="000D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8671" autoAdjust="0"/>
    <p:restoredTop sz="99708" autoAdjust="0"/>
  </p:normalViewPr>
  <p:slideViewPr>
    <p:cSldViewPr>
      <p:cViewPr>
        <p:scale>
          <a:sx n="30" d="100"/>
          <a:sy n="30" d="100"/>
        </p:scale>
        <p:origin x="-2056" y="-152"/>
      </p:cViewPr>
      <p:guideLst>
        <p:guide orient="horz" pos="2304"/>
        <p:guide orient="horz" pos="8928"/>
        <p:guide orient="horz" pos="16992"/>
        <p:guide pos="6624"/>
        <p:guide pos="7200"/>
        <p:guide pos="14112"/>
        <p:guide pos="288"/>
        <p:guide pos="20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71600" y="685800"/>
            <a:ext cx="41148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fld id="{BA391ECA-5B71-C841-99A5-E6D5BDA440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126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850" algn="l" defTabSz="4571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0" algn="l" defTabSz="4571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0" algn="l" defTabSz="4571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1" algn="l" defTabSz="4571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C01C2D-B777-1145-B0A2-F4AE250D83A5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C01C2D-B777-1145-B0A2-F4AE250D83A5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8521700"/>
            <a:ext cx="27981275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6" y="15544800"/>
            <a:ext cx="23044150" cy="7010400"/>
          </a:xfrm>
        </p:spPr>
        <p:txBody>
          <a:bodyPr/>
          <a:lstStyle>
            <a:lvl1pPr marL="0" indent="0" algn="ctr">
              <a:buNone/>
              <a:defRPr/>
            </a:lvl1pPr>
            <a:lvl2pPr marL="457170" indent="0" algn="ctr">
              <a:buNone/>
              <a:defRPr/>
            </a:lvl2pPr>
            <a:lvl3pPr marL="914340" indent="0" algn="ctr">
              <a:buNone/>
              <a:defRPr/>
            </a:lvl3pPr>
            <a:lvl4pPr marL="1371511" indent="0" algn="ctr">
              <a:buNone/>
              <a:defRPr/>
            </a:lvl4pPr>
            <a:lvl5pPr marL="1828681" indent="0" algn="ctr">
              <a:buNone/>
              <a:defRPr/>
            </a:lvl5pPr>
            <a:lvl6pPr marL="2285850" indent="0" algn="ctr">
              <a:buNone/>
              <a:defRPr/>
            </a:lvl6pPr>
            <a:lvl7pPr marL="2743020" indent="0" algn="ctr">
              <a:buNone/>
              <a:defRPr/>
            </a:lvl7pPr>
            <a:lvl8pPr marL="3200190" indent="0" algn="ctr">
              <a:buNone/>
              <a:defRPr/>
            </a:lvl8pPr>
            <a:lvl9pPr marL="365736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78CEF-B202-EF46-81DB-D0ED8FE1A3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E955D-D631-3844-A1DD-EF2A214FD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5314" y="2438400"/>
            <a:ext cx="6994525" cy="21945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8563" y="2438400"/>
            <a:ext cx="20834350" cy="21945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A133F-221C-574F-943B-656957E443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5B34E-E86C-5E47-B24E-668C08C4C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7627600"/>
            <a:ext cx="27981275" cy="5448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11626850"/>
            <a:ext cx="27981275" cy="60007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0" indent="0">
              <a:buNone/>
              <a:defRPr sz="1800"/>
            </a:lvl2pPr>
            <a:lvl3pPr marL="914340" indent="0">
              <a:buNone/>
              <a:defRPr sz="1600"/>
            </a:lvl3pPr>
            <a:lvl4pPr marL="1371511" indent="0">
              <a:buNone/>
              <a:defRPr sz="1400"/>
            </a:lvl4pPr>
            <a:lvl5pPr marL="1828681" indent="0">
              <a:buNone/>
              <a:defRPr sz="1400"/>
            </a:lvl5pPr>
            <a:lvl6pPr marL="2285850" indent="0">
              <a:buNone/>
              <a:defRPr sz="1400"/>
            </a:lvl6pPr>
            <a:lvl7pPr marL="2743020" indent="0">
              <a:buNone/>
              <a:defRPr sz="1400"/>
            </a:lvl7pPr>
            <a:lvl8pPr marL="3200190" indent="0">
              <a:buNone/>
              <a:defRPr sz="1400"/>
            </a:lvl8pPr>
            <a:lvl9pPr marL="3657361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04FF5-DB22-4A46-80E2-9339B38422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8563" y="7924800"/>
            <a:ext cx="13914437" cy="1645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1" y="7924800"/>
            <a:ext cx="13914438" cy="1645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DB202-E230-9C40-87BA-3CD3F5BD36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1098550"/>
            <a:ext cx="29625925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9" y="6140450"/>
            <a:ext cx="14544675" cy="2559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40" indent="0">
              <a:buNone/>
              <a:defRPr sz="1800" b="1"/>
            </a:lvl3pPr>
            <a:lvl4pPr marL="1371511" indent="0">
              <a:buNone/>
              <a:defRPr sz="1600" b="1"/>
            </a:lvl4pPr>
            <a:lvl5pPr marL="1828681" indent="0">
              <a:buNone/>
              <a:defRPr sz="1600" b="1"/>
            </a:lvl5pPr>
            <a:lvl6pPr marL="2285850" indent="0">
              <a:buNone/>
              <a:defRPr sz="1600" b="1"/>
            </a:lvl6pPr>
            <a:lvl7pPr marL="2743020" indent="0">
              <a:buNone/>
              <a:defRPr sz="1600" b="1"/>
            </a:lvl7pPr>
            <a:lvl8pPr marL="3200190" indent="0">
              <a:buNone/>
              <a:defRPr sz="1600" b="1"/>
            </a:lvl8pPr>
            <a:lvl9pPr marL="36573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9" y="8699500"/>
            <a:ext cx="14544675" cy="158051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6140450"/>
            <a:ext cx="14549438" cy="2559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40" indent="0">
              <a:buNone/>
              <a:defRPr sz="1800" b="1"/>
            </a:lvl3pPr>
            <a:lvl4pPr marL="1371511" indent="0">
              <a:buNone/>
              <a:defRPr sz="1600" b="1"/>
            </a:lvl4pPr>
            <a:lvl5pPr marL="1828681" indent="0">
              <a:buNone/>
              <a:defRPr sz="1600" b="1"/>
            </a:lvl5pPr>
            <a:lvl6pPr marL="2285850" indent="0">
              <a:buNone/>
              <a:defRPr sz="1600" b="1"/>
            </a:lvl6pPr>
            <a:lvl7pPr marL="2743020" indent="0">
              <a:buNone/>
              <a:defRPr sz="1600" b="1"/>
            </a:lvl7pPr>
            <a:lvl8pPr marL="3200190" indent="0">
              <a:buNone/>
              <a:defRPr sz="1600" b="1"/>
            </a:lvl8pPr>
            <a:lvl9pPr marL="36573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8699500"/>
            <a:ext cx="14549438" cy="158051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E0D8A-C40B-0348-87B9-10793AFB20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4ECCD-47F7-1146-9B52-5C9E42EDB3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AAAD3-0243-254A-B943-A5C61A757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9" y="1092200"/>
            <a:ext cx="10829925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1092200"/>
            <a:ext cx="18402300" cy="234124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9" y="5740400"/>
            <a:ext cx="10829925" cy="18764250"/>
          </a:xfrm>
        </p:spPr>
        <p:txBody>
          <a:bodyPr/>
          <a:lstStyle>
            <a:lvl1pPr marL="0" indent="0">
              <a:buNone/>
              <a:defRPr sz="1400"/>
            </a:lvl1pPr>
            <a:lvl2pPr marL="457170" indent="0">
              <a:buNone/>
              <a:defRPr sz="1200"/>
            </a:lvl2pPr>
            <a:lvl3pPr marL="914340" indent="0">
              <a:buNone/>
              <a:defRPr sz="1000"/>
            </a:lvl3pPr>
            <a:lvl4pPr marL="1371511" indent="0">
              <a:buNone/>
              <a:defRPr sz="900"/>
            </a:lvl4pPr>
            <a:lvl5pPr marL="1828681" indent="0">
              <a:buNone/>
              <a:defRPr sz="900"/>
            </a:lvl5pPr>
            <a:lvl6pPr marL="2285850" indent="0">
              <a:buNone/>
              <a:defRPr sz="900"/>
            </a:lvl6pPr>
            <a:lvl7pPr marL="2743020" indent="0">
              <a:buNone/>
              <a:defRPr sz="900"/>
            </a:lvl7pPr>
            <a:lvl8pPr marL="3200190" indent="0">
              <a:buNone/>
              <a:defRPr sz="900"/>
            </a:lvl8pPr>
            <a:lvl9pPr marL="36573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AC440-FD4C-AE42-A6AC-18CFA41461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1" y="19202400"/>
            <a:ext cx="19751675" cy="22669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1" y="2451100"/>
            <a:ext cx="19751675" cy="16459200"/>
          </a:xfrm>
        </p:spPr>
        <p:txBody>
          <a:bodyPr/>
          <a:lstStyle>
            <a:lvl1pPr marL="0" indent="0">
              <a:buNone/>
              <a:defRPr sz="3200"/>
            </a:lvl1pPr>
            <a:lvl2pPr marL="457170" indent="0">
              <a:buNone/>
              <a:defRPr sz="2800"/>
            </a:lvl2pPr>
            <a:lvl3pPr marL="914340" indent="0">
              <a:buNone/>
              <a:defRPr sz="2400"/>
            </a:lvl3pPr>
            <a:lvl4pPr marL="1371511" indent="0">
              <a:buNone/>
              <a:defRPr sz="2000"/>
            </a:lvl4pPr>
            <a:lvl5pPr marL="1828681" indent="0">
              <a:buNone/>
              <a:defRPr sz="2000"/>
            </a:lvl5pPr>
            <a:lvl6pPr marL="2285850" indent="0">
              <a:buNone/>
              <a:defRPr sz="2000"/>
            </a:lvl6pPr>
            <a:lvl7pPr marL="2743020" indent="0">
              <a:buNone/>
              <a:defRPr sz="2000"/>
            </a:lvl7pPr>
            <a:lvl8pPr marL="3200190" indent="0">
              <a:buNone/>
              <a:defRPr sz="2000"/>
            </a:lvl8pPr>
            <a:lvl9pPr marL="3657361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1" y="21469350"/>
            <a:ext cx="19751675" cy="3219450"/>
          </a:xfrm>
        </p:spPr>
        <p:txBody>
          <a:bodyPr/>
          <a:lstStyle>
            <a:lvl1pPr marL="0" indent="0">
              <a:buNone/>
              <a:defRPr sz="1400"/>
            </a:lvl1pPr>
            <a:lvl2pPr marL="457170" indent="0">
              <a:buNone/>
              <a:defRPr sz="1200"/>
            </a:lvl2pPr>
            <a:lvl3pPr marL="914340" indent="0">
              <a:buNone/>
              <a:defRPr sz="1000"/>
            </a:lvl3pPr>
            <a:lvl4pPr marL="1371511" indent="0">
              <a:buNone/>
              <a:defRPr sz="900"/>
            </a:lvl4pPr>
            <a:lvl5pPr marL="1828681" indent="0">
              <a:buNone/>
              <a:defRPr sz="900"/>
            </a:lvl5pPr>
            <a:lvl6pPr marL="2285850" indent="0">
              <a:buNone/>
              <a:defRPr sz="900"/>
            </a:lvl6pPr>
            <a:lvl7pPr marL="2743020" indent="0">
              <a:buNone/>
              <a:defRPr sz="900"/>
            </a:lvl7pPr>
            <a:lvl8pPr marL="3200190" indent="0">
              <a:buNone/>
              <a:defRPr sz="900"/>
            </a:lvl8pPr>
            <a:lvl9pPr marL="36573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0D6AC-1023-4940-907A-A16964BB47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8563" y="2438400"/>
            <a:ext cx="279812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44835" tIns="172416" rIns="344835" bIns="1724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8563" y="7924800"/>
            <a:ext cx="27981275" cy="164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44835" tIns="172416" rIns="344835" bIns="1724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8563" y="24993600"/>
            <a:ext cx="6858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44835" tIns="172416" rIns="344835" bIns="172416" numCol="1" anchor="t" anchorCtr="0" compatLnSpc="1">
            <a:prstTxWarp prst="textNoShape">
              <a:avLst/>
            </a:prstTxWarp>
          </a:bodyPr>
          <a:lstStyle>
            <a:lvl1pPr algn="l">
              <a:defRPr sz="53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438" y="24993600"/>
            <a:ext cx="104235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44835" tIns="172416" rIns="344835" bIns="172416" numCol="1" anchor="t" anchorCtr="0" compatLnSpc="1">
            <a:prstTxWarp prst="textNoShape">
              <a:avLst/>
            </a:prstTxWarp>
          </a:bodyPr>
          <a:lstStyle>
            <a:lvl1pPr>
              <a:defRPr sz="53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838" y="24993600"/>
            <a:ext cx="6858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44835" tIns="172416" rIns="344835" bIns="172416" numCol="1" anchor="t" anchorCtr="0" compatLnSpc="1">
            <a:prstTxWarp prst="textNoShape">
              <a:avLst/>
            </a:prstTxWarp>
          </a:bodyPr>
          <a:lstStyle>
            <a:lvl1pPr algn="r">
              <a:defRPr sz="5300" baseline="0">
                <a:latin typeface="Arial" charset="0"/>
              </a:defRPr>
            </a:lvl1pPr>
          </a:lstStyle>
          <a:p>
            <a:pPr>
              <a:defRPr/>
            </a:pPr>
            <a:fld id="{B8A3D3A8-F4B4-814E-A3D8-F3A14F77E2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46463" rtl="0" eaLnBrk="0" fontAlgn="base" hangingPunct="0">
        <a:spcBef>
          <a:spcPct val="0"/>
        </a:spcBef>
        <a:spcAft>
          <a:spcPct val="0"/>
        </a:spcAft>
        <a:defRPr sz="16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446463" rtl="0" eaLnBrk="0" fontAlgn="base" hangingPunct="0">
        <a:spcBef>
          <a:spcPct val="0"/>
        </a:spcBef>
        <a:spcAft>
          <a:spcPct val="0"/>
        </a:spcAft>
        <a:defRPr sz="16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3446463" rtl="0" eaLnBrk="0" fontAlgn="base" hangingPunct="0">
        <a:spcBef>
          <a:spcPct val="0"/>
        </a:spcBef>
        <a:spcAft>
          <a:spcPct val="0"/>
        </a:spcAft>
        <a:defRPr sz="16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3446463" rtl="0" eaLnBrk="0" fontAlgn="base" hangingPunct="0">
        <a:spcBef>
          <a:spcPct val="0"/>
        </a:spcBef>
        <a:spcAft>
          <a:spcPct val="0"/>
        </a:spcAft>
        <a:defRPr sz="16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3446463" rtl="0" eaLnBrk="0" fontAlgn="base" hangingPunct="0">
        <a:spcBef>
          <a:spcPct val="0"/>
        </a:spcBef>
        <a:spcAft>
          <a:spcPct val="0"/>
        </a:spcAft>
        <a:defRPr sz="16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70" algn="ctr" defTabSz="3447824" rtl="0" fontAlgn="base">
        <a:spcBef>
          <a:spcPct val="0"/>
        </a:spcBef>
        <a:spcAft>
          <a:spcPct val="0"/>
        </a:spcAft>
        <a:defRPr sz="16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340" algn="ctr" defTabSz="3447824" rtl="0" fontAlgn="base">
        <a:spcBef>
          <a:spcPct val="0"/>
        </a:spcBef>
        <a:spcAft>
          <a:spcPct val="0"/>
        </a:spcAft>
        <a:defRPr sz="16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511" algn="ctr" defTabSz="3447824" rtl="0" fontAlgn="base">
        <a:spcBef>
          <a:spcPct val="0"/>
        </a:spcBef>
        <a:spcAft>
          <a:spcPct val="0"/>
        </a:spcAft>
        <a:defRPr sz="16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681" algn="ctr" defTabSz="3447824" rtl="0" fontAlgn="base">
        <a:spcBef>
          <a:spcPct val="0"/>
        </a:spcBef>
        <a:spcAft>
          <a:spcPct val="0"/>
        </a:spcAft>
        <a:defRPr sz="16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1292225" indent="-1292225" algn="l" defTabSz="3446463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12100">
          <a:solidFill>
            <a:schemeClr val="tx1"/>
          </a:solidFill>
          <a:latin typeface="+mn-lt"/>
          <a:ea typeface="+mn-ea"/>
          <a:cs typeface="+mn-cs"/>
        </a:defRPr>
      </a:lvl1pPr>
      <a:lvl2pPr marL="2800350" indent="-1076325" algn="l" defTabSz="3446463" rtl="0" eaLnBrk="0" fontAlgn="base" hangingPunct="0">
        <a:spcBef>
          <a:spcPct val="20000"/>
        </a:spcBef>
        <a:spcAft>
          <a:spcPct val="0"/>
        </a:spcAft>
        <a:buChar char="–"/>
        <a:defRPr sz="10600">
          <a:solidFill>
            <a:schemeClr val="tx1"/>
          </a:solidFill>
          <a:latin typeface="+mn-lt"/>
          <a:ea typeface="+mn-ea"/>
        </a:defRPr>
      </a:lvl2pPr>
      <a:lvl3pPr marL="4308475" indent="-860425" algn="l" defTabSz="3446463" rtl="0" eaLnBrk="0" fontAlgn="base" hangingPunct="0">
        <a:spcBef>
          <a:spcPct val="20000"/>
        </a:spcBef>
        <a:spcAft>
          <a:spcPct val="0"/>
        </a:spcAft>
        <a:buChar char="•"/>
        <a:defRPr sz="9100">
          <a:solidFill>
            <a:schemeClr val="tx1"/>
          </a:solidFill>
          <a:latin typeface="+mn-lt"/>
          <a:ea typeface="+mn-ea"/>
        </a:defRPr>
      </a:lvl3pPr>
      <a:lvl4pPr marL="6034088" indent="-862013" algn="l" defTabSz="3446463" rtl="0" eaLnBrk="0" fontAlgn="base" hangingPunct="0">
        <a:spcBef>
          <a:spcPct val="20000"/>
        </a:spcBef>
        <a:spcAft>
          <a:spcPct val="0"/>
        </a:spcAft>
        <a:buChar char="–"/>
        <a:defRPr sz="7500">
          <a:solidFill>
            <a:schemeClr val="tx1"/>
          </a:solidFill>
          <a:latin typeface="+mn-lt"/>
          <a:ea typeface="+mn-ea"/>
        </a:defRPr>
      </a:lvl4pPr>
      <a:lvl5pPr marL="7758113" indent="-860425" algn="l" defTabSz="3446463" rtl="0" eaLnBrk="0" fontAlgn="base" hangingPunct="0">
        <a:spcBef>
          <a:spcPct val="20000"/>
        </a:spcBef>
        <a:spcAft>
          <a:spcPct val="0"/>
        </a:spcAft>
        <a:buChar char="»"/>
        <a:defRPr sz="7500">
          <a:solidFill>
            <a:schemeClr val="tx1"/>
          </a:solidFill>
          <a:latin typeface="+mn-lt"/>
          <a:ea typeface="+mn-ea"/>
        </a:defRPr>
      </a:lvl5pPr>
      <a:lvl6pPr marL="8216362" indent="-861956" algn="l" defTabSz="3447824" rtl="0" fontAlgn="base">
        <a:spcBef>
          <a:spcPct val="20000"/>
        </a:spcBef>
        <a:spcAft>
          <a:spcPct val="0"/>
        </a:spcAft>
        <a:buChar char="»"/>
        <a:defRPr sz="7500">
          <a:solidFill>
            <a:schemeClr val="tx1"/>
          </a:solidFill>
          <a:latin typeface="+mn-lt"/>
          <a:ea typeface="+mn-ea"/>
        </a:defRPr>
      </a:lvl6pPr>
      <a:lvl7pPr marL="8673533" indent="-861956" algn="l" defTabSz="3447824" rtl="0" fontAlgn="base">
        <a:spcBef>
          <a:spcPct val="20000"/>
        </a:spcBef>
        <a:spcAft>
          <a:spcPct val="0"/>
        </a:spcAft>
        <a:buChar char="»"/>
        <a:defRPr sz="7500">
          <a:solidFill>
            <a:schemeClr val="tx1"/>
          </a:solidFill>
          <a:latin typeface="+mn-lt"/>
          <a:ea typeface="+mn-ea"/>
        </a:defRPr>
      </a:lvl7pPr>
      <a:lvl8pPr marL="9130703" indent="-861956" algn="l" defTabSz="3447824" rtl="0" fontAlgn="base">
        <a:spcBef>
          <a:spcPct val="20000"/>
        </a:spcBef>
        <a:spcAft>
          <a:spcPct val="0"/>
        </a:spcAft>
        <a:buChar char="»"/>
        <a:defRPr sz="7500">
          <a:solidFill>
            <a:schemeClr val="tx1"/>
          </a:solidFill>
          <a:latin typeface="+mn-lt"/>
          <a:ea typeface="+mn-ea"/>
        </a:defRPr>
      </a:lvl8pPr>
      <a:lvl9pPr marL="9587873" indent="-861956" algn="l" defTabSz="3447824" rtl="0" fontAlgn="base">
        <a:spcBef>
          <a:spcPct val="20000"/>
        </a:spcBef>
        <a:spcAft>
          <a:spcPct val="0"/>
        </a:spcAft>
        <a:buChar char="»"/>
        <a:defRPr sz="7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1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1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1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1734800" y="6781801"/>
            <a:ext cx="12573000" cy="929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>
            <a:prstTxWarp prst="textNoShape">
              <a:avLst/>
            </a:prstTxWarp>
          </a:bodyPr>
          <a:lstStyle/>
          <a:p>
            <a:pPr marL="911226" lvl="1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>
                <a:latin typeface="Corbel" charset="0"/>
                <a:ea typeface="Corbel" charset="0"/>
                <a:cs typeface="Corbel" charset="0"/>
              </a:rPr>
              <a:t>A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light-weight browser</a:t>
            </a:r>
            <a:r>
              <a:rPr lang="en-US" sz="4500" baseline="0" dirty="0">
                <a:latin typeface="Corbel" charset="0"/>
                <a:ea typeface="Corbel" charset="0"/>
                <a:cs typeface="Corbel" charset="0"/>
              </a:rPr>
              <a:t>-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based integrated </a:t>
            </a:r>
            <a:r>
              <a:rPr lang="en-US" sz="4500" i="1" baseline="0" dirty="0" smtClean="0">
                <a:latin typeface="Corbel" charset="0"/>
                <a:ea typeface="Corbel" charset="0"/>
                <a:cs typeface="Corbel" charset="0"/>
              </a:rPr>
              <a:t>debugging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 environment</a:t>
            </a:r>
            <a:endParaRPr lang="en-US" sz="4500" baseline="0" dirty="0">
              <a:latin typeface="Corbel" charset="0"/>
              <a:ea typeface="Corbel" charset="0"/>
              <a:cs typeface="Corbel" charset="0"/>
            </a:endParaRPr>
          </a:p>
          <a:p>
            <a:pPr marL="911226" lvl="1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Non-expert users can edit, debug, and visualize Spark </a:t>
            </a:r>
            <a:r>
              <a:rPr lang="en-US" sz="4500" baseline="0" dirty="0">
                <a:latin typeface="Corbel" charset="0"/>
                <a:ea typeface="Corbel" charset="0"/>
                <a:cs typeface="Corbel" charset="0"/>
              </a:rPr>
              <a:t>applications on the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cluster</a:t>
            </a:r>
          </a:p>
          <a:p>
            <a:pPr marL="911226" lvl="1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Specifically, it allows the user to …</a:t>
            </a:r>
          </a:p>
          <a:p>
            <a:pPr marL="1368426" lvl="2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="1" baseline="0" dirty="0" smtClean="0">
                <a:latin typeface="Corbel" charset="0"/>
                <a:ea typeface="Corbel" charset="0"/>
                <a:cs typeface="Corbel" charset="0"/>
              </a:rPr>
              <a:t>Visualize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 the lineage graph of generated RDDs </a:t>
            </a:r>
          </a:p>
          <a:p>
            <a:pPr marL="1368426" lvl="2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="1" baseline="0" dirty="0" smtClean="0">
                <a:latin typeface="Corbel" charset="0"/>
                <a:ea typeface="Corbel" charset="0"/>
                <a:cs typeface="Corbel" charset="0"/>
              </a:rPr>
              <a:t>Reconstruct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 a specific RDD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using the lineage and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interactively run queries on it</a:t>
            </a:r>
          </a:p>
          <a:p>
            <a:pPr marL="1368426" lvl="2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="1" baseline="0" dirty="0" smtClean="0">
                <a:latin typeface="Corbel" charset="0"/>
                <a:ea typeface="Corbel" charset="0"/>
                <a:cs typeface="Corbel" charset="0"/>
              </a:rPr>
              <a:t>Analyze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 logs distributed across the cluster</a:t>
            </a:r>
            <a:endParaRPr lang="en-US" sz="4500" baseline="0" dirty="0">
              <a:latin typeface="Corbel" charset="0"/>
              <a:ea typeface="Corbel" charset="0"/>
              <a:cs typeface="Corbel" charset="0"/>
            </a:endParaRPr>
          </a:p>
          <a:p>
            <a:pPr marL="911226" lvl="1" indent="-455613" algn="l" defTabSz="490538">
              <a:lnSpc>
                <a:spcPct val="105000"/>
              </a:lnSpc>
              <a:buFont typeface="Arial" charset="0"/>
              <a:buChar char="•"/>
            </a:pPr>
            <a:endParaRPr lang="en-US" sz="4500" baseline="0" dirty="0">
              <a:latin typeface="Corbel" charset="0"/>
              <a:ea typeface="Corbel" charset="0"/>
              <a:cs typeface="Corbel" charset="0"/>
            </a:endParaRPr>
          </a:p>
          <a:p>
            <a:pPr marL="911226" lvl="1" indent="-455613" algn="l" defTabSz="490538">
              <a:lnSpc>
                <a:spcPct val="105000"/>
              </a:lnSpc>
              <a:buFont typeface="Arial" charset="0"/>
              <a:buChar char="•"/>
            </a:pPr>
            <a:endParaRPr lang="en-US" sz="4500" baseline="0" dirty="0" smtClean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341" name="Rectangle 57"/>
          <p:cNvSpPr>
            <a:spLocks noChangeArrowheads="1"/>
          </p:cNvSpPr>
          <p:nvPr/>
        </p:nvSpPr>
        <p:spPr bwMode="auto">
          <a:xfrm>
            <a:off x="533400" y="0"/>
            <a:ext cx="18211800" cy="2785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4" tIns="45717" rIns="91434" bIns="45717">
            <a:prstTxWarp prst="textNoShape">
              <a:avLst/>
            </a:prstTxWarp>
            <a:spAutoFit/>
          </a:bodyPr>
          <a:lstStyle/>
          <a:p>
            <a:pPr algn="l"/>
            <a:r>
              <a:rPr lang="en-US" sz="17500" b="1" baseline="0" dirty="0" smtClean="0">
                <a:latin typeface="Corbel" charset="0"/>
                <a:ea typeface="Corbel" charset="0"/>
                <a:cs typeface="Corbel" charset="0"/>
              </a:rPr>
              <a:t>Spark Debugger</a:t>
            </a:r>
            <a:endParaRPr lang="en-US" sz="17500" b="1" baseline="0" dirty="0"/>
          </a:p>
        </p:txBody>
      </p:sp>
      <p:sp>
        <p:nvSpPr>
          <p:cNvPr id="14344" name="Text Box 5"/>
          <p:cNvSpPr txBox="1">
            <a:spLocks noChangeArrowheads="1"/>
          </p:cNvSpPr>
          <p:nvPr/>
        </p:nvSpPr>
        <p:spPr bwMode="auto">
          <a:xfrm>
            <a:off x="11734800" y="5410200"/>
            <a:ext cx="20421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 anchor="ctr">
            <a:prstTxWarp prst="textNoShape">
              <a:avLst/>
            </a:prstTxWarp>
          </a:bodyPr>
          <a:lstStyle/>
          <a:p>
            <a:pPr marL="455613" indent="-455613" defTabSz="490538">
              <a:lnSpc>
                <a:spcPct val="80000"/>
              </a:lnSpc>
            </a:pPr>
            <a:r>
              <a:rPr lang="en-US" sz="6200" b="1" baseline="0" dirty="0" smtClean="0">
                <a:latin typeface="Corbel" charset="0"/>
                <a:ea typeface="Corbel" charset="0"/>
                <a:cs typeface="Corbel" charset="0"/>
              </a:rPr>
              <a:t>Spark Studio</a:t>
            </a:r>
            <a:endParaRPr lang="en-US" sz="6200" b="1" baseline="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350" name="Text Box 5"/>
          <p:cNvSpPr txBox="1">
            <a:spLocks noChangeArrowheads="1"/>
          </p:cNvSpPr>
          <p:nvPr/>
        </p:nvSpPr>
        <p:spPr bwMode="auto">
          <a:xfrm>
            <a:off x="23337127" y="17754600"/>
            <a:ext cx="8819273" cy="8946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>
            <a:prstTxWarp prst="textNoShape">
              <a:avLst/>
            </a:prstTxWarp>
          </a:bodyPr>
          <a:lstStyle/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Performance profiling</a:t>
            </a:r>
          </a:p>
          <a:p>
            <a:pPr marL="911226" lvl="1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Execution time profiles</a:t>
            </a:r>
          </a:p>
          <a:p>
            <a:pPr marL="911226" lvl="1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Memory usage profiles</a:t>
            </a:r>
          </a:p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More visualizations</a:t>
            </a:r>
          </a:p>
          <a:p>
            <a:pPr marL="911226" lvl="1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Node-specific task schedule view</a:t>
            </a:r>
          </a:p>
          <a:p>
            <a:pPr marL="911226" lvl="1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Data visualizations</a:t>
            </a:r>
          </a:p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System status </a:t>
            </a:r>
          </a:p>
          <a:p>
            <a:pPr marL="911226" lvl="1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Higher level counters like number of garbage collections</a:t>
            </a:r>
          </a:p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Suggestions from Spark users, </a:t>
            </a:r>
          </a:p>
          <a:p>
            <a:pPr algn="l" defTabSz="490538">
              <a:lnSpc>
                <a:spcPct val="105000"/>
              </a:lnSpc>
            </a:pPr>
            <a:r>
              <a:rPr lang="en-US" sz="4500" baseline="0" dirty="0">
                <a:latin typeface="Corbel" charset="0"/>
                <a:ea typeface="Corbel" charset="0"/>
                <a:cs typeface="Corbel" charset="0"/>
              </a:rPr>
              <a:t>	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you tell us!</a:t>
            </a:r>
            <a:endParaRPr lang="en-US" sz="4500" baseline="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363" name="Text Box 5"/>
          <p:cNvSpPr txBox="1">
            <a:spLocks noChangeArrowheads="1"/>
          </p:cNvSpPr>
          <p:nvPr/>
        </p:nvSpPr>
        <p:spPr bwMode="auto">
          <a:xfrm>
            <a:off x="23317200" y="16383000"/>
            <a:ext cx="960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>
            <a:prstTxWarp prst="textNoShape">
              <a:avLst/>
            </a:prstTxWarp>
          </a:bodyPr>
          <a:lstStyle/>
          <a:p>
            <a:pPr marL="455613" indent="-455613" defTabSz="490538">
              <a:lnSpc>
                <a:spcPct val="110000"/>
              </a:lnSpc>
            </a:pPr>
            <a:r>
              <a:rPr lang="en-US" sz="6200" b="1" baseline="0" dirty="0">
                <a:latin typeface="Corbel" charset="0"/>
                <a:ea typeface="Corbel" charset="0"/>
                <a:cs typeface="Corbel" charset="0"/>
              </a:rPr>
              <a:t>Future </a:t>
            </a:r>
            <a:r>
              <a:rPr lang="en-US" sz="6200" b="1" baseline="0" dirty="0" smtClean="0">
                <a:latin typeface="Corbel" charset="0"/>
                <a:ea typeface="Corbel" charset="0"/>
                <a:cs typeface="Corbel" charset="0"/>
              </a:rPr>
              <a:t>Plans</a:t>
            </a:r>
            <a:endParaRPr lang="en-US" sz="6200" b="1" baseline="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4" name="Text Box 5"/>
          <p:cNvSpPr txBox="1">
            <a:spLocks noChangeArrowheads="1"/>
          </p:cNvSpPr>
          <p:nvPr/>
        </p:nvSpPr>
        <p:spPr bwMode="auto">
          <a:xfrm>
            <a:off x="953711" y="5410200"/>
            <a:ext cx="994288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 anchor="ctr">
            <a:prstTxWarp prst="textNoShape">
              <a:avLst/>
            </a:prstTxWarp>
          </a:bodyPr>
          <a:lstStyle/>
          <a:p>
            <a:pPr marL="455613" indent="-455613" defTabSz="490538">
              <a:lnSpc>
                <a:spcPct val="110000"/>
              </a:lnSpc>
            </a:pPr>
            <a:r>
              <a:rPr lang="en-US" sz="6200" b="1" baseline="0" dirty="0" smtClean="0">
                <a:latin typeface="Corbel" charset="0"/>
                <a:ea typeface="Corbel" charset="0"/>
                <a:cs typeface="Corbel" charset="0"/>
              </a:rPr>
              <a:t>Motivation</a:t>
            </a:r>
            <a:endParaRPr lang="en-US" sz="6200" b="1" baseline="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9" name="Text Box 5"/>
          <p:cNvSpPr txBox="1">
            <a:spLocks noChangeArrowheads="1"/>
          </p:cNvSpPr>
          <p:nvPr/>
        </p:nvSpPr>
        <p:spPr bwMode="auto">
          <a:xfrm>
            <a:off x="990600" y="16383000"/>
            <a:ext cx="9906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>
            <a:prstTxWarp prst="textNoShape">
              <a:avLst/>
            </a:prstTxWarp>
          </a:bodyPr>
          <a:lstStyle/>
          <a:p>
            <a:pPr marL="455613" indent="-455613" defTabSz="490538">
              <a:lnSpc>
                <a:spcPct val="110000"/>
              </a:lnSpc>
            </a:pPr>
            <a:r>
              <a:rPr lang="en-US" sz="6200" b="1" baseline="0" dirty="0" smtClean="0">
                <a:latin typeface="Corbel" charset="0"/>
                <a:ea typeface="Corbel" charset="0"/>
                <a:cs typeface="Corbel" charset="0"/>
              </a:rPr>
              <a:t>Approach</a:t>
            </a:r>
            <a:endParaRPr lang="en-US" sz="6200" b="1" baseline="0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2" name="Picture 1" descr="amplab_hi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400" y="533400"/>
            <a:ext cx="7267905" cy="2438400"/>
          </a:xfrm>
          <a:prstGeom prst="rect">
            <a:avLst/>
          </a:prstGeom>
        </p:spPr>
      </p:pic>
      <p:sp>
        <p:nvSpPr>
          <p:cNvPr id="101" name="Text Box 5"/>
          <p:cNvSpPr txBox="1">
            <a:spLocks noChangeArrowheads="1"/>
          </p:cNvSpPr>
          <p:nvPr/>
        </p:nvSpPr>
        <p:spPr bwMode="auto">
          <a:xfrm>
            <a:off x="11734800" y="16383000"/>
            <a:ext cx="10210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 anchor="ctr">
            <a:prstTxWarp prst="textNoShape">
              <a:avLst/>
            </a:prstTxWarp>
          </a:bodyPr>
          <a:lstStyle/>
          <a:p>
            <a:pPr marL="455613" indent="-455613" defTabSz="490538">
              <a:lnSpc>
                <a:spcPct val="80000"/>
              </a:lnSpc>
            </a:pPr>
            <a:r>
              <a:rPr lang="en-US" sz="6200" b="1" baseline="0" dirty="0" smtClean="0">
                <a:latin typeface="Corbel" charset="0"/>
                <a:ea typeface="Corbel" charset="0"/>
                <a:cs typeface="Corbel" charset="0"/>
              </a:rPr>
              <a:t>Screenshots</a:t>
            </a:r>
            <a:endParaRPr lang="en-US" sz="6200" b="1" baseline="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9" name="Text Box 5"/>
          <p:cNvSpPr txBox="1">
            <a:spLocks noChangeArrowheads="1"/>
          </p:cNvSpPr>
          <p:nvPr/>
        </p:nvSpPr>
        <p:spPr bwMode="auto">
          <a:xfrm>
            <a:off x="990599" y="17754600"/>
            <a:ext cx="9906001" cy="868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>
            <a:prstTxWarp prst="textNoShape">
              <a:avLst/>
            </a:prstTxWarp>
          </a:bodyPr>
          <a:lstStyle/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Leverage inherent structure of the computation in Spark-based applications</a:t>
            </a:r>
          </a:p>
          <a:p>
            <a:pPr marL="911226" lvl="1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  <a:sym typeface="Wingdings"/>
              </a:rPr>
              <a:t>Independent units of work with no shared mutable state between them</a:t>
            </a:r>
          </a:p>
          <a:p>
            <a:pPr marL="911226" lvl="1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  <a:sym typeface="Wingdings"/>
              </a:rPr>
              <a:t>Lineage of operations make program state re-constructible, with minimal logging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  <a:sym typeface="Wingdings"/>
              </a:rPr>
              <a:t>overhead</a:t>
            </a:r>
          </a:p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  <a:sym typeface="Wingdings"/>
              </a:rPr>
              <a:t>Similar techniques can be applied to other frameworks (</a:t>
            </a:r>
            <a:r>
              <a:rPr lang="en-US" sz="4500" baseline="0" dirty="0" err="1" smtClean="0">
                <a:latin typeface="Corbel" charset="0"/>
                <a:ea typeface="Corbel" charset="0"/>
                <a:cs typeface="Corbel" charset="0"/>
                <a:sym typeface="Wingdings"/>
              </a:rPr>
              <a:t>MapReduce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  <a:sym typeface="Wingdings"/>
              </a:rPr>
              <a:t>, Dryad, </a:t>
            </a:r>
            <a:r>
              <a:rPr lang="en-US" sz="4500" baseline="0" dirty="0" err="1" smtClean="0">
                <a:latin typeface="Corbel" charset="0"/>
                <a:ea typeface="Corbel" charset="0"/>
                <a:cs typeface="Corbel" charset="0"/>
                <a:sym typeface="Wingdings"/>
              </a:rPr>
              <a:t>Pregel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  <a:sym typeface="Wingdings"/>
              </a:rPr>
              <a:t>, </a:t>
            </a:r>
            <a:r>
              <a:rPr lang="en-US" sz="4500" baseline="0" dirty="0" err="1" smtClean="0">
                <a:latin typeface="Corbel" charset="0"/>
                <a:ea typeface="Corbel" charset="0"/>
                <a:cs typeface="Corbel" charset="0"/>
                <a:sym typeface="Wingdings"/>
              </a:rPr>
              <a:t>etc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  <a:sym typeface="Wingdings"/>
              </a:rPr>
              <a:t>)</a:t>
            </a:r>
          </a:p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endParaRPr lang="en-US" sz="4500" baseline="0" dirty="0" smtClean="0">
              <a:latin typeface="Corbel" charset="0"/>
              <a:ea typeface="Corbel" charset="0"/>
              <a:cs typeface="Corbel" charset="0"/>
              <a:sym typeface="Wingdings"/>
            </a:endParaRPr>
          </a:p>
          <a:p>
            <a:pPr lvl="2" indent="0" algn="l" defTabSz="490538">
              <a:lnSpc>
                <a:spcPct val="105000"/>
              </a:lnSpc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  <a:sym typeface="Wingdings"/>
              </a:rPr>
              <a:t> </a:t>
            </a:r>
            <a:endParaRPr lang="en-US" sz="4500" baseline="0" dirty="0" smtClean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901596" y="11430000"/>
            <a:ext cx="1621607" cy="1597208"/>
            <a:chOff x="28022664" y="10591800"/>
            <a:chExt cx="1621607" cy="1597208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62668" y="10591800"/>
              <a:ext cx="1341599" cy="134822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 bwMode="auto">
            <a:xfrm>
              <a:off x="28022664" y="11811000"/>
              <a:ext cx="1621607" cy="37800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9231" tIns="24616" rIns="49231" bIns="24616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4921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rbel"/>
                  <a:ea typeface="ＭＳ Ｐゴシック" charset="-128"/>
                  <a:cs typeface="Corbel"/>
                </a:rPr>
                <a:t>Master Node</a:t>
              </a:r>
              <a:endParaRPr kumimoji="0" lang="en-US" sz="32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orbel"/>
                <a:ea typeface="ＭＳ Ｐゴシック" charset="-128"/>
                <a:cs typeface="Corbel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5908000" y="13900571"/>
            <a:ext cx="5608799" cy="1644229"/>
            <a:chOff x="25908000" y="13868400"/>
            <a:chExt cx="5608799" cy="1644229"/>
          </a:xfrm>
        </p:grpSpPr>
        <p:grpSp>
          <p:nvGrpSpPr>
            <p:cNvPr id="8" name="Group 7"/>
            <p:cNvGrpSpPr/>
            <p:nvPr/>
          </p:nvGrpSpPr>
          <p:grpSpPr>
            <a:xfrm>
              <a:off x="25908000" y="13868400"/>
              <a:ext cx="1341599" cy="1348226"/>
              <a:chOff x="25908000" y="13868400"/>
              <a:chExt cx="1341599" cy="1348226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08000" y="13868400"/>
                <a:ext cx="1341599" cy="1348226"/>
              </a:xfrm>
              <a:prstGeom prst="rect">
                <a:avLst/>
              </a:prstGeom>
            </p:spPr>
          </p:pic>
          <p:sp>
            <p:nvSpPr>
              <p:cNvPr id="33" name="Rounded Rectangle 32"/>
              <p:cNvSpPr/>
              <p:nvPr/>
            </p:nvSpPr>
            <p:spPr>
              <a:xfrm>
                <a:off x="26441400" y="14630400"/>
                <a:ext cx="762000" cy="427695"/>
              </a:xfrm>
              <a:prstGeom prst="round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Logs</a:t>
                </a: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8058415" y="13868400"/>
              <a:ext cx="1341599" cy="1348226"/>
              <a:chOff x="28194000" y="13868400"/>
              <a:chExt cx="1341599" cy="1348226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194000" y="13868400"/>
                <a:ext cx="1341599" cy="1348226"/>
              </a:xfrm>
              <a:prstGeom prst="rect">
                <a:avLst/>
              </a:prstGeom>
            </p:spPr>
          </p:pic>
          <p:sp>
            <p:nvSpPr>
              <p:cNvPr id="35" name="Rounded Rectangle 34"/>
              <p:cNvSpPr/>
              <p:nvPr/>
            </p:nvSpPr>
            <p:spPr>
              <a:xfrm>
                <a:off x="28727400" y="14630400"/>
                <a:ext cx="762000" cy="427695"/>
              </a:xfrm>
              <a:prstGeom prst="round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Logs</a:t>
                </a: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0175200" y="13868400"/>
              <a:ext cx="1341599" cy="1348226"/>
              <a:chOff x="30175200" y="13868400"/>
              <a:chExt cx="1341599" cy="1348226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175200" y="13868400"/>
                <a:ext cx="1341599" cy="1348226"/>
              </a:xfrm>
              <a:prstGeom prst="rect">
                <a:avLst/>
              </a:prstGeom>
            </p:spPr>
          </p:pic>
          <p:sp>
            <p:nvSpPr>
              <p:cNvPr id="36" name="Rounded Rectangle 35"/>
              <p:cNvSpPr/>
              <p:nvPr/>
            </p:nvSpPr>
            <p:spPr>
              <a:xfrm>
                <a:off x="30708600" y="14630400"/>
                <a:ext cx="762000" cy="427695"/>
              </a:xfrm>
              <a:prstGeom prst="round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Logs</a:t>
                </a: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  <p:sp>
          <p:nvSpPr>
            <p:cNvPr id="38" name="Rectangle 37"/>
            <p:cNvSpPr/>
            <p:nvPr/>
          </p:nvSpPr>
          <p:spPr bwMode="auto">
            <a:xfrm>
              <a:off x="27828644" y="14970474"/>
              <a:ext cx="1801144" cy="54215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9231" tIns="24616" rIns="49231" bIns="2461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4921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rbel"/>
                  <a:ea typeface="ＭＳ Ｐゴシック" charset="-128"/>
                  <a:cs typeface="Corbel"/>
                </a:rPr>
                <a:t>Worker</a:t>
              </a: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rbel"/>
                  <a:ea typeface="ＭＳ Ｐゴシック" charset="-128"/>
                  <a:cs typeface="Corbel"/>
                </a:rPr>
                <a:t> </a:t>
              </a:r>
              <a:r>
                <a:rPr kumimoji="0" lang="en-US" sz="32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rbel"/>
                  <a:ea typeface="ＭＳ Ｐゴシック" charset="-128"/>
                  <a:cs typeface="Corbel"/>
                </a:rPr>
                <a:t>Nodes</a:t>
              </a:r>
              <a:endParaRPr kumimoji="0" lang="en-US" sz="32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orbel"/>
                <a:ea typeface="ＭＳ Ｐゴシック" charset="-128"/>
                <a:cs typeface="Corbel"/>
              </a:endParaRPr>
            </a:p>
          </p:txBody>
        </p:sp>
      </p:grpSp>
      <p:cxnSp>
        <p:nvCxnSpPr>
          <p:cNvPr id="66" name="Straight Arrow Connector 65"/>
          <p:cNvCxnSpPr>
            <a:stCxn id="33" idx="0"/>
          </p:cNvCxnSpPr>
          <p:nvPr/>
        </p:nvCxnSpPr>
        <p:spPr>
          <a:xfrm flipV="1">
            <a:off x="26822400" y="12192000"/>
            <a:ext cx="533400" cy="247057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73" name="Rounded Rectangle 72"/>
          <p:cNvSpPr/>
          <p:nvPr/>
        </p:nvSpPr>
        <p:spPr>
          <a:xfrm>
            <a:off x="26898600" y="11658600"/>
            <a:ext cx="1447800" cy="533400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Debug Hub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28956000" y="11658600"/>
            <a:ext cx="1447800" cy="533400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Spark Shell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77" name="Straight Arrow Connector 76"/>
          <p:cNvCxnSpPr>
            <a:stCxn id="36" idx="0"/>
          </p:cNvCxnSpPr>
          <p:nvPr/>
        </p:nvCxnSpPr>
        <p:spPr>
          <a:xfrm flipH="1" flipV="1">
            <a:off x="27965400" y="12192000"/>
            <a:ext cx="3124200" cy="247057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82" name="Straight Arrow Connector 81"/>
          <p:cNvCxnSpPr>
            <a:stCxn id="35" idx="0"/>
            <a:endCxn id="73" idx="2"/>
          </p:cNvCxnSpPr>
          <p:nvPr/>
        </p:nvCxnSpPr>
        <p:spPr>
          <a:xfrm flipH="1" flipV="1">
            <a:off x="27622500" y="12192000"/>
            <a:ext cx="1350315" cy="247057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87" name="Straight Arrow Connector 86"/>
          <p:cNvCxnSpPr>
            <a:stCxn id="6" idx="2"/>
            <a:endCxn id="73" idx="0"/>
          </p:cNvCxnSpPr>
          <p:nvPr/>
        </p:nvCxnSpPr>
        <p:spPr>
          <a:xfrm flipH="1">
            <a:off x="27622500" y="10820400"/>
            <a:ext cx="1076989" cy="8382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43" name="Straight Arrow Connector 42"/>
          <p:cNvCxnSpPr>
            <a:stCxn id="73" idx="3"/>
            <a:endCxn id="76" idx="1"/>
          </p:cNvCxnSpPr>
          <p:nvPr/>
        </p:nvCxnSpPr>
        <p:spPr bwMode="auto">
          <a:xfrm>
            <a:off x="28346400" y="11925300"/>
            <a:ext cx="60960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19" name="Title 3"/>
          <p:cNvSpPr txBox="1">
            <a:spLocks/>
          </p:cNvSpPr>
          <p:nvPr/>
        </p:nvSpPr>
        <p:spPr bwMode="auto">
          <a:xfrm>
            <a:off x="533400" y="2971800"/>
            <a:ext cx="32385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ctr">
            <a:prstTxWarp prst="textNoShape">
              <a:avLst/>
            </a:prstTxWarp>
          </a:bodyPr>
          <a:lstStyle/>
          <a:p>
            <a:pPr algn="l" defTabSz="455613"/>
            <a:r>
              <a:rPr lang="en-US" sz="8000" baseline="0" dirty="0" smtClean="0">
                <a:solidFill>
                  <a:srgbClr val="3366FF"/>
                </a:solidFill>
                <a:latin typeface="Corbel" charset="0"/>
                <a:ea typeface="Corbel" charset="0"/>
                <a:cs typeface="Corbel" charset="0"/>
              </a:rPr>
              <a:t>Leveraging </a:t>
            </a:r>
            <a:r>
              <a:rPr lang="en-US" sz="8000" baseline="0" dirty="0">
                <a:solidFill>
                  <a:srgbClr val="3366FF"/>
                </a:solidFill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sz="8000" baseline="0" dirty="0" smtClean="0">
                <a:solidFill>
                  <a:srgbClr val="3366FF"/>
                </a:solidFill>
                <a:latin typeface="Corbel" charset="0"/>
                <a:ea typeface="Corbel" charset="0"/>
                <a:cs typeface="Corbel" charset="0"/>
              </a:rPr>
              <a:t>omputation </a:t>
            </a:r>
            <a:r>
              <a:rPr lang="en-US" sz="8000" baseline="0" dirty="0">
                <a:solidFill>
                  <a:srgbClr val="3366FF"/>
                </a:solidFill>
                <a:latin typeface="Corbel" charset="0"/>
                <a:ea typeface="Corbel" charset="0"/>
                <a:cs typeface="Corbel" charset="0"/>
              </a:rPr>
              <a:t>s</a:t>
            </a:r>
            <a:r>
              <a:rPr lang="en-US" sz="8000" baseline="0" dirty="0" smtClean="0">
                <a:solidFill>
                  <a:srgbClr val="3366FF"/>
                </a:solidFill>
                <a:latin typeface="Corbel" charset="0"/>
                <a:ea typeface="Corbel" charset="0"/>
                <a:cs typeface="Corbel" charset="0"/>
              </a:rPr>
              <a:t>tructure to debug in the datacenter</a:t>
            </a:r>
            <a:endParaRPr lang="en-US" sz="8000" baseline="0" dirty="0">
              <a:solidFill>
                <a:srgbClr val="3366FF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20" name="Rectangle 58"/>
          <p:cNvSpPr>
            <a:spLocks noChangeArrowheads="1"/>
          </p:cNvSpPr>
          <p:nvPr/>
        </p:nvSpPr>
        <p:spPr bwMode="auto">
          <a:xfrm>
            <a:off x="533400" y="4267200"/>
            <a:ext cx="30699758" cy="815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4" tIns="45717" rIns="91434" bIns="45717"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lang="en-US" sz="4700" baseline="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Murphy McCauley, </a:t>
            </a:r>
            <a:r>
              <a:rPr lang="en-US" sz="4700" baseline="0" dirty="0" err="1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Matei</a:t>
            </a:r>
            <a:r>
              <a:rPr lang="en-US" sz="4700" baseline="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Zaharia,</a:t>
            </a:r>
            <a:r>
              <a:rPr lang="en-US" sz="4700" baseline="0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4700" baseline="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Tathagata Das, Scott </a:t>
            </a:r>
            <a:r>
              <a:rPr lang="en-US" sz="4700" baseline="0" dirty="0" err="1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Shenker</a:t>
            </a:r>
            <a:r>
              <a:rPr lang="en-US" sz="4700" baseline="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, Ion </a:t>
            </a:r>
            <a:r>
              <a:rPr lang="en-US" sz="4700" baseline="0" dirty="0" err="1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Stoica</a:t>
            </a:r>
            <a:endParaRPr lang="en-US" sz="4700" baseline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25800050" y="7010400"/>
            <a:ext cx="5798878" cy="3810000"/>
            <a:chOff x="25800050" y="7010400"/>
            <a:chExt cx="5798878" cy="3810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800050" y="7010400"/>
              <a:ext cx="5798878" cy="3810000"/>
            </a:xfrm>
            <a:prstGeom prst="rect">
              <a:avLst/>
            </a:prstGeom>
          </p:spPr>
        </p:pic>
        <p:sp>
          <p:nvSpPr>
            <p:cNvPr id="46" name="Rectangle 45"/>
            <p:cNvSpPr/>
            <p:nvPr/>
          </p:nvSpPr>
          <p:spPr bwMode="auto">
            <a:xfrm>
              <a:off x="27476450" y="9220200"/>
              <a:ext cx="4038600" cy="15240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9231" tIns="24616" rIns="49231" bIns="24616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4921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7476450" y="7467600"/>
              <a:ext cx="4038600" cy="2091297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9231" tIns="24616" rIns="49231" bIns="24616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4921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99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5876250" y="7467600"/>
              <a:ext cx="1981200" cy="32766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9231" tIns="24616" rIns="49231" bIns="24616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4921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25952450" y="7543800"/>
              <a:ext cx="1497806" cy="3048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t"/>
            <a:lstStyle/>
            <a:p>
              <a:pPr algn="ctr"/>
              <a:r>
                <a:rPr lang="en-US" sz="1800" b="1" baseline="0" dirty="0" smtClean="0">
                  <a:solidFill>
                    <a:schemeClr val="tx1"/>
                  </a:solidFill>
                  <a:latin typeface="Arial"/>
                  <a:cs typeface="Arial"/>
                </a:rPr>
                <a:t>RDD Graph</a:t>
              </a:r>
              <a:endParaRPr lang="en-US" sz="1800" baseline="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8086051" y="7902223"/>
              <a:ext cx="3276600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aseline="0" dirty="0" smtClean="0">
                  <a:solidFill>
                    <a:schemeClr val="accent2"/>
                  </a:solidFill>
                  <a:latin typeface="Consolas"/>
                  <a:cs typeface="Consolas"/>
                </a:rPr>
                <a:t>// Cache an RDD containing all the</a:t>
              </a:r>
            </a:p>
            <a:p>
              <a:pPr algn="l"/>
              <a:r>
                <a:rPr lang="en-US" sz="1100" baseline="0" dirty="0" smtClean="0">
                  <a:solidFill>
                    <a:schemeClr val="accent2"/>
                  </a:solidFill>
                  <a:latin typeface="Consolas"/>
                  <a:cs typeface="Consolas"/>
                </a:rPr>
                <a:t>// lines with “ERROR” in a log file</a:t>
              </a:r>
            </a:p>
            <a:p>
              <a:pPr algn="l"/>
              <a:r>
                <a:rPr lang="en-US" sz="1100" baseline="0" dirty="0" smtClean="0">
                  <a:latin typeface="Consolas"/>
                  <a:cs typeface="Consolas"/>
                </a:rPr>
                <a:t>file = spark.textFile("</a:t>
              </a:r>
              <a:r>
                <a:rPr lang="en-US" sz="1100" baseline="0" dirty="0" err="1" smtClean="0">
                  <a:latin typeface="Consolas"/>
                  <a:cs typeface="Consolas"/>
                </a:rPr>
                <a:t>hdfs</a:t>
              </a:r>
              <a:r>
                <a:rPr lang="en-US" sz="1100" baseline="0" dirty="0" smtClean="0">
                  <a:latin typeface="Consolas"/>
                  <a:cs typeface="Consolas"/>
                </a:rPr>
                <a:t>://...”)</a:t>
              </a:r>
            </a:p>
            <a:p>
              <a:pPr algn="l"/>
              <a:r>
                <a:rPr lang="en-US" sz="1100" baseline="0" dirty="0" smtClean="0">
                  <a:latin typeface="Consolas"/>
                  <a:cs typeface="Consolas"/>
                </a:rPr>
                <a:t>errs = </a:t>
              </a:r>
              <a:r>
                <a:rPr lang="en-US" sz="1100" baseline="0" dirty="0" err="1" smtClean="0">
                  <a:latin typeface="Consolas"/>
                  <a:cs typeface="Consolas"/>
                </a:rPr>
                <a:t>file.filter(_.contains("ERROR</a:t>
              </a:r>
              <a:r>
                <a:rPr lang="en-US" sz="1100" baseline="0" dirty="0" smtClean="0">
                  <a:latin typeface="Consolas"/>
                  <a:cs typeface="Consolas"/>
                </a:rPr>
                <a:t>"))</a:t>
              </a:r>
            </a:p>
            <a:p>
              <a:pPr algn="l"/>
              <a:r>
                <a:rPr lang="en-US" sz="1100" baseline="0" dirty="0" err="1" smtClean="0">
                  <a:latin typeface="Consolas"/>
                  <a:cs typeface="Consolas"/>
                </a:rPr>
                <a:t>cachedErrs</a:t>
              </a:r>
              <a:r>
                <a:rPr lang="en-US" sz="1100" baseline="0" dirty="0" smtClean="0">
                  <a:latin typeface="Consolas"/>
                  <a:cs typeface="Consolas"/>
                </a:rPr>
                <a:t> = </a:t>
              </a:r>
              <a:r>
                <a:rPr lang="en-US" sz="1100" baseline="0" dirty="0" err="1" smtClean="0">
                  <a:latin typeface="Consolas"/>
                  <a:cs typeface="Consolas"/>
                </a:rPr>
                <a:t>errs.cache</a:t>
              </a:r>
              <a:r>
                <a:rPr lang="en-US" sz="1100" baseline="0" dirty="0" smtClean="0">
                  <a:latin typeface="Consolas"/>
                  <a:cs typeface="Consolas"/>
                </a:rPr>
                <a:t>()</a:t>
              </a:r>
            </a:p>
            <a:p>
              <a:pPr algn="l"/>
              <a:endParaRPr lang="en-US" sz="1100" baseline="0" dirty="0" smtClean="0">
                <a:latin typeface="Consolas"/>
                <a:cs typeface="Consolas"/>
              </a:endParaRPr>
            </a:p>
            <a:p>
              <a:pPr algn="l"/>
              <a:r>
                <a:rPr lang="en-US" sz="1100" baseline="0" dirty="0" smtClean="0">
                  <a:solidFill>
                    <a:srgbClr val="333399"/>
                  </a:solidFill>
                  <a:latin typeface="Consolas"/>
                  <a:cs typeface="Consolas"/>
                </a:rPr>
                <a:t>// Count errors using the cached RDD</a:t>
              </a:r>
            </a:p>
            <a:p>
              <a:pPr algn="l"/>
              <a:r>
                <a:rPr lang="en-US" sz="1100" baseline="0" dirty="0" smtClean="0">
                  <a:latin typeface="Consolas"/>
                  <a:cs typeface="Consolas"/>
                </a:rPr>
                <a:t>ones = </a:t>
              </a:r>
              <a:r>
                <a:rPr lang="en-US" sz="1100" baseline="0" dirty="0" err="1" smtClean="0">
                  <a:latin typeface="Consolas"/>
                  <a:cs typeface="Consolas"/>
                </a:rPr>
                <a:t>cachedErrs.map</a:t>
              </a:r>
              <a:r>
                <a:rPr lang="en-US" sz="1100" baseline="0" dirty="0" smtClean="0">
                  <a:latin typeface="Consolas"/>
                  <a:cs typeface="Consolas"/>
                </a:rPr>
                <a:t>(_ =&gt; 1)</a:t>
              </a:r>
            </a:p>
            <a:p>
              <a:pPr algn="l"/>
              <a:r>
                <a:rPr lang="en-US" sz="1100" baseline="0" dirty="0" smtClean="0">
                  <a:latin typeface="Consolas"/>
                  <a:cs typeface="Consolas"/>
                </a:rPr>
                <a:t>count = </a:t>
              </a:r>
              <a:r>
                <a:rPr lang="en-US" sz="1100" baseline="0" dirty="0" err="1" smtClean="0">
                  <a:latin typeface="Consolas"/>
                  <a:cs typeface="Consolas"/>
                </a:rPr>
                <a:t>ones.reduce</a:t>
              </a:r>
              <a:r>
                <a:rPr lang="en-US" sz="1100" baseline="0" dirty="0" smtClean="0">
                  <a:latin typeface="Consolas"/>
                  <a:cs typeface="Consolas"/>
                </a:rPr>
                <a:t>(_+_)</a:t>
              </a:r>
              <a:endParaRPr lang="en-US" sz="1100" baseline="0" dirty="0">
                <a:latin typeface="Consolas"/>
                <a:cs typeface="Consolas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7965400" y="7543800"/>
              <a:ext cx="1497806" cy="3048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t"/>
            <a:lstStyle/>
            <a:p>
              <a:pPr algn="l"/>
              <a:r>
                <a:rPr lang="en-US" sz="1800" b="1" baseline="0" dirty="0" smtClean="0">
                  <a:solidFill>
                    <a:schemeClr val="tx1"/>
                  </a:solidFill>
                  <a:latin typeface="Arial"/>
                  <a:cs typeface="Arial"/>
                </a:rPr>
                <a:t>Code</a:t>
              </a:r>
              <a:endParaRPr lang="en-US" sz="1800" baseline="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7965400" y="9601200"/>
              <a:ext cx="1497806" cy="3048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t"/>
            <a:lstStyle/>
            <a:p>
              <a:pPr algn="l"/>
              <a:r>
                <a:rPr lang="en-US" sz="1800" b="1" baseline="0" dirty="0" smtClean="0">
                  <a:solidFill>
                    <a:schemeClr val="tx1"/>
                  </a:solidFill>
                  <a:latin typeface="Arial"/>
                  <a:cs typeface="Arial"/>
                </a:rPr>
                <a:t>Logs</a:t>
              </a:r>
              <a:endParaRPr lang="en-US" sz="1800" baseline="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26060400" y="8001000"/>
              <a:ext cx="1600200" cy="2609088"/>
              <a:chOff x="26060400" y="8001000"/>
              <a:chExt cx="1600200" cy="2609088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26074116" y="8001000"/>
                <a:ext cx="1572768" cy="246888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000D6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1200" b="1" baseline="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RDD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6074116" y="8813800"/>
                <a:ext cx="1572768" cy="246888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000D6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1200" b="1" baseline="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Filtered RDD</a:t>
                </a: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26074116" y="9626600"/>
                <a:ext cx="1572768" cy="246888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000D6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r>
                  <a:rPr lang="en-US" sz="1200" b="1" baseline="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Cached RDD</a:t>
                </a: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26074116" y="10363200"/>
                <a:ext cx="1572768" cy="246888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000D6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t"/>
              <a:lstStyle/>
              <a:p>
                <a:pPr algn="ctr"/>
                <a:r>
                  <a:rPr lang="en-US" sz="1200" b="1" baseline="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Mapped RDD</a:t>
                </a:r>
              </a:p>
            </p:txBody>
          </p:sp>
          <p:cxnSp>
            <p:nvCxnSpPr>
              <p:cNvPr id="56" name="Straight Arrow Connector 55"/>
              <p:cNvCxnSpPr>
                <a:stCxn id="50" idx="0"/>
                <a:endCxn id="48" idx="2"/>
              </p:cNvCxnSpPr>
              <p:nvPr/>
            </p:nvCxnSpPr>
            <p:spPr>
              <a:xfrm flipV="1">
                <a:off x="26860500" y="8247888"/>
                <a:ext cx="0" cy="565912"/>
              </a:xfrm>
              <a:prstGeom prst="straightConnector1">
                <a:avLst/>
              </a:prstGeom>
              <a:ln>
                <a:solidFill>
                  <a:srgbClr val="000D6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50" idx="2"/>
                <a:endCxn id="52" idx="0"/>
              </p:cNvCxnSpPr>
              <p:nvPr/>
            </p:nvCxnSpPr>
            <p:spPr>
              <a:xfrm>
                <a:off x="26860500" y="9060688"/>
                <a:ext cx="0" cy="565912"/>
              </a:xfrm>
              <a:prstGeom prst="straightConnector1">
                <a:avLst/>
              </a:prstGeom>
              <a:ln>
                <a:solidFill>
                  <a:srgbClr val="000D6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2" idx="2"/>
                <a:endCxn id="54" idx="0"/>
              </p:cNvCxnSpPr>
              <p:nvPr/>
            </p:nvCxnSpPr>
            <p:spPr>
              <a:xfrm>
                <a:off x="26860500" y="9873488"/>
                <a:ext cx="0" cy="489712"/>
              </a:xfrm>
              <a:prstGeom prst="straightConnector1">
                <a:avLst/>
              </a:prstGeom>
              <a:ln>
                <a:solidFill>
                  <a:srgbClr val="000D6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Rounded Rectangle 123"/>
              <p:cNvSpPr/>
              <p:nvPr/>
            </p:nvSpPr>
            <p:spPr>
              <a:xfrm>
                <a:off x="26060400" y="8305800"/>
                <a:ext cx="1600200" cy="228600"/>
              </a:xfrm>
              <a:prstGeom prst="roundRect">
                <a:avLst/>
              </a:prstGeom>
              <a:solidFill>
                <a:srgbClr val="FFFFFF">
                  <a:alpha val="60000"/>
                </a:srgb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t"/>
              <a:lstStyle/>
              <a:p>
                <a:r>
                  <a:rPr lang="en-US" sz="1200" baseline="0" dirty="0">
                    <a:solidFill>
                      <a:schemeClr val="tx1"/>
                    </a:solidFill>
                    <a:cs typeface="Arial"/>
                  </a:rPr>
                  <a:t>filter(_.contains(</a:t>
                </a:r>
                <a:r>
                  <a:rPr lang="en-US" sz="1200" baseline="0" dirty="0" smtClean="0">
                    <a:solidFill>
                      <a:schemeClr val="tx1"/>
                    </a:solidFill>
                    <a:cs typeface="Arial"/>
                  </a:rPr>
                  <a:t>...</a:t>
                </a:r>
                <a:r>
                  <a:rPr lang="en-US" sz="1200" baseline="0" dirty="0">
                    <a:solidFill>
                      <a:schemeClr val="tx1"/>
                    </a:solidFill>
                    <a:cs typeface="Arial"/>
                  </a:rPr>
                  <a:t>))</a:t>
                </a:r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26060400" y="9118600"/>
                <a:ext cx="1600200" cy="228600"/>
              </a:xfrm>
              <a:prstGeom prst="roundRect">
                <a:avLst/>
              </a:prstGeom>
              <a:solidFill>
                <a:srgbClr val="FFFFFF">
                  <a:alpha val="60000"/>
                </a:srgb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t"/>
              <a:lstStyle/>
              <a:p>
                <a:r>
                  <a:rPr lang="en-US" sz="1200" baseline="0" dirty="0" smtClean="0">
                    <a:solidFill>
                      <a:schemeClr val="tx1"/>
                    </a:solidFill>
                    <a:cs typeface="Arial"/>
                  </a:rPr>
                  <a:t>cache()</a:t>
                </a:r>
                <a:endParaRPr lang="en-US" sz="1200" baseline="0" dirty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26060400" y="9931400"/>
                <a:ext cx="1600200" cy="279400"/>
              </a:xfrm>
              <a:prstGeom prst="roundRect">
                <a:avLst/>
              </a:prstGeom>
              <a:solidFill>
                <a:srgbClr val="FFFFFF">
                  <a:alpha val="60000"/>
                </a:srgb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t"/>
              <a:lstStyle/>
              <a:p>
                <a:r>
                  <a:rPr lang="en-US" sz="1200" baseline="0" dirty="0" smtClean="0">
                    <a:solidFill>
                      <a:schemeClr val="tx1"/>
                    </a:solidFill>
                    <a:cs typeface="Arial"/>
                  </a:rPr>
                  <a:t>map( _ =&gt; 1 )</a:t>
                </a:r>
                <a:endParaRPr lang="en-US" sz="1200" baseline="0" dirty="0">
                  <a:solidFill>
                    <a:schemeClr val="tx1"/>
                  </a:solidFill>
                  <a:cs typeface="Arial"/>
                </a:endParaRPr>
              </a:p>
            </p:txBody>
          </p:sp>
        </p:grpSp>
      </p:grp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908352" y="6781799"/>
            <a:ext cx="9988248" cy="9372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>
            <a:prstTxWarp prst="textNoShape">
              <a:avLst/>
            </a:prstTxWarp>
          </a:bodyPr>
          <a:lstStyle/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Debugging distributed datacenter applications is hard and slow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especially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for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non-experts</a:t>
            </a:r>
          </a:p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Performance of multi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-stage parallel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computations can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have non-intuitive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behavior</a:t>
            </a:r>
            <a:endParaRPr lang="en-US" sz="4500" baseline="0" dirty="0">
              <a:latin typeface="Corbel" charset="0"/>
              <a:ea typeface="Corbel" charset="0"/>
              <a:cs typeface="Corbel" charset="0"/>
            </a:endParaRPr>
          </a:p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General-purpose distributed debuggers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use logging, but have high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overhead and too low level information</a:t>
            </a:r>
            <a:endParaRPr lang="en-US" sz="4500" baseline="0" dirty="0" smtClean="0">
              <a:latin typeface="Corbel" charset="0"/>
              <a:ea typeface="Corbel" charset="0"/>
              <a:cs typeface="Corbel" charset="0"/>
            </a:endParaRPr>
          </a:p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Spark makes writing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distributed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applications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fast and intuitive. </a:t>
            </a:r>
            <a:r>
              <a:rPr lang="en-US" sz="4500" i="1" baseline="0" dirty="0" smtClean="0">
                <a:latin typeface="Corbel" charset="0"/>
                <a:ea typeface="Corbel" charset="0"/>
                <a:cs typeface="Corbel" charset="0"/>
              </a:rPr>
              <a:t>Can it </a:t>
            </a:r>
            <a:r>
              <a:rPr lang="en-US" sz="4500" i="1" baseline="0" dirty="0" smtClean="0">
                <a:latin typeface="Corbel" charset="0"/>
                <a:ea typeface="Corbel" charset="0"/>
                <a:cs typeface="Corbel" charset="0"/>
              </a:rPr>
              <a:t>also make </a:t>
            </a:r>
            <a:r>
              <a:rPr lang="en-US" sz="4500" i="1" baseline="0" dirty="0" smtClean="0">
                <a:latin typeface="Corbel" charset="0"/>
                <a:ea typeface="Corbel" charset="0"/>
                <a:cs typeface="Corbel" charset="0"/>
              </a:rPr>
              <a:t>debugging fast?</a:t>
            </a:r>
          </a:p>
          <a:p>
            <a:pPr lvl="1" indent="0" algn="l" defTabSz="490538">
              <a:lnSpc>
                <a:spcPct val="105000"/>
              </a:lnSpc>
            </a:pPr>
            <a:endParaRPr lang="en-US" sz="4500" baseline="0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472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itle 3"/>
          <p:cNvSpPr txBox="1">
            <a:spLocks/>
          </p:cNvSpPr>
          <p:nvPr/>
        </p:nvSpPr>
        <p:spPr bwMode="auto">
          <a:xfrm>
            <a:off x="533400" y="2971800"/>
            <a:ext cx="32385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ctr">
            <a:prstTxWarp prst="textNoShape">
              <a:avLst/>
            </a:prstTxWarp>
          </a:bodyPr>
          <a:lstStyle/>
          <a:p>
            <a:pPr algn="l" defTabSz="455613"/>
            <a:r>
              <a:rPr lang="en-US" sz="8000" baseline="0" dirty="0" smtClean="0">
                <a:solidFill>
                  <a:srgbClr val="3366FF"/>
                </a:solidFill>
                <a:latin typeface="Corbel" charset="0"/>
                <a:ea typeface="Corbel" charset="0"/>
                <a:cs typeface="Corbel" charset="0"/>
              </a:rPr>
              <a:t>Leveraging </a:t>
            </a:r>
            <a:r>
              <a:rPr lang="en-US" sz="8000" baseline="0" dirty="0" smtClean="0">
                <a:solidFill>
                  <a:srgbClr val="3366FF"/>
                </a:solidFill>
                <a:latin typeface="Corbel" charset="0"/>
                <a:ea typeface="Corbel" charset="0"/>
                <a:cs typeface="Corbel" charset="0"/>
              </a:rPr>
              <a:t>computation structure </a:t>
            </a:r>
            <a:r>
              <a:rPr lang="en-US" sz="8000" baseline="0" dirty="0" smtClean="0">
                <a:solidFill>
                  <a:srgbClr val="3366FF"/>
                </a:solidFill>
                <a:latin typeface="Corbel" charset="0"/>
                <a:ea typeface="Corbel" charset="0"/>
                <a:cs typeface="Corbel" charset="0"/>
              </a:rPr>
              <a:t>for debugging </a:t>
            </a:r>
            <a:r>
              <a:rPr lang="en-US" sz="8000" baseline="0" dirty="0" smtClean="0">
                <a:solidFill>
                  <a:srgbClr val="3366FF"/>
                </a:solidFill>
                <a:latin typeface="Corbel" charset="0"/>
                <a:ea typeface="Corbel" charset="0"/>
                <a:cs typeface="Corbel" charset="0"/>
              </a:rPr>
              <a:t>parallel applications</a:t>
            </a:r>
            <a:endParaRPr lang="en-US" sz="8000" baseline="0" dirty="0">
              <a:solidFill>
                <a:srgbClr val="3366FF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341" name="Rectangle 57"/>
          <p:cNvSpPr>
            <a:spLocks noChangeArrowheads="1"/>
          </p:cNvSpPr>
          <p:nvPr/>
        </p:nvSpPr>
        <p:spPr bwMode="auto">
          <a:xfrm>
            <a:off x="533400" y="0"/>
            <a:ext cx="18211800" cy="2785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4" tIns="45717" rIns="91434" bIns="45717">
            <a:prstTxWarp prst="textNoShape">
              <a:avLst/>
            </a:prstTxWarp>
            <a:spAutoFit/>
          </a:bodyPr>
          <a:lstStyle/>
          <a:p>
            <a:pPr algn="l"/>
            <a:r>
              <a:rPr lang="en-US" sz="17500" b="1" baseline="0" dirty="0" smtClean="0">
                <a:latin typeface="Corbel" charset="0"/>
                <a:ea typeface="Corbel" charset="0"/>
                <a:cs typeface="Corbel" charset="0"/>
              </a:rPr>
              <a:t>Spark Debugger</a:t>
            </a:r>
            <a:endParaRPr lang="en-US" sz="17500" b="1" baseline="0" dirty="0"/>
          </a:p>
        </p:txBody>
      </p:sp>
      <p:sp>
        <p:nvSpPr>
          <p:cNvPr id="14342" name="Rectangle 58"/>
          <p:cNvSpPr>
            <a:spLocks noChangeArrowheads="1"/>
          </p:cNvSpPr>
          <p:nvPr/>
        </p:nvSpPr>
        <p:spPr bwMode="auto">
          <a:xfrm>
            <a:off x="533400" y="4267200"/>
            <a:ext cx="30699758" cy="815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4" tIns="45717" rIns="91434" bIns="45717"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lang="en-US" sz="4700" baseline="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Murphy McCauley, </a:t>
            </a:r>
            <a:r>
              <a:rPr lang="en-US" sz="4700" baseline="0" dirty="0" err="1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Matei</a:t>
            </a:r>
            <a:r>
              <a:rPr lang="en-US" sz="4700" baseline="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4700" baseline="0" dirty="0" err="1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Zaharia</a:t>
            </a:r>
            <a:r>
              <a:rPr lang="en-US" sz="4700" baseline="0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sz="4700" baseline="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Tathagata Das, Scott </a:t>
            </a:r>
            <a:r>
              <a:rPr lang="en-US" sz="4700" baseline="0" dirty="0" err="1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Shenker</a:t>
            </a:r>
            <a:r>
              <a:rPr lang="en-US" sz="4700" baseline="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, Ion </a:t>
            </a:r>
            <a:r>
              <a:rPr lang="en-US" sz="4700" baseline="0" dirty="0" err="1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Stoica</a:t>
            </a:r>
            <a:endParaRPr lang="en-US" sz="4700" baseline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344" name="Text Box 5"/>
          <p:cNvSpPr txBox="1">
            <a:spLocks noChangeArrowheads="1"/>
          </p:cNvSpPr>
          <p:nvPr/>
        </p:nvSpPr>
        <p:spPr bwMode="auto">
          <a:xfrm>
            <a:off x="12649200" y="5638800"/>
            <a:ext cx="19507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 anchor="ctr">
            <a:prstTxWarp prst="textNoShape">
              <a:avLst/>
            </a:prstTxWarp>
          </a:bodyPr>
          <a:lstStyle/>
          <a:p>
            <a:pPr marL="455613" indent="-455613" algn="l" defTabSz="490538">
              <a:lnSpc>
                <a:spcPct val="80000"/>
              </a:lnSpc>
            </a:pPr>
            <a:r>
              <a:rPr lang="en-US" sz="6200" b="1" baseline="0" dirty="0" smtClean="0">
                <a:solidFill>
                  <a:srgbClr val="3366FF"/>
                </a:solidFill>
                <a:latin typeface="Corbel" charset="0"/>
                <a:ea typeface="Corbel" charset="0"/>
                <a:cs typeface="Corbel" charset="0"/>
              </a:rPr>
              <a:t>Spark Studio </a:t>
            </a:r>
            <a:endParaRPr lang="en-US" sz="6200" b="1" baseline="0" dirty="0">
              <a:solidFill>
                <a:srgbClr val="3366FF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1" name="Text Box 5"/>
          <p:cNvSpPr txBox="1">
            <a:spLocks noChangeArrowheads="1"/>
          </p:cNvSpPr>
          <p:nvPr/>
        </p:nvSpPr>
        <p:spPr bwMode="auto">
          <a:xfrm>
            <a:off x="12268200" y="19888200"/>
            <a:ext cx="9982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 anchor="ctr">
            <a:prstTxWarp prst="textNoShape">
              <a:avLst/>
            </a:prstTxWarp>
          </a:bodyPr>
          <a:lstStyle/>
          <a:p>
            <a:pPr marL="455613" indent="-455613" algn="l" defTabSz="490538">
              <a:lnSpc>
                <a:spcPct val="80000"/>
              </a:lnSpc>
            </a:pPr>
            <a:r>
              <a:rPr lang="en-US" sz="6200" b="1" baseline="0" dirty="0" smtClean="0">
                <a:solidFill>
                  <a:srgbClr val="3366FF"/>
                </a:solidFill>
                <a:latin typeface="Corbel" charset="0"/>
                <a:ea typeface="Corbel" charset="0"/>
                <a:cs typeface="Corbel" charset="0"/>
              </a:rPr>
              <a:t>Screenshots</a:t>
            </a:r>
            <a:endParaRPr lang="en-US" sz="6200" b="1" baseline="0" dirty="0">
              <a:solidFill>
                <a:srgbClr val="3366FF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0" name="Text Box 5"/>
          <p:cNvSpPr txBox="1">
            <a:spLocks noChangeArrowheads="1"/>
          </p:cNvSpPr>
          <p:nvPr/>
        </p:nvSpPr>
        <p:spPr bwMode="auto">
          <a:xfrm>
            <a:off x="19126200" y="14020800"/>
            <a:ext cx="6096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>
            <a:prstTxWarp prst="textNoShape">
              <a:avLst/>
            </a:prstTxWarp>
          </a:bodyPr>
          <a:lstStyle/>
          <a:p>
            <a:pPr lvl="1" indent="0" algn="l" defTabSz="490538">
              <a:lnSpc>
                <a:spcPct val="105000"/>
              </a:lnSpc>
            </a:pPr>
            <a:r>
              <a:rPr lang="en-US" sz="4800" b="1" baseline="0" dirty="0" smtClean="0">
                <a:latin typeface="Corbel" charset="0"/>
                <a:ea typeface="Corbel" charset="0"/>
                <a:cs typeface="Corbel" charset="0"/>
              </a:rPr>
              <a:t>Replay and Debug</a:t>
            </a:r>
            <a:endParaRPr lang="en-US" sz="4800" b="1" baseline="0" dirty="0" smtClean="0">
              <a:latin typeface="Corbel" charset="0"/>
              <a:ea typeface="Corbel" charset="0"/>
              <a:cs typeface="Corbel" charset="0"/>
            </a:endParaRPr>
          </a:p>
          <a:p>
            <a:pPr lvl="1" indent="0" algn="l" defTabSz="490538">
              <a:lnSpc>
                <a:spcPct val="105000"/>
              </a:lnSpc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Reconstruct a specific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RDD and interactively run queries on it</a:t>
            </a:r>
            <a:endParaRPr lang="en-US" sz="4500" baseline="0" dirty="0" smtClean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12649200" y="16611600"/>
            <a:ext cx="7924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>
            <a:prstTxWarp prst="textNoShape">
              <a:avLst/>
            </a:prstTxWarp>
          </a:bodyPr>
          <a:lstStyle/>
          <a:p>
            <a:pPr lvl="1" indent="0" algn="l" defTabSz="490538">
              <a:lnSpc>
                <a:spcPct val="105000"/>
              </a:lnSpc>
            </a:pPr>
            <a:r>
              <a:rPr lang="en-US" sz="4800" b="1" baseline="0" dirty="0" smtClean="0">
                <a:latin typeface="Corbel" charset="0"/>
                <a:ea typeface="Corbel" charset="0"/>
                <a:cs typeface="Corbel" charset="0"/>
              </a:rPr>
              <a:t>Log Analysis</a:t>
            </a:r>
            <a:endParaRPr lang="en-US" sz="4400" b="1" baseline="0" dirty="0" smtClean="0">
              <a:latin typeface="Corbel" charset="0"/>
              <a:ea typeface="Corbel" charset="0"/>
              <a:cs typeface="Corbel" charset="0"/>
            </a:endParaRPr>
          </a:p>
          <a:p>
            <a:pPr lvl="1" indent="0" algn="l" defTabSz="490538">
              <a:lnSpc>
                <a:spcPct val="105000"/>
              </a:lnSpc>
            </a:pPr>
            <a:r>
              <a:rPr lang="en-US" sz="4500" baseline="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Analyze execution logs </a:t>
            </a:r>
            <a:r>
              <a:rPr lang="en-US" sz="4500" baseline="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distributed across the cluster</a:t>
            </a:r>
            <a:endParaRPr lang="en-US" sz="4500" baseline="0" dirty="0">
              <a:solidFill>
                <a:prstClr val="black"/>
              </a:solidFill>
              <a:latin typeface="Corbel" charset="0"/>
              <a:ea typeface="Corbel" charset="0"/>
              <a:cs typeface="Corbel" charset="0"/>
            </a:endParaRPr>
          </a:p>
          <a:p>
            <a:pPr marL="911226" lvl="1" indent="-455613" defTabSz="490538">
              <a:lnSpc>
                <a:spcPct val="105000"/>
              </a:lnSpc>
              <a:buFont typeface="Arial" charset="0"/>
              <a:buChar char="•"/>
            </a:pPr>
            <a:endParaRPr lang="en-US" sz="4500" baseline="0" dirty="0" smtClean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8" name="Text Box 5"/>
          <p:cNvSpPr txBox="1">
            <a:spLocks noChangeArrowheads="1"/>
          </p:cNvSpPr>
          <p:nvPr/>
        </p:nvSpPr>
        <p:spPr bwMode="auto">
          <a:xfrm>
            <a:off x="19126200" y="10287000"/>
            <a:ext cx="6096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>
            <a:prstTxWarp prst="textNoShape">
              <a:avLst/>
            </a:prstTxWarp>
          </a:bodyPr>
          <a:lstStyle/>
          <a:p>
            <a:pPr lvl="1" indent="0" algn="l" defTabSz="490538">
              <a:lnSpc>
                <a:spcPct val="105000"/>
              </a:lnSpc>
            </a:pPr>
            <a:r>
              <a:rPr lang="en-US" sz="4800" b="1" baseline="0" dirty="0" smtClean="0">
                <a:latin typeface="Corbel" charset="0"/>
                <a:ea typeface="Corbel" charset="0"/>
                <a:cs typeface="Corbel" charset="0"/>
              </a:rPr>
              <a:t>Visualize</a:t>
            </a:r>
            <a:endParaRPr lang="en-US" sz="4400" b="1" baseline="0" dirty="0" smtClean="0">
              <a:latin typeface="Corbel" charset="0"/>
              <a:ea typeface="Corbel" charset="0"/>
              <a:cs typeface="Corbel" charset="0"/>
            </a:endParaRPr>
          </a:p>
          <a:p>
            <a:pPr lvl="1" indent="0" algn="l" defTabSz="490538">
              <a:lnSpc>
                <a:spcPct val="105000"/>
              </a:lnSpc>
            </a:pPr>
            <a:r>
              <a:rPr lang="en-US" sz="4500" baseline="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Visually interact with the lineage graph of the generated </a:t>
            </a:r>
            <a:r>
              <a:rPr lang="en-US" sz="4500" baseline="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RDDs</a:t>
            </a:r>
            <a:endParaRPr lang="en-US" sz="4500" baseline="0" dirty="0" smtClean="0">
              <a:solidFill>
                <a:prstClr val="black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19507200" y="7086600"/>
            <a:ext cx="12344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>
            <a:prstTxWarp prst="textNoShape">
              <a:avLst/>
            </a:prstTxWarp>
          </a:bodyPr>
          <a:lstStyle/>
          <a:p>
            <a:pPr algn="l" defTabSz="490538">
              <a:lnSpc>
                <a:spcPct val="105000"/>
              </a:lnSpc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A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light-weight browser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-based </a:t>
            </a:r>
            <a:r>
              <a:rPr lang="en-US" sz="4500" i="1" baseline="0" dirty="0" smtClean="0">
                <a:latin typeface="Corbel" charset="0"/>
                <a:ea typeface="Corbel" charset="0"/>
                <a:cs typeface="Corbel" charset="0"/>
              </a:rPr>
              <a:t>integrated </a:t>
            </a:r>
            <a:r>
              <a:rPr lang="en-US" sz="4500" i="1" baseline="0" dirty="0">
                <a:latin typeface="Corbel" charset="0"/>
                <a:ea typeface="Corbel" charset="0"/>
                <a:cs typeface="Corbel" charset="0"/>
              </a:rPr>
              <a:t>d</a:t>
            </a:r>
            <a:r>
              <a:rPr lang="en-US" sz="4500" i="1" baseline="0" dirty="0" smtClean="0">
                <a:latin typeface="Corbel" charset="0"/>
                <a:ea typeface="Corbel" charset="0"/>
                <a:cs typeface="Corbel" charset="0"/>
              </a:rPr>
              <a:t>ebugging environment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, that lets non-experts to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edit, debug, and visualize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Spark applications on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the cluster</a:t>
            </a:r>
            <a:endParaRPr lang="en-US" sz="4500" baseline="0" dirty="0" smtClean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953711" y="5638800"/>
            <a:ext cx="1032215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 anchor="ctr">
            <a:prstTxWarp prst="textNoShape">
              <a:avLst/>
            </a:prstTxWarp>
          </a:bodyPr>
          <a:lstStyle/>
          <a:p>
            <a:pPr marL="455613" indent="-455613" algn="l" defTabSz="490538">
              <a:lnSpc>
                <a:spcPct val="110000"/>
              </a:lnSpc>
            </a:pPr>
            <a:r>
              <a:rPr lang="en-US" sz="6200" b="1" baseline="0" dirty="0" smtClean="0">
                <a:solidFill>
                  <a:srgbClr val="3366FF"/>
                </a:solidFill>
                <a:latin typeface="Corbel" charset="0"/>
                <a:ea typeface="Corbel" charset="0"/>
                <a:cs typeface="Corbel" charset="0"/>
              </a:rPr>
              <a:t>Motivation</a:t>
            </a:r>
            <a:endParaRPr lang="en-US" sz="6200" b="1" baseline="0" dirty="0">
              <a:solidFill>
                <a:srgbClr val="3366FF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990600" y="16611600"/>
            <a:ext cx="1028386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>
            <a:prstTxWarp prst="textNoShape">
              <a:avLst/>
            </a:prstTxWarp>
          </a:bodyPr>
          <a:lstStyle/>
          <a:p>
            <a:pPr marL="455613" indent="-455613" algn="l" defTabSz="490538">
              <a:lnSpc>
                <a:spcPct val="110000"/>
              </a:lnSpc>
            </a:pPr>
            <a:r>
              <a:rPr lang="en-US" sz="6200" b="1" baseline="0" dirty="0" smtClean="0">
                <a:solidFill>
                  <a:srgbClr val="3366FF"/>
                </a:solidFill>
                <a:latin typeface="Corbel" charset="0"/>
                <a:ea typeface="Corbel" charset="0"/>
                <a:cs typeface="Corbel" charset="0"/>
              </a:rPr>
              <a:t>Approach</a:t>
            </a:r>
            <a:endParaRPr lang="en-US" sz="6200" b="1" baseline="0" dirty="0">
              <a:solidFill>
                <a:srgbClr val="3366FF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990599" y="17983200"/>
            <a:ext cx="10283863" cy="868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>
            <a:prstTxWarp prst="textNoShape">
              <a:avLst/>
            </a:prstTxWarp>
          </a:bodyPr>
          <a:lstStyle/>
          <a:p>
            <a:pPr marL="455613" indent="-455613" algn="l" defTabSz="490538">
              <a:lnSpc>
                <a:spcPct val="105000"/>
              </a:lnSpc>
              <a:spcAft>
                <a:spcPts val="1800"/>
              </a:spcAft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Leverage inherent structure of the computation in Spark-based applications</a:t>
            </a:r>
          </a:p>
          <a:p>
            <a:pPr marL="911226" lvl="1" indent="-455613" algn="l" defTabSz="490538">
              <a:lnSpc>
                <a:spcPct val="105000"/>
              </a:lnSpc>
              <a:spcAft>
                <a:spcPts val="1800"/>
              </a:spcAft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  <a:sym typeface="Wingdings"/>
              </a:rPr>
              <a:t>Independent units of work with no shared mutable state between them</a:t>
            </a:r>
          </a:p>
          <a:p>
            <a:pPr marL="911226" lvl="1" indent="-455613" algn="l" defTabSz="490538">
              <a:lnSpc>
                <a:spcPct val="105000"/>
              </a:lnSpc>
              <a:spcAft>
                <a:spcPts val="1800"/>
              </a:spcAft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  <a:sym typeface="Wingdings"/>
              </a:rPr>
              <a:t>Lineage of operations make program state re-constructible, with minimal logging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  <a:sym typeface="Wingdings"/>
              </a:rPr>
              <a:t>overhead</a:t>
            </a:r>
          </a:p>
          <a:p>
            <a:pPr marL="455613" indent="-455613" algn="l" defTabSz="490538">
              <a:lnSpc>
                <a:spcPct val="105000"/>
              </a:lnSpc>
              <a:spcAft>
                <a:spcPts val="1800"/>
              </a:spcAft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  <a:sym typeface="Wingdings"/>
              </a:rPr>
              <a:t>Similar techniques can be applied to other frameworks (</a:t>
            </a:r>
            <a:r>
              <a:rPr lang="en-US" sz="4500" baseline="0" dirty="0" err="1" smtClean="0">
                <a:latin typeface="Corbel" charset="0"/>
                <a:ea typeface="Corbel" charset="0"/>
                <a:cs typeface="Corbel" charset="0"/>
                <a:sym typeface="Wingdings"/>
              </a:rPr>
              <a:t>MapReduce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  <a:sym typeface="Wingdings"/>
              </a:rPr>
              <a:t>, Dryad, </a:t>
            </a:r>
            <a:r>
              <a:rPr lang="en-US" sz="4500" baseline="0" dirty="0" err="1" smtClean="0">
                <a:latin typeface="Corbel" charset="0"/>
                <a:ea typeface="Corbel" charset="0"/>
                <a:cs typeface="Corbel" charset="0"/>
                <a:sym typeface="Wingdings"/>
              </a:rPr>
              <a:t>Pregel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  <a:sym typeface="Wingdings"/>
              </a:rPr>
              <a:t>, </a:t>
            </a:r>
            <a:r>
              <a:rPr lang="en-US" sz="4500" baseline="0" dirty="0" err="1" smtClean="0">
                <a:latin typeface="Corbel" charset="0"/>
                <a:ea typeface="Corbel" charset="0"/>
                <a:cs typeface="Corbel" charset="0"/>
                <a:sym typeface="Wingdings"/>
              </a:rPr>
              <a:t>etc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  <a:sym typeface="Wingdings"/>
              </a:rPr>
              <a:t>)</a:t>
            </a:r>
          </a:p>
          <a:p>
            <a:pPr marL="455613" indent="-455613" algn="l" defTabSz="490538">
              <a:lnSpc>
                <a:spcPct val="105000"/>
              </a:lnSpc>
              <a:spcAft>
                <a:spcPts val="1800"/>
              </a:spcAft>
              <a:buFont typeface="Arial" charset="0"/>
              <a:buChar char="•"/>
            </a:pPr>
            <a:endParaRPr lang="en-US" sz="4500" baseline="0" dirty="0" smtClean="0">
              <a:latin typeface="Corbel" charset="0"/>
              <a:ea typeface="Corbel" charset="0"/>
              <a:cs typeface="Corbel" charset="0"/>
              <a:sym typeface="Wingdings"/>
            </a:endParaRPr>
          </a:p>
          <a:p>
            <a:pPr lvl="2" indent="0" algn="l" defTabSz="490538">
              <a:lnSpc>
                <a:spcPct val="105000"/>
              </a:lnSpc>
              <a:spcAft>
                <a:spcPts val="1800"/>
              </a:spcAft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  <a:sym typeface="Wingdings"/>
              </a:rPr>
              <a:t> </a:t>
            </a:r>
            <a:endParaRPr lang="en-US" sz="4500" baseline="0" dirty="0" smtClean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908352" y="7010399"/>
            <a:ext cx="10369248" cy="9372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>
            <a:prstTxWarp prst="textNoShape">
              <a:avLst/>
            </a:prstTxWarp>
          </a:bodyPr>
          <a:lstStyle/>
          <a:p>
            <a:pPr marL="455613" indent="-455613" algn="l" defTabSz="490538">
              <a:lnSpc>
                <a:spcPct val="105000"/>
              </a:lnSpc>
              <a:spcAft>
                <a:spcPts val="1800"/>
              </a:spcAft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Debugging distributed datacenter applications is hard and slow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especially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for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non-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experts</a:t>
            </a:r>
            <a:endParaRPr lang="en-US" sz="4500" baseline="0" dirty="0" smtClean="0">
              <a:latin typeface="Corbel" charset="0"/>
              <a:ea typeface="Corbel" charset="0"/>
              <a:cs typeface="Corbel" charset="0"/>
            </a:endParaRPr>
          </a:p>
          <a:p>
            <a:pPr marL="455613" indent="-455613" algn="l" defTabSz="490538">
              <a:lnSpc>
                <a:spcPct val="105000"/>
              </a:lnSpc>
              <a:spcAft>
                <a:spcPts val="1800"/>
              </a:spcAft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Performance of multi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-stage parallel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computations can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have non-intuitive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behavior</a:t>
            </a:r>
            <a:endParaRPr lang="en-US" sz="4500" baseline="0" dirty="0">
              <a:latin typeface="Corbel" charset="0"/>
              <a:ea typeface="Corbel" charset="0"/>
              <a:cs typeface="Corbel" charset="0"/>
            </a:endParaRPr>
          </a:p>
          <a:p>
            <a:pPr marL="455613" indent="-455613" algn="l" defTabSz="490538">
              <a:lnSpc>
                <a:spcPct val="105000"/>
              </a:lnSpc>
              <a:spcAft>
                <a:spcPts val="1800"/>
              </a:spcAft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General-purpose distributed debuggers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use logging, but have high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overhead</a:t>
            </a:r>
            <a:endParaRPr lang="en-US" sz="4500" baseline="0" dirty="0" smtClean="0">
              <a:latin typeface="Corbel" charset="0"/>
              <a:ea typeface="Corbel" charset="0"/>
              <a:cs typeface="Corbel" charset="0"/>
            </a:endParaRPr>
          </a:p>
          <a:p>
            <a:pPr marL="455613" indent="-455613" algn="l" defTabSz="490538">
              <a:lnSpc>
                <a:spcPct val="105000"/>
              </a:lnSpc>
              <a:spcAft>
                <a:spcPts val="1800"/>
              </a:spcAft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Spark makes writing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distributed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applications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fast and intuitive. </a:t>
            </a:r>
            <a:r>
              <a:rPr lang="en-US" sz="4500" i="1" baseline="0" dirty="0" smtClean="0">
                <a:latin typeface="Corbel" charset="0"/>
                <a:ea typeface="Corbel" charset="0"/>
                <a:cs typeface="Corbel" charset="0"/>
              </a:rPr>
              <a:t>Can it </a:t>
            </a:r>
            <a:r>
              <a:rPr lang="en-US" sz="4500" i="1" baseline="0" dirty="0" smtClean="0">
                <a:latin typeface="Corbel" charset="0"/>
                <a:ea typeface="Corbel" charset="0"/>
                <a:cs typeface="Corbel" charset="0"/>
              </a:rPr>
              <a:t>also make </a:t>
            </a:r>
            <a:r>
              <a:rPr lang="en-US" sz="4500" i="1" baseline="0" dirty="0" smtClean="0">
                <a:latin typeface="Corbel" charset="0"/>
                <a:ea typeface="Corbel" charset="0"/>
                <a:cs typeface="Corbel" charset="0"/>
              </a:rPr>
              <a:t>debugging fast?</a:t>
            </a:r>
          </a:p>
          <a:p>
            <a:pPr lvl="1" indent="0" algn="l" defTabSz="490538">
              <a:lnSpc>
                <a:spcPct val="105000"/>
              </a:lnSpc>
              <a:spcAft>
                <a:spcPts val="1800"/>
              </a:spcAft>
            </a:pPr>
            <a:endParaRPr lang="en-US" sz="4500" baseline="0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24" name="Picture 23" descr="amplab_hi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400" y="533400"/>
            <a:ext cx="7267905" cy="24384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2641522" y="7315200"/>
            <a:ext cx="5798878" cy="8534400"/>
            <a:chOff x="25800050" y="7010400"/>
            <a:chExt cx="5798878" cy="8534400"/>
          </a:xfrm>
        </p:grpSpPr>
        <p:grpSp>
          <p:nvGrpSpPr>
            <p:cNvPr id="25" name="Group 24"/>
            <p:cNvGrpSpPr/>
            <p:nvPr/>
          </p:nvGrpSpPr>
          <p:grpSpPr>
            <a:xfrm>
              <a:off x="27901596" y="11430000"/>
              <a:ext cx="1621607" cy="1597208"/>
              <a:chOff x="28022664" y="10591800"/>
              <a:chExt cx="1621607" cy="1597208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162668" y="10591800"/>
                <a:ext cx="1341599" cy="1348226"/>
              </a:xfrm>
              <a:prstGeom prst="rect">
                <a:avLst/>
              </a:prstGeom>
            </p:spPr>
          </p:pic>
          <p:sp>
            <p:nvSpPr>
              <p:cNvPr id="27" name="Rectangle 26"/>
              <p:cNvSpPr/>
              <p:nvPr/>
            </p:nvSpPr>
            <p:spPr bwMode="auto">
              <a:xfrm>
                <a:off x="28022664" y="11811000"/>
                <a:ext cx="1621607" cy="37800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9231" tIns="24616" rIns="49231" bIns="24616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49212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rbel"/>
                    <a:ea typeface="ＭＳ Ｐゴシック" charset="-128"/>
                    <a:cs typeface="Corbel"/>
                  </a:rPr>
                  <a:t>Master Node</a:t>
                </a:r>
                <a:endParaRPr kumimoji="0" lang="en-US" sz="3200" b="1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orbel"/>
                  <a:ea typeface="ＭＳ Ｐゴシック" charset="-128"/>
                  <a:cs typeface="Corbel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5908000" y="13900571"/>
              <a:ext cx="5608799" cy="1644229"/>
              <a:chOff x="25908000" y="13868400"/>
              <a:chExt cx="5608799" cy="1644229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25908000" y="13868400"/>
                <a:ext cx="1341599" cy="1348226"/>
                <a:chOff x="25908000" y="13868400"/>
                <a:chExt cx="1341599" cy="1348226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908000" y="13868400"/>
                  <a:ext cx="1341599" cy="1348226"/>
                </a:xfrm>
                <a:prstGeom prst="rect">
                  <a:avLst/>
                </a:prstGeom>
              </p:spPr>
            </p:pic>
            <p:sp>
              <p:nvSpPr>
                <p:cNvPr id="38" name="Rounded Rectangle 37"/>
                <p:cNvSpPr/>
                <p:nvPr/>
              </p:nvSpPr>
              <p:spPr>
                <a:xfrm>
                  <a:off x="26441400" y="14630400"/>
                  <a:ext cx="762000" cy="427695"/>
                </a:xfrm>
                <a:prstGeom prst="round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Logs</a:t>
                  </a: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28058415" y="13868400"/>
                <a:ext cx="1341599" cy="1348226"/>
                <a:chOff x="28194000" y="13868400"/>
                <a:chExt cx="1341599" cy="1348226"/>
              </a:xfrm>
            </p:grpSpPr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194000" y="13868400"/>
                  <a:ext cx="1341599" cy="1348226"/>
                </a:xfrm>
                <a:prstGeom prst="rect">
                  <a:avLst/>
                </a:prstGeom>
              </p:spPr>
            </p:pic>
            <p:sp>
              <p:nvSpPr>
                <p:cNvPr id="36" name="Rounded Rectangle 35"/>
                <p:cNvSpPr/>
                <p:nvPr/>
              </p:nvSpPr>
              <p:spPr>
                <a:xfrm>
                  <a:off x="28727400" y="14630400"/>
                  <a:ext cx="762000" cy="427695"/>
                </a:xfrm>
                <a:prstGeom prst="round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Logs</a:t>
                  </a: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30175200" y="13868400"/>
                <a:ext cx="1341599" cy="1348226"/>
                <a:chOff x="30175200" y="13868400"/>
                <a:chExt cx="1341599" cy="1348226"/>
              </a:xfrm>
            </p:grpSpPr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175200" y="13868400"/>
                  <a:ext cx="1341599" cy="1348226"/>
                </a:xfrm>
                <a:prstGeom prst="rect">
                  <a:avLst/>
                </a:prstGeom>
              </p:spPr>
            </p:pic>
            <p:sp>
              <p:nvSpPr>
                <p:cNvPr id="34" name="Rounded Rectangle 33"/>
                <p:cNvSpPr/>
                <p:nvPr/>
              </p:nvSpPr>
              <p:spPr>
                <a:xfrm>
                  <a:off x="30708600" y="14630400"/>
                  <a:ext cx="762000" cy="427695"/>
                </a:xfrm>
                <a:prstGeom prst="round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Logs</a:t>
                  </a: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 bwMode="auto">
              <a:xfrm>
                <a:off x="27828644" y="14970474"/>
                <a:ext cx="1801144" cy="542155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9231" tIns="24616" rIns="49231" bIns="24616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49212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rbel"/>
                    <a:ea typeface="ＭＳ Ｐゴシック" charset="-128"/>
                    <a:cs typeface="Corbel"/>
                  </a:rPr>
                  <a:t>Worker</a:t>
                </a:r>
                <a:r>
                  <a:rPr kumimoji="0" lang="en-US" sz="3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rbel"/>
                    <a:ea typeface="ＭＳ Ｐゴシック" charset="-128"/>
                    <a:cs typeface="Corbel"/>
                  </a:rPr>
                  <a:t> </a:t>
                </a:r>
                <a:r>
                  <a:rPr kumimoji="0" lang="en-US" sz="32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rbel"/>
                    <a:ea typeface="ＭＳ Ｐゴシック" charset="-128"/>
                    <a:cs typeface="Corbel"/>
                  </a:rPr>
                  <a:t>Nodes</a:t>
                </a:r>
                <a:endParaRPr kumimoji="0" lang="en-US" sz="3200" b="1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orbel"/>
                  <a:ea typeface="ＭＳ Ｐゴシック" charset="-128"/>
                  <a:cs typeface="Corbel"/>
                </a:endParaRPr>
              </a:p>
            </p:txBody>
          </p:sp>
        </p:grpSp>
        <p:cxnSp>
          <p:nvCxnSpPr>
            <p:cNvPr id="39" name="Straight Arrow Connector 38"/>
            <p:cNvCxnSpPr>
              <a:stCxn id="38" idx="0"/>
            </p:cNvCxnSpPr>
            <p:nvPr/>
          </p:nvCxnSpPr>
          <p:spPr>
            <a:xfrm flipV="1">
              <a:off x="26822400" y="12192000"/>
              <a:ext cx="533400" cy="2470571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sp>
          <p:nvSpPr>
            <p:cNvPr id="40" name="Rounded Rectangle 39"/>
            <p:cNvSpPr/>
            <p:nvPr/>
          </p:nvSpPr>
          <p:spPr>
            <a:xfrm>
              <a:off x="26898600" y="11658600"/>
              <a:ext cx="1447800" cy="5334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Debug Hub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8956000" y="11658600"/>
              <a:ext cx="1447800" cy="5334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Spark Shell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cxnSp>
          <p:nvCxnSpPr>
            <p:cNvPr id="42" name="Straight Arrow Connector 41"/>
            <p:cNvCxnSpPr>
              <a:stCxn id="34" idx="0"/>
            </p:cNvCxnSpPr>
            <p:nvPr/>
          </p:nvCxnSpPr>
          <p:spPr>
            <a:xfrm flipH="1" flipV="1">
              <a:off x="27965400" y="12192000"/>
              <a:ext cx="3124200" cy="2470571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43" name="Straight Arrow Connector 42"/>
            <p:cNvCxnSpPr>
              <a:stCxn id="36" idx="0"/>
              <a:endCxn id="40" idx="2"/>
            </p:cNvCxnSpPr>
            <p:nvPr/>
          </p:nvCxnSpPr>
          <p:spPr>
            <a:xfrm flipH="1" flipV="1">
              <a:off x="27622500" y="12192000"/>
              <a:ext cx="1350315" cy="2470571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44" name="Straight Arrow Connector 43"/>
            <p:cNvCxnSpPr>
              <a:stCxn id="47" idx="2"/>
              <a:endCxn id="40" idx="0"/>
            </p:cNvCxnSpPr>
            <p:nvPr/>
          </p:nvCxnSpPr>
          <p:spPr>
            <a:xfrm flipH="1">
              <a:off x="27622500" y="10820400"/>
              <a:ext cx="1076989" cy="83820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45" name="Straight Arrow Connector 44"/>
            <p:cNvCxnSpPr>
              <a:stCxn id="40" idx="3"/>
              <a:endCxn id="41" idx="1"/>
            </p:cNvCxnSpPr>
            <p:nvPr/>
          </p:nvCxnSpPr>
          <p:spPr bwMode="auto">
            <a:xfrm>
              <a:off x="28346400" y="11925300"/>
              <a:ext cx="60960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grpSp>
          <p:nvGrpSpPr>
            <p:cNvPr id="46" name="Group 45"/>
            <p:cNvGrpSpPr/>
            <p:nvPr/>
          </p:nvGrpSpPr>
          <p:grpSpPr>
            <a:xfrm>
              <a:off x="25800050" y="7010400"/>
              <a:ext cx="5798878" cy="3810000"/>
              <a:chOff x="25800050" y="7010400"/>
              <a:chExt cx="5798878" cy="3810000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00050" y="7010400"/>
                <a:ext cx="5798878" cy="3810000"/>
              </a:xfrm>
              <a:prstGeom prst="rect">
                <a:avLst/>
              </a:prstGeom>
            </p:spPr>
          </p:pic>
          <p:sp>
            <p:nvSpPr>
              <p:cNvPr id="48" name="Rectangle 47"/>
              <p:cNvSpPr/>
              <p:nvPr/>
            </p:nvSpPr>
            <p:spPr bwMode="auto">
              <a:xfrm>
                <a:off x="27476450" y="9220200"/>
                <a:ext cx="4038600" cy="15240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9231" tIns="24616" rIns="49231" bIns="24616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49212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27476450" y="7467600"/>
                <a:ext cx="4038600" cy="2091297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9231" tIns="24616" rIns="49231" bIns="24616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49212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99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25876250" y="7467600"/>
                <a:ext cx="1981200" cy="32766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9231" tIns="24616" rIns="49231" bIns="24616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49212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5952450" y="7543800"/>
                <a:ext cx="1497806" cy="304800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t"/>
              <a:lstStyle/>
              <a:p>
                <a:pPr algn="ctr"/>
                <a:r>
                  <a:rPr lang="en-US" sz="1800" b="1" baseline="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RDD Graph</a:t>
                </a:r>
                <a:endParaRPr lang="en-US" sz="1800" baseline="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8086051" y="7902223"/>
                <a:ext cx="3276600" cy="161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100" baseline="0" dirty="0" smtClean="0">
                    <a:solidFill>
                      <a:schemeClr val="accent2"/>
                    </a:solidFill>
                    <a:latin typeface="Consolas"/>
                    <a:cs typeface="Consolas"/>
                  </a:rPr>
                  <a:t>// Cache an RDD containing all the</a:t>
                </a:r>
              </a:p>
              <a:p>
                <a:pPr algn="l"/>
                <a:r>
                  <a:rPr lang="en-US" sz="1100" baseline="0" dirty="0" smtClean="0">
                    <a:solidFill>
                      <a:schemeClr val="accent2"/>
                    </a:solidFill>
                    <a:latin typeface="Consolas"/>
                    <a:cs typeface="Consolas"/>
                  </a:rPr>
                  <a:t>// lines with “ERROR” in a log file</a:t>
                </a:r>
              </a:p>
              <a:p>
                <a:pPr algn="l"/>
                <a:r>
                  <a:rPr lang="en-US" sz="1100" baseline="0" dirty="0" smtClean="0">
                    <a:latin typeface="Consolas"/>
                    <a:cs typeface="Consolas"/>
                  </a:rPr>
                  <a:t>file = spark.textFile("</a:t>
                </a:r>
                <a:r>
                  <a:rPr lang="en-US" sz="1100" baseline="0" dirty="0" err="1" smtClean="0">
                    <a:latin typeface="Consolas"/>
                    <a:cs typeface="Consolas"/>
                  </a:rPr>
                  <a:t>hdfs</a:t>
                </a:r>
                <a:r>
                  <a:rPr lang="en-US" sz="1100" baseline="0" dirty="0" smtClean="0">
                    <a:latin typeface="Consolas"/>
                    <a:cs typeface="Consolas"/>
                  </a:rPr>
                  <a:t>://...”)</a:t>
                </a:r>
              </a:p>
              <a:p>
                <a:pPr algn="l"/>
                <a:r>
                  <a:rPr lang="en-US" sz="1100" baseline="0" dirty="0" smtClean="0">
                    <a:latin typeface="Consolas"/>
                    <a:cs typeface="Consolas"/>
                  </a:rPr>
                  <a:t>errs = </a:t>
                </a:r>
                <a:r>
                  <a:rPr lang="en-US" sz="1100" baseline="0" dirty="0" err="1" smtClean="0">
                    <a:latin typeface="Consolas"/>
                    <a:cs typeface="Consolas"/>
                  </a:rPr>
                  <a:t>file.filter(_.contains("ERROR</a:t>
                </a:r>
                <a:r>
                  <a:rPr lang="en-US" sz="1100" baseline="0" dirty="0" smtClean="0">
                    <a:latin typeface="Consolas"/>
                    <a:cs typeface="Consolas"/>
                  </a:rPr>
                  <a:t>"))</a:t>
                </a:r>
              </a:p>
              <a:p>
                <a:pPr algn="l"/>
                <a:r>
                  <a:rPr lang="en-US" sz="1100" baseline="0" dirty="0" err="1" smtClean="0">
                    <a:latin typeface="Consolas"/>
                    <a:cs typeface="Consolas"/>
                  </a:rPr>
                  <a:t>cachedErrs</a:t>
                </a:r>
                <a:r>
                  <a:rPr lang="en-US" sz="1100" baseline="0" dirty="0" smtClean="0">
                    <a:latin typeface="Consolas"/>
                    <a:cs typeface="Consolas"/>
                  </a:rPr>
                  <a:t> = </a:t>
                </a:r>
                <a:r>
                  <a:rPr lang="en-US" sz="1100" baseline="0" dirty="0" err="1" smtClean="0">
                    <a:latin typeface="Consolas"/>
                    <a:cs typeface="Consolas"/>
                  </a:rPr>
                  <a:t>errs.cache</a:t>
                </a:r>
                <a:r>
                  <a:rPr lang="en-US" sz="1100" baseline="0" dirty="0" smtClean="0">
                    <a:latin typeface="Consolas"/>
                    <a:cs typeface="Consolas"/>
                  </a:rPr>
                  <a:t>()</a:t>
                </a:r>
              </a:p>
              <a:p>
                <a:pPr algn="l"/>
                <a:endParaRPr lang="en-US" sz="1100" baseline="0" dirty="0" smtClean="0">
                  <a:latin typeface="Consolas"/>
                  <a:cs typeface="Consolas"/>
                </a:endParaRPr>
              </a:p>
              <a:p>
                <a:pPr algn="l"/>
                <a:r>
                  <a:rPr lang="en-US" sz="1100" baseline="0" dirty="0" smtClean="0">
                    <a:solidFill>
                      <a:srgbClr val="333399"/>
                    </a:solidFill>
                    <a:latin typeface="Consolas"/>
                    <a:cs typeface="Consolas"/>
                  </a:rPr>
                  <a:t>// Count errors using the cached RDD</a:t>
                </a:r>
              </a:p>
              <a:p>
                <a:pPr algn="l"/>
                <a:r>
                  <a:rPr lang="en-US" sz="1100" baseline="0" dirty="0" smtClean="0">
                    <a:latin typeface="Consolas"/>
                    <a:cs typeface="Consolas"/>
                  </a:rPr>
                  <a:t>ones = </a:t>
                </a:r>
                <a:r>
                  <a:rPr lang="en-US" sz="1100" baseline="0" dirty="0" err="1" smtClean="0">
                    <a:latin typeface="Consolas"/>
                    <a:cs typeface="Consolas"/>
                  </a:rPr>
                  <a:t>cachedErrs.map</a:t>
                </a:r>
                <a:r>
                  <a:rPr lang="en-US" sz="1100" baseline="0" dirty="0" smtClean="0">
                    <a:latin typeface="Consolas"/>
                    <a:cs typeface="Consolas"/>
                  </a:rPr>
                  <a:t>(_ =&gt; 1)</a:t>
                </a:r>
              </a:p>
              <a:p>
                <a:pPr algn="l"/>
                <a:r>
                  <a:rPr lang="en-US" sz="1100" baseline="0" dirty="0" smtClean="0">
                    <a:latin typeface="Consolas"/>
                    <a:cs typeface="Consolas"/>
                  </a:rPr>
                  <a:t>count = </a:t>
                </a:r>
                <a:r>
                  <a:rPr lang="en-US" sz="1100" baseline="0" dirty="0" err="1" smtClean="0">
                    <a:latin typeface="Consolas"/>
                    <a:cs typeface="Consolas"/>
                  </a:rPr>
                  <a:t>ones.reduce</a:t>
                </a:r>
                <a:r>
                  <a:rPr lang="en-US" sz="1100" baseline="0" dirty="0" smtClean="0">
                    <a:latin typeface="Consolas"/>
                    <a:cs typeface="Consolas"/>
                  </a:rPr>
                  <a:t>(_+_)</a:t>
                </a:r>
                <a:endParaRPr lang="en-US" sz="1100" baseline="0" dirty="0">
                  <a:latin typeface="Consolas"/>
                  <a:cs typeface="Consolas"/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7965400" y="7543800"/>
                <a:ext cx="1497806" cy="304800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t"/>
              <a:lstStyle/>
              <a:p>
                <a:pPr algn="l"/>
                <a:r>
                  <a:rPr lang="en-US" sz="1800" b="1" baseline="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Code</a:t>
                </a:r>
                <a:endParaRPr lang="en-US" sz="1800" baseline="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27965400" y="9601200"/>
                <a:ext cx="1497806" cy="304800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t"/>
              <a:lstStyle/>
              <a:p>
                <a:pPr algn="l"/>
                <a:r>
                  <a:rPr lang="en-US" sz="1800" b="1" baseline="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Logs</a:t>
                </a:r>
                <a:endParaRPr lang="en-US" sz="1800" baseline="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26060400" y="8001000"/>
                <a:ext cx="1600200" cy="2609088"/>
                <a:chOff x="26060400" y="8001000"/>
                <a:chExt cx="1600200" cy="2609088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26074116" y="8001000"/>
                  <a:ext cx="1572768" cy="246888"/>
                </a:xfrm>
                <a:prstGeom prst="round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000D6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pPr algn="ctr"/>
                  <a:r>
                    <a:rPr lang="en-US" sz="1200" b="1" baseline="0" dirty="0" smtClean="0">
                      <a:solidFill>
                        <a:schemeClr val="tx1"/>
                      </a:solidFill>
                      <a:latin typeface="Arial"/>
                      <a:cs typeface="Arial"/>
                    </a:rPr>
                    <a:t>RDD</a:t>
                  </a:r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26074116" y="8813800"/>
                  <a:ext cx="1572768" cy="246888"/>
                </a:xfrm>
                <a:prstGeom prst="round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000D6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pPr algn="ctr"/>
                  <a:r>
                    <a:rPr lang="en-US" sz="1200" b="1" baseline="0" dirty="0" smtClean="0">
                      <a:solidFill>
                        <a:schemeClr val="tx1"/>
                      </a:solidFill>
                      <a:latin typeface="Arial"/>
                      <a:cs typeface="Arial"/>
                    </a:rPr>
                    <a:t>Filtered RDD</a:t>
                  </a:r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26074116" y="9626600"/>
                  <a:ext cx="1572768" cy="246888"/>
                </a:xfrm>
                <a:prstGeom prst="round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000D6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r>
                    <a:rPr lang="en-US" sz="1200" b="1" baseline="0" dirty="0" smtClean="0">
                      <a:solidFill>
                        <a:schemeClr val="tx1"/>
                      </a:solidFill>
                      <a:latin typeface="Arial"/>
                      <a:cs typeface="Arial"/>
                    </a:rPr>
                    <a:t>Cached RDD</a:t>
                  </a:r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26074116" y="10363200"/>
                  <a:ext cx="1572768" cy="246888"/>
                </a:xfrm>
                <a:prstGeom prst="round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000D6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t"/>
                <a:lstStyle/>
                <a:p>
                  <a:pPr algn="ctr"/>
                  <a:r>
                    <a:rPr lang="en-US" sz="1200" b="1" baseline="0" dirty="0" smtClean="0">
                      <a:solidFill>
                        <a:schemeClr val="tx1"/>
                      </a:solidFill>
                      <a:latin typeface="Arial"/>
                      <a:cs typeface="Arial"/>
                    </a:rPr>
                    <a:t>Mapped RDD</a:t>
                  </a:r>
                </a:p>
              </p:txBody>
            </p:sp>
            <p:cxnSp>
              <p:nvCxnSpPr>
                <p:cNvPr id="60" name="Straight Arrow Connector 59"/>
                <p:cNvCxnSpPr>
                  <a:stCxn id="57" idx="0"/>
                  <a:endCxn id="56" idx="2"/>
                </p:cNvCxnSpPr>
                <p:nvPr/>
              </p:nvCxnSpPr>
              <p:spPr>
                <a:xfrm flipV="1">
                  <a:off x="26860500" y="8247888"/>
                  <a:ext cx="0" cy="565912"/>
                </a:xfrm>
                <a:prstGeom prst="straightConnector1">
                  <a:avLst/>
                </a:prstGeom>
                <a:ln>
                  <a:solidFill>
                    <a:srgbClr val="000D6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>
                  <a:stCxn id="57" idx="2"/>
                  <a:endCxn id="58" idx="0"/>
                </p:cNvCxnSpPr>
                <p:nvPr/>
              </p:nvCxnSpPr>
              <p:spPr>
                <a:xfrm>
                  <a:off x="26860500" y="9060688"/>
                  <a:ext cx="0" cy="565912"/>
                </a:xfrm>
                <a:prstGeom prst="straightConnector1">
                  <a:avLst/>
                </a:prstGeom>
                <a:ln>
                  <a:solidFill>
                    <a:srgbClr val="000D6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>
                  <a:stCxn id="58" idx="2"/>
                  <a:endCxn id="59" idx="0"/>
                </p:cNvCxnSpPr>
                <p:nvPr/>
              </p:nvCxnSpPr>
              <p:spPr>
                <a:xfrm>
                  <a:off x="26860500" y="9873488"/>
                  <a:ext cx="0" cy="489712"/>
                </a:xfrm>
                <a:prstGeom prst="straightConnector1">
                  <a:avLst/>
                </a:prstGeom>
                <a:ln>
                  <a:solidFill>
                    <a:srgbClr val="000D6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Rounded Rectangle 62"/>
                <p:cNvSpPr/>
                <p:nvPr/>
              </p:nvSpPr>
              <p:spPr>
                <a:xfrm>
                  <a:off x="26060400" y="8305800"/>
                  <a:ext cx="1600200" cy="228600"/>
                </a:xfrm>
                <a:prstGeom prst="roundRect">
                  <a:avLst/>
                </a:prstGeom>
                <a:solidFill>
                  <a:srgbClr val="FFFFFF">
                    <a:alpha val="60000"/>
                  </a:srgbClr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t"/>
                <a:lstStyle/>
                <a:p>
                  <a:r>
                    <a:rPr lang="en-US" sz="1200" baseline="0" dirty="0">
                      <a:solidFill>
                        <a:schemeClr val="tx1"/>
                      </a:solidFill>
                      <a:cs typeface="Arial"/>
                    </a:rPr>
                    <a:t>filter(_.contains(</a:t>
                  </a:r>
                  <a:r>
                    <a:rPr lang="en-US" sz="1200" baseline="0" dirty="0" smtClean="0">
                      <a:solidFill>
                        <a:schemeClr val="tx1"/>
                      </a:solidFill>
                      <a:cs typeface="Arial"/>
                    </a:rPr>
                    <a:t>...</a:t>
                  </a:r>
                  <a:r>
                    <a:rPr lang="en-US" sz="1200" baseline="0" dirty="0">
                      <a:solidFill>
                        <a:schemeClr val="tx1"/>
                      </a:solidFill>
                      <a:cs typeface="Arial"/>
                    </a:rPr>
                    <a:t>))</a:t>
                  </a:r>
                </a:p>
              </p:txBody>
            </p:sp>
            <p:sp>
              <p:nvSpPr>
                <p:cNvPr id="64" name="Rounded Rectangle 63"/>
                <p:cNvSpPr/>
                <p:nvPr/>
              </p:nvSpPr>
              <p:spPr>
                <a:xfrm>
                  <a:off x="26060400" y="9118600"/>
                  <a:ext cx="1600200" cy="228600"/>
                </a:xfrm>
                <a:prstGeom prst="roundRect">
                  <a:avLst/>
                </a:prstGeom>
                <a:solidFill>
                  <a:srgbClr val="FFFFFF">
                    <a:alpha val="60000"/>
                  </a:srgbClr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t"/>
                <a:lstStyle/>
                <a:p>
                  <a:r>
                    <a:rPr lang="en-US" sz="1200" baseline="0" dirty="0" smtClean="0">
                      <a:solidFill>
                        <a:schemeClr val="tx1"/>
                      </a:solidFill>
                      <a:cs typeface="Arial"/>
                    </a:rPr>
                    <a:t>cache()</a:t>
                  </a:r>
                  <a:endParaRPr lang="en-US" sz="1200" baseline="0" dirty="0">
                    <a:solidFill>
                      <a:schemeClr val="tx1"/>
                    </a:solidFill>
                    <a:cs typeface="Arial"/>
                  </a:endParaRPr>
                </a:p>
              </p:txBody>
            </p:sp>
            <p:sp>
              <p:nvSpPr>
                <p:cNvPr id="65" name="Rounded Rectangle 64"/>
                <p:cNvSpPr/>
                <p:nvPr/>
              </p:nvSpPr>
              <p:spPr>
                <a:xfrm>
                  <a:off x="26060400" y="9931400"/>
                  <a:ext cx="1600200" cy="279400"/>
                </a:xfrm>
                <a:prstGeom prst="roundRect">
                  <a:avLst/>
                </a:prstGeom>
                <a:solidFill>
                  <a:srgbClr val="FFFFFF">
                    <a:alpha val="60000"/>
                  </a:srgbClr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t"/>
                <a:lstStyle/>
                <a:p>
                  <a:r>
                    <a:rPr lang="en-US" sz="1200" baseline="0" dirty="0" smtClean="0">
                      <a:solidFill>
                        <a:schemeClr val="tx1"/>
                      </a:solidFill>
                      <a:cs typeface="Arial"/>
                    </a:rPr>
                    <a:t>map( _ =&gt; 1 )</a:t>
                  </a:r>
                  <a:endParaRPr lang="en-US" sz="1200" baseline="0" dirty="0">
                    <a:solidFill>
                      <a:schemeClr val="tx1"/>
                    </a:solidFill>
                    <a:cs typeface="Arial"/>
                  </a:endParaRPr>
                </a:p>
              </p:txBody>
            </p:sp>
          </p:grpSp>
        </p:grpSp>
      </p:grpSp>
      <p:sp>
        <p:nvSpPr>
          <p:cNvPr id="66" name="Text Box 5"/>
          <p:cNvSpPr txBox="1">
            <a:spLocks noChangeArrowheads="1"/>
          </p:cNvSpPr>
          <p:nvPr/>
        </p:nvSpPr>
        <p:spPr bwMode="auto">
          <a:xfrm>
            <a:off x="23184727" y="19507201"/>
            <a:ext cx="9200273" cy="708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>
            <a:prstTxWarp prst="textNoShape">
              <a:avLst/>
            </a:prstTxWarp>
          </a:bodyPr>
          <a:lstStyle/>
          <a:p>
            <a:pPr marL="455613" indent="-455613" algn="l" defTabSz="490538">
              <a:lnSpc>
                <a:spcPct val="105000"/>
              </a:lnSpc>
              <a:spcAft>
                <a:spcPts val="1800"/>
              </a:spcAft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Performance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profiling</a:t>
            </a:r>
            <a:endParaRPr lang="en-US" sz="4500" baseline="0" dirty="0" smtClean="0">
              <a:latin typeface="Corbel" charset="0"/>
              <a:ea typeface="Corbel" charset="0"/>
              <a:cs typeface="Corbel" charset="0"/>
            </a:endParaRPr>
          </a:p>
          <a:p>
            <a:pPr marL="455613" indent="-455613" algn="l" defTabSz="490538">
              <a:lnSpc>
                <a:spcPct val="105000"/>
              </a:lnSpc>
              <a:spcAft>
                <a:spcPts val="0"/>
              </a:spcAft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More visualizations</a:t>
            </a:r>
          </a:p>
          <a:p>
            <a:pPr marL="911226" lvl="1" indent="-455613" algn="l" defTabSz="490538">
              <a:lnSpc>
                <a:spcPct val="105000"/>
              </a:lnSpc>
              <a:spcAft>
                <a:spcPts val="0"/>
              </a:spcAft>
              <a:buFont typeface="Arial" charset="0"/>
              <a:buChar char="•"/>
            </a:pPr>
            <a:r>
              <a:rPr lang="en-US" sz="4500" baseline="0" dirty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ask 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schedule view</a:t>
            </a:r>
          </a:p>
          <a:p>
            <a:pPr marL="911226" lvl="1" indent="-455613" algn="l" defTabSz="490538">
              <a:lnSpc>
                <a:spcPct val="105000"/>
              </a:lnSpc>
              <a:spcAft>
                <a:spcPts val="1800"/>
              </a:spcAft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Data visualizations</a:t>
            </a:r>
          </a:p>
          <a:p>
            <a:pPr marL="455613" indent="-455613" algn="l" defTabSz="490538">
              <a:lnSpc>
                <a:spcPct val="105000"/>
              </a:lnSpc>
              <a:spcAft>
                <a:spcPts val="0"/>
              </a:spcAft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System status </a:t>
            </a:r>
          </a:p>
          <a:p>
            <a:pPr marL="911226" lvl="1" indent="-455613" algn="l" defTabSz="490538">
              <a:lnSpc>
                <a:spcPct val="105000"/>
              </a:lnSpc>
              <a:spcAft>
                <a:spcPts val="1800"/>
              </a:spcAft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Higher level counters like number of garbage collections</a:t>
            </a:r>
          </a:p>
          <a:p>
            <a:pPr marL="455613" indent="-455613" algn="l" defTabSz="490538">
              <a:lnSpc>
                <a:spcPct val="105000"/>
              </a:lnSpc>
              <a:spcAft>
                <a:spcPts val="0"/>
              </a:spcAft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Suggestions from Spark users, </a:t>
            </a:r>
          </a:p>
          <a:p>
            <a:pPr algn="l" defTabSz="490538">
              <a:lnSpc>
                <a:spcPct val="105000"/>
              </a:lnSpc>
              <a:spcAft>
                <a:spcPts val="0"/>
              </a:spcAft>
            </a:pPr>
            <a:r>
              <a:rPr lang="en-US" sz="4500" baseline="0" dirty="0">
                <a:latin typeface="Corbel" charset="0"/>
                <a:ea typeface="Corbel" charset="0"/>
                <a:cs typeface="Corbel" charset="0"/>
              </a:rPr>
              <a:t>	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you tell us!</a:t>
            </a:r>
            <a:endParaRPr lang="en-US" sz="4500" baseline="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23164800" y="18135600"/>
            <a:ext cx="960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>
            <a:prstTxWarp prst="textNoShape">
              <a:avLst/>
            </a:prstTxWarp>
          </a:bodyPr>
          <a:lstStyle/>
          <a:p>
            <a:pPr marL="455613" indent="-455613" algn="l" defTabSz="490538">
              <a:lnSpc>
                <a:spcPct val="110000"/>
              </a:lnSpc>
            </a:pPr>
            <a:r>
              <a:rPr lang="en-US" sz="6200" b="1" baseline="0" dirty="0">
                <a:solidFill>
                  <a:srgbClr val="3366FF"/>
                </a:solidFill>
                <a:latin typeface="Corbel" charset="0"/>
                <a:ea typeface="Corbel" charset="0"/>
                <a:cs typeface="Corbel" charset="0"/>
              </a:rPr>
              <a:t>Future </a:t>
            </a:r>
            <a:r>
              <a:rPr lang="en-US" sz="6200" b="1" baseline="0" dirty="0" smtClean="0">
                <a:solidFill>
                  <a:srgbClr val="3366FF"/>
                </a:solidFill>
                <a:latin typeface="Corbel" charset="0"/>
                <a:ea typeface="Corbel" charset="0"/>
                <a:cs typeface="Corbel" charset="0"/>
              </a:rPr>
              <a:t>Plans</a:t>
            </a:r>
            <a:endParaRPr lang="en-US" sz="6200" b="1" baseline="0" dirty="0">
              <a:solidFill>
                <a:srgbClr val="3366FF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14348" name="Group 14347"/>
          <p:cNvGrpSpPr/>
          <p:nvPr/>
        </p:nvGrpSpPr>
        <p:grpSpPr>
          <a:xfrm>
            <a:off x="26618656" y="10287001"/>
            <a:ext cx="4775744" cy="4952999"/>
            <a:chOff x="25984200" y="10515600"/>
            <a:chExt cx="5516118" cy="5720853"/>
          </a:xfrm>
        </p:grpSpPr>
        <p:sp>
          <p:nvSpPr>
            <p:cNvPr id="69" name="Rounded Rectangle 68"/>
            <p:cNvSpPr/>
            <p:nvPr/>
          </p:nvSpPr>
          <p:spPr>
            <a:xfrm>
              <a:off x="25984200" y="13147242"/>
              <a:ext cx="1096518" cy="615453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28177235" y="13147242"/>
              <a:ext cx="1096518" cy="615453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30370270" y="13147242"/>
              <a:ext cx="1096518" cy="615453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8067583" y="10515600"/>
              <a:ext cx="1096518" cy="615453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27080718" y="11831421"/>
              <a:ext cx="1096518" cy="615453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30370270" y="10515600"/>
              <a:ext cx="1096518" cy="615453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cxnSp>
          <p:nvCxnSpPr>
            <p:cNvPr id="83" name="Straight Arrow Connector 82"/>
            <p:cNvCxnSpPr>
              <a:stCxn id="76" idx="2"/>
              <a:endCxn id="77" idx="0"/>
            </p:cNvCxnSpPr>
            <p:nvPr/>
          </p:nvCxnSpPr>
          <p:spPr bwMode="auto">
            <a:xfrm flipH="1">
              <a:off x="27628976" y="11131053"/>
              <a:ext cx="986866" cy="700368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4" name="Straight Arrow Connector 83"/>
            <p:cNvCxnSpPr>
              <a:stCxn id="76" idx="2"/>
              <a:endCxn id="71" idx="0"/>
            </p:cNvCxnSpPr>
            <p:nvPr/>
          </p:nvCxnSpPr>
          <p:spPr bwMode="auto">
            <a:xfrm>
              <a:off x="28615842" y="11131053"/>
              <a:ext cx="109652" cy="2016189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5" name="Straight Arrow Connector 84"/>
            <p:cNvCxnSpPr>
              <a:stCxn id="77" idx="2"/>
            </p:cNvCxnSpPr>
            <p:nvPr/>
          </p:nvCxnSpPr>
          <p:spPr bwMode="auto">
            <a:xfrm>
              <a:off x="27628976" y="12446874"/>
              <a:ext cx="986866" cy="700368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6" name="Straight Arrow Connector 85"/>
            <p:cNvCxnSpPr>
              <a:stCxn id="77" idx="2"/>
              <a:endCxn id="69" idx="0"/>
            </p:cNvCxnSpPr>
            <p:nvPr/>
          </p:nvCxnSpPr>
          <p:spPr bwMode="auto">
            <a:xfrm flipH="1">
              <a:off x="26532459" y="12446874"/>
              <a:ext cx="1096518" cy="70036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7" name="Straight Arrow Connector 86"/>
            <p:cNvCxnSpPr>
              <a:stCxn id="80" idx="2"/>
              <a:endCxn id="73" idx="0"/>
            </p:cNvCxnSpPr>
            <p:nvPr/>
          </p:nvCxnSpPr>
          <p:spPr bwMode="auto">
            <a:xfrm>
              <a:off x="30918529" y="11131053"/>
              <a:ext cx="0" cy="2016189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8" name="Straight Arrow Connector 87"/>
            <p:cNvCxnSpPr>
              <a:stCxn id="76" idx="2"/>
            </p:cNvCxnSpPr>
            <p:nvPr/>
          </p:nvCxnSpPr>
          <p:spPr bwMode="auto">
            <a:xfrm>
              <a:off x="28615842" y="11131053"/>
              <a:ext cx="2175262" cy="2006391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0" name="Rounded Rectangle 89"/>
            <p:cNvSpPr/>
            <p:nvPr/>
          </p:nvSpPr>
          <p:spPr>
            <a:xfrm>
              <a:off x="28194000" y="14401800"/>
              <a:ext cx="1096518" cy="615453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28194000" y="15621000"/>
              <a:ext cx="1096518" cy="615453"/>
            </a:xfrm>
            <a:prstGeom prst="roundRect">
              <a:avLst/>
            </a:prstGeom>
            <a:ln w="57150" cmpd="sng"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25984200" y="15621000"/>
              <a:ext cx="1096518" cy="615453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cxnSp>
          <p:nvCxnSpPr>
            <p:cNvPr id="95" name="Straight Arrow Connector 94"/>
            <p:cNvCxnSpPr>
              <a:stCxn id="69" idx="2"/>
              <a:endCxn id="94" idx="0"/>
            </p:cNvCxnSpPr>
            <p:nvPr/>
          </p:nvCxnSpPr>
          <p:spPr bwMode="auto">
            <a:xfrm>
              <a:off x="26532459" y="13762695"/>
              <a:ext cx="0" cy="1858305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96" name="Straight Arrow Connector 95"/>
            <p:cNvCxnSpPr>
              <a:stCxn id="71" idx="2"/>
              <a:endCxn id="90" idx="0"/>
            </p:cNvCxnSpPr>
            <p:nvPr/>
          </p:nvCxnSpPr>
          <p:spPr bwMode="auto">
            <a:xfrm>
              <a:off x="28725494" y="13762695"/>
              <a:ext cx="16765" cy="639105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97" name="Straight Arrow Connector 96"/>
            <p:cNvCxnSpPr>
              <a:stCxn id="90" idx="2"/>
              <a:endCxn id="92" idx="0"/>
            </p:cNvCxnSpPr>
            <p:nvPr/>
          </p:nvCxnSpPr>
          <p:spPr bwMode="auto">
            <a:xfrm>
              <a:off x="28742259" y="15017253"/>
              <a:ext cx="0" cy="603747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98" name="Straight Arrow Connector 97"/>
            <p:cNvCxnSpPr>
              <a:stCxn id="71" idx="2"/>
            </p:cNvCxnSpPr>
            <p:nvPr/>
          </p:nvCxnSpPr>
          <p:spPr bwMode="auto">
            <a:xfrm flipH="1">
              <a:off x="26593800" y="13762695"/>
              <a:ext cx="2131694" cy="1858305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05" name="Rounded Rectangle 104"/>
            <p:cNvSpPr/>
            <p:nvPr/>
          </p:nvSpPr>
          <p:spPr>
            <a:xfrm>
              <a:off x="30403800" y="15621000"/>
              <a:ext cx="1096518" cy="615453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cxnSp>
          <p:nvCxnSpPr>
            <p:cNvPr id="106" name="Straight Arrow Connector 105"/>
            <p:cNvCxnSpPr>
              <a:stCxn id="73" idx="2"/>
              <a:endCxn id="105" idx="0"/>
            </p:cNvCxnSpPr>
            <p:nvPr/>
          </p:nvCxnSpPr>
          <p:spPr bwMode="auto">
            <a:xfrm>
              <a:off x="30918529" y="13762695"/>
              <a:ext cx="33530" cy="1858305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14" name="Straight Arrow Connector 113"/>
            <p:cNvCxnSpPr>
              <a:stCxn id="90" idx="2"/>
            </p:cNvCxnSpPr>
            <p:nvPr/>
          </p:nvCxnSpPr>
          <p:spPr bwMode="auto">
            <a:xfrm>
              <a:off x="28742259" y="15017253"/>
              <a:ext cx="2118741" cy="603747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118" name="Text Box 5"/>
          <p:cNvSpPr txBox="1">
            <a:spLocks noChangeArrowheads="1"/>
          </p:cNvSpPr>
          <p:nvPr/>
        </p:nvSpPr>
        <p:spPr bwMode="auto">
          <a:xfrm>
            <a:off x="25831800" y="15773400"/>
            <a:ext cx="6096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>
            <a:prstTxWarp prst="textNoShape">
              <a:avLst/>
            </a:prstTxWarp>
          </a:bodyPr>
          <a:lstStyle/>
          <a:p>
            <a:pPr lvl="1" indent="0" algn="l" defTabSz="490538">
              <a:lnSpc>
                <a:spcPct val="105000"/>
              </a:lnSpc>
            </a:pPr>
            <a:r>
              <a:rPr lang="en-US" baseline="0" dirty="0" smtClean="0">
                <a:latin typeface="Corbel" charset="0"/>
                <a:ea typeface="Corbel" charset="0"/>
                <a:cs typeface="Corbel" charset="0"/>
              </a:rPr>
              <a:t>Visualization showing reconstruction of specific RDD by partial execution</a:t>
            </a:r>
            <a:endParaRPr lang="en-US" baseline="0" dirty="0" smtClean="0">
              <a:latin typeface="Corbel" charset="0"/>
              <a:ea typeface="Corbel" charset="0"/>
              <a:cs typeface="Corbe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9231" tIns="24616" rIns="49231" bIns="24616" numCol="1" anchor="ctr" anchorCtr="0" compatLnSpc="1">
        <a:prstTxWarp prst="textNoShape">
          <a:avLst/>
        </a:prstTxWarp>
        <a:spAutoFit/>
      </a:bodyPr>
      <a:lstStyle>
        <a:defPPr marL="0" marR="0" indent="0" algn="ctr" defTabSz="4921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-2500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9231" tIns="24616" rIns="49231" bIns="24616" numCol="1" anchor="ctr" anchorCtr="0" compatLnSpc="1">
        <a:prstTxWarp prst="textNoShape">
          <a:avLst/>
        </a:prstTxWarp>
        <a:spAutoFit/>
      </a:bodyPr>
      <a:lstStyle>
        <a:defPPr marL="0" marR="0" indent="0" algn="ctr" defTabSz="4921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-2500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16988</TotalTime>
  <Words>711</Words>
  <Application>Microsoft Macintosh PowerPoint</Application>
  <PresentationFormat>Custom</PresentationFormat>
  <Paragraphs>122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Blank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Title: Use Upper and Lower Case Author 1, Author 2, … Author N</dc:title>
  <dc:creator>George Porter</dc:creator>
  <cp:lastModifiedBy>Tathagata Das</cp:lastModifiedBy>
  <cp:revision>980</cp:revision>
  <cp:lastPrinted>2009-05-11T21:34:06Z</cp:lastPrinted>
  <dcterms:created xsi:type="dcterms:W3CDTF">2010-09-30T23:57:40Z</dcterms:created>
  <dcterms:modified xsi:type="dcterms:W3CDTF">2011-05-20T03:28:46Z</dcterms:modified>
</cp:coreProperties>
</file>