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7432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56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2pPr>
    <a:lvl3pPr marL="9128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3pPr>
    <a:lvl4pPr marL="13700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4pPr>
    <a:lvl5pPr marL="18272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4186"/>
    <a:srgbClr val="CED8E4"/>
    <a:srgbClr val="F2B32A"/>
    <a:srgbClr val="001B3A"/>
    <a:srgbClr val="002D4F"/>
    <a:srgbClr val="AA6E1B"/>
    <a:srgbClr val="F4C139"/>
    <a:srgbClr val="000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671" autoAdjust="0"/>
    <p:restoredTop sz="99708" autoAdjust="0"/>
  </p:normalViewPr>
  <p:slideViewPr>
    <p:cSldViewPr>
      <p:cViewPr>
        <p:scale>
          <a:sx n="30" d="100"/>
          <a:sy n="30" d="100"/>
        </p:scale>
        <p:origin x="-2056" y="-152"/>
      </p:cViewPr>
      <p:guideLst>
        <p:guide orient="horz" pos="2304"/>
        <p:guide orient="horz" pos="8928"/>
        <p:guide orient="horz" pos="16992"/>
        <p:guide pos="6624"/>
        <p:guide pos="7200"/>
        <p:guide pos="14112"/>
        <p:guide pos="288"/>
        <p:guide pos="20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A391ECA-5B71-C841-99A5-E6D5BDA44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85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1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01C2D-B777-1145-B0A2-F4AE250D83A5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01C2D-B777-1145-B0A2-F4AE250D83A5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8521700"/>
            <a:ext cx="27981275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5544800"/>
            <a:ext cx="2304415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170" indent="0" algn="ctr">
              <a:buNone/>
              <a:defRPr/>
            </a:lvl2pPr>
            <a:lvl3pPr marL="914340" indent="0" algn="ctr">
              <a:buNone/>
              <a:defRPr/>
            </a:lvl3pPr>
            <a:lvl4pPr marL="1371511" indent="0" algn="ctr">
              <a:buNone/>
              <a:defRPr/>
            </a:lvl4pPr>
            <a:lvl5pPr marL="1828681" indent="0" algn="ctr">
              <a:buNone/>
              <a:defRPr/>
            </a:lvl5pPr>
            <a:lvl6pPr marL="2285850" indent="0" algn="ctr">
              <a:buNone/>
              <a:defRPr/>
            </a:lvl6pPr>
            <a:lvl7pPr marL="2743020" indent="0" algn="ctr">
              <a:buNone/>
              <a:defRPr/>
            </a:lvl7pPr>
            <a:lvl8pPr marL="3200190" indent="0" algn="ctr">
              <a:buNone/>
              <a:defRPr/>
            </a:lvl8pPr>
            <a:lvl9pPr marL="36573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78CEF-B202-EF46-81DB-D0ED8FE1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E955D-D631-3844-A1DD-EF2A214FD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4" y="2438400"/>
            <a:ext cx="6994525" cy="2194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2438400"/>
            <a:ext cx="20834350" cy="2194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A133F-221C-574F-943B-656957E44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B34E-E86C-5E47-B24E-668C08C4C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7627600"/>
            <a:ext cx="27981275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1626850"/>
            <a:ext cx="27981275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800"/>
            </a:lvl2pPr>
            <a:lvl3pPr marL="914340" indent="0">
              <a:buNone/>
              <a:defRPr sz="1600"/>
            </a:lvl3pPr>
            <a:lvl4pPr marL="1371511" indent="0">
              <a:buNone/>
              <a:defRPr sz="1400"/>
            </a:lvl4pPr>
            <a:lvl5pPr marL="1828681" indent="0">
              <a:buNone/>
              <a:defRPr sz="1400"/>
            </a:lvl5pPr>
            <a:lvl6pPr marL="2285850" indent="0">
              <a:buNone/>
              <a:defRPr sz="1400"/>
            </a:lvl6pPr>
            <a:lvl7pPr marL="2743020" indent="0">
              <a:buNone/>
              <a:defRPr sz="1400"/>
            </a:lvl7pPr>
            <a:lvl8pPr marL="3200190" indent="0">
              <a:buNone/>
              <a:defRPr sz="1400"/>
            </a:lvl8pPr>
            <a:lvl9pPr marL="365736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04FF5-DB22-4A46-80E2-9339B3842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7924800"/>
            <a:ext cx="13914437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1" y="7924800"/>
            <a:ext cx="13914438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B202-E230-9C40-87BA-3CD3F5BD3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098550"/>
            <a:ext cx="29625925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6140450"/>
            <a:ext cx="1454467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8699500"/>
            <a:ext cx="1454467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6140450"/>
            <a:ext cx="14549438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8699500"/>
            <a:ext cx="14549438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0D8A-C40B-0348-87B9-10793AFB2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4ECCD-47F7-1146-9B52-5C9E42EDB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AAAD3-0243-254A-B943-A5C61A757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092200"/>
            <a:ext cx="10829925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092200"/>
            <a:ext cx="184023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5740400"/>
            <a:ext cx="10829925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C440-FD4C-AE42-A6AC-18CFA4146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9202400"/>
            <a:ext cx="19751675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2451100"/>
            <a:ext cx="19751675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21469350"/>
            <a:ext cx="19751675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D6AC-1023-4940-907A-A16964BB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2438400"/>
            <a:ext cx="27981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7924800"/>
            <a:ext cx="27981275" cy="164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l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24993600"/>
            <a:ext cx="10423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r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fld id="{B8A3D3A8-F4B4-814E-A3D8-F3A14F77E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34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51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68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292225" indent="-1292225" algn="l" defTabSz="3446463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2100">
          <a:solidFill>
            <a:schemeClr val="tx1"/>
          </a:solidFill>
          <a:latin typeface="+mn-lt"/>
          <a:ea typeface="+mn-ea"/>
          <a:cs typeface="+mn-cs"/>
        </a:defRPr>
      </a:lvl1pPr>
      <a:lvl2pPr marL="2800350" indent="-1076325" algn="l" defTabSz="3446463" rtl="0" eaLnBrk="0" fontAlgn="base" hangingPunct="0">
        <a:spcBef>
          <a:spcPct val="20000"/>
        </a:spcBef>
        <a:spcAft>
          <a:spcPct val="0"/>
        </a:spcAft>
        <a:buChar char="–"/>
        <a:defRPr sz="10600">
          <a:solidFill>
            <a:schemeClr val="tx1"/>
          </a:solidFill>
          <a:latin typeface="+mn-lt"/>
          <a:ea typeface="+mn-ea"/>
        </a:defRPr>
      </a:lvl2pPr>
      <a:lvl3pPr marL="4308475" indent="-860425" algn="l" defTabSz="344646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+mn-ea"/>
        </a:defRPr>
      </a:lvl3pPr>
      <a:lvl4pPr marL="6034088" indent="-862013" algn="l" defTabSz="3446463" rtl="0" eaLnBrk="0" fontAlgn="base" hangingPunct="0">
        <a:spcBef>
          <a:spcPct val="2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  <a:ea typeface="+mn-ea"/>
        </a:defRPr>
      </a:lvl4pPr>
      <a:lvl5pPr marL="7758113" indent="-860425" algn="l" defTabSz="3446463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5pPr>
      <a:lvl6pPr marL="8216362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6pPr>
      <a:lvl7pPr marL="867353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7pPr>
      <a:lvl8pPr marL="913070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8pPr>
      <a:lvl9pPr marL="958787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3"/>
          <p:cNvSpPr txBox="1">
            <a:spLocks/>
          </p:cNvSpPr>
          <p:nvPr/>
        </p:nvSpPr>
        <p:spPr bwMode="auto">
          <a:xfrm>
            <a:off x="533400" y="2971800"/>
            <a:ext cx="3238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>
            <a:prstTxWarp prst="textNoShape">
              <a:avLst/>
            </a:prstTxWarp>
          </a:bodyPr>
          <a:lstStyle/>
          <a:p>
            <a:pPr algn="l" defTabSz="455613"/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Leveraging computation structure for debugging datacenter applications</a:t>
            </a:r>
            <a:endParaRPr lang="en-US" sz="8000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1" name="Rectangle 57"/>
          <p:cNvSpPr>
            <a:spLocks noChangeArrowheads="1"/>
          </p:cNvSpPr>
          <p:nvPr/>
        </p:nvSpPr>
        <p:spPr bwMode="auto">
          <a:xfrm>
            <a:off x="533400" y="0"/>
            <a:ext cx="18211800" cy="27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/>
            <a:r>
              <a:rPr lang="en-US" sz="17500" b="1" baseline="0" dirty="0" smtClean="0">
                <a:latin typeface="Corbel" charset="0"/>
                <a:ea typeface="Corbel" charset="0"/>
                <a:cs typeface="Corbel" charset="0"/>
              </a:rPr>
              <a:t>Spark Debugger</a:t>
            </a:r>
            <a:endParaRPr lang="en-US" sz="17500" b="1" baseline="0" dirty="0"/>
          </a:p>
        </p:txBody>
      </p:sp>
      <p:sp>
        <p:nvSpPr>
          <p:cNvPr id="14342" name="Rectangle 58"/>
          <p:cNvSpPr>
            <a:spLocks noChangeArrowheads="1"/>
          </p:cNvSpPr>
          <p:nvPr/>
        </p:nvSpPr>
        <p:spPr bwMode="auto">
          <a:xfrm>
            <a:off x="533400" y="4267200"/>
            <a:ext cx="30699758" cy="81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Murphy McCauley,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Zaharia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Tathagata Das, Scott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sz="47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2268200" y="5410200"/>
            <a:ext cx="1988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Spark Studio 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23337127" y="12954000"/>
            <a:ext cx="9505073" cy="1374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63" name="Text Box 5"/>
          <p:cNvSpPr txBox="1">
            <a:spLocks noChangeArrowheads="1"/>
          </p:cNvSpPr>
          <p:nvPr/>
        </p:nvSpPr>
        <p:spPr bwMode="auto">
          <a:xfrm>
            <a:off x="23317200" y="1638300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>
                <a:latin typeface="Corbel" charset="0"/>
                <a:ea typeface="Corbel" charset="0"/>
                <a:cs typeface="Corbel" charset="0"/>
              </a:rPr>
              <a:t>Future </a:t>
            </a: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Plans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72710" y="5432980"/>
            <a:ext cx="110123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Motivation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527352" y="6738474"/>
            <a:ext cx="11055048" cy="12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distributed datacenter applications is hard and slow, especially for non-experts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In addition to logical correctness,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is important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Hard 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to judge </a:t>
            </a:r>
            <a:r>
              <a:rPr lang="en-US" sz="4500" i="1" baseline="0" dirty="0">
                <a:latin typeface="Corbel" charset="0"/>
                <a:ea typeface="Corbel" charset="0"/>
                <a:cs typeface="Corbel" charset="0"/>
              </a:rPr>
              <a:t>expected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as multi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-stage parallel computation 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large clusters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can have non-intuitive behavior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Hard to analyze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actual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due to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nsufficient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feedback of application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execution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Existing debuggers use logging, but have high overhead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Spark makes writing applications fast and intuitive.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Can it make debugging fast?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609600" y="19354800"/>
            <a:ext cx="1097760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Approach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095" y="228600"/>
            <a:ext cx="7267905" cy="2438400"/>
          </a:xfrm>
          <a:prstGeom prst="rect">
            <a:avLst/>
          </a:prstGeom>
        </p:spPr>
      </p:pic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1963400" y="16383000"/>
            <a:ext cx="998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Screenshots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9278600" y="8686800"/>
            <a:ext cx="6096000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defTabSz="490538">
              <a:lnSpc>
                <a:spcPct val="105000"/>
              </a:lnSpc>
            </a:pPr>
            <a:r>
              <a:rPr lang="en-US" sz="5400" b="1" baseline="0" dirty="0" smtClean="0">
                <a:latin typeface="Corbel" charset="0"/>
                <a:ea typeface="Corbel" charset="0"/>
                <a:cs typeface="Corbel" charset="0"/>
              </a:rPr>
              <a:t>Replay</a:t>
            </a: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Reconstruct a specific RDD by partial execution of tasks using the lineage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25831800" y="8686800"/>
            <a:ext cx="6172200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defTabSz="490538">
              <a:lnSpc>
                <a:spcPct val="105000"/>
              </a:lnSpc>
            </a:pPr>
            <a:r>
              <a:rPr lang="en-US" sz="5400" b="1" baseline="0" dirty="0" smtClean="0">
                <a:latin typeface="Corbel" charset="0"/>
                <a:ea typeface="Corbel" charset="0"/>
                <a:cs typeface="Corbel" charset="0"/>
              </a:rPr>
              <a:t>Debug</a:t>
            </a:r>
            <a:endParaRPr lang="en-US" sz="4800" b="1" baseline="0" dirty="0" smtClean="0"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nteractively inspect reconstructed RDDs and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logs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distributed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across the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cluster</a:t>
            </a:r>
            <a:endParaRPr lang="en-US" sz="4500" baseline="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2725400" y="8686800"/>
            <a:ext cx="6096000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defTabSz="490538">
              <a:lnSpc>
                <a:spcPct val="105000"/>
              </a:lnSpc>
            </a:pPr>
            <a:r>
              <a:rPr lang="en-US" sz="5400" b="1" baseline="0" dirty="0" smtClean="0">
                <a:latin typeface="Corbel" charset="0"/>
                <a:ea typeface="Corbel" charset="0"/>
                <a:cs typeface="Corbel" charset="0"/>
              </a:rPr>
              <a:t>Visualize</a:t>
            </a:r>
            <a:endParaRPr lang="en-US" sz="4800" b="1" baseline="0" dirty="0" smtClean="0"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Visually interact with the lineage graph of the generated RDDs</a:t>
            </a:r>
          </a:p>
          <a:p>
            <a:pPr lvl="1" indent="0" algn="l" defTabSz="490538">
              <a:lnSpc>
                <a:spcPct val="105000"/>
              </a:lnSpc>
            </a:pPr>
            <a:endParaRPr lang="en-US" sz="4500" baseline="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i="1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RDD View </a:t>
            </a: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		…</a:t>
            </a:r>
            <a:endParaRPr lang="en-US" sz="4500" baseline="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i="1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Dependency View</a:t>
            </a:r>
          </a:p>
          <a:p>
            <a:pPr lvl="1" indent="0" algn="l" defTabSz="490538">
              <a:lnSpc>
                <a:spcPct val="105000"/>
              </a:lnSpc>
            </a:pPr>
            <a:r>
              <a:rPr lang="en-US" sz="4500" i="1" baseline="0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sz="4500" i="1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	…  </a:t>
            </a:r>
            <a:endParaRPr lang="en-US" sz="4500" i="1" baseline="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2649200" y="6705600"/>
            <a:ext cx="1920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 browser-based Integrated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Environment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, that lets non-experts to edit/compile/debug Spark applications on the datacenter.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23337127" y="17983200"/>
            <a:ext cx="8819273" cy="871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profiling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Execution profiles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Memory usage profiles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More detailed visualizations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Node-specific task schedule view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System status 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Higher level counters like number of garbage collections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Suggestions from Spark users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You tell us!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3400" y="20726400"/>
            <a:ext cx="1104935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Leverage inherent structure of the computation in Spark-based applications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Independent units of work with no shared mutable state between them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Lineage of coarse-grained operations make program state re-constructible, fully as well as partially</a:t>
            </a:r>
          </a:p>
          <a:p>
            <a:pPr lvl="2" indent="0"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268200" y="6781801"/>
            <a:ext cx="120396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light-weight browser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based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integrated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debugging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environment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Non-expert users can edit, debug, and visualize Spark 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applications on the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cluster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Specifically, it allows the user to …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Visualize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the lineage graph of generated RDDs 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Reconstruct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a specific RDD and interactively run queries on it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Analyze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logs distributed across the cluster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1" name="Rectangle 57"/>
          <p:cNvSpPr>
            <a:spLocks noChangeArrowheads="1"/>
          </p:cNvSpPr>
          <p:nvPr/>
        </p:nvSpPr>
        <p:spPr bwMode="auto">
          <a:xfrm>
            <a:off x="533400" y="0"/>
            <a:ext cx="18211800" cy="27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/>
            <a:r>
              <a:rPr lang="en-US" sz="17500" b="1" baseline="0" dirty="0" smtClean="0">
                <a:latin typeface="Corbel" charset="0"/>
                <a:ea typeface="Corbel" charset="0"/>
                <a:cs typeface="Corbel" charset="0"/>
              </a:rPr>
              <a:t>Spark Debugger</a:t>
            </a:r>
            <a:endParaRPr lang="en-US" sz="17500" b="1" baseline="0" dirty="0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2268200" y="5410200"/>
            <a:ext cx="1988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Spark Studio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23337127" y="17983200"/>
            <a:ext cx="8819273" cy="871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profiling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Execution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time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profiles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Memory usage profiles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More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visualizations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Node-specific task schedule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view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Data visualizations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System status 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Higher level counters like number of garbage collections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Suggestions from Spark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users, </a:t>
            </a:r>
          </a:p>
          <a:p>
            <a:pPr algn="l" defTabSz="490538">
              <a:lnSpc>
                <a:spcPct val="105000"/>
              </a:lnSpc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you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tell us!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63" name="Text Box 5"/>
          <p:cNvSpPr txBox="1">
            <a:spLocks noChangeArrowheads="1"/>
          </p:cNvSpPr>
          <p:nvPr/>
        </p:nvSpPr>
        <p:spPr bwMode="auto">
          <a:xfrm>
            <a:off x="23317200" y="1638300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>
                <a:latin typeface="Corbel" charset="0"/>
                <a:ea typeface="Corbel" charset="0"/>
                <a:cs typeface="Corbel" charset="0"/>
              </a:rPr>
              <a:t>Future </a:t>
            </a: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Plans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72710" y="5410200"/>
            <a:ext cx="110123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Motivation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609600" y="19354800"/>
            <a:ext cx="1097760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Approach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533400"/>
            <a:ext cx="7267905" cy="2438400"/>
          </a:xfrm>
          <a:prstGeom prst="rect">
            <a:avLst/>
          </a:prstGeom>
        </p:spPr>
      </p:pic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1963400" y="16383000"/>
            <a:ext cx="998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Screenshots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533400" y="20726400"/>
            <a:ext cx="1104935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Leverage inherent structure of the computation in Spark-based applications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Independent units of work with no shared mutable state between them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Lineage of operations make program state re-constructible, with minimal loggin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g overhead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  <a:sym typeface="Wingdings"/>
            </a:endParaRPr>
          </a:p>
          <a:p>
            <a:pPr lvl="2" indent="0"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01596" y="11430000"/>
            <a:ext cx="1621607" cy="1597208"/>
            <a:chOff x="28022664" y="10591800"/>
            <a:chExt cx="1621607" cy="159720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62668" y="10591800"/>
              <a:ext cx="1341599" cy="13482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28022664" y="11811000"/>
              <a:ext cx="1621607" cy="3780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Master Node</a:t>
              </a:r>
              <a:endParaRPr kumimoji="0" lang="en-US" sz="3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orbel"/>
                <a:ea typeface="ＭＳ Ｐゴシック" charset="-128"/>
                <a:cs typeface="Corbe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8000" y="13900571"/>
            <a:ext cx="5608799" cy="1644229"/>
            <a:chOff x="25908000" y="13868400"/>
            <a:chExt cx="5608799" cy="1644229"/>
          </a:xfrm>
        </p:grpSpPr>
        <p:grpSp>
          <p:nvGrpSpPr>
            <p:cNvPr id="8" name="Group 7"/>
            <p:cNvGrpSpPr/>
            <p:nvPr/>
          </p:nvGrpSpPr>
          <p:grpSpPr>
            <a:xfrm>
              <a:off x="25908000" y="13868400"/>
              <a:ext cx="1341599" cy="1348226"/>
              <a:chOff x="25908000" y="13868400"/>
              <a:chExt cx="1341599" cy="134822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80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264414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058415" y="13868400"/>
              <a:ext cx="1341599" cy="1348226"/>
              <a:chOff x="28194000" y="13868400"/>
              <a:chExt cx="1341599" cy="1348226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40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5" name="Rounded Rectangle 34"/>
              <p:cNvSpPr/>
              <p:nvPr/>
            </p:nvSpPr>
            <p:spPr>
              <a:xfrm>
                <a:off x="287274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0175200" y="13868400"/>
              <a:ext cx="1341599" cy="1348226"/>
              <a:chOff x="30175200" y="13868400"/>
              <a:chExt cx="1341599" cy="1348226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752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6" name="Rounded Rectangle 35"/>
              <p:cNvSpPr/>
              <p:nvPr/>
            </p:nvSpPr>
            <p:spPr>
              <a:xfrm>
                <a:off x="307086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 bwMode="auto">
            <a:xfrm>
              <a:off x="27828644" y="14970474"/>
              <a:ext cx="1801144" cy="5421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9231" tIns="24616" rIns="49231" bIns="2461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Worker</a:t>
              </a: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 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Nodes</a:t>
              </a:r>
              <a:endParaRPr kumimoji="0" lang="en-US" sz="3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orbel"/>
                <a:ea typeface="ＭＳ Ｐゴシック" charset="-128"/>
                <a:cs typeface="Corbel"/>
              </a:endParaRPr>
            </a:p>
          </p:txBody>
        </p:sp>
      </p:grpSp>
      <p:cxnSp>
        <p:nvCxnSpPr>
          <p:cNvPr id="66" name="Straight Arrow Connector 65"/>
          <p:cNvCxnSpPr>
            <a:stCxn id="33" idx="0"/>
          </p:cNvCxnSpPr>
          <p:nvPr/>
        </p:nvCxnSpPr>
        <p:spPr>
          <a:xfrm flipV="1">
            <a:off x="26822400" y="12192000"/>
            <a:ext cx="533400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Rounded Rectangle 72"/>
          <p:cNvSpPr/>
          <p:nvPr/>
        </p:nvSpPr>
        <p:spPr>
          <a:xfrm>
            <a:off x="26898600" y="11658600"/>
            <a:ext cx="1447800" cy="5334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Debug Hub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956000" y="11658600"/>
            <a:ext cx="1447800" cy="5334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Spark Shell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36" idx="0"/>
          </p:cNvCxnSpPr>
          <p:nvPr/>
        </p:nvCxnSpPr>
        <p:spPr>
          <a:xfrm flipH="1" flipV="1">
            <a:off x="27965400" y="12192000"/>
            <a:ext cx="3124200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2" name="Straight Arrow Connector 81"/>
          <p:cNvCxnSpPr>
            <a:stCxn id="35" idx="0"/>
            <a:endCxn id="73" idx="2"/>
          </p:cNvCxnSpPr>
          <p:nvPr/>
        </p:nvCxnSpPr>
        <p:spPr>
          <a:xfrm flipH="1" flipV="1">
            <a:off x="27622500" y="12192000"/>
            <a:ext cx="1350315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7" name="Straight Arrow Connector 86"/>
          <p:cNvCxnSpPr>
            <a:stCxn id="6" idx="2"/>
            <a:endCxn id="73" idx="0"/>
          </p:cNvCxnSpPr>
          <p:nvPr/>
        </p:nvCxnSpPr>
        <p:spPr>
          <a:xfrm flipH="1">
            <a:off x="27622500" y="10820400"/>
            <a:ext cx="1076989" cy="8382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73" idx="3"/>
            <a:endCxn id="76" idx="1"/>
          </p:cNvCxnSpPr>
          <p:nvPr/>
        </p:nvCxnSpPr>
        <p:spPr bwMode="auto">
          <a:xfrm>
            <a:off x="28346400" y="11925300"/>
            <a:ext cx="6096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9" name="Title 3"/>
          <p:cNvSpPr txBox="1">
            <a:spLocks/>
          </p:cNvSpPr>
          <p:nvPr/>
        </p:nvSpPr>
        <p:spPr bwMode="auto">
          <a:xfrm>
            <a:off x="533400" y="2971800"/>
            <a:ext cx="3238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>
            <a:prstTxWarp prst="textNoShape">
              <a:avLst/>
            </a:prstTxWarp>
          </a:bodyPr>
          <a:lstStyle/>
          <a:p>
            <a:pPr algn="l" defTabSz="455613"/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Leveraging computation structure for debugging datacenter applications</a:t>
            </a:r>
            <a:endParaRPr lang="en-US" sz="8000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533400" y="4267200"/>
            <a:ext cx="30699758" cy="81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Murphy McCauley,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Zaharia,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Tathagata Das, Scott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sz="47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5800050" y="7010400"/>
            <a:ext cx="5798878" cy="3810000"/>
            <a:chOff x="25800050" y="7010400"/>
            <a:chExt cx="5798878" cy="381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00050" y="7010400"/>
              <a:ext cx="5798878" cy="381000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 bwMode="auto">
            <a:xfrm>
              <a:off x="27476450" y="9220200"/>
              <a:ext cx="4038600" cy="152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76450" y="7467600"/>
              <a:ext cx="4038600" cy="209129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99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876250" y="7467600"/>
              <a:ext cx="1981200" cy="3276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952450" y="75438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RDD Graph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086051" y="7902223"/>
              <a:ext cx="327660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aseline="0" dirty="0" smtClean="0">
                  <a:solidFill>
                    <a:schemeClr val="accent2"/>
                  </a:solidFill>
                  <a:latin typeface="Consolas"/>
                  <a:cs typeface="Consolas"/>
                </a:rPr>
                <a:t>// Cache an RDD containing all the</a:t>
              </a:r>
            </a:p>
            <a:p>
              <a:pPr algn="l"/>
              <a:r>
                <a:rPr lang="en-US" sz="1100" baseline="0" dirty="0" smtClean="0">
                  <a:solidFill>
                    <a:schemeClr val="accent2"/>
                  </a:solidFill>
                  <a:latin typeface="Consolas"/>
                  <a:cs typeface="Consolas"/>
                </a:rPr>
                <a:t>// lines with “ERROR” in a log file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file = spark.textFile("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hdfs</a:t>
              </a:r>
              <a:r>
                <a:rPr lang="en-US" sz="1100" baseline="0" dirty="0" smtClean="0">
                  <a:latin typeface="Consolas"/>
                  <a:cs typeface="Consolas"/>
                </a:rPr>
                <a:t>://...”)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errs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file.filter(_.contains("ERROR</a:t>
              </a:r>
              <a:r>
                <a:rPr lang="en-US" sz="1100" baseline="0" dirty="0" smtClean="0">
                  <a:latin typeface="Consolas"/>
                  <a:cs typeface="Consolas"/>
                </a:rPr>
                <a:t>"))</a:t>
              </a:r>
            </a:p>
            <a:p>
              <a:pPr algn="l"/>
              <a:r>
                <a:rPr lang="en-US" sz="1100" baseline="0" dirty="0" err="1" smtClean="0">
                  <a:latin typeface="Consolas"/>
                  <a:cs typeface="Consolas"/>
                </a:rPr>
                <a:t>cachedErrs</a:t>
              </a:r>
              <a:r>
                <a:rPr lang="en-US" sz="1100" baseline="0" dirty="0" smtClean="0">
                  <a:latin typeface="Consolas"/>
                  <a:cs typeface="Consolas"/>
                </a:rPr>
                <a:t>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errs.cache</a:t>
              </a:r>
              <a:r>
                <a:rPr lang="en-US" sz="1100" baseline="0" dirty="0" smtClean="0">
                  <a:latin typeface="Consolas"/>
                  <a:cs typeface="Consolas"/>
                </a:rPr>
                <a:t>()</a:t>
              </a:r>
            </a:p>
            <a:p>
              <a:pPr algn="l"/>
              <a:endParaRPr lang="en-US" sz="1100" baseline="0" dirty="0" smtClean="0">
                <a:latin typeface="Consolas"/>
                <a:cs typeface="Consolas"/>
              </a:endParaRPr>
            </a:p>
            <a:p>
              <a:pPr algn="l"/>
              <a:r>
                <a:rPr lang="en-US" sz="1100" baseline="0" dirty="0" smtClean="0">
                  <a:solidFill>
                    <a:srgbClr val="333399"/>
                  </a:solidFill>
                  <a:latin typeface="Consolas"/>
                  <a:cs typeface="Consolas"/>
                </a:rPr>
                <a:t>// Count errors using the cached RDD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ones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cachedErrs.map</a:t>
              </a:r>
              <a:r>
                <a:rPr lang="en-US" sz="1100" baseline="0" dirty="0" smtClean="0">
                  <a:latin typeface="Consolas"/>
                  <a:cs typeface="Consolas"/>
                </a:rPr>
                <a:t>(_ =&gt; 1)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count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ones.reduce</a:t>
              </a:r>
              <a:r>
                <a:rPr lang="en-US" sz="1100" baseline="0" dirty="0" smtClean="0">
                  <a:latin typeface="Consolas"/>
                  <a:cs typeface="Consolas"/>
                </a:rPr>
                <a:t>(_+_)</a:t>
              </a:r>
              <a:endParaRPr lang="en-US" sz="1100" baseline="0" dirty="0">
                <a:latin typeface="Consolas"/>
                <a:cs typeface="Consola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7965400" y="75438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l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Code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965400" y="96012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l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Logs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6060400" y="8001000"/>
              <a:ext cx="1600200" cy="2609088"/>
              <a:chOff x="26060400" y="8001000"/>
              <a:chExt cx="1600200" cy="2609088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26074116" y="80010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RDD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6074116" y="88138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Filtered RDD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6074116" y="96266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Cached RDD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6074116" y="103632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Mapped RDD</a:t>
                </a:r>
              </a:p>
            </p:txBody>
          </p:sp>
          <p:cxnSp>
            <p:nvCxnSpPr>
              <p:cNvPr id="56" name="Straight Arrow Connector 55"/>
              <p:cNvCxnSpPr>
                <a:stCxn id="50" idx="0"/>
                <a:endCxn id="48" idx="2"/>
              </p:cNvCxnSpPr>
              <p:nvPr/>
            </p:nvCxnSpPr>
            <p:spPr>
              <a:xfrm flipV="1">
                <a:off x="26860500" y="8247888"/>
                <a:ext cx="0" cy="5659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0" idx="2"/>
                <a:endCxn id="52" idx="0"/>
              </p:cNvCxnSpPr>
              <p:nvPr/>
            </p:nvCxnSpPr>
            <p:spPr>
              <a:xfrm>
                <a:off x="26860500" y="9060688"/>
                <a:ext cx="0" cy="5659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2"/>
                <a:endCxn id="54" idx="0"/>
              </p:cNvCxnSpPr>
              <p:nvPr/>
            </p:nvCxnSpPr>
            <p:spPr>
              <a:xfrm>
                <a:off x="26860500" y="9873488"/>
                <a:ext cx="0" cy="4897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ounded Rectangle 123"/>
              <p:cNvSpPr/>
              <p:nvPr/>
            </p:nvSpPr>
            <p:spPr>
              <a:xfrm>
                <a:off x="26060400" y="8305800"/>
                <a:ext cx="1600200" cy="2286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>
                    <a:solidFill>
                      <a:schemeClr val="tx1"/>
                    </a:solidFill>
                    <a:cs typeface="Arial"/>
                  </a:rPr>
                  <a:t>filter(_.contains(</a:t>
                </a:r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...</a:t>
                </a:r>
                <a:r>
                  <a:rPr lang="en-US" sz="1200" baseline="0" dirty="0">
                    <a:solidFill>
                      <a:schemeClr val="tx1"/>
                    </a:solidFill>
                    <a:cs typeface="Arial"/>
                  </a:rPr>
                  <a:t>))</a:t>
                </a: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26060400" y="9118600"/>
                <a:ext cx="1600200" cy="2286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cache()</a:t>
                </a:r>
                <a:endParaRPr lang="en-US" sz="1200" baseline="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6060400" y="9931400"/>
                <a:ext cx="1600200" cy="2794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map( _ =&gt; 1 )</a:t>
                </a:r>
                <a:endParaRPr lang="en-US" sz="1200" baseline="0" dirty="0">
                  <a:solidFill>
                    <a:schemeClr val="tx1"/>
                  </a:solidFill>
                  <a:cs typeface="Arial"/>
                </a:endParaRPr>
              </a:p>
            </p:txBody>
          </p:sp>
        </p:grpSp>
      </p:grp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27352" y="6738474"/>
            <a:ext cx="11055048" cy="12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distributed datacenter applications is hard and slow, especially for non-experts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In addition to logical correctness,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is important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Hard 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to judge </a:t>
            </a:r>
            <a:r>
              <a:rPr lang="en-US" sz="4500" i="1" baseline="0" dirty="0">
                <a:latin typeface="Corbel" charset="0"/>
                <a:ea typeface="Corbel" charset="0"/>
                <a:cs typeface="Corbel" charset="0"/>
              </a:rPr>
              <a:t>expected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as multi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-stage parallel computation 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large clusters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can have non-intuitive behavior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Hard to analyze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actual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performance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due to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nsufficient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feedback of application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execution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Existing debuggers use logging, but have high overhead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Spark makes writing applications fast and intuitive.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Can it make debugging fast?</a:t>
            </a:r>
          </a:p>
          <a:p>
            <a:pPr lvl="1" indent="0" algn="l" defTabSz="490538">
              <a:lnSpc>
                <a:spcPct val="105000"/>
              </a:lnSpc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7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16786</TotalTime>
  <Words>601</Words>
  <Application>Microsoft Macintosh PowerPoint</Application>
  <PresentationFormat>Custom</PresentationFormat>
  <Paragraphs>101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Title: Use Upper and Lower Case Author 1, Author 2, … Author N</dc:title>
  <dc:creator>George Porter</dc:creator>
  <cp:lastModifiedBy>Tathagata Das</cp:lastModifiedBy>
  <cp:revision>936</cp:revision>
  <cp:lastPrinted>2009-05-11T21:34:06Z</cp:lastPrinted>
  <dcterms:created xsi:type="dcterms:W3CDTF">2010-09-30T23:57:40Z</dcterms:created>
  <dcterms:modified xsi:type="dcterms:W3CDTF">2011-05-19T23:25:49Z</dcterms:modified>
</cp:coreProperties>
</file>