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69" r:id="rId3"/>
    <p:sldId id="289" r:id="rId4"/>
    <p:sldId id="272" r:id="rId5"/>
    <p:sldId id="291" r:id="rId6"/>
    <p:sldId id="290" r:id="rId7"/>
    <p:sldId id="287" r:id="rId8"/>
    <p:sldId id="276" r:id="rId9"/>
    <p:sldId id="288" r:id="rId10"/>
    <p:sldId id="277" r:id="rId11"/>
    <p:sldId id="27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274" r:id="rId28"/>
    <p:sldId id="284" r:id="rId29"/>
    <p:sldId id="26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683"/>
    <a:srgbClr val="F6AC41"/>
    <a:srgbClr val="DE3B3C"/>
    <a:srgbClr val="ABC61F"/>
    <a:srgbClr val="1573BD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 snapToObjects="1">
      <p:cViewPr varScale="1">
        <p:scale>
          <a:sx n="65" d="100"/>
          <a:sy n="65" d="100"/>
        </p:scale>
        <p:origin x="1320" y="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0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46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61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10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9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29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8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28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11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99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0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3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45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86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0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06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5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03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7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4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3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65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95019" y="630089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F2683"/>
                </a:solidFill>
                <a:latin typeface="Arial"/>
                <a:cs typeface="Arial"/>
              </a:rPr>
              <a:t>Electrical and Computer Engineering</a:t>
            </a:r>
          </a:p>
          <a:p>
            <a:pPr algn="r"/>
            <a:endParaRPr lang="en-US" sz="1600" dirty="0">
              <a:solidFill>
                <a:srgbClr val="4F2683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3961"/>
            <a:ext cx="7772400" cy="2626489"/>
          </a:xfrm>
        </p:spPr>
        <p:txBody>
          <a:bodyPr>
            <a:normAutofit fontScale="90000"/>
          </a:bodyPr>
          <a:lstStyle/>
          <a:p>
            <a:r>
              <a:rPr lang="en-US" sz="7200" b="1" u="sng" smtClean="0">
                <a:solidFill>
                  <a:srgbClr val="3C1B71"/>
                </a:solidFill>
                <a:latin typeface="Arial"/>
                <a:cs typeface="Arial Unicode MS"/>
              </a:rPr>
              <a:t/>
            </a:r>
            <a:br>
              <a:rPr lang="en-US" sz="7200" b="1" u="sng" smtClean="0">
                <a:solidFill>
                  <a:srgbClr val="3C1B71"/>
                </a:solidFill>
                <a:latin typeface="Arial"/>
                <a:cs typeface="Arial Unicode MS"/>
              </a:rPr>
            </a:br>
            <a:r>
              <a:rPr lang="en-US" sz="3600" b="1" u="sng" smtClean="0">
                <a:solidFill>
                  <a:srgbClr val="3C1B71"/>
                </a:solidFill>
                <a:latin typeface="Arial"/>
                <a:cs typeface="Arial Unicode MS"/>
              </a:rPr>
              <a:t>Penetration </a:t>
            </a:r>
            <a:r>
              <a:rPr lang="en-US" sz="3600" b="1" u="sng" dirty="0" smtClean="0">
                <a:solidFill>
                  <a:srgbClr val="3C1B71"/>
                </a:solidFill>
                <a:latin typeface="Arial"/>
                <a:cs typeface="Arial Unicode MS"/>
              </a:rPr>
              <a:t>Testing using Burp Suite</a:t>
            </a:r>
            <a:br>
              <a:rPr lang="en-US" sz="3600" b="1" u="sng" dirty="0" smtClean="0">
                <a:solidFill>
                  <a:srgbClr val="3C1B71"/>
                </a:solidFill>
                <a:latin typeface="Arial"/>
                <a:cs typeface="Arial Unicode MS"/>
              </a:rPr>
            </a:br>
            <a:r>
              <a:rPr lang="en-US" sz="2200" b="1" u="sng" dirty="0" smtClean="0">
                <a:solidFill>
                  <a:srgbClr val="3C1B71"/>
                </a:solidFill>
                <a:latin typeface="Arial"/>
                <a:cs typeface="Arial Unicode MS"/>
              </a:rPr>
              <a:t/>
            </a:r>
            <a:br>
              <a:rPr lang="en-US" sz="2200" b="1" u="sng" dirty="0" smtClean="0">
                <a:solidFill>
                  <a:srgbClr val="3C1B71"/>
                </a:solidFill>
                <a:latin typeface="Arial"/>
                <a:cs typeface="Arial Unicode MS"/>
              </a:rPr>
            </a:br>
            <a:r>
              <a:rPr lang="en-US" sz="2200" dirty="0">
                <a:solidFill>
                  <a:srgbClr val="3C1B71"/>
                </a:solidFill>
                <a:latin typeface="Arial"/>
                <a:cs typeface="Arial Unicode MS"/>
              </a:rPr>
              <a:t/>
            </a:r>
            <a:br>
              <a:rPr lang="en-US" sz="2200" dirty="0">
                <a:solidFill>
                  <a:srgbClr val="3C1B71"/>
                </a:solidFill>
                <a:latin typeface="Arial"/>
                <a:cs typeface="Arial Unicode MS"/>
              </a:rPr>
            </a:br>
            <a:endParaRPr lang="en-CA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</a:t>
            </a:r>
          </a:p>
          <a:p>
            <a:r>
              <a:rPr lang="en-CA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Navjot</a:t>
            </a:r>
            <a:r>
              <a:rPr lang="en-CA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Kaur and Tanushree Das</a:t>
            </a:r>
            <a:endParaRPr lang="en-CA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141" y="1195589"/>
            <a:ext cx="881585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  <a:latin typeface="Arial"/>
                <a:cs typeface="Arial Unicode MS"/>
              </a:rPr>
              <a:t>Experiment : </a:t>
            </a:r>
          </a:p>
          <a:p>
            <a:r>
              <a:rPr lang="en-US" sz="5000" b="1" dirty="0" smtClean="0">
                <a:solidFill>
                  <a:schemeClr val="bg1"/>
                </a:solidFill>
                <a:latin typeface="Arial"/>
                <a:cs typeface="Arial Unicode MS"/>
              </a:rPr>
              <a:t>Using Burp Suite as a Proxy to intercept HTTP traffic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170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573851"/>
            <a:ext cx="800570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smtClean="0">
                <a:solidFill>
                  <a:srgbClr val="3B1B70"/>
                </a:solidFill>
                <a:latin typeface="Arial"/>
                <a:cs typeface="Arial Unicode MS"/>
              </a:rPr>
              <a:t>Requirements </a:t>
            </a:r>
            <a:r>
              <a:rPr lang="en-US" sz="3200" b="1" dirty="0" smtClean="0">
                <a:solidFill>
                  <a:srgbClr val="3B1B70"/>
                </a:solidFill>
                <a:latin typeface="Arial"/>
                <a:cs typeface="Arial Unicode MS"/>
              </a:rPr>
              <a:t>:</a:t>
            </a:r>
          </a:p>
          <a:p>
            <a:pPr>
              <a:spcAft>
                <a:spcPts val="1200"/>
              </a:spcAft>
            </a:pPr>
            <a:endParaRPr lang="en-US" sz="3200" b="1" dirty="0" smtClean="0">
              <a:solidFill>
                <a:srgbClr val="3B1B70"/>
              </a:solidFill>
              <a:latin typeface="Arial"/>
              <a:cs typeface="Arial Unicode MS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b="1" dirty="0" smtClean="0">
                <a:cs typeface="Arial"/>
              </a:rPr>
              <a:t>Java 1.7 and above </a:t>
            </a:r>
            <a:r>
              <a:rPr lang="en-US" sz="2800" dirty="0" smtClean="0">
                <a:cs typeface="Arial"/>
              </a:rPr>
              <a:t>, we are using Java 1.8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b="1" dirty="0" smtClean="0">
                <a:cs typeface="Arial"/>
              </a:rPr>
              <a:t>Burp Suite jar file</a:t>
            </a:r>
            <a:r>
              <a:rPr lang="en-US" sz="2800" dirty="0" smtClean="0">
                <a:cs typeface="Arial"/>
              </a:rPr>
              <a:t>, we are using Burp Suite Free Edition(v 1.6.32). 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b="1" dirty="0" smtClean="0">
                <a:cs typeface="Arial"/>
              </a:rPr>
              <a:t>Damn Vulnerability Web App</a:t>
            </a:r>
            <a:r>
              <a:rPr lang="en-US" sz="2800" dirty="0" smtClean="0">
                <a:cs typeface="Arial"/>
              </a:rPr>
              <a:t>(DVWA)</a:t>
            </a:r>
            <a:r>
              <a:rPr lang="en-US" sz="2800" b="1" dirty="0" smtClean="0">
                <a:cs typeface="Arial"/>
              </a:rPr>
              <a:t>, XAMPP</a:t>
            </a:r>
            <a:r>
              <a:rPr lang="en-US" sz="2800" dirty="0" smtClean="0">
                <a:cs typeface="Arial"/>
              </a:rPr>
              <a:t>(Cross-platform web server solution stack).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821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573851"/>
            <a:ext cx="80057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rgbClr val="3B1B70"/>
                </a:solidFill>
                <a:latin typeface="Arial"/>
                <a:cs typeface="Arial Unicode MS"/>
              </a:rPr>
              <a:t>Burp Suite: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Start the Burp Suite and check  if ‘Proxy’ is running.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To check go to the ‘Options’ .</a:t>
            </a: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9" y="2369573"/>
            <a:ext cx="6584950" cy="32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573851"/>
            <a:ext cx="80057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rgbClr val="3B1B70"/>
                </a:solidFill>
                <a:latin typeface="Arial"/>
                <a:cs typeface="Arial Unicode MS"/>
              </a:rPr>
              <a:t>Proxy Setting(Chrome):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Advanced Settings-&gt;Network-&gt;Change Proxy Setting-&gt;LAN Settings-&gt;Proxy server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3" y="3175410"/>
            <a:ext cx="456565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0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573851"/>
            <a:ext cx="8005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rgbClr val="3B1B70"/>
                </a:solidFill>
                <a:latin typeface="Arial"/>
                <a:cs typeface="Arial Unicode MS"/>
              </a:rPr>
              <a:t>DVWA(Brute Force):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Enter the Username and Password and Click on Login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3" y="2380738"/>
            <a:ext cx="5937250" cy="3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299006"/>
            <a:ext cx="80057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rgbClr val="3B1B70"/>
                </a:solidFill>
                <a:latin typeface="Arial"/>
                <a:cs typeface="Arial Unicode MS"/>
              </a:rPr>
              <a:t>Burp Suite: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To check the Intercepted packets go to ‘HTTP history’ under ‘Proxy’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GeoCAPTCHA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7" y="1985092"/>
            <a:ext cx="7305675" cy="30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6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299006"/>
            <a:ext cx="80057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rgbClr val="3B1B70"/>
                </a:solidFill>
                <a:latin typeface="Arial"/>
                <a:cs typeface="Arial Unicode MS"/>
              </a:rPr>
              <a:t>Burp Suite(Intercept):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On clicking the options displayed under list we can see the intercepted request.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3" y="2034048"/>
            <a:ext cx="7261009" cy="38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4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299006"/>
            <a:ext cx="8005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rgbClr val="3B1B70"/>
                </a:solidFill>
                <a:latin typeface="Arial"/>
                <a:cs typeface="Arial Unicode MS"/>
              </a:rPr>
              <a:t>Burp Suite(Intruder):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Right Click and send to Intruder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3" y="1570498"/>
            <a:ext cx="7590602" cy="406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0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299006"/>
            <a:ext cx="8005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rgbClr val="3B1B70"/>
                </a:solidFill>
                <a:latin typeface="Arial"/>
                <a:cs typeface="Arial Unicode MS"/>
              </a:rPr>
              <a:t>Burp Suite(Intruder):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Target Details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9" y="1813949"/>
            <a:ext cx="6542116" cy="31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1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299006"/>
            <a:ext cx="8005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rgbClr val="3B1B70"/>
                </a:solidFill>
                <a:latin typeface="Arial"/>
                <a:cs typeface="Arial Unicode MS"/>
              </a:rPr>
              <a:t>Burp Suite(Intruder):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Select Attack Type: Cluster Bomb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5" y="2107073"/>
            <a:ext cx="6896100" cy="29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9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573851"/>
            <a:ext cx="800570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smtClean="0">
                <a:solidFill>
                  <a:srgbClr val="3B1B70"/>
                </a:solidFill>
                <a:latin typeface="Arial"/>
                <a:cs typeface="Arial Unicode MS"/>
              </a:rPr>
              <a:t>Contents </a:t>
            </a:r>
            <a:r>
              <a:rPr lang="en-US" sz="3200" b="1" smtClean="0">
                <a:solidFill>
                  <a:srgbClr val="3B1B70"/>
                </a:solidFill>
                <a:latin typeface="Arial"/>
                <a:cs typeface="Arial Unicode MS"/>
              </a:rPr>
              <a:t>:</a:t>
            </a:r>
          </a:p>
          <a:p>
            <a:pPr>
              <a:spcAft>
                <a:spcPts val="1200"/>
              </a:spcAft>
            </a:pPr>
            <a:endParaRPr lang="en-US" sz="3200" b="1" dirty="0" smtClean="0">
              <a:solidFill>
                <a:srgbClr val="3B1B70"/>
              </a:solidFill>
              <a:latin typeface="Arial"/>
              <a:cs typeface="Arial Unicode MS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3200" dirty="0"/>
              <a:t>Web Application Security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3200" dirty="0" smtClean="0"/>
              <a:t>Burp </a:t>
            </a:r>
            <a:r>
              <a:rPr lang="en-US" sz="3200" dirty="0"/>
              <a:t>Suite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3200" dirty="0"/>
              <a:t>Experiment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3200" dirty="0"/>
              <a:t>Project Deliverables</a:t>
            </a:r>
          </a:p>
          <a:p>
            <a:pPr>
              <a:spcAft>
                <a:spcPts val="2400"/>
              </a:spcAft>
              <a:buSzPct val="75000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098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299006"/>
            <a:ext cx="8005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rgbClr val="3B1B70"/>
                </a:solidFill>
                <a:latin typeface="Arial"/>
                <a:cs typeface="Arial Unicode MS"/>
              </a:rPr>
              <a:t>Burp Suite(Intruder):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Add and Clear Payloads.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775" y="1952523"/>
            <a:ext cx="2654095" cy="284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1" y="1952523"/>
            <a:ext cx="50165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9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299006"/>
            <a:ext cx="8005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rgbClr val="3B1B70"/>
                </a:solidFill>
                <a:latin typeface="Arial"/>
                <a:cs typeface="Arial Unicode MS"/>
              </a:rPr>
              <a:t>Burp Suite(Intruder):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Add the list of  User and password to Payload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69" y="1423424"/>
            <a:ext cx="4791485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7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299006"/>
            <a:ext cx="8005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rgbClr val="3B1B70"/>
                </a:solidFill>
                <a:latin typeface="Arial"/>
                <a:cs typeface="Arial Unicode MS"/>
              </a:rPr>
              <a:t>Burp Suite(Intruder):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Add the list of  User and password to </a:t>
            </a:r>
            <a:r>
              <a:rPr lang="en-US" sz="2000" dirty="0" smtClean="0">
                <a:latin typeface="Arial"/>
                <a:cs typeface="Arial"/>
              </a:rPr>
              <a:t>Payload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31" y="1564455"/>
            <a:ext cx="4882945" cy="40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0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299006"/>
            <a:ext cx="8005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rgbClr val="3B1B70"/>
                </a:solidFill>
                <a:latin typeface="Arial"/>
                <a:cs typeface="Arial Unicode MS"/>
              </a:rPr>
              <a:t>Burp Suite(Intruder):</a:t>
            </a:r>
          </a:p>
          <a:p>
            <a:pPr>
              <a:spcAft>
                <a:spcPts val="2400"/>
              </a:spcAft>
              <a:buSzPct val="75000"/>
            </a:pPr>
            <a:r>
              <a:rPr lang="en-US" sz="2000" dirty="0" smtClean="0">
                <a:latin typeface="Arial"/>
                <a:cs typeface="Arial"/>
              </a:rPr>
              <a:t>. Grep Match : To identify that the Payload data is valid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03" y="1653223"/>
            <a:ext cx="534956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2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299006"/>
            <a:ext cx="8005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rgbClr val="3B1B70"/>
                </a:solidFill>
                <a:latin typeface="Arial"/>
                <a:cs typeface="Arial Unicode MS"/>
              </a:rPr>
              <a:t>Burp Suite(Intruder):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Select Intruder-&gt;Start Attack.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0" y="1758950"/>
            <a:ext cx="6503117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310" y="172443"/>
            <a:ext cx="8005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rgbClr val="3B1B70"/>
                </a:solidFill>
                <a:latin typeface="Arial"/>
                <a:cs typeface="Arial Unicode MS"/>
              </a:rPr>
              <a:t>Burp Suite(Intruder):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Brute Force Attack Simulation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0" y="2075323"/>
            <a:ext cx="7211552" cy="315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6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299006"/>
            <a:ext cx="8005704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rgbClr val="3B1B70"/>
                </a:solidFill>
                <a:latin typeface="Arial"/>
                <a:cs typeface="Arial Unicode MS"/>
              </a:rPr>
              <a:t>Deliverables: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Arial"/>
                <a:cs typeface="Arial"/>
              </a:rPr>
              <a:t>In this Project, we are undertaking </a:t>
            </a:r>
            <a:r>
              <a:rPr lang="en-US" sz="2400" b="1" dirty="0">
                <a:latin typeface="Arial"/>
                <a:cs typeface="Arial"/>
              </a:rPr>
              <a:t>Penetration Testing </a:t>
            </a:r>
            <a:r>
              <a:rPr lang="en-US" sz="2400" dirty="0">
                <a:latin typeface="Arial"/>
                <a:cs typeface="Arial"/>
              </a:rPr>
              <a:t> to learn  about security aspects of Web </a:t>
            </a:r>
            <a:r>
              <a:rPr lang="en-US" sz="2400" dirty="0" smtClean="0">
                <a:latin typeface="Arial"/>
                <a:cs typeface="Arial"/>
              </a:rPr>
              <a:t>Applications.</a:t>
            </a:r>
            <a:endParaRPr lang="en-US" sz="3200" b="1" dirty="0" smtClean="0">
              <a:latin typeface="Arial"/>
              <a:cs typeface="Arial Unicode MS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Intercept and </a:t>
            </a:r>
            <a:r>
              <a:rPr lang="en-US" sz="2000" smtClean="0">
                <a:latin typeface="Arial"/>
                <a:cs typeface="Arial"/>
              </a:rPr>
              <a:t>analyze HTTP/HTTPS </a:t>
            </a:r>
            <a:r>
              <a:rPr lang="en-US" sz="2000" dirty="0" smtClean="0">
                <a:latin typeface="Arial"/>
                <a:cs typeface="Arial"/>
              </a:rPr>
              <a:t>traffic between the client and the website.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Modify the traffic (Man in the Middle attack) and send it to Server to point  out vulnerabilities present, </a:t>
            </a:r>
            <a:r>
              <a:rPr lang="en-US" sz="2000" b="1" dirty="0" smtClean="0">
                <a:latin typeface="Arial"/>
                <a:cs typeface="Arial"/>
              </a:rPr>
              <a:t>through Burp Suite Proxy.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Test and detect SQL Injection and cross-site scripting through </a:t>
            </a:r>
            <a:r>
              <a:rPr lang="en-US" sz="2000" b="1" dirty="0" smtClean="0">
                <a:latin typeface="Arial"/>
                <a:cs typeface="Arial"/>
              </a:rPr>
              <a:t>Burp Suite Intruder. 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Send malicious HTTP request to web server and analyze the responses using  </a:t>
            </a:r>
            <a:r>
              <a:rPr lang="en-US" sz="2000" b="1" dirty="0" smtClean="0">
                <a:latin typeface="Arial"/>
                <a:cs typeface="Arial"/>
              </a:rPr>
              <a:t>Burp Suite Repeater.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endParaRPr lang="en-US" b="1" dirty="0"/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endParaRPr lang="en-US" sz="20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endParaRPr lang="en-US" sz="2000" dirty="0" smtClean="0">
              <a:solidFill>
                <a:srgbClr val="807F83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63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573851"/>
            <a:ext cx="800570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rgbClr val="3B1B70"/>
                </a:solidFill>
                <a:latin typeface="Arial"/>
                <a:cs typeface="Arial Unicode MS"/>
              </a:rPr>
              <a:t>References :</a:t>
            </a:r>
          </a:p>
          <a:p>
            <a:pPr>
              <a:spcAft>
                <a:spcPts val="1200"/>
              </a:spcAft>
            </a:pPr>
            <a:endParaRPr lang="en-US" sz="3200" b="1" dirty="0" smtClean="0">
              <a:latin typeface="Arial"/>
              <a:cs typeface="Arial Unicode MS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Web Application Security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1600" dirty="0">
                <a:latin typeface="Arial"/>
                <a:cs typeface="Arial"/>
              </a:rPr>
              <a:t>http://www.applicure.com/solutions/web-application-security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Burp Suite Information</a:t>
            </a:r>
            <a:r>
              <a:rPr lang="en-US" sz="1600" dirty="0" smtClean="0">
                <a:latin typeface="Arial"/>
                <a:cs typeface="Arial"/>
              </a:rPr>
              <a:t>, https://portswigger.net/burp/ 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Using Burp Suite proxy tool to examine client side requests, </a:t>
            </a:r>
            <a:r>
              <a:rPr lang="en-US" sz="1600" dirty="0" smtClean="0">
                <a:latin typeface="Arial"/>
                <a:cs typeface="Arial"/>
              </a:rPr>
              <a:t>http://www.computerweekly.com/tip/Using-Burp-Suite-tool-to-examine-client-side-requests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Web application , Wikipedia, </a:t>
            </a:r>
            <a:r>
              <a:rPr lang="en-US" sz="1600" dirty="0">
                <a:latin typeface="Arial"/>
                <a:cs typeface="Arial"/>
              </a:rPr>
              <a:t>https://</a:t>
            </a:r>
            <a:r>
              <a:rPr lang="en-US" sz="1600" dirty="0" smtClean="0">
                <a:latin typeface="Arial"/>
                <a:cs typeface="Arial"/>
              </a:rPr>
              <a:t>en.wikipedia.org/wiki/Web_application</a:t>
            </a: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57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573851"/>
            <a:ext cx="800570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rgbClr val="3B1B70"/>
                </a:solidFill>
                <a:latin typeface="Arial"/>
                <a:cs typeface="Arial Unicode MS"/>
              </a:rPr>
              <a:t>References :</a:t>
            </a:r>
          </a:p>
          <a:p>
            <a:pPr>
              <a:spcAft>
                <a:spcPts val="1200"/>
              </a:spcAft>
            </a:pPr>
            <a:endParaRPr lang="en-US" sz="3200" b="1" dirty="0" smtClean="0">
              <a:latin typeface="Arial"/>
              <a:cs typeface="Arial Unicode MS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Burp Suite ,Wikipedia, </a:t>
            </a:r>
            <a:r>
              <a:rPr lang="en-US" sz="1600" dirty="0">
                <a:latin typeface="Arial"/>
                <a:cs typeface="Arial"/>
              </a:rPr>
              <a:t>https://</a:t>
            </a:r>
            <a:r>
              <a:rPr lang="en-US" sz="1600" dirty="0" smtClean="0">
                <a:latin typeface="Arial"/>
                <a:cs typeface="Arial"/>
              </a:rPr>
              <a:t>en.wikipedia.org/wiki/Burp_suite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Burp Suite Information</a:t>
            </a:r>
            <a:r>
              <a:rPr lang="en-US" sz="1600" dirty="0" smtClean="0">
                <a:latin typeface="Arial"/>
                <a:cs typeface="Arial"/>
              </a:rPr>
              <a:t>, https://portswigger.net/burp/ 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Using Burp Suite proxy tool to examine client side requests, </a:t>
            </a:r>
            <a:r>
              <a:rPr lang="en-US" sz="1600" dirty="0" smtClean="0">
                <a:latin typeface="Arial"/>
                <a:cs typeface="Arial"/>
              </a:rPr>
              <a:t>http://www.computerweekly.com/tip/Using-Burp-Suite-tool-to-examine-client-side-requests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Web application , Wikipedia, </a:t>
            </a:r>
            <a:r>
              <a:rPr lang="en-US" sz="1600" dirty="0">
                <a:latin typeface="Arial"/>
                <a:cs typeface="Arial"/>
              </a:rPr>
              <a:t>https://</a:t>
            </a:r>
            <a:r>
              <a:rPr lang="en-US" sz="1600" dirty="0" smtClean="0">
                <a:latin typeface="Arial"/>
                <a:cs typeface="Arial"/>
              </a:rPr>
              <a:t>en.wikipedia.org/wiki/Web_application</a:t>
            </a: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307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274" y="573851"/>
            <a:ext cx="80057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en-US" sz="5000" b="1" dirty="0" smtClean="0">
              <a:solidFill>
                <a:srgbClr val="3B1B70"/>
              </a:solidFill>
              <a:latin typeface="Arial"/>
              <a:cs typeface="Arial Unicode MS"/>
            </a:endParaRPr>
          </a:p>
          <a:p>
            <a:pPr>
              <a:spcAft>
                <a:spcPts val="1200"/>
              </a:spcAft>
            </a:pPr>
            <a:endParaRPr lang="en-US" sz="5000" b="1" dirty="0">
              <a:solidFill>
                <a:srgbClr val="3B1B70"/>
              </a:solidFill>
              <a:latin typeface="Arial"/>
              <a:cs typeface="Arial Unicode MS"/>
            </a:endParaRPr>
          </a:p>
          <a:p>
            <a:pPr>
              <a:spcAft>
                <a:spcPts val="1200"/>
              </a:spcAft>
            </a:pPr>
            <a:r>
              <a:rPr lang="en-US" sz="5000" b="1" dirty="0" smtClean="0">
                <a:solidFill>
                  <a:srgbClr val="3B1B70"/>
                </a:solidFill>
                <a:latin typeface="Arial"/>
                <a:cs typeface="Arial Unicode MS"/>
              </a:rPr>
              <a:t>            THANK YOU</a:t>
            </a:r>
          </a:p>
          <a:p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04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4F2683"/>
                </a:solidFill>
              </a:rPr>
              <a:t>Important Terms </a:t>
            </a:r>
            <a:endParaRPr lang="en-US" dirty="0">
              <a:solidFill>
                <a:srgbClr val="4F268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5346"/>
            <a:ext cx="8229600" cy="4920818"/>
          </a:xfrm>
        </p:spPr>
        <p:txBody>
          <a:bodyPr/>
          <a:lstStyle/>
          <a:p>
            <a:r>
              <a:rPr lang="en-US" b="1" dirty="0" smtClean="0"/>
              <a:t>Threat:</a:t>
            </a:r>
            <a:r>
              <a:rPr lang="en-US" dirty="0" smtClean="0"/>
              <a:t> any potential occurrence, malicious or otherwise, that could harm an asset</a:t>
            </a:r>
          </a:p>
          <a:p>
            <a:r>
              <a:rPr lang="en-US" b="1" dirty="0" smtClean="0"/>
              <a:t>Vulnerabilities: </a:t>
            </a:r>
            <a:r>
              <a:rPr lang="en-US" dirty="0" smtClean="0"/>
              <a:t>a weakness that makes a threat possible. Weak input validation is an example of an application layer vulnerability</a:t>
            </a:r>
          </a:p>
          <a:p>
            <a:r>
              <a:rPr lang="en-US" b="1" dirty="0" smtClean="0"/>
              <a:t>Attacks: </a:t>
            </a:r>
            <a:r>
              <a:rPr lang="en-US" dirty="0" smtClean="0"/>
              <a:t>An action that exploits a vulnerability or enacts a threat. For e.g. DOS attack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573851"/>
            <a:ext cx="8005704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rgbClr val="3B1B70"/>
                </a:solidFill>
                <a:latin typeface="+mj-lt"/>
                <a:cs typeface="Arial Unicode MS"/>
              </a:rPr>
              <a:t>Web Application Security:</a:t>
            </a:r>
          </a:p>
          <a:p>
            <a:pPr>
              <a:spcAft>
                <a:spcPts val="2400"/>
              </a:spcAft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cs typeface="Arial"/>
              </a:rPr>
              <a:t>Web Application are client-server software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cs typeface="Arial"/>
              </a:rPr>
              <a:t>application, which the client runs in a web browser. </a:t>
            </a:r>
          </a:p>
          <a:p>
            <a:pPr>
              <a:spcAft>
                <a:spcPts val="2400"/>
              </a:spcAft>
              <a:buSzPct val="75000"/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Security holes in the web application layer can make a perfectly patched and firewalled server completely vulnerable. 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  <a:cs typeface="Arial"/>
            </a:endParaRPr>
          </a:p>
          <a:p>
            <a:pPr>
              <a:spcAft>
                <a:spcPts val="2400"/>
              </a:spcAft>
              <a:buSzPct val="75000"/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cs typeface="Arial"/>
              </a:rPr>
              <a:t>Web Application are loaded with lot of vulnerabilities which can be misused by a hacker to: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cs typeface="Arial"/>
              </a:rPr>
              <a:t>Insert Spam links to perform URL Redirection.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cs typeface="Arial"/>
              </a:rPr>
              <a:t>Malicious Code insertion on client computer.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cs typeface="Arial"/>
              </a:rPr>
              <a:t>Access and retrieve information from database and session IDs.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cs typeface="Arial"/>
              </a:rPr>
              <a:t>Get information about user’s browsing habits.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20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>
                <a:solidFill>
                  <a:srgbClr val="4F2683"/>
                </a:solidFill>
              </a:rPr>
              <a:t>Application Threats and Countermeasures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t"/>
            <a:r>
              <a:rPr lang="en-US" b="1" dirty="0" smtClean="0">
                <a:solidFill>
                  <a:srgbClr val="4F2683"/>
                </a:solidFill>
              </a:rPr>
              <a:t>Input validation</a:t>
            </a:r>
            <a:r>
              <a:rPr lang="en-US" dirty="0" smtClean="0"/>
              <a:t>: Buffer overflow; cross-site scripting; SQL injection</a:t>
            </a:r>
            <a:r>
              <a:rPr lang="en-US" smtClean="0"/>
              <a:t>; normalization</a:t>
            </a:r>
            <a:endParaRPr lang="en-US" dirty="0" smtClean="0"/>
          </a:p>
          <a:p>
            <a:pPr fontAlgn="t"/>
            <a:r>
              <a:rPr lang="en-US" b="1" dirty="0" smtClean="0">
                <a:solidFill>
                  <a:srgbClr val="4F2683"/>
                </a:solidFill>
              </a:rPr>
              <a:t>Authentication</a:t>
            </a:r>
            <a:r>
              <a:rPr lang="en-US" b="1" dirty="0" smtClean="0"/>
              <a:t>: </a:t>
            </a:r>
            <a:r>
              <a:rPr lang="en-US" dirty="0" smtClean="0"/>
              <a:t>Network eavesdropping; brute force attacks; dictionary attacks; cookie replay; credential theft</a:t>
            </a:r>
          </a:p>
          <a:p>
            <a:r>
              <a:rPr lang="en-US" b="1" dirty="0" smtClean="0">
                <a:solidFill>
                  <a:srgbClr val="4F2683"/>
                </a:solidFill>
              </a:rPr>
              <a:t>Authorization</a:t>
            </a:r>
            <a:r>
              <a:rPr lang="en-US" dirty="0" smtClean="0">
                <a:solidFill>
                  <a:srgbClr val="4F2683"/>
                </a:solidFill>
              </a:rPr>
              <a:t> </a:t>
            </a:r>
            <a:r>
              <a:rPr lang="en-US" dirty="0" smtClean="0"/>
              <a:t>:Elevation of privilege; disclosure of confidential data; data tampering; luring attacks</a:t>
            </a:r>
          </a:p>
          <a:p>
            <a:r>
              <a:rPr lang="en-US" b="1" dirty="0" smtClean="0">
                <a:solidFill>
                  <a:srgbClr val="4F2683"/>
                </a:solidFill>
              </a:rPr>
              <a:t>Cryptography: </a:t>
            </a:r>
            <a:r>
              <a:rPr lang="en-US" dirty="0" smtClean="0"/>
              <a:t>Poor key generation or key management; weak or custom encryption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spcAft>
                <a:spcPts val="1200"/>
              </a:spcAft>
            </a:pPr>
            <a:r>
              <a:rPr lang="en-US" sz="3200" b="1" dirty="0">
                <a:solidFill>
                  <a:srgbClr val="3B1B70"/>
                </a:solidFill>
                <a:ea typeface="+mn-ea"/>
                <a:cs typeface="Arial Unicode MS"/>
              </a:rPr>
              <a:t>Attack Methodology  </a:t>
            </a:r>
          </a:p>
        </p:txBody>
      </p:sp>
      <p:pic>
        <p:nvPicPr>
          <p:cNvPr id="4" name="Content Placeholder 3" descr="hi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7855528" cy="304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4F2683"/>
                </a:solidFill>
              </a:rPr>
              <a:t>Some of the famous bugs </a:t>
            </a:r>
            <a:endParaRPr lang="en-US" b="1" dirty="0">
              <a:solidFill>
                <a:srgbClr val="4F268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Injection like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Sql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Os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Broken Authentication And Session Management 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XSS – Cross Site Scripting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Insecure Direct Object Reference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Security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Misconfiguration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Sensitive Data Exposure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Missing Function level Access Control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CSRF -Cross Site Request Forgery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Using Components with Known Vulnerabilities</a:t>
            </a:r>
          </a:p>
          <a:p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Unvalidated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Redirects and Forwards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88" y="-337625"/>
            <a:ext cx="8005704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en-US" sz="3200" b="1" dirty="0" smtClean="0">
              <a:solidFill>
                <a:srgbClr val="3B1B70"/>
              </a:solidFill>
              <a:latin typeface="Arial"/>
              <a:cs typeface="Arial Unicode MS"/>
            </a:endParaRPr>
          </a:p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rgbClr val="3B1B70"/>
                </a:solidFill>
                <a:latin typeface="Arial"/>
                <a:cs typeface="Arial Unicode MS"/>
              </a:rPr>
              <a:t>Burp Suite: A penetration testing tool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400" dirty="0"/>
              <a:t>Identify weaknesses in web applications, web servers and associated databases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 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400" dirty="0" smtClean="0"/>
              <a:t>Used for viewing and intercepting the data that passes between the user’s browser and the website being visited.</a:t>
            </a:r>
            <a:r>
              <a:rPr lang="en-US" sz="2800" dirty="0" smtClean="0"/>
              <a:t> 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400" dirty="0" smtClean="0"/>
              <a:t>checking for potentially dangerous transmissions and denying them before they can do harm.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400" dirty="0" smtClean="0"/>
              <a:t>Used to uncover ways malicious users may try to force invalid data onto the website</a:t>
            </a:r>
            <a:endParaRPr lang="en-US" sz="2400" dirty="0" smtClean="0">
              <a:latin typeface="Arial"/>
              <a:cs typeface="Arial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400" dirty="0" smtClean="0"/>
              <a:t>Giving you time to modify your Web applications for greater security.</a:t>
            </a:r>
            <a:endParaRPr lang="en-US" sz="2400" dirty="0" smtClean="0"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WAPT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08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4F2683"/>
                </a:solidFill>
              </a:rPr>
              <a:t>Key Components of burp suite</a:t>
            </a:r>
            <a:endParaRPr lang="en-US" b="1" dirty="0">
              <a:solidFill>
                <a:srgbClr val="4F268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4F2683"/>
                </a:solidFill>
              </a:rPr>
              <a:t>Intercepting proxy</a:t>
            </a:r>
            <a:r>
              <a:rPr lang="en-US" dirty="0" smtClean="0">
                <a:solidFill>
                  <a:srgbClr val="4F2683"/>
                </a:solidFill>
              </a:rPr>
              <a:t>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inspect and modify traffic between browser and the target application.</a:t>
            </a:r>
          </a:p>
          <a:p>
            <a:r>
              <a:rPr lang="en-US" b="1" dirty="0" smtClean="0">
                <a:solidFill>
                  <a:srgbClr val="4F2683"/>
                </a:solidFill>
              </a:rPr>
              <a:t>Application-aware Spider</a:t>
            </a:r>
            <a:r>
              <a:rPr lang="en-US" dirty="0" smtClean="0">
                <a:solidFill>
                  <a:srgbClr val="4F2683"/>
                </a:solidFill>
              </a:rPr>
              <a:t>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crawling content and functionality.</a:t>
            </a:r>
          </a:p>
          <a:p>
            <a:r>
              <a:rPr lang="en-US" b="1" dirty="0" smtClean="0">
                <a:solidFill>
                  <a:srgbClr val="4F2683"/>
                </a:solidFill>
              </a:rPr>
              <a:t>Web application Scanner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automating the detection of numerous types of vulnerability.</a:t>
            </a:r>
          </a:p>
          <a:p>
            <a:r>
              <a:rPr lang="en-US" b="1" dirty="0" smtClean="0">
                <a:solidFill>
                  <a:srgbClr val="4F2683"/>
                </a:solidFill>
              </a:rPr>
              <a:t>Intruder Tool</a:t>
            </a:r>
            <a:r>
              <a:rPr lang="en-US" dirty="0" smtClean="0"/>
              <a:t>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performing powerful customized attacks to find and exploit unusual vulnerabilities.</a:t>
            </a:r>
          </a:p>
          <a:p>
            <a:r>
              <a:rPr lang="en-US" b="1" dirty="0" smtClean="0">
                <a:solidFill>
                  <a:srgbClr val="4F2683"/>
                </a:solidFill>
              </a:rPr>
              <a:t>Repeater tool: </a:t>
            </a:r>
            <a:r>
              <a:rPr lang="en-US" b="1" dirty="0" smtClean="0"/>
              <a:t>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manipulating and resending individual requests.</a:t>
            </a:r>
          </a:p>
          <a:p>
            <a:r>
              <a:rPr lang="en-US" b="1" dirty="0" smtClean="0">
                <a:solidFill>
                  <a:srgbClr val="4F2683"/>
                </a:solidFill>
              </a:rPr>
              <a:t>Sequencer tool 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testing the randomness of session tokens.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2399</TotalTime>
  <Words>704</Words>
  <Application>Microsoft Office PowerPoint</Application>
  <PresentationFormat>On-screen Show (4:3)</PresentationFormat>
  <Paragraphs>162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Unicode MS</vt:lpstr>
      <vt:lpstr>Calibri</vt:lpstr>
      <vt:lpstr>Wingdings</vt:lpstr>
      <vt:lpstr>Office Theme</vt:lpstr>
      <vt:lpstr> Penetration Testing using Burp Suite   </vt:lpstr>
      <vt:lpstr>PowerPoint Presentation</vt:lpstr>
      <vt:lpstr>Important Terms </vt:lpstr>
      <vt:lpstr>PowerPoint Presentation</vt:lpstr>
      <vt:lpstr> Application Threats and Countermeasures </vt:lpstr>
      <vt:lpstr>Attack Methodology  </vt:lpstr>
      <vt:lpstr>Some of the famous bugs </vt:lpstr>
      <vt:lpstr>PowerPoint Presentation</vt:lpstr>
      <vt:lpstr>Key Components of burp suite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tanushree das</cp:lastModifiedBy>
  <cp:revision>355</cp:revision>
  <cp:lastPrinted>2012-01-12T15:01:17Z</cp:lastPrinted>
  <dcterms:created xsi:type="dcterms:W3CDTF">2011-12-23T15:22:14Z</dcterms:created>
  <dcterms:modified xsi:type="dcterms:W3CDTF">2016-03-21T19:00:53Z</dcterms:modified>
</cp:coreProperties>
</file>