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73" r:id="rId3"/>
    <p:sldId id="285" r:id="rId4"/>
    <p:sldId id="283" r:id="rId5"/>
    <p:sldId id="290" r:id="rId6"/>
    <p:sldId id="292" r:id="rId7"/>
    <p:sldId id="287" r:id="rId8"/>
    <p:sldId id="286" r:id="rId9"/>
    <p:sldId id="293" r:id="rId10"/>
    <p:sldId id="29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7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0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8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6/24/2016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Embedded OS/RTOS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Presented by </a:t>
            </a:r>
            <a:r>
              <a:rPr lang="en-US" dirty="0"/>
              <a:t>– </a:t>
            </a:r>
            <a:r>
              <a:rPr lang="en-US" cap="none" dirty="0"/>
              <a:t>Tanushree Das</a:t>
            </a:r>
          </a:p>
          <a:p>
            <a:pPr algn="l"/>
            <a:r>
              <a:rPr lang="en-US" dirty="0"/>
              <a:t>ECE 9047,</a:t>
            </a:r>
            <a:r>
              <a:rPr lang="en-US" cap="none" dirty="0"/>
              <a:t>Western</a:t>
            </a:r>
            <a:r>
              <a:rPr lang="en-US" dirty="0"/>
              <a:t> u</a:t>
            </a:r>
            <a:r>
              <a:rPr lang="en-US" cap="none" dirty="0"/>
              <a:t>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00" y="1860603"/>
            <a:ext cx="6927273" cy="28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354" y="0"/>
            <a:ext cx="9509760" cy="1088136"/>
          </a:xfrm>
        </p:spPr>
        <p:txBody>
          <a:bodyPr/>
          <a:lstStyle/>
          <a:p>
            <a:pPr algn="ctr"/>
            <a:r>
              <a:rPr lang="en-CA" u="sng" dirty="0"/>
              <a:t>What is RTOS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249146"/>
            <a:ext cx="9754228" cy="4343400"/>
          </a:xfrm>
        </p:spPr>
        <p:txBody>
          <a:bodyPr/>
          <a:lstStyle/>
          <a:p>
            <a:r>
              <a:rPr lang="en-CA" dirty="0"/>
              <a:t>A </a:t>
            </a:r>
            <a:r>
              <a:rPr lang="en-CA" b="1" dirty="0"/>
              <a:t>real-time operating system</a:t>
            </a:r>
            <a:r>
              <a:rPr lang="en-CA" dirty="0"/>
              <a:t> (</a:t>
            </a:r>
            <a:r>
              <a:rPr lang="en-CA" b="1" dirty="0"/>
              <a:t>RTOS</a:t>
            </a:r>
            <a:r>
              <a:rPr lang="en-CA" dirty="0"/>
              <a:t>) is an operating system (OS) intended to serve real-time application process data as it comes in, typically without buffering delays.</a:t>
            </a:r>
          </a:p>
          <a:p>
            <a:r>
              <a:rPr lang="en-CA" dirty="0"/>
              <a:t>Key characteristics: </a:t>
            </a:r>
          </a:p>
          <a:p>
            <a:pPr lvl="1"/>
            <a:r>
              <a:rPr lang="en-CA" b="1" dirty="0"/>
              <a:t>Deterministic:</a:t>
            </a:r>
            <a:r>
              <a:rPr lang="en-CA" dirty="0"/>
              <a:t> It</a:t>
            </a:r>
            <a:r>
              <a:rPr lang="en-CA" b="1" dirty="0"/>
              <a:t> </a:t>
            </a:r>
            <a:r>
              <a:rPr lang="en-CA" dirty="0"/>
              <a:t>guarantees task completion within  a set deadline.</a:t>
            </a:r>
          </a:p>
          <a:p>
            <a:pPr lvl="1"/>
            <a:r>
              <a:rPr lang="en-CA" b="1" dirty="0"/>
              <a:t>Responsiveness</a:t>
            </a:r>
            <a:r>
              <a:rPr lang="en-CA" dirty="0"/>
              <a:t> : Minimum interrupt and thread switch latency.</a:t>
            </a:r>
          </a:p>
          <a:p>
            <a:pPr lvl="1"/>
            <a:r>
              <a:rPr lang="en-CA" b="1" dirty="0"/>
              <a:t>Priority : </a:t>
            </a:r>
            <a:r>
              <a:rPr lang="en-CA" dirty="0"/>
              <a:t>Tasks must be able to be given a priority. Specially critical tasks.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1120" y="4143646"/>
            <a:ext cx="106120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/>
            <a:endParaRPr lang="en-CA" sz="2000" dirty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lvl="1"/>
            <a:r>
              <a:rPr lang="en-CA" sz="2000" dirty="0"/>
              <a:t>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9" y="4143646"/>
            <a:ext cx="3076575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55" y="4456850"/>
            <a:ext cx="3524957" cy="1733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964" y="3688691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41" y="186785"/>
            <a:ext cx="9509760" cy="1088136"/>
          </a:xfrm>
        </p:spPr>
        <p:txBody>
          <a:bodyPr/>
          <a:lstStyle/>
          <a:p>
            <a:pPr algn="ctr"/>
            <a:r>
              <a:rPr lang="en-CA" u="sng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605070" y="1720920"/>
            <a:ext cx="852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Hard RTOS :</a:t>
            </a:r>
            <a:r>
              <a:rPr lang="en-CA" sz="2400" dirty="0"/>
              <a:t> Zero-tolerance for missed  deadline.</a:t>
            </a:r>
          </a:p>
          <a:p>
            <a:r>
              <a:rPr lang="en-CA" sz="2400" b="1" dirty="0"/>
              <a:t>Soft RTOS   :</a:t>
            </a:r>
            <a:r>
              <a:rPr lang="en-CA" sz="2400" dirty="0"/>
              <a:t> Acceptable, system does not fail.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41922" y="4015819"/>
            <a:ext cx="1574276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Hard Real-time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41922" y="5441717"/>
            <a:ext cx="1574276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Soft Real-time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94309" y="4003286"/>
            <a:ext cx="28281" cy="21524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645897" y="2977293"/>
            <a:ext cx="1696824" cy="881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Deadline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40317" y="4169082"/>
            <a:ext cx="1545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68596" y="4506013"/>
            <a:ext cx="1817803" cy="62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63579" y="5279327"/>
            <a:ext cx="18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Average Case </a:t>
            </a:r>
          </a:p>
        </p:txBody>
      </p:sp>
      <p:sp>
        <p:nvSpPr>
          <p:cNvPr id="32" name="TextBox 31"/>
          <p:cNvSpPr txBox="1"/>
          <p:nvPr/>
        </p:nvSpPr>
        <p:spPr>
          <a:xfrm rot="10800000" flipV="1">
            <a:off x="3682675" y="4532052"/>
            <a:ext cx="211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Worst Case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716049" y="5637229"/>
            <a:ext cx="2567297" cy="228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16049" y="5881082"/>
            <a:ext cx="4367817" cy="282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68449" y="3878998"/>
            <a:ext cx="18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Average Case </a:t>
            </a:r>
          </a:p>
        </p:txBody>
      </p:sp>
      <p:sp>
        <p:nvSpPr>
          <p:cNvPr id="46" name="TextBox 45"/>
          <p:cNvSpPr txBox="1"/>
          <p:nvPr/>
        </p:nvSpPr>
        <p:spPr>
          <a:xfrm rot="10800000" flipV="1">
            <a:off x="3863579" y="5881082"/>
            <a:ext cx="211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Worst Case</a:t>
            </a:r>
          </a:p>
        </p:txBody>
      </p:sp>
    </p:spTree>
    <p:extLst>
      <p:ext uri="{BB962C8B-B14F-4D97-AF65-F5344CB8AC3E}">
        <p14:creationId xmlns:p14="http://schemas.microsoft.com/office/powerpoint/2010/main" val="39971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6566" y="155897"/>
            <a:ext cx="9509760" cy="1088136"/>
          </a:xfrm>
        </p:spPr>
        <p:txBody>
          <a:bodyPr/>
          <a:lstStyle/>
          <a:p>
            <a:pPr algn="ctr"/>
            <a:r>
              <a:rPr lang="en-CA" u="sng" dirty="0"/>
              <a:t>RTOS Architecture : 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6929" y="1991721"/>
            <a:ext cx="2752627" cy="82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6929" y="3323766"/>
            <a:ext cx="2752627" cy="82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RTOS-Kernel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6929" y="4937674"/>
            <a:ext cx="2752627" cy="82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Computer Hardware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3263241" y="2821279"/>
            <a:ext cx="2" cy="582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3263242" y="4425009"/>
            <a:ext cx="1" cy="512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86929" y="4180643"/>
            <a:ext cx="2752627" cy="246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7264" y="4190467"/>
            <a:ext cx="362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BSP or Board Support Package makes an RTOS target specific 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6013" y="2774387"/>
            <a:ext cx="470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most important component is Kernel(Monolithic and Microkernel).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321876" y="3205523"/>
            <a:ext cx="1857708" cy="74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11978" y="4381918"/>
            <a:ext cx="2170361" cy="26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26763" y="5838026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RTOS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351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CA" b="1" dirty="0"/>
              <a:t>Priority-based Scheduler : </a:t>
            </a:r>
            <a:r>
              <a:rPr lang="en-CA" dirty="0"/>
              <a:t>Most RTOS have between 32 and 256 possible priorities for individual tasks/processes. The scheduler will run the task with the highest priority .</a:t>
            </a:r>
          </a:p>
          <a:p>
            <a:r>
              <a:rPr lang="en-US" b="1" dirty="0"/>
              <a:t>Inter-process Communication : </a:t>
            </a:r>
            <a:r>
              <a:rPr lang="en-US" dirty="0"/>
              <a:t>Obtained by message –passing ,POSIX message queues etc.</a:t>
            </a:r>
          </a:p>
          <a:p>
            <a:r>
              <a:rPr lang="en-US" b="1" dirty="0"/>
              <a:t>Memory Allocation </a:t>
            </a:r>
            <a:r>
              <a:rPr lang="en-US" dirty="0"/>
              <a:t>:</a:t>
            </a:r>
            <a:r>
              <a:rPr lang="en-CA" dirty="0"/>
              <a:t> Required memory allocation is generally  specified statically at compile time to avoid memory leaks and fragmentation.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RTOS Kernel Functions :</a:t>
            </a:r>
          </a:p>
        </p:txBody>
      </p:sp>
    </p:spTree>
    <p:extLst>
      <p:ext uri="{BB962C8B-B14F-4D97-AF65-F5344CB8AC3E}">
        <p14:creationId xmlns:p14="http://schemas.microsoft.com/office/powerpoint/2010/main" val="14072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26" y="1539452"/>
            <a:ext cx="5153948" cy="3822475"/>
          </a:xfrm>
        </p:spPr>
        <p:txBody>
          <a:bodyPr/>
          <a:lstStyle/>
          <a:p>
            <a:r>
              <a:rPr lang="en-CA" dirty="0"/>
              <a:t> A </a:t>
            </a:r>
            <a:r>
              <a:rPr lang="en-CA" b="1" dirty="0"/>
              <a:t>proprietary software  </a:t>
            </a:r>
            <a:r>
              <a:rPr lang="en-CA" dirty="0"/>
              <a:t>developed by Wind River </a:t>
            </a:r>
            <a:r>
              <a:rPr lang="en-US" dirty="0"/>
              <a:t>Classification, CA.</a:t>
            </a:r>
          </a:p>
          <a:p>
            <a:r>
              <a:rPr lang="en-CA" b="1" dirty="0"/>
              <a:t>Multitasking kernel</a:t>
            </a:r>
            <a:r>
              <a:rPr lang="en-CA" dirty="0"/>
              <a:t> with</a:t>
            </a:r>
            <a:r>
              <a:rPr lang="en-CA" dirty="0">
                <a:solidFill>
                  <a:schemeClr val="tx1"/>
                </a:solidFill>
              </a:rPr>
              <a:t> </a:t>
            </a:r>
            <a:r>
              <a:rPr lang="en-CA" dirty="0" err="1"/>
              <a:t>preemtive</a:t>
            </a:r>
            <a:r>
              <a:rPr lang="en-CA" dirty="0"/>
              <a:t> and   round-robin scheduling and fast interrupt response.</a:t>
            </a:r>
          </a:p>
          <a:p>
            <a:r>
              <a:rPr lang="en-CA" dirty="0"/>
              <a:t>Bluetooth, USB, CAN protocols, </a:t>
            </a:r>
            <a:r>
              <a:rPr lang="en-CA" dirty="0" err="1"/>
              <a:t>Firewire</a:t>
            </a:r>
            <a:r>
              <a:rPr lang="en-CA" dirty="0"/>
              <a:t> IEEE 1394, BLE, L2CAP .</a:t>
            </a:r>
          </a:p>
          <a:p>
            <a:r>
              <a:rPr lang="en-CA" dirty="0"/>
              <a:t>VxWorks microkernel (a full RTOS that can be as small as 20KB) :  VxWorks 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450" y="94268"/>
            <a:ext cx="9509760" cy="1088136"/>
          </a:xfrm>
        </p:spPr>
        <p:txBody>
          <a:bodyPr/>
          <a:lstStyle/>
          <a:p>
            <a:pPr algn="ctr"/>
            <a:r>
              <a:rPr lang="en-US" u="sng" dirty="0"/>
              <a:t>Example : VxWorks 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51" y="1662001"/>
            <a:ext cx="4331977" cy="379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1955" y="5572041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VxWorks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310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VX Works in Embedded System  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41120" y="1673352"/>
            <a:ext cx="4607396" cy="4343400"/>
          </a:xfrm>
        </p:spPr>
        <p:txBody>
          <a:bodyPr/>
          <a:lstStyle/>
          <a:p>
            <a:r>
              <a:rPr lang="en-CA" dirty="0"/>
              <a:t>During the trip to Mars:</a:t>
            </a:r>
          </a:p>
          <a:p>
            <a:r>
              <a:rPr lang="en-CA" dirty="0"/>
              <a:t> VxWorks ran applications dedicated to the navigation and guidance phase of </a:t>
            </a:r>
            <a:r>
              <a:rPr lang="en-CA"/>
              <a:t>the mission.</a:t>
            </a:r>
            <a:endParaRPr lang="en-CA" dirty="0"/>
          </a:p>
          <a:p>
            <a:r>
              <a:rPr lang="en-CA" dirty="0"/>
              <a:t>Pre-programmed software sequence for handling the complexity of the entry-descent-landing.</a:t>
            </a:r>
          </a:p>
          <a:p>
            <a:r>
              <a:rPr lang="en-CA" dirty="0"/>
              <a:t> Once landed, the applications were replaced with software for driving on the surface and performing scientific activities.</a:t>
            </a: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38" y="1673352"/>
            <a:ext cx="4559971" cy="3257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96401" y="5077206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Mars Rover</a:t>
            </a:r>
          </a:p>
        </p:txBody>
      </p:sp>
    </p:spTree>
    <p:extLst>
      <p:ext uri="{BB962C8B-B14F-4D97-AF65-F5344CB8AC3E}">
        <p14:creationId xmlns:p14="http://schemas.microsoft.com/office/powerpoint/2010/main" val="22010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98" y="982980"/>
            <a:ext cx="9509760" cy="4343400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  <a:p>
            <a:r>
              <a:rPr lang="en-CA" dirty="0"/>
              <a:t>An RTOS can help make complex applications both predictable and reliable.</a:t>
            </a:r>
          </a:p>
          <a:p>
            <a:r>
              <a:rPr lang="en-CA" dirty="0"/>
              <a:t>The precise control over timing made possible by an RTOS adds a form of reliability that cannot be achieved with a General Purpose Operating System.</a:t>
            </a:r>
          </a:p>
          <a:p>
            <a:r>
              <a:rPr lang="en-CA" dirty="0"/>
              <a:t>The chief design goal is not high throughput, but rather a guarantee of a soft or hard  performance category.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8169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279" y="1527048"/>
            <a:ext cx="9509760" cy="4343400"/>
          </a:xfrm>
        </p:spPr>
        <p:txBody>
          <a:bodyPr/>
          <a:lstStyle/>
          <a:p>
            <a:endParaRPr lang="en-US" dirty="0"/>
          </a:p>
          <a:p>
            <a:r>
              <a:rPr lang="en-CA" dirty="0"/>
              <a:t>http://www.embedded.com/design/operating-systems/4006709/Exactly-When-Do-You-Need-Real-Time-</a:t>
            </a:r>
          </a:p>
          <a:p>
            <a:r>
              <a:rPr lang="en-CA" dirty="0"/>
              <a:t>https://en.wikipedia.org/wiki/Mars_Science_Laboratory</a:t>
            </a:r>
          </a:p>
          <a:p>
            <a:r>
              <a:rPr lang="en-CA" dirty="0"/>
              <a:t>https://www.nasa.gov/sites/default/files/482489main_4100_-_RTOS_101.pdf</a:t>
            </a:r>
          </a:p>
          <a:p>
            <a:r>
              <a:rPr lang="en-CA" dirty="0"/>
              <a:t>http://www.ni.com/white-paper/14238/en/</a:t>
            </a:r>
          </a:p>
          <a:p>
            <a:r>
              <a:rPr lang="en-CA" dirty="0"/>
              <a:t>https://stackoverflow.com/questions/536506/how-do-real-time-operating-systems-work</a:t>
            </a:r>
          </a:p>
          <a:p>
            <a:r>
              <a:rPr lang="en-CA" dirty="0"/>
              <a:t>https://en.wikipedia.org/wiki/Real-time_operating_system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8127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blue border design presentation (widescreen)</Template>
  <TotalTime>0</TotalTime>
  <Words>537</Words>
  <Application>Microsoft Office PowerPoint</Application>
  <PresentationFormat>Widescreen</PresentationFormat>
  <Paragraphs>79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Sheer Blue 16x9</vt:lpstr>
      <vt:lpstr>Embedded OS/RTOS</vt:lpstr>
      <vt:lpstr>What is RTOS ?</vt:lpstr>
      <vt:lpstr>Classification</vt:lpstr>
      <vt:lpstr>RTOS Architecture : </vt:lpstr>
      <vt:lpstr>RTOS Kernel Functions :</vt:lpstr>
      <vt:lpstr>Example : VxWorks </vt:lpstr>
      <vt:lpstr>VX Works in Embedded System  : 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2016-06-22T13:40:52Z</dcterms:created>
  <dcterms:modified xsi:type="dcterms:W3CDTF">2016-06-24T21:29:06Z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