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19" r:id="rId4"/>
    <p:sldId id="320" r:id="rId5"/>
    <p:sldId id="325" r:id="rId6"/>
    <p:sldId id="326" r:id="rId7"/>
    <p:sldId id="327" r:id="rId8"/>
    <p:sldId id="328" r:id="rId9"/>
    <p:sldId id="265" r:id="rId10"/>
    <p:sldId id="267" r:id="rId11"/>
    <p:sldId id="329" r:id="rId12"/>
    <p:sldId id="330" r:id="rId13"/>
    <p:sldId id="266" r:id="rId14"/>
    <p:sldId id="282" r:id="rId15"/>
    <p:sldId id="260" r:id="rId16"/>
    <p:sldId id="261" r:id="rId17"/>
    <p:sldId id="262" r:id="rId18"/>
    <p:sldId id="263" r:id="rId19"/>
    <p:sldId id="264" r:id="rId20"/>
    <p:sldId id="273" r:id="rId21"/>
    <p:sldId id="275" r:id="rId22"/>
    <p:sldId id="276" r:id="rId23"/>
    <p:sldId id="277" r:id="rId24"/>
    <p:sldId id="274" r:id="rId25"/>
    <p:sldId id="278" r:id="rId26"/>
    <p:sldId id="279" r:id="rId27"/>
    <p:sldId id="280" r:id="rId28"/>
    <p:sldId id="281" r:id="rId29"/>
    <p:sldId id="321" r:id="rId30"/>
    <p:sldId id="322" r:id="rId31"/>
    <p:sldId id="3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9990-F6AA-4FA5-B6A9-632F77D326A9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3B13-0516-4EFC-89FA-F392F4EE1FF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07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9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82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5E57-8D19-481D-B971-AC4F12E0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B5D3-E3C6-4516-950C-6F7E6DF8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56FB-02EB-427C-935B-D3BFD84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0E8F-6C47-4DC5-86AF-0E1DB48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D4BB-3393-4A9F-9F9E-7129257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18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94A-76DF-4C91-BE43-D228412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3CEC2-A7B0-4625-8A03-72D82176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FA25-7BA2-40B8-BC3F-B598FB2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A49F-36B0-43D1-BF53-86C1A86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E25-97AC-48A8-9C08-0EA4420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03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2B27-4F66-4388-8F00-FD5304B3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CC38E-7209-4D9E-B5EF-A05B7F6A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99D6-D020-4DCA-8966-0E522C44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B4E2-3236-4712-AB10-5AE5008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E8CF-4199-4AA1-98A8-49DADD11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23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44AA-10FC-4B36-A82E-EBC5151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37A5-49D5-48CF-8F5D-9B5F2EC1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3BBA-5AA9-49EF-B9A7-11C68B47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96BA-8460-479D-AFE2-F95BB5D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5787-2CBC-49A9-8646-D0C0C561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67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144-235A-4EFF-A289-76E83352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06E49-7A4A-48F4-93BB-3FF2F34E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1C6F-49D0-4C93-9638-AE8FFF02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E0EC-65CC-47A9-B890-57C378E3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ED32-849A-441E-8441-4B3A4446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62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3FD-BFFF-4314-A16B-BE22CE9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C6F7-E0E2-4389-82BE-B0FF44B5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FF163-E286-403D-A3F7-C8540153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FF12-6841-4E0E-9C95-B1B00751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AB8A-E570-48C4-9254-AABF0CC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93C1-0C82-413E-BE9F-5ABB1BF3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13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1C5D-6CD0-482D-833F-7FFD81D0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F216-4FCE-4DB3-8C53-83EB56F2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9A15-A57D-4E3F-BAF9-1284D491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DD814-76BF-4BF1-85A4-D822F031F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95D54-B185-4D36-AB04-0CE5B5F6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118B-5E94-478A-9A18-30E3DA0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22075-BFE5-42A2-9D37-4F203927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670CF-D2A4-4A72-A567-40062E6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0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DBAE-3BFC-4413-A441-198597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25301-B60E-41CB-8E88-EA967CE5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76AF6-85AE-48C4-8F8B-41834721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68C3-025E-4886-A507-49FC76CA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29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8A34B-4AD0-4C1F-BEE9-10444EB9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5D5E-CEE2-44AE-91A1-DDF24287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1CA9-463C-4C38-88E0-64FE501B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749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CA3D-A332-4DE6-A26E-97849F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F34C-1547-4A2D-AEC4-F10A2AD5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4810-B676-4672-91C3-AED5622B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D35D-772D-41C4-A88B-A242AFC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2462-EA44-4AFA-8AF7-C6D12349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0FE2-3B18-4C88-A4C3-614A57B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7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EE9B-B146-446F-8E16-B119CF8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BED9E-C7E7-4AA3-92DB-70226177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31E6-501F-447F-9668-B1E4B5A6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CE95-4833-4C16-A1C7-C9A08463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7913-A5BD-493E-BAF9-F85A62E6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1866-41C4-49FA-B23B-3F58627D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6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93D6F-BF46-41DC-ABC8-96FF9F77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26A9D-7A01-47DF-939A-28A42469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2A36-E2A0-4B1E-9E04-D705F5285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15AA-FD98-460C-B5B3-70C8E8BCC0DD}" type="datetimeFigureOut">
              <a:rPr lang="en-HK" smtClean="0"/>
              <a:t>16/5/2019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317A-41F1-44E5-A394-83AB8772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B48C-8ABE-418E-A890-8E90B4B1F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395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xgboost.readthedocs.io/en/latest/tutorials/mod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8.0737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C6D-7045-46B1-A4B4-360C00F1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HK" dirty="0"/>
              <a:t>Paper Skeleton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34FFA-5960-4B9E-9453-1765F22C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12" y="4356445"/>
            <a:ext cx="9144000" cy="870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Machine-Learning-Based Market Crash Early Warning Model </a:t>
            </a:r>
          </a:p>
          <a:p>
            <a:r>
              <a:rPr lang="en-US" dirty="0"/>
              <a:t>and How TDA Can Boost the Performance at High Cut-offs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4916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8003-EFE3-4517-9DC9-BB72225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4626-6C4F-4037-BB7F-17D79019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0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Comparable Results (in many problems) vs. SVM vs. CNN vs. Regression</a:t>
            </a:r>
          </a:p>
          <a:p>
            <a:r>
              <a:rPr lang="en-US" sz="2400" dirty="0"/>
              <a:t>Tree-based</a:t>
            </a:r>
          </a:p>
          <a:p>
            <a:pPr lvl="1"/>
            <a:r>
              <a:rPr lang="en-US" dirty="0"/>
              <a:t>Transparent and </a:t>
            </a:r>
            <a:r>
              <a:rPr lang="en-US" dirty="0" err="1"/>
              <a:t>whitebox</a:t>
            </a:r>
            <a:r>
              <a:rPr lang="en-US" dirty="0"/>
              <a:t> as regression vs. deep neural networks</a:t>
            </a:r>
          </a:p>
          <a:p>
            <a:pPr lvl="1"/>
            <a:r>
              <a:rPr lang="en-US" dirty="0"/>
              <a:t>Free from </a:t>
            </a:r>
            <a:r>
              <a:rPr lang="en-US" dirty="0" err="1"/>
              <a:t>normalisation</a:t>
            </a:r>
            <a:r>
              <a:rPr lang="en-US" dirty="0"/>
              <a:t>/</a:t>
            </a:r>
            <a:r>
              <a:rPr lang="en-US" dirty="0" err="1"/>
              <a:t>standardisation</a:t>
            </a:r>
            <a:r>
              <a:rPr lang="en-US" dirty="0"/>
              <a:t> of the features vs. regression &amp; DNN</a:t>
            </a:r>
          </a:p>
          <a:p>
            <a:pPr lvl="1"/>
            <a:r>
              <a:rPr lang="en-US" dirty="0"/>
              <a:t>Free from parametrization: minimum assumptions for data distribution etc.</a:t>
            </a:r>
          </a:p>
          <a:p>
            <a:pPr lvl="1"/>
            <a:r>
              <a:rPr lang="en-US" dirty="0"/>
              <a:t>Robust vs. common curses e.g. co-linearity and dimensionality </a:t>
            </a:r>
          </a:p>
          <a:p>
            <a:r>
              <a:rPr lang="en-US" sz="2400" dirty="0" err="1"/>
              <a:t>Kagglers</a:t>
            </a:r>
            <a:r>
              <a:rPr lang="en-US" sz="2400" dirty="0"/>
              <a:t>’ love (used by 17 out of 29 winners)</a:t>
            </a:r>
          </a:p>
          <a:p>
            <a:endParaRPr lang="en-HK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CFED3F-A404-49F1-BBD6-1B07E1C3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672" y="4649069"/>
            <a:ext cx="3851355" cy="11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Image result for level-wise tree growth">
            <a:extLst>
              <a:ext uri="{FF2B5EF4-FFF2-40B4-BE49-F238E27FC236}">
                <a16:creationId xmlns:a16="http://schemas.microsoft.com/office/drawing/2014/main" id="{4ACE35A4-34B4-49D5-9127-17E32E03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5767126"/>
            <a:ext cx="2300384" cy="9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839-2C34-4E37-9E83-57FA4BA7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C110-87FF-4D09-AC07-AA3B988CF58F}"/>
              </a:ext>
            </a:extLst>
          </p:cNvPr>
          <p:cNvSpPr txBox="1">
            <a:spLocks/>
          </p:cNvSpPr>
          <p:nvPr/>
        </p:nvSpPr>
        <p:spPr>
          <a:xfrm>
            <a:off x="838200" y="1741909"/>
            <a:ext cx="4480880" cy="4750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Key Hyper Parameters: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Max depth </a:t>
            </a:r>
            <a:r>
              <a:rPr lang="en-HK" sz="2400" dirty="0"/>
              <a:t>(=2 in the example on the right hand side)</a:t>
            </a:r>
          </a:p>
          <a:p>
            <a:pPr marL="0" indent="0">
              <a:buNone/>
            </a:pPr>
            <a:r>
              <a:rPr lang="en-HK" sz="2400" dirty="0"/>
              <a:t>This parameter specifies the number of levels of forks each model can be trained to optimise the performance</a:t>
            </a:r>
          </a:p>
          <a:p>
            <a:pPr marL="0" indent="0">
              <a:buNone/>
            </a:pPr>
            <a:endParaRPr lang="en-HK" sz="2400" dirty="0"/>
          </a:p>
          <a:p>
            <a:pPr marL="0" indent="0">
              <a:buNone/>
            </a:pPr>
            <a:endParaRPr lang="en-HK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Number of Iterations </a:t>
            </a:r>
            <a:r>
              <a:rPr lang="en-HK" sz="2400" dirty="0"/>
              <a:t>(=2 in the example on the right hand side)</a:t>
            </a:r>
          </a:p>
          <a:p>
            <a:pPr marL="0" indent="0">
              <a:buNone/>
            </a:pPr>
            <a:r>
              <a:rPr lang="en-HK" sz="2400" dirty="0"/>
              <a:t>This parameter specifies the number of trees to be ensembled and hence training iterations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more details ref. </a:t>
            </a:r>
          </a:p>
          <a:p>
            <a:pPr marL="0" indent="0">
              <a:buNone/>
            </a:pPr>
            <a:r>
              <a:rPr lang="en-HK" sz="2400" dirty="0">
                <a:hlinkClick r:id="rId2"/>
              </a:rPr>
              <a:t>https://xgboost.readthedocs.io/en/latest/tutorials/model.html</a:t>
            </a:r>
            <a:endParaRPr lang="en-HK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4312B-0A3B-4E5F-BF3C-35338450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09" y="1611507"/>
            <a:ext cx="5697991" cy="2169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C9DFE-ED2D-4537-AF92-3BA6DE61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647" y="4072872"/>
            <a:ext cx="5354313" cy="25338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1C609E-DF1A-4891-81AB-9F2F53A6E1E9}"/>
              </a:ext>
            </a:extLst>
          </p:cNvPr>
          <p:cNvCxnSpPr>
            <a:cxnSpLocks/>
          </p:cNvCxnSpPr>
          <p:nvPr/>
        </p:nvCxnSpPr>
        <p:spPr>
          <a:xfrm flipV="1">
            <a:off x="769154" y="3867600"/>
            <a:ext cx="10770326" cy="2226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8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839-2C34-4E37-9E83-57FA4BA7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F78BB-CD66-444C-B8AE-92F3B131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80" y="1741909"/>
            <a:ext cx="6751001" cy="4351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C110-87FF-4D09-AC07-AA3B988CF58F}"/>
              </a:ext>
            </a:extLst>
          </p:cNvPr>
          <p:cNvSpPr txBox="1">
            <a:spLocks/>
          </p:cNvSpPr>
          <p:nvPr/>
        </p:nvSpPr>
        <p:spPr>
          <a:xfrm>
            <a:off x="838200" y="1741909"/>
            <a:ext cx="448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Key Hyper Parameters:</a:t>
            </a:r>
          </a:p>
          <a:p>
            <a:pPr marL="0" indent="0">
              <a:buNone/>
            </a:pPr>
            <a:r>
              <a:rPr lang="en-US" sz="2400" dirty="0"/>
              <a:t>As the fine-tuning exercise shows, the parameters </a:t>
            </a:r>
            <a:r>
              <a:rPr lang="en-US" sz="2400" dirty="0" err="1"/>
              <a:t>optimise</a:t>
            </a:r>
            <a:r>
              <a:rPr lang="en-US" sz="2400" dirty="0"/>
              <a:t> the performance with the below combination for a general market crash dataset:</a:t>
            </a:r>
            <a:endParaRPr lang="en-HK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Max depth = 3</a:t>
            </a:r>
            <a:r>
              <a:rPr lang="en-HK" sz="2400" dirty="0"/>
              <a:t> 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Number of Iterations = 5</a:t>
            </a:r>
          </a:p>
          <a:p>
            <a:pPr marL="0" indent="0">
              <a:buNone/>
            </a:pPr>
            <a:r>
              <a:rPr lang="en-HK" sz="2400" dirty="0"/>
              <a:t>It makes sense and is expected as we have a “small” dataset and more levels and iterations can easily overfit the training and render the performance less-generalised to different market conditions/regimes extrapolated from the training period</a:t>
            </a:r>
          </a:p>
        </p:txBody>
      </p:sp>
    </p:spTree>
    <p:extLst>
      <p:ext uri="{BB962C8B-B14F-4D97-AF65-F5344CB8AC3E}">
        <p14:creationId xmlns:p14="http://schemas.microsoft.com/office/powerpoint/2010/main" val="86454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825625"/>
            <a:ext cx="5220915" cy="4020590"/>
            <a:chOff x="916577" y="182562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766922"/>
            <a:ext cx="5220915" cy="4020590"/>
            <a:chOff x="916577" y="1825625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61FBF4-7583-4EC8-A6C2-39419C4CB5F4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1w</a:t>
            </a:r>
            <a:r>
              <a:rPr lang="en-HK" sz="2000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115739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285685"/>
            <a:ext cx="5220915" cy="4020590"/>
            <a:chOff x="916577" y="128568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285685"/>
              <a:ext cx="3630990" cy="4020590"/>
              <a:chOff x="2771018" y="168397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1683972"/>
                <a:ext cx="1008608" cy="1008608"/>
                <a:chOff x="2299304" y="-280333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-28033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-115589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2649832"/>
                <a:ext cx="584992" cy="584992"/>
                <a:chOff x="2511112" y="68552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68552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87598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183042"/>
                <a:ext cx="1008608" cy="1008608"/>
                <a:chOff x="2299305" y="121873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21873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36644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139868"/>
                <a:ext cx="584992" cy="584992"/>
                <a:chOff x="2521405" y="217556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17556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36635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4695954"/>
                <a:ext cx="1008608" cy="1008608"/>
                <a:chOff x="2309597" y="273164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273164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285648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226986"/>
            <a:ext cx="5220915" cy="4020590"/>
            <a:chOff x="916577" y="1285689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285689"/>
              <a:ext cx="3630990" cy="4020590"/>
              <a:chOff x="2771018" y="1683976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1683976"/>
                <a:ext cx="1008608" cy="1008608"/>
                <a:chOff x="2299304" y="-280329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-28032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-115585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2649836"/>
                <a:ext cx="584992" cy="584992"/>
                <a:chOff x="2511112" y="685531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685531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875986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183046"/>
                <a:ext cx="1008608" cy="1008608"/>
                <a:chOff x="2299305" y="1218741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218741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366448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139872"/>
                <a:ext cx="584992" cy="584992"/>
                <a:chOff x="2521405" y="2175567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1755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366361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4695958"/>
                <a:ext cx="1008608" cy="1008608"/>
                <a:chOff x="2309597" y="2731653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273165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28564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73EF9-E84E-4F5A-9733-7746F7B97199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1w</a:t>
            </a:r>
            <a:r>
              <a:rPr lang="en-HK" sz="2000" dirty="0"/>
              <a:t> of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061212-C723-4CF6-A120-2B5C03E36A01}"/>
              </a:ext>
            </a:extLst>
          </p:cNvPr>
          <p:cNvGrpSpPr/>
          <p:nvPr/>
        </p:nvGrpSpPr>
        <p:grpSpPr>
          <a:xfrm>
            <a:off x="916577" y="5266562"/>
            <a:ext cx="1008608" cy="1564694"/>
            <a:chOff x="905098" y="5243815"/>
            <a:chExt cx="1008608" cy="1564694"/>
          </a:xfrm>
        </p:grpSpPr>
        <p:sp>
          <p:nvSpPr>
            <p:cNvPr id="62" name="Plus Sign 61">
              <a:extLst>
                <a:ext uri="{FF2B5EF4-FFF2-40B4-BE49-F238E27FC236}">
                  <a16:creationId xmlns:a16="http://schemas.microsoft.com/office/drawing/2014/main" id="{72714D96-B847-4693-8086-973B44B9AB31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Plus Sign 10">
              <a:extLst>
                <a:ext uri="{FF2B5EF4-FFF2-40B4-BE49-F238E27FC236}">
                  <a16:creationId xmlns:a16="http://schemas.microsoft.com/office/drawing/2014/main" id="{34220B1C-F8DA-43C2-8922-B9D7FADA9FA5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EA3A56F-5D2B-47E1-8B62-FA8BCEC48A5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2D42CA2F-49E7-434D-8311-D5482F39E757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2A44DD-A051-48C2-90A4-9F11C7085C81}"/>
              </a:ext>
            </a:extLst>
          </p:cNvPr>
          <p:cNvGrpSpPr/>
          <p:nvPr/>
        </p:nvGrpSpPr>
        <p:grpSpPr>
          <a:xfrm>
            <a:off x="6503335" y="5224205"/>
            <a:ext cx="1008608" cy="1564694"/>
            <a:chOff x="905098" y="5243815"/>
            <a:chExt cx="1008608" cy="1564694"/>
          </a:xfrm>
        </p:grpSpPr>
        <p:sp>
          <p:nvSpPr>
            <p:cNvPr id="67" name="Plus Sign 66">
              <a:extLst>
                <a:ext uri="{FF2B5EF4-FFF2-40B4-BE49-F238E27FC236}">
                  <a16:creationId xmlns:a16="http://schemas.microsoft.com/office/drawing/2014/main" id="{F16F406E-0532-4CA0-AD5F-59C87032111A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Plus Sign 10">
              <a:extLst>
                <a:ext uri="{FF2B5EF4-FFF2-40B4-BE49-F238E27FC236}">
                  <a16:creationId xmlns:a16="http://schemas.microsoft.com/office/drawing/2014/main" id="{7374E37D-F6A7-4004-AA67-50A327A36372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ADBBDE-F209-4E40-9689-2122EC6F4B9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7C55BAD2-21DA-4DB3-B022-143CB27447E6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12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A1B7D-85CA-45B9-B28E-80FC2123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743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Hang Seng Index down &gt; 5% in 2w) = 77.2%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605E1-4E0E-4319-8089-51D9D4A08492}"/>
              </a:ext>
            </a:extLst>
          </p:cNvPr>
          <p:cNvSpPr/>
          <p:nvPr/>
        </p:nvSpPr>
        <p:spPr>
          <a:xfrm>
            <a:off x="5796793" y="4700711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BA9C69-E69A-4CB0-BE1D-16F4892F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0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 = 74.6%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DA0AB0-65AF-447C-8A99-86C2A5EE0147}"/>
              </a:ext>
            </a:extLst>
          </p:cNvPr>
          <p:cNvSpPr/>
          <p:nvPr/>
        </p:nvSpPr>
        <p:spPr>
          <a:xfrm>
            <a:off x="5788085" y="4709420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7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82A49-7BE8-46AD-927B-77B9C262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7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FSTE 100</a:t>
            </a:r>
            <a:r>
              <a:rPr lang="en-HK" sz="2400" dirty="0"/>
              <a:t> down &gt; 5% in 2w) = 75.8%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10655-185C-43A6-BD73-699C90BF543D}"/>
              </a:ext>
            </a:extLst>
          </p:cNvPr>
          <p:cNvSpPr/>
          <p:nvPr/>
        </p:nvSpPr>
        <p:spPr>
          <a:xfrm>
            <a:off x="5788084" y="4700711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Comparable to the results in the “</a:t>
            </a:r>
            <a:r>
              <a:rPr lang="en-HK" dirty="0" err="1"/>
              <a:t>Chatzis</a:t>
            </a:r>
            <a:r>
              <a:rPr lang="en-HK" dirty="0"/>
              <a:t> et al” paper (2</a:t>
            </a:r>
            <a:r>
              <a:rPr lang="en-HK" baseline="30000" dirty="0"/>
              <a:t>nd</a:t>
            </a:r>
            <a:r>
              <a:rPr lang="en-HK" dirty="0"/>
              <a:t> reference paper above):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However, “Financial Machine Learning” and “Market Crashes” are also biased to </a:t>
            </a:r>
            <a:r>
              <a:rPr lang="en-HK" b="1" dirty="0">
                <a:solidFill>
                  <a:srgbClr val="0000FF"/>
                </a:solidFill>
              </a:rPr>
              <a:t>false positives</a:t>
            </a:r>
            <a:r>
              <a:rPr lang="en-HK" dirty="0"/>
              <a:t> at the high cut-offs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48A49-D02C-4D10-97EA-0830EC36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14" y="2892491"/>
            <a:ext cx="9436241" cy="9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7C682-76DA-48C9-B3ED-82D4A367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21" y="1690688"/>
            <a:ext cx="5944430" cy="4429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34FCD-6FDC-43EB-8058-B2C97DD4296A}"/>
              </a:ext>
            </a:extLst>
          </p:cNvPr>
          <p:cNvSpPr txBox="1"/>
          <p:nvPr/>
        </p:nvSpPr>
        <p:spPr>
          <a:xfrm>
            <a:off x="6197921" y="1443390"/>
            <a:ext cx="567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8275A3-65E3-4731-A089-8A620B9D0CB9}"/>
              </a:ext>
            </a:extLst>
          </p:cNvPr>
          <p:cNvCxnSpPr/>
          <p:nvPr/>
        </p:nvCxnSpPr>
        <p:spPr>
          <a:xfrm>
            <a:off x="6004974" y="1443390"/>
            <a:ext cx="0" cy="4924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528EB-8E28-40BF-A255-5994FDD46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44430" cy="4429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75A15E-CB72-4762-95B8-95571B9DBFC0}"/>
              </a:ext>
            </a:extLst>
          </p:cNvPr>
          <p:cNvSpPr txBox="1"/>
          <p:nvPr/>
        </p:nvSpPr>
        <p:spPr>
          <a:xfrm>
            <a:off x="60544" y="1443389"/>
            <a:ext cx="50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HSI</a:t>
            </a:r>
            <a:r>
              <a:rPr lang="en-HK" sz="2400" dirty="0"/>
              <a:t> down &gt; 5% in 2w)</a:t>
            </a:r>
          </a:p>
        </p:txBody>
      </p:sp>
    </p:spTree>
    <p:extLst>
      <p:ext uri="{BB962C8B-B14F-4D97-AF65-F5344CB8AC3E}">
        <p14:creationId xmlns:p14="http://schemas.microsoft.com/office/powerpoint/2010/main" val="2146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1A9F-ED5E-4258-A885-A44E6BE4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15CC-4231-4F0A-A5FB-0AF4E886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Method/Model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6775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HSI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9E3F3-84CD-4D9F-9BAC-3F4ED0D1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E9D4C4-B2FD-41BD-BADB-9AC195977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7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S&amp;P 500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4DC5A-48DC-4A12-8F88-CCCDB336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429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70A8B-6095-4FA9-ACB1-42E8F7C30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FTSE 100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023DD-7791-4792-A8B8-2CE83ECD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429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169A2-6B58-49FF-8545-5DA5AA9C2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3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CD208-0C87-46BF-80DB-89B868EA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(+TDA)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8D230-BB41-48F7-920E-534DF43D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2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(-TDA)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2EC3E-271D-4BF4-9F2E-123E8B5B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(+TDA)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710F9-0A66-4F03-B60A-22B7C99C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F11B5-418A-4341-B961-1DA5E281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(+TDA)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15836-5815-45D0-9FCC-B8E23F2E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4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 – </a:t>
            </a:r>
            <a:r>
              <a:rPr lang="en-HK" b="1" dirty="0">
                <a:solidFill>
                  <a:srgbClr val="FF0000"/>
                </a:solidFill>
              </a:rPr>
              <a:t>WHY???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351338"/>
          </a:xfrm>
        </p:spPr>
        <p:txBody>
          <a:bodyPr/>
          <a:lstStyle/>
          <a:p>
            <a:pPr marL="0" indent="0">
              <a:buNone/>
            </a:pPr>
            <a:r>
              <a:rPr lang="en-HK" b="1" dirty="0"/>
              <a:t>To do</a:t>
            </a:r>
            <a:r>
              <a:rPr lang="en-H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Case-study several successful warning/prediction points in the back-testing window: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the decision trees trained before making the successful prediction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feature importance graphs (</a:t>
            </a:r>
            <a:r>
              <a:rPr lang="en-HK" b="1" dirty="0"/>
              <a:t>confident TDA features are important!!!</a:t>
            </a:r>
            <a:r>
              <a:rPr lang="en-HK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Bring in the market regime and structure at the time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Exact TDA norm values and changes at those points of time 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	 establish patterns and rationalise them</a:t>
            </a:r>
            <a:r>
              <a:rPr lang="en-H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8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5FA6-7C5C-426C-9812-D49A7397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648-121C-4DB0-8632-48E56E79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0209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 Discussion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3343" cy="482710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Studies on stock market crashes are challenging and important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Extremely noisy!!!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practitioners: banks, investment management, asset owners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policy makers/regulators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Effect of </a:t>
            </a:r>
            <a:r>
              <a:rPr lang="en-HK" b="1" dirty="0"/>
              <a:t>overflow/contagion</a:t>
            </a:r>
            <a:r>
              <a:rPr lang="en-HK" dirty="0"/>
              <a:t> to other layers/asset classes: economic, banking, </a:t>
            </a:r>
            <a:r>
              <a:rPr lang="en-HK" dirty="0" err="1"/>
              <a:t>fx</a:t>
            </a:r>
            <a:r>
              <a:rPr lang="en-HK" dirty="0"/>
              <a:t> and commodities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Methods taken here fall into a new and trending-up paradigm: </a:t>
            </a:r>
            <a:r>
              <a:rPr lang="en-HK" b="1" u="sng" dirty="0"/>
              <a:t>data driven</a:t>
            </a:r>
            <a:r>
              <a:rPr lang="en-HK" dirty="0"/>
              <a:t> vs. </a:t>
            </a:r>
            <a:r>
              <a:rPr lang="en-HK" b="1" u="sng" dirty="0"/>
              <a:t>mathematical/physics modelling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Echoing Pawel’s “controversial” point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Lopez de Prado’s leading “revolution” on Financial Machine Learning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More to come: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Further refinement in this project on: feature engineering, parameter fine-tune &amp; model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machine learning approach to credit risk modelling vs. Merton/Reduced-form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ETF investing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Commodity regime studies in the lens of TDA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0817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7. References</a:t>
            </a:r>
            <a:endParaRPr lang="en-HK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4AB93-D09E-4CED-9C68-E27E9323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312798"/>
            <a:ext cx="8678333" cy="53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3321-2FD2-4521-9FF9-8F8AAE1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37CFC-EFB1-4CE6-8547-343FC2E7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659"/>
            <a:ext cx="12192000" cy="31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A2F6-2051-455B-986C-97D0BB69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HK" dirty="0"/>
              <a:t>At the very technical level, the </a:t>
            </a:r>
            <a:r>
              <a:rPr lang="en-HK" dirty="0" err="1"/>
              <a:t>Gidea&amp;Katz</a:t>
            </a:r>
            <a:r>
              <a:rPr lang="en-HK" dirty="0"/>
              <a:t> paper computes TDA norm different from our approach: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use the ball-radius as their epsilon vs. we simply use the top-down height function to construct the filtration complex, inspired in Liu’s preprint </a:t>
            </a:r>
            <a:r>
              <a:rPr lang="en-HK" dirty="0">
                <a:hlinkClick r:id="rId2"/>
              </a:rPr>
              <a:t>https://arxiv.org/pdf/1608.07373.pdf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use the daily returns to form their data point cloud vs. we simply use the weekly price time series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compute the PL 1-norms of the above point cloud and normalise it for the window of interest, e.g. dot-com &amp; GFC vs. we compute the </a:t>
            </a:r>
            <a:r>
              <a:rPr lang="en-HK" b="1" dirty="0">
                <a:solidFill>
                  <a:srgbClr val="FF0000"/>
                </a:solidFill>
              </a:rPr>
              <a:t>change </a:t>
            </a:r>
            <a:r>
              <a:rPr lang="en-HK" dirty="0"/>
              <a:t>of PL norms against the previous PL 1-norm of the </a:t>
            </a:r>
            <a:r>
              <a:rPr lang="en-HK"/>
              <a:t>previous week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endParaRPr lang="en-HK" dirty="0"/>
          </a:p>
          <a:p>
            <a:pPr marL="0" indent="0">
              <a:buNone/>
            </a:pPr>
            <a:r>
              <a:rPr lang="en-HK" b="1" dirty="0"/>
              <a:t>Difference</a:t>
            </a:r>
            <a:r>
              <a:rPr lang="en-HK" dirty="0"/>
              <a:t>: Effectively, what their PL detects is a global (of a given time window, e.g. 50d or 100d) breakdown of correlations among the 4 indices, whereas our PL norms change summarise the overall market landscape (drastic) evolutions of the specified time window 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Commonality: conceptually, both capture the global structural changes of the market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6C98C-E906-4422-B827-C9EDF66D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HK" dirty="0"/>
              <a:t>2.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19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CDA1-08AF-45F0-9756-7D340D5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255D-19B0-4E04-841B-DAEAB94C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HK" dirty="0"/>
              <a:t>There are several considerations why I used the approach we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Due to the nature of supervised learning, it’s obviously flawed and overfitting to use more than one equity indices to train a model and predict one of them, even the time segregation from the prediction/testing phase is strictly enforced, due to  synchronicities between indices, information can leak: e.g. the crash of S&amp;P on a Friday afternoon might only be felt and translated in HSI the week after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That forces us to compute the TDA of the indices alone, instead of constructing a multi-dimensional point cloud from multi-indices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Daily data, in my opinion subjects to too much trading noise and short-term sentiments, on the other hand weekly frequency data is a very common rule-of-thumb choice in market risk 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In our exercise, simply using the PL 1-norm value empirically didn’t train the model anything new, instead the power of TDA turns out only significant when transform 1-norm into the change/relative version against the previous 1-norm value</a:t>
            </a:r>
          </a:p>
        </p:txBody>
      </p:sp>
    </p:spTree>
    <p:extLst>
      <p:ext uri="{BB962C8B-B14F-4D97-AF65-F5344CB8AC3E}">
        <p14:creationId xmlns:p14="http://schemas.microsoft.com/office/powerpoint/2010/main" val="140019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B190-818D-427F-9C06-6E39CEE5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3410-779F-4569-A275-BC19DE06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71"/>
            <a:ext cx="10515600" cy="4351338"/>
          </a:xfrm>
        </p:spPr>
        <p:txBody>
          <a:bodyPr/>
          <a:lstStyle/>
          <a:p>
            <a:r>
              <a:rPr lang="en-HK" dirty="0"/>
              <a:t>With all the benefits (we discussed in the emails) to incorporating TDA into a </a:t>
            </a:r>
            <a:r>
              <a:rPr lang="en-HK" b="1" u="sng" dirty="0"/>
              <a:t>supervised machine learning</a:t>
            </a:r>
            <a:r>
              <a:rPr lang="en-HK" dirty="0"/>
              <a:t> framework to manifest its potential, for the introduction section, I guess the very intuitive comparisons of the results from models with and without TDA features might speak most effectively to the business/industrial-problem-oriented audience (I can produce a couple of more similar charts if needed):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28C50-9CF7-4146-BBD2-5692B26E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4227799"/>
            <a:ext cx="7467600" cy="26302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1DDE56-BEA2-483A-8997-0A4BDF43A7A0}"/>
              </a:ext>
            </a:extLst>
          </p:cNvPr>
          <p:cNvSpPr/>
          <p:nvPr/>
        </p:nvSpPr>
        <p:spPr>
          <a:xfrm>
            <a:off x="3689531" y="4548777"/>
            <a:ext cx="496389" cy="49638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23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E478-37A5-407D-A072-AEEAA3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32C9-E742-4699-AC32-B21CCCE8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/>
          <a:lstStyle/>
          <a:p>
            <a:r>
              <a:rPr lang="en-HK" dirty="0"/>
              <a:t>To further motivate the readers, we can briefly touch the rationales/reasonings by showing the corresponding “feature importance ranking”  and a few lines of highlights: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8D11E-3939-4755-924C-F9CA688B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5114"/>
            <a:ext cx="12192000" cy="28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FD6-29F3-4864-9F25-B45A017B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61AA-0550-477E-8E50-2A559039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833" cy="4351338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35 years of weekly price (covering major crashes since 1983)</a:t>
            </a:r>
          </a:p>
          <a:p>
            <a:r>
              <a:rPr lang="en-HK" dirty="0"/>
              <a:t>Asset types covering: Equity, FI, FX, Commodities (&amp; </a:t>
            </a:r>
            <a:r>
              <a:rPr lang="en-HK" dirty="0" err="1"/>
              <a:t>Fama</a:t>
            </a:r>
            <a:r>
              <a:rPr lang="en-HK" dirty="0"/>
              <a:t> French Factors)</a:t>
            </a:r>
          </a:p>
          <a:p>
            <a:r>
              <a:rPr lang="en-HK" u="sng" dirty="0"/>
              <a:t>Parsimonious approach to Feature Engineering (</a:t>
            </a:r>
            <a:r>
              <a:rPr lang="en-HK" u="sng" dirty="0">
                <a:sym typeface="Wingdings" panose="05000000000000000000" pitchFamily="2" charset="2"/>
              </a:rPr>
              <a:t> c. 10 features/dimensions)</a:t>
            </a:r>
            <a:endParaRPr lang="en-HK" u="sng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Return/Change/Momentum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Spread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Volatility features</a:t>
            </a:r>
          </a:p>
          <a:p>
            <a:r>
              <a:rPr lang="en-HK" dirty="0"/>
              <a:t>Definitions of market crash: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forecast window = 2w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u="sng" dirty="0"/>
              <a:t>TH = 5% (i.e. Y=1 for chosen index drop &gt; 5%, Y=0 otherwise)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training batch window = 26w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rolling step size = 1w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 c. </a:t>
            </a:r>
            <a:r>
              <a:rPr lang="en-HK" b="1" dirty="0">
                <a:solidFill>
                  <a:srgbClr val="0000FF"/>
                </a:solidFill>
                <a:sym typeface="Wingdings" panose="05000000000000000000" pitchFamily="2" charset="2"/>
              </a:rPr>
              <a:t>3000</a:t>
            </a:r>
            <a:r>
              <a:rPr lang="en-HK" dirty="0">
                <a:sym typeface="Wingdings" panose="05000000000000000000" pitchFamily="2" charset="2"/>
              </a:rPr>
              <a:t> data points in total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40659-6ED2-407C-91A8-53B92B1000E1}"/>
              </a:ext>
            </a:extLst>
          </p:cNvPr>
          <p:cNvSpPr txBox="1"/>
          <p:nvPr/>
        </p:nvSpPr>
        <p:spPr>
          <a:xfrm>
            <a:off x="7624446" y="736682"/>
            <a:ext cx="37293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To overcome curse of dimensionality </a:t>
            </a:r>
          </a:p>
          <a:p>
            <a:r>
              <a:rPr lang="en-HK" b="1" dirty="0">
                <a:solidFill>
                  <a:srgbClr val="FF0000"/>
                </a:solidFill>
              </a:rPr>
              <a:t>and maintain high </a:t>
            </a:r>
            <a:r>
              <a:rPr lang="en-HK" b="1" dirty="0" err="1">
                <a:solidFill>
                  <a:srgbClr val="FF0000"/>
                </a:solidFill>
              </a:rPr>
              <a:t>explainability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1DE69-0B09-47FF-9F81-9AC0BD33C298}"/>
              </a:ext>
            </a:extLst>
          </p:cNvPr>
          <p:cNvSpPr txBox="1"/>
          <p:nvPr/>
        </p:nvSpPr>
        <p:spPr>
          <a:xfrm>
            <a:off x="6229068" y="5232103"/>
            <a:ext cx="4368953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 trade-off between data balance</a:t>
            </a:r>
          </a:p>
          <a:p>
            <a:r>
              <a:rPr lang="en-HK" b="1" dirty="0">
                <a:solidFill>
                  <a:srgbClr val="FF0000"/>
                </a:solidFill>
              </a:rPr>
              <a:t>and learning true crash patterns:</a:t>
            </a:r>
          </a:p>
          <a:p>
            <a:r>
              <a:rPr lang="en-HK" b="1" dirty="0">
                <a:solidFill>
                  <a:srgbClr val="FF0000"/>
                </a:solidFill>
              </a:rPr>
              <a:t>Too few positive samples </a:t>
            </a:r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 data imbalance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Too low TH  learning noises vs. signals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Discuss more in the discussion section</a:t>
            </a:r>
            <a:endParaRPr lang="en-HK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DB379-C650-4502-B6E9-54C75357FB6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90857" y="1383013"/>
            <a:ext cx="998266" cy="124822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1492F-FA37-46B0-BD1E-3090E29DA6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21902" y="4851918"/>
            <a:ext cx="3607166" cy="1118849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14186</TotalTime>
  <Words>1432</Words>
  <Application>Microsoft Office PowerPoint</Application>
  <PresentationFormat>Widescreen</PresentationFormat>
  <Paragraphs>165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Paper Skeleton</vt:lpstr>
      <vt:lpstr>Content</vt:lpstr>
      <vt:lpstr>1. Abstract</vt:lpstr>
      <vt:lpstr>2. Introduction</vt:lpstr>
      <vt:lpstr>2. Introduction</vt:lpstr>
      <vt:lpstr>2. Introduction</vt:lpstr>
      <vt:lpstr>2. Introduction</vt:lpstr>
      <vt:lpstr>2. Introduction</vt:lpstr>
      <vt:lpstr>3. Data</vt:lpstr>
      <vt:lpstr>4. Model</vt:lpstr>
      <vt:lpstr>4. Model</vt:lpstr>
      <vt:lpstr>4. Model</vt:lpstr>
      <vt:lpstr>4. Model</vt:lpstr>
      <vt:lpstr>4. Model</vt:lpstr>
      <vt:lpstr>5. Results 1.0</vt:lpstr>
      <vt:lpstr>5. Results 1.0</vt:lpstr>
      <vt:lpstr>5. Results 1.0</vt:lpstr>
      <vt:lpstr>5. Results 1.0</vt:lpstr>
      <vt:lpstr>5. Results 1.0</vt:lpstr>
      <vt:lpstr>5. Results 2.0 – HSI </vt:lpstr>
      <vt:lpstr>5. Results 2.0 – S&amp;P 500 </vt:lpstr>
      <vt:lpstr>5. Results 2.0 – FTSE 100 </vt:lpstr>
      <vt:lpstr>5. Results in Details: HSI (-TDA) </vt:lpstr>
      <vt:lpstr>5. Results in Details: HSI (+TDA) </vt:lpstr>
      <vt:lpstr>5. Results in Details: S&amp;P 500 (-TDA) </vt:lpstr>
      <vt:lpstr>5. Results in Details: S&amp;P 500 (+TDA) </vt:lpstr>
      <vt:lpstr>5. Results in Details: FTSE 100 (-TDA) </vt:lpstr>
      <vt:lpstr>5. Results in Details: FTSE 100 (+TDA) </vt:lpstr>
      <vt:lpstr>5. Results in Details – WHY???</vt:lpstr>
      <vt:lpstr>6. Discussion</vt:lpstr>
      <vt:lpstr>7.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 Finance II Topological Data Analysis</dc:title>
  <dc:creator>Tan Li</dc:creator>
  <cp:lastModifiedBy>Tan Li</cp:lastModifiedBy>
  <cp:revision>90</cp:revision>
  <dcterms:created xsi:type="dcterms:W3CDTF">2019-02-08T07:44:08Z</dcterms:created>
  <dcterms:modified xsi:type="dcterms:W3CDTF">2019-05-16T02:51:29Z</dcterms:modified>
</cp:coreProperties>
</file>