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75" r:id="rId8"/>
    <p:sldId id="276" r:id="rId9"/>
    <p:sldId id="263" r:id="rId10"/>
    <p:sldId id="264" r:id="rId11"/>
    <p:sldId id="265" r:id="rId12"/>
    <p:sldId id="266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87" autoAdjust="0"/>
  </p:normalViewPr>
  <p:slideViewPr>
    <p:cSldViewPr snapToGrid="0" snapToObjects="1">
      <p:cViewPr varScale="1">
        <p:scale>
          <a:sx n="87" d="100"/>
          <a:sy n="87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3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1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5A23-4FFB-684F-AD3F-84E1C47B1C84}" type="datetimeFigureOut">
              <a:rPr lang="en-US" smtClean="0"/>
              <a:t>10/03/19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5FEB-1908-494D-B7C9-7E094F84B5A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PaishiTech.jpe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4" y="5974167"/>
            <a:ext cx="1431365" cy="7643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903506" y="6356351"/>
            <a:ext cx="679823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TDA Business Overview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Asia-Pac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/>
              <a:t>:</a:t>
            </a:r>
            <a:r>
              <a:rPr lang="en-US" dirty="0" smtClean="0"/>
              <a:t> The Dataset</a:t>
            </a:r>
            <a:endParaRPr lang="en-US" dirty="0"/>
          </a:p>
        </p:txBody>
      </p:sp>
      <p:sp>
        <p:nvSpPr>
          <p:cNvPr id="9" name="Double Brace 8"/>
          <p:cNvSpPr/>
          <p:nvPr/>
        </p:nvSpPr>
        <p:spPr>
          <a:xfrm>
            <a:off x="2790208" y="1919174"/>
            <a:ext cx="1439570" cy="3281142"/>
          </a:xfrm>
          <a:prstGeom prst="brace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952" y="2692758"/>
            <a:ext cx="20806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497</a:t>
            </a:r>
            <a:r>
              <a:rPr lang="en-US" altLang="zh-CN" sz="2800" dirty="0"/>
              <a:t> F</a:t>
            </a:r>
            <a:r>
              <a:rPr lang="en-US" altLang="zh-CN" sz="2800" dirty="0" smtClean="0"/>
              <a:t>eatures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064" y="3783722"/>
            <a:ext cx="25105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497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Dimensions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>
            <a:off x="1505907" y="3326117"/>
            <a:ext cx="345971" cy="4965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144358" y="1736031"/>
            <a:ext cx="5974305" cy="4105970"/>
          </a:xfrm>
          <a:prstGeom prst="rect">
            <a:avLst/>
          </a:prstGeom>
          <a:solidFill>
            <a:srgbClr val="FFFFFF"/>
          </a:solidFill>
        </p:spPr>
        <p:txBody>
          <a:bodyPr>
            <a:noAutofit/>
          </a:bodyPr>
          <a:lstStyle>
            <a:lvl1pPr marL="244928" marR="0" indent="-244928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42950" marR="0" indent="-28575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257300" marR="0" indent="-34290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752600" marR="0" indent="-38100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209800" marR="0" indent="-38100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667000" marR="0" indent="-38100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24200" marR="0" indent="-38100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1400" marR="0" indent="-38100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38600" marR="0" indent="-381000" algn="l" defTabSz="1016000" latinLnBrk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32363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buFont typeface="Wingdings" charset="2"/>
              <a:buChar char=""/>
            </a:pPr>
            <a:r>
              <a:rPr lang="en-US" altLang="zh-CN" sz="2200" dirty="0" smtClean="0">
                <a:latin typeface="+mj-lt"/>
                <a:ea typeface="黑体"/>
                <a:cs typeface="黑体"/>
              </a:rPr>
              <a:t> Account</a:t>
            </a:r>
            <a:endParaRPr lang="zh-CN" altLang="en-US" sz="2200" dirty="0" smtClean="0">
              <a:latin typeface="+mj-lt"/>
              <a:ea typeface="黑体"/>
              <a:cs typeface="黑体"/>
            </a:endParaRPr>
          </a:p>
          <a:p>
            <a:pPr lvl="1">
              <a:buFont typeface="Wingdings" charset="2"/>
              <a:buChar char=""/>
            </a:pPr>
            <a:r>
              <a:rPr lang="en-US" altLang="zh-CN" sz="1800" dirty="0" smtClean="0">
                <a:latin typeface="+mj-lt"/>
                <a:ea typeface="黑体"/>
                <a:cs typeface="黑体"/>
              </a:rPr>
              <a:t>Personal Features: e.g. gender, age, employment</a:t>
            </a:r>
            <a:endParaRPr lang="zh-CN" altLang="en-US" sz="1800" dirty="0" smtClean="0">
              <a:latin typeface="+mj-lt"/>
              <a:ea typeface="黑体"/>
              <a:cs typeface="黑体"/>
            </a:endParaRPr>
          </a:p>
          <a:p>
            <a:pPr lvl="1">
              <a:buFont typeface="Wingdings" charset="2"/>
              <a:buChar char=""/>
            </a:pPr>
            <a:r>
              <a:rPr lang="en-US" altLang="zh-CN" sz="1800" dirty="0" smtClean="0">
                <a:latin typeface="+mj-lt"/>
                <a:ea typeface="黑体"/>
                <a:cs typeface="黑体"/>
              </a:rPr>
              <a:t>Account Features: e.g. ATM records, online banking</a:t>
            </a:r>
            <a:endParaRPr lang="zh-CN" altLang="en-US" sz="1800" dirty="0" smtClean="0">
              <a:latin typeface="+mj-lt"/>
              <a:ea typeface="黑体"/>
              <a:cs typeface="黑体"/>
            </a:endParaRPr>
          </a:p>
          <a:p>
            <a:pPr>
              <a:buFont typeface="Wingdings" charset="2"/>
              <a:buChar char=""/>
            </a:pPr>
            <a:r>
              <a:rPr lang="en-US" altLang="zh-CN" sz="2200" dirty="0">
                <a:latin typeface="+mj-lt"/>
                <a:ea typeface="黑体"/>
                <a:cs typeface="黑体"/>
              </a:rPr>
              <a:t> </a:t>
            </a:r>
            <a:r>
              <a:rPr lang="en-US" altLang="zh-CN" sz="2200" dirty="0" smtClean="0">
                <a:latin typeface="+mj-lt"/>
                <a:ea typeface="黑体"/>
                <a:cs typeface="黑体"/>
              </a:rPr>
              <a:t>Product </a:t>
            </a:r>
            <a:endParaRPr lang="zh-CN" altLang="en-US" sz="2200" dirty="0" smtClean="0">
              <a:latin typeface="+mj-lt"/>
              <a:ea typeface="黑体"/>
              <a:cs typeface="黑体"/>
            </a:endParaRPr>
          </a:p>
          <a:p>
            <a:pPr lvl="1">
              <a:buFont typeface="Wingdings" charset="2"/>
              <a:buChar char=""/>
            </a:pPr>
            <a:r>
              <a:rPr lang="en-US" altLang="zh-CN" sz="1800" dirty="0" smtClean="0">
                <a:latin typeface="+mj-lt"/>
                <a:ea typeface="黑体"/>
                <a:cs typeface="黑体"/>
              </a:rPr>
              <a:t>Product Features: purchase time, duration, amount</a:t>
            </a:r>
            <a:endParaRPr lang="zh-CN" altLang="en-US" sz="1800" dirty="0" smtClean="0">
              <a:latin typeface="+mj-lt"/>
              <a:ea typeface="黑体"/>
              <a:cs typeface="黑体"/>
            </a:endParaRPr>
          </a:p>
          <a:p>
            <a:pPr lvl="1">
              <a:buFont typeface="Wingdings" charset="2"/>
              <a:buChar char=""/>
            </a:pPr>
            <a:r>
              <a:rPr lang="en-US" altLang="zh-CN" sz="1800" dirty="0" smtClean="0">
                <a:latin typeface="+mj-lt"/>
                <a:ea typeface="黑体"/>
                <a:cs typeface="黑体"/>
              </a:rPr>
              <a:t>Interest Rate</a:t>
            </a:r>
            <a:endParaRPr lang="zh-CN" altLang="en-US" sz="1800" dirty="0" smtClean="0">
              <a:latin typeface="+mj-lt"/>
              <a:ea typeface="黑体"/>
              <a:cs typeface="黑体"/>
            </a:endParaRPr>
          </a:p>
          <a:p>
            <a:pPr>
              <a:buFont typeface="Wingdings" charset="2"/>
              <a:buChar char=""/>
            </a:pPr>
            <a:r>
              <a:rPr lang="en-US" altLang="zh-CN" sz="2200" dirty="0">
                <a:latin typeface="+mj-lt"/>
                <a:ea typeface="黑体"/>
                <a:cs typeface="黑体"/>
              </a:rPr>
              <a:t> </a:t>
            </a:r>
            <a:r>
              <a:rPr lang="en-US" altLang="zh-CN" sz="2200" dirty="0" smtClean="0">
                <a:latin typeface="+mj-lt"/>
                <a:ea typeface="黑体"/>
                <a:cs typeface="黑体"/>
              </a:rPr>
              <a:t>Execution</a:t>
            </a:r>
            <a:endParaRPr lang="zh-CN" altLang="en-US" sz="2200" dirty="0" smtClean="0">
              <a:latin typeface="+mj-lt"/>
              <a:ea typeface="黑体"/>
              <a:cs typeface="黑体"/>
            </a:endParaRPr>
          </a:p>
          <a:p>
            <a:pPr lvl="1">
              <a:buFont typeface="Wingdings" charset="2"/>
              <a:buChar char=""/>
            </a:pPr>
            <a:r>
              <a:rPr lang="en-US" altLang="zh-CN" sz="1800" dirty="0">
                <a:latin typeface="+mj-lt"/>
                <a:ea typeface="黑体"/>
                <a:cs typeface="黑体"/>
              </a:rPr>
              <a:t> </a:t>
            </a:r>
            <a:r>
              <a:rPr lang="en-US" altLang="zh-CN" sz="1800" dirty="0" smtClean="0">
                <a:latin typeface="+mj-lt"/>
                <a:ea typeface="黑体"/>
                <a:cs typeface="黑体"/>
              </a:rPr>
              <a:t>Outcome Features: Purchase? Reject</a:t>
            </a:r>
            <a:endParaRPr lang="zh-CN" altLang="en-US" sz="1800" dirty="0" smtClean="0">
              <a:latin typeface="+mj-lt"/>
              <a:ea typeface="黑体"/>
              <a:cs typeface="黑体"/>
            </a:endParaRPr>
          </a:p>
          <a:p>
            <a:pPr lvl="1">
              <a:buFont typeface="Wingdings" charset="2"/>
              <a:buChar char=""/>
            </a:pPr>
            <a:r>
              <a:rPr lang="en-US" altLang="zh-CN" sz="1800" dirty="0" smtClean="0">
                <a:latin typeface="+mj-lt"/>
                <a:ea typeface="黑体"/>
                <a:cs typeface="黑体"/>
              </a:rPr>
              <a:t> Execution Means: Call Centre? Message? Social Media?</a:t>
            </a:r>
            <a:endParaRPr lang="zh-CN" altLang="en-US" sz="1800" dirty="0" smtClean="0">
              <a:latin typeface="+mj-lt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737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 smtClean="0"/>
              <a:t>: The Requirements</a:t>
            </a:r>
            <a:endParaRPr lang="en-US" dirty="0"/>
          </a:p>
        </p:txBody>
      </p:sp>
      <p:pic>
        <p:nvPicPr>
          <p:cNvPr id="4" name="pasted-image.pdf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rcRect t="3458" b="3458"/>
          <a:stretch>
            <a:fillRect/>
          </a:stretch>
        </p:blipFill>
        <p:spPr>
          <a:xfrm>
            <a:off x="457200" y="1453153"/>
            <a:ext cx="8229600" cy="431995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334211" y="1417639"/>
            <a:ext cx="1417052" cy="4272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3578" y="1898314"/>
            <a:ext cx="7323221" cy="9357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Management</a:t>
            </a:r>
          </a:p>
          <a:p>
            <a:pPr>
              <a:buFont typeface="Wingdings" charset="2"/>
              <a:buChar char="Ø"/>
            </a:pPr>
            <a:r>
              <a:rPr lang="en-US" sz="2200" dirty="0" smtClean="0"/>
              <a:t>Strategic Decision Maker</a:t>
            </a:r>
            <a:endParaRPr lang="en-US" sz="2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55563" y="2919634"/>
            <a:ext cx="7026438" cy="7967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000090"/>
                </a:solidFill>
              </a:rPr>
              <a:t>Control Centre</a:t>
            </a:r>
          </a:p>
          <a:p>
            <a:pPr>
              <a:buFont typeface="Wingdings" charset="2"/>
              <a:buChar char="Ø"/>
            </a:pPr>
            <a:r>
              <a:rPr lang="en-US" sz="2200" dirty="0">
                <a:solidFill>
                  <a:srgbClr val="000090"/>
                </a:solidFill>
              </a:rPr>
              <a:t>Coordinate &amp; Facilitate Top-down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60914" y="3807274"/>
            <a:ext cx="7208243" cy="7967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Branch</a:t>
            </a:r>
          </a:p>
          <a:p>
            <a:pPr>
              <a:buFont typeface="Wingdings" charset="2"/>
              <a:buChar char="Ø"/>
            </a:pPr>
            <a:r>
              <a:rPr lang="en-US" sz="2200" dirty="0" smtClean="0"/>
              <a:t>Execution: digital &amp; in person (e.g. Call Centre referral)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66266" y="4721650"/>
            <a:ext cx="7208243" cy="7967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Call Centre</a:t>
            </a:r>
          </a:p>
          <a:p>
            <a:pPr>
              <a:buFont typeface="Wingdings" charset="2"/>
              <a:buChar char="Ø"/>
            </a:pPr>
            <a:r>
              <a:rPr lang="en-US" sz="2200" dirty="0" smtClean="0">
                <a:solidFill>
                  <a:srgbClr val="000000"/>
                </a:solidFill>
              </a:rPr>
              <a:t>Execution: call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8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Case:</a:t>
            </a:r>
            <a:r>
              <a:rPr lang="en-US" dirty="0" smtClean="0"/>
              <a:t> The Solution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8217BF-EFDF-4755-B832-B88A542A1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29" b="1029"/>
          <a:stretch>
            <a:fillRect/>
          </a:stretch>
        </p:blipFill>
        <p:spPr>
          <a:xfrm>
            <a:off x="457200" y="1493257"/>
            <a:ext cx="8229600" cy="4319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58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</a:t>
            </a:r>
            <a:r>
              <a:rPr lang="en-US" dirty="0"/>
              <a:t> The Solution</a:t>
            </a:r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68023"/>
            <a:ext cx="8494379" cy="43945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753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 smtClean="0"/>
              <a:t>: The Solution - Front End</a:t>
            </a:r>
            <a:endParaRPr lang="en-US" dirty="0"/>
          </a:p>
        </p:txBody>
      </p:sp>
      <p:pic>
        <p:nvPicPr>
          <p:cNvPr id="11" name="pasted-image.pdf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rcRect l="1884" r="1884"/>
          <a:stretch>
            <a:fillRect/>
          </a:stretch>
        </p:blipFill>
        <p:spPr>
          <a:xfrm>
            <a:off x="613156" y="1590842"/>
            <a:ext cx="8049576" cy="42254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79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 smtClean="0"/>
              <a:t>: The Solution - Front End</a:t>
            </a:r>
            <a:endParaRPr lang="en-US" dirty="0"/>
          </a:p>
        </p:txBody>
      </p:sp>
      <p:pic>
        <p:nvPicPr>
          <p:cNvPr id="4" name="pasted-image.pdf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rcRect t="698" b="698"/>
          <a:stretch>
            <a:fillRect/>
          </a:stretch>
        </p:blipFill>
        <p:spPr>
          <a:xfrm>
            <a:off x="457200" y="1427163"/>
            <a:ext cx="8229600" cy="43195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264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 smtClean="0"/>
              <a:t>: The Solution - Front End</a:t>
            </a:r>
            <a:endParaRPr lang="en-US" dirty="0"/>
          </a:p>
        </p:txBody>
      </p:sp>
      <p:pic>
        <p:nvPicPr>
          <p:cNvPr id="4" name="pasted-image.pdf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rcRect t="698" b="698"/>
          <a:stretch>
            <a:fillRect/>
          </a:stretch>
        </p:blipFill>
        <p:spPr>
          <a:xfrm>
            <a:off x="457200" y="1427163"/>
            <a:ext cx="8229600" cy="43195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264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 smtClean="0"/>
              <a:t>: The Solution - Front End</a:t>
            </a:r>
            <a:endParaRPr lang="en-US" dirty="0"/>
          </a:p>
        </p:txBody>
      </p:sp>
      <p:pic>
        <p:nvPicPr>
          <p:cNvPr id="4" name="pasted-image.pdf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rcRect l="1884" r="1884"/>
          <a:stretch>
            <a:fillRect/>
          </a:stretch>
        </p:blipFill>
        <p:spPr>
          <a:xfrm>
            <a:off x="457200" y="1427163"/>
            <a:ext cx="8229600" cy="43195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264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 smtClean="0"/>
              <a:t>: The Result (1</a:t>
            </a:r>
            <a:r>
              <a:rPr lang="en-US" baseline="30000" dirty="0" smtClean="0"/>
              <a:t>st</a:t>
            </a:r>
            <a:r>
              <a:rPr lang="en-US" dirty="0" smtClean="0"/>
              <a:t> Round)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25854" cy="42284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Old Model: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22225 Target Accounts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389 Purchases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Conversion Rate = 1.75%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4600" b="1" dirty="0" err="1" smtClean="0"/>
              <a:t>Paishi</a:t>
            </a:r>
            <a:r>
              <a:rPr lang="en-US" sz="4600" b="1" dirty="0" smtClean="0"/>
              <a:t> TDA Model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10000 out of the same 22225 Accounts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Shortlisted 400 Target Accounts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Compared to the known result: 52 names appeared in the list of 389 successful purchases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Conversion Rate = </a:t>
            </a:r>
            <a:r>
              <a:rPr lang="en-US" dirty="0" smtClean="0">
                <a:solidFill>
                  <a:srgbClr val="000090"/>
                </a:solidFill>
              </a:rPr>
              <a:t>13%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r>
              <a:rPr lang="en-US" dirty="0" smtClean="0"/>
              <a:t>: The Result (2</a:t>
            </a:r>
            <a:r>
              <a:rPr lang="en-US" baseline="30000" dirty="0" smtClean="0"/>
              <a:t>nd</a:t>
            </a:r>
            <a:r>
              <a:rPr lang="en-US" dirty="0" smtClean="0"/>
              <a:t> Round)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058486" cy="4134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Old Model: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22225 Target Accounts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389 Purchases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Conversion Rate = 1.75%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4600" b="1" dirty="0" err="1" smtClean="0"/>
              <a:t>Paishi</a:t>
            </a:r>
            <a:r>
              <a:rPr lang="en-US" sz="4600" b="1" dirty="0" smtClean="0"/>
              <a:t> TDA Model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Latest Account Dataset: 80k accounts with 7k products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Shortlisted 1545 target accounts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122 Confirmed Interests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Conversion Rate = </a:t>
            </a:r>
            <a:r>
              <a:rPr lang="en-US" b="1" dirty="0" smtClean="0">
                <a:solidFill>
                  <a:srgbClr val="000090"/>
                </a:solidFill>
              </a:rPr>
              <a:t>7.9%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TDA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TDA Hubs (Global)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TDA Hubs (Asia-Pac)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</a:t>
            </a:r>
            <a:r>
              <a:rPr lang="en-US" dirty="0" err="1" smtClean="0"/>
              <a:t>Paishi</a:t>
            </a:r>
            <a:r>
              <a:rPr lang="en-US" dirty="0" smtClean="0"/>
              <a:t> Tech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0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Paishi</a:t>
            </a:r>
            <a:r>
              <a:rPr lang="en-US" dirty="0" smtClean="0"/>
              <a:t> Tech Pipeline</a:t>
            </a:r>
            <a:endParaRPr lang="en-US" dirty="0"/>
          </a:p>
        </p:txBody>
      </p:sp>
      <p:pic>
        <p:nvPicPr>
          <p:cNvPr id="16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60" y="868086"/>
            <a:ext cx="6228080" cy="5015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65" y="4009431"/>
            <a:ext cx="958215" cy="447040"/>
          </a:xfrm>
          <a:prstGeom prst="rect">
            <a:avLst/>
          </a:prstGeom>
          <a:ln w="12700">
            <a:solidFill>
              <a:schemeClr val="accent1"/>
            </a:solidFill>
            <a:miter lim="400000"/>
            <a:headEnd/>
            <a:tailEnd/>
          </a:ln>
        </p:spPr>
      </p:pic>
      <p:sp>
        <p:nvSpPr>
          <p:cNvPr id="18" name="Shape 268"/>
          <p:cNvSpPr/>
          <p:nvPr/>
        </p:nvSpPr>
        <p:spPr>
          <a:xfrm flipH="1">
            <a:off x="4409125" y="4048801"/>
            <a:ext cx="175895" cy="175895"/>
          </a:xfrm>
          <a:prstGeom prst="ellipse">
            <a:avLst/>
          </a:prstGeom>
          <a:solidFill>
            <a:srgbClr val="298D74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Shape 269"/>
          <p:cNvSpPr/>
          <p:nvPr/>
        </p:nvSpPr>
        <p:spPr>
          <a:xfrm flipH="1">
            <a:off x="7807645" y="1717081"/>
            <a:ext cx="175895" cy="175895"/>
          </a:xfrm>
          <a:prstGeom prst="ellipse">
            <a:avLst/>
          </a:prstGeom>
          <a:solidFill>
            <a:srgbClr val="FFFF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40" y="2336206"/>
            <a:ext cx="958215" cy="447040"/>
          </a:xfrm>
          <a:prstGeom prst="rect">
            <a:avLst/>
          </a:prstGeom>
          <a:ln w="12700">
            <a:solidFill>
              <a:schemeClr val="accent1"/>
            </a:solidFill>
            <a:miter lim="400000"/>
            <a:headEnd/>
            <a:tailEnd/>
          </a:ln>
        </p:spPr>
      </p:pic>
      <p:sp>
        <p:nvSpPr>
          <p:cNvPr id="21" name="Shape 271"/>
          <p:cNvSpPr/>
          <p:nvPr/>
        </p:nvSpPr>
        <p:spPr>
          <a:xfrm flipH="1">
            <a:off x="5928680" y="4974631"/>
            <a:ext cx="175895" cy="175895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405" y="4738411"/>
            <a:ext cx="1031240" cy="353060"/>
          </a:xfrm>
          <a:prstGeom prst="rect">
            <a:avLst/>
          </a:prstGeom>
          <a:ln w="12700">
            <a:solidFill>
              <a:schemeClr val="accent1"/>
            </a:solidFill>
            <a:miter lim="400000"/>
            <a:headEnd/>
            <a:tailEnd/>
          </a:ln>
        </p:spPr>
      </p:pic>
      <p:sp>
        <p:nvSpPr>
          <p:cNvPr id="23" name="Shape 273"/>
          <p:cNvSpPr/>
          <p:nvPr/>
        </p:nvSpPr>
        <p:spPr>
          <a:xfrm flipH="1">
            <a:off x="4508820" y="4182786"/>
            <a:ext cx="175895" cy="175895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325" y="4400591"/>
            <a:ext cx="466090" cy="466090"/>
          </a:xfrm>
          <a:prstGeom prst="rect">
            <a:avLst/>
          </a:prstGeom>
          <a:ln w="12700">
            <a:solidFill>
              <a:schemeClr val="accent1"/>
            </a:solidFill>
            <a:miter lim="400000"/>
            <a:headEnd/>
            <a:tailEnd/>
          </a:ln>
        </p:spPr>
      </p:pic>
      <p:pic>
        <p:nvPicPr>
          <p:cNvPr id="25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885" y="3821471"/>
            <a:ext cx="1109345" cy="268605"/>
          </a:xfrm>
          <a:prstGeom prst="rect">
            <a:avLst/>
          </a:prstGeom>
          <a:ln w="12700">
            <a:solidFill>
              <a:schemeClr val="accent1"/>
            </a:solidFill>
            <a:miter lim="400000"/>
            <a:headEnd/>
            <a:tailEnd/>
          </a:ln>
        </p:spPr>
      </p:pic>
      <p:sp>
        <p:nvSpPr>
          <p:cNvPr id="26" name="Shape 276"/>
          <p:cNvSpPr/>
          <p:nvPr/>
        </p:nvSpPr>
        <p:spPr>
          <a:xfrm flipH="1">
            <a:off x="7807645" y="2174281"/>
            <a:ext cx="175895" cy="175895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Shape 277"/>
          <p:cNvSpPr/>
          <p:nvPr/>
        </p:nvSpPr>
        <p:spPr>
          <a:xfrm flipH="1">
            <a:off x="7807645" y="1260516"/>
            <a:ext cx="175895" cy="175895"/>
          </a:xfrm>
          <a:prstGeom prst="ellipse">
            <a:avLst/>
          </a:prstGeom>
          <a:solidFill>
            <a:srgbClr val="298D74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Shape 278"/>
          <p:cNvSpPr/>
          <p:nvPr/>
        </p:nvSpPr>
        <p:spPr>
          <a:xfrm flipH="1">
            <a:off x="6342065" y="3789721"/>
            <a:ext cx="175895" cy="175895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Shape 279"/>
          <p:cNvSpPr/>
          <p:nvPr/>
        </p:nvSpPr>
        <p:spPr>
          <a:xfrm>
            <a:off x="8069265" y="1184951"/>
            <a:ext cx="671195" cy="26289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algn="l" defTabSz="457200">
              <a:defRPr sz="3000"/>
            </a:lvl1pPr>
          </a:lstStyle>
          <a:p>
            <a:r>
              <a:rPr sz="1200">
                <a:latin typeface="微软雅黑" panose="020B0503020204020204" charset="-122"/>
                <a:ea typeface="微软雅黑" panose="020B0503020204020204" charset="-122"/>
              </a:rPr>
              <a:t>Done</a:t>
            </a:r>
          </a:p>
        </p:txBody>
      </p:sp>
      <p:sp>
        <p:nvSpPr>
          <p:cNvPr id="30" name="Shape 280"/>
          <p:cNvSpPr/>
          <p:nvPr/>
        </p:nvSpPr>
        <p:spPr>
          <a:xfrm>
            <a:off x="8102920" y="1673266"/>
            <a:ext cx="602615" cy="26289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algn="l" defTabSz="457200">
              <a:defRPr sz="3000"/>
            </a:lvl1pPr>
          </a:lstStyle>
          <a:p>
            <a:r>
              <a:rPr sz="1200">
                <a:latin typeface="微软雅黑" panose="020B0503020204020204" charset="-122"/>
                <a:ea typeface="微软雅黑" panose="020B0503020204020204" charset="-122"/>
              </a:rPr>
              <a:t>Start</a:t>
            </a:r>
          </a:p>
        </p:txBody>
      </p:sp>
      <p:sp>
        <p:nvSpPr>
          <p:cNvPr id="31" name="Shape 281"/>
          <p:cNvSpPr/>
          <p:nvPr/>
        </p:nvSpPr>
        <p:spPr>
          <a:xfrm>
            <a:off x="8102920" y="2131101"/>
            <a:ext cx="602615" cy="26289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algn="l" defTabSz="457200">
              <a:defRPr sz="3000"/>
            </a:lvl1pPr>
          </a:lstStyle>
          <a:p>
            <a:r>
              <a:rPr sz="1200">
                <a:latin typeface="微软雅黑" panose="020B0503020204020204" charset="-122"/>
                <a:ea typeface="微软雅黑" panose="020B0503020204020204" charset="-122"/>
              </a:rPr>
              <a:t>Next</a:t>
            </a:r>
          </a:p>
        </p:txBody>
      </p:sp>
      <p:sp>
        <p:nvSpPr>
          <p:cNvPr id="32" name="Shape 283"/>
          <p:cNvSpPr/>
          <p:nvPr/>
        </p:nvSpPr>
        <p:spPr>
          <a:xfrm flipH="1">
            <a:off x="4559620" y="4009431"/>
            <a:ext cx="175895" cy="175895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image6.png" descr="Screen Shot 2016-07-27 at 14.44.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9490" y="4119921"/>
            <a:ext cx="1154430" cy="361950"/>
          </a:xfrm>
          <a:prstGeom prst="rect">
            <a:avLst/>
          </a:prstGeom>
          <a:ln w="12700">
            <a:solidFill>
              <a:schemeClr val="accent1"/>
            </a:solidFill>
            <a:miter lim="400000"/>
            <a:headEnd/>
            <a:tailEnd/>
          </a:ln>
        </p:spPr>
      </p:pic>
      <p:sp>
        <p:nvSpPr>
          <p:cNvPr id="34" name="Shape 285"/>
          <p:cNvSpPr/>
          <p:nvPr/>
        </p:nvSpPr>
        <p:spPr>
          <a:xfrm flipH="1">
            <a:off x="4447225" y="3827186"/>
            <a:ext cx="175895" cy="175895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image7.png" descr="Screen Shot 2016-07-27 at 15.23.2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8730" y="3535086"/>
            <a:ext cx="1000760" cy="353060"/>
          </a:xfrm>
          <a:prstGeom prst="rect">
            <a:avLst/>
          </a:prstGeom>
          <a:ln w="12700">
            <a:noFill/>
            <a:miter lim="400000"/>
            <a:headEnd/>
            <a:tailEnd/>
          </a:ln>
        </p:spPr>
      </p:pic>
      <p:sp>
        <p:nvSpPr>
          <p:cNvPr id="36" name="Shape 287"/>
          <p:cNvSpPr/>
          <p:nvPr/>
        </p:nvSpPr>
        <p:spPr>
          <a:xfrm flipH="1">
            <a:off x="5797235" y="2698791"/>
            <a:ext cx="175895" cy="175895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Shape 288"/>
          <p:cNvSpPr/>
          <p:nvPr/>
        </p:nvSpPr>
        <p:spPr>
          <a:xfrm flipH="1">
            <a:off x="5692460" y="5061626"/>
            <a:ext cx="175895" cy="175895"/>
          </a:xfrm>
          <a:prstGeom prst="ellipse">
            <a:avLst/>
          </a:prstGeom>
          <a:solidFill>
            <a:srgbClr val="FFFF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Shape 289"/>
          <p:cNvSpPr/>
          <p:nvPr/>
        </p:nvSpPr>
        <p:spPr>
          <a:xfrm>
            <a:off x="4559620" y="5179101"/>
            <a:ext cx="1070610" cy="35306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457200">
              <a:defRPr sz="3300">
                <a:solidFill>
                  <a:srgbClr val="000000"/>
                </a:solidFill>
              </a:defRPr>
            </a:lvl1pPr>
          </a:lstStyle>
          <a:p>
            <a:pPr algn="ctr"/>
            <a:r>
              <a:rPr sz="1400" b="1">
                <a:solidFill>
                  <a:srgbClr val="298D74"/>
                </a:solidFill>
                <a:latin typeface="微软雅黑" panose="020B0503020204020204" charset="-122"/>
                <a:ea typeface="微软雅黑" panose="020B0503020204020204" charset="-122"/>
              </a:rPr>
              <a:t>取经科技</a:t>
            </a:r>
          </a:p>
        </p:txBody>
      </p:sp>
      <p:pic>
        <p:nvPicPr>
          <p:cNvPr id="39" name="屏幕快照 2016-10-06 下午5.33.1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3130" y="5379761"/>
            <a:ext cx="1199515" cy="406400"/>
          </a:xfrm>
          <a:prstGeom prst="rect">
            <a:avLst/>
          </a:prstGeom>
          <a:ln w="12700">
            <a:solidFill>
              <a:schemeClr val="accent1"/>
            </a:solidFill>
            <a:miter lim="400000"/>
            <a:headEnd/>
            <a:tailEnd/>
          </a:ln>
        </p:spPr>
      </p:pic>
      <p:sp>
        <p:nvSpPr>
          <p:cNvPr id="40" name="Shape 291"/>
          <p:cNvSpPr/>
          <p:nvPr/>
        </p:nvSpPr>
        <p:spPr>
          <a:xfrm flipH="1">
            <a:off x="5797235" y="5134651"/>
            <a:ext cx="175895" cy="175895"/>
          </a:xfrm>
          <a:prstGeom prst="ellipse">
            <a:avLst/>
          </a:prstGeom>
          <a:solidFill>
            <a:srgbClr val="FFFF00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Shape 147"/>
          <p:cNvSpPr/>
          <p:nvPr/>
        </p:nvSpPr>
        <p:spPr>
          <a:xfrm>
            <a:off x="7752400" y="2115226"/>
            <a:ext cx="288000" cy="288000"/>
          </a:xfrm>
          <a:prstGeom prst="ellipse">
            <a:avLst/>
          </a:prstGeom>
          <a:noFill/>
          <a:ln w="12700" cmpd="sng">
            <a:solidFill>
              <a:srgbClr val="FF0000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" name="Shape 147"/>
          <p:cNvSpPr/>
          <p:nvPr/>
        </p:nvSpPr>
        <p:spPr>
          <a:xfrm>
            <a:off x="7755575" y="1661201"/>
            <a:ext cx="288000" cy="288000"/>
          </a:xfrm>
          <a:prstGeom prst="ellipse">
            <a:avLst/>
          </a:prstGeom>
          <a:noFill/>
          <a:ln w="12700" cmpd="sng">
            <a:solidFill>
              <a:srgbClr val="FFFF00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" name="Shape 147"/>
          <p:cNvSpPr/>
          <p:nvPr/>
        </p:nvSpPr>
        <p:spPr>
          <a:xfrm>
            <a:off x="7749225" y="1197651"/>
            <a:ext cx="288000" cy="288000"/>
          </a:xfrm>
          <a:prstGeom prst="ellipse">
            <a:avLst/>
          </a:prstGeom>
          <a:noFill/>
          <a:ln w="12700" cmpd="sng">
            <a:solidFill>
              <a:srgbClr val="298D74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" name="Shape 268"/>
          <p:cNvSpPr/>
          <p:nvPr/>
        </p:nvSpPr>
        <p:spPr>
          <a:xfrm flipH="1">
            <a:off x="5710627" y="3016682"/>
            <a:ext cx="175895" cy="175895"/>
          </a:xfrm>
          <a:prstGeom prst="ellipse">
            <a:avLst/>
          </a:prstGeom>
          <a:solidFill>
            <a:srgbClr val="298D74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Picture 2" descr="IndustrialBank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20" y="3010271"/>
            <a:ext cx="1151450" cy="223517"/>
          </a:xfrm>
          <a:prstGeom prst="rect">
            <a:avLst/>
          </a:prstGeom>
        </p:spPr>
      </p:pic>
      <p:pic>
        <p:nvPicPr>
          <p:cNvPr id="4" name="Picture 3" descr="commercialbank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2" y="4831812"/>
            <a:ext cx="1219835" cy="298242"/>
          </a:xfrm>
          <a:prstGeom prst="rect">
            <a:avLst/>
          </a:prstGeom>
        </p:spPr>
      </p:pic>
      <p:sp>
        <p:nvSpPr>
          <p:cNvPr id="45" name="Shape 268"/>
          <p:cNvSpPr/>
          <p:nvPr/>
        </p:nvSpPr>
        <p:spPr>
          <a:xfrm flipH="1">
            <a:off x="5798574" y="4907362"/>
            <a:ext cx="175895" cy="175895"/>
          </a:xfrm>
          <a:prstGeom prst="ellipse">
            <a:avLst/>
          </a:prstGeom>
          <a:solidFill>
            <a:srgbClr val="298D74"/>
          </a:solidFill>
          <a:ln w="25400">
            <a:noFill/>
          </a:ln>
        </p:spPr>
        <p:txBody>
          <a:bodyPr lIns="45719" rIns="45719" anchor="ctr"/>
          <a:lstStyle/>
          <a:p>
            <a:pPr algn="l"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45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</a:t>
            </a:r>
            <a:r>
              <a:rPr lang="en-US" dirty="0" smtClean="0"/>
              <a:t>TDA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053"/>
            <a:ext cx="8486274" cy="4757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Born with the unique ability to quantify the shape of data, TDA has been gathering momentum:</a:t>
            </a:r>
            <a:endParaRPr lang="en-US" dirty="0"/>
          </a:p>
        </p:txBody>
      </p:sp>
      <p:pic>
        <p:nvPicPr>
          <p:cNvPr id="4" name="Picture 3" descr="Screen Shot 2016-10-04 at 13.1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2" y="2281969"/>
            <a:ext cx="8261166" cy="36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TDA Hubs – Global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6327" y="3876842"/>
            <a:ext cx="2130073" cy="1657684"/>
            <a:chOff x="816327" y="3876842"/>
            <a:chExt cx="2130073" cy="1657684"/>
          </a:xfrm>
        </p:grpSpPr>
        <p:sp>
          <p:nvSpPr>
            <p:cNvPr id="3" name="Rectangle 2"/>
            <p:cNvSpPr/>
            <p:nvPr/>
          </p:nvSpPr>
          <p:spPr>
            <a:xfrm>
              <a:off x="816327" y="3876842"/>
              <a:ext cx="1977673" cy="1657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4510505"/>
              <a:ext cx="660400" cy="342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WorldT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766"/>
            <a:ext cx="9144000" cy="41661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10505"/>
            <a:ext cx="2526632" cy="11333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77894" y="248652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7160" y="2057998"/>
            <a:ext cx="148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Glasgow/Strathclyde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23350" y="2598820"/>
            <a:ext cx="72000" cy="72000"/>
          </a:xfrm>
          <a:prstGeom prst="ellipse">
            <a:avLst/>
          </a:prstGeom>
          <a:solidFill>
            <a:srgbClr val="000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81680" y="250449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80"/>
                </a:solidFill>
              </a:rPr>
              <a:t>Swansea</a:t>
            </a:r>
            <a:endParaRPr lang="en-US" sz="1200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iap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1" y="1375423"/>
            <a:ext cx="5922211" cy="4362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TDA Hubs – Asia Pac</a:t>
            </a:r>
            <a:endParaRPr lang="en-US" dirty="0"/>
          </a:p>
        </p:txBody>
      </p:sp>
      <p:sp>
        <p:nvSpPr>
          <p:cNvPr id="33" name="Shape 158"/>
          <p:cNvSpPr/>
          <p:nvPr/>
        </p:nvSpPr>
        <p:spPr>
          <a:xfrm>
            <a:off x="5002766" y="3630282"/>
            <a:ext cx="3684033" cy="326771"/>
          </a:xfrm>
          <a:prstGeom prst="rect">
            <a:avLst/>
          </a:prstGeom>
          <a:noFill/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457200">
              <a:defRPr sz="2300">
                <a:solidFill>
                  <a:srgbClr val="000000"/>
                </a:solidFill>
              </a:defRPr>
            </a:lvl1pPr>
          </a:lstStyle>
          <a:p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湃势</a:t>
            </a:r>
            <a:r>
              <a:rPr sz="1200" dirty="0" smtClean="0">
                <a:latin typeface="微软雅黑" panose="020B0503020204020204" charset="-122"/>
                <a:ea typeface="微软雅黑" panose="020B0503020204020204" charset="-122"/>
              </a:rPr>
              <a:t>科技</a:t>
            </a:r>
            <a:endParaRPr lang="x-none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x-none" sz="1200" dirty="0" smtClean="0">
                <a:latin typeface="微软雅黑" panose="020B0503020204020204" charset="-122"/>
                <a:ea typeface="微软雅黑" panose="020B0503020204020204" charset="-122"/>
              </a:rPr>
              <a:t>Pashi Technologies, Shenzhen/Hong Kong, China</a:t>
            </a:r>
            <a:endParaRPr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31013" y="3260870"/>
            <a:ext cx="288000" cy="288000"/>
            <a:chOff x="6682276" y="3154045"/>
            <a:chExt cx="288000" cy="288000"/>
          </a:xfrm>
        </p:grpSpPr>
        <p:sp>
          <p:nvSpPr>
            <p:cNvPr id="17" name="Shape 142"/>
            <p:cNvSpPr/>
            <p:nvPr/>
          </p:nvSpPr>
          <p:spPr>
            <a:xfrm>
              <a:off x="6754031" y="3223260"/>
              <a:ext cx="144000" cy="144000"/>
            </a:xfrm>
            <a:prstGeom prst="ellipse">
              <a:avLst/>
            </a:prstGeom>
            <a:solidFill>
              <a:srgbClr val="37BC9B"/>
            </a:solidFill>
            <a:ln w="28575" cmpd="sng">
              <a:noFill/>
              <a:prstDash val="soli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algn="l" defTabSz="4572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/>
            </a:p>
          </p:txBody>
        </p:sp>
        <p:sp>
          <p:nvSpPr>
            <p:cNvPr id="45" name="Shape 147"/>
            <p:cNvSpPr/>
            <p:nvPr/>
          </p:nvSpPr>
          <p:spPr>
            <a:xfrm>
              <a:off x="6682276" y="3154045"/>
              <a:ext cx="288000" cy="288000"/>
            </a:xfrm>
            <a:prstGeom prst="ellipse">
              <a:avLst/>
            </a:prstGeom>
            <a:noFill/>
            <a:ln w="12700" cmpd="sng">
              <a:solidFill>
                <a:srgbClr val="37BC9B"/>
              </a:solidFill>
              <a:prstDash val="soli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algn="l" defTabSz="4572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25623" y="2546495"/>
            <a:ext cx="288000" cy="288000"/>
            <a:chOff x="6682276" y="3154045"/>
            <a:chExt cx="288000" cy="288000"/>
          </a:xfrm>
        </p:grpSpPr>
        <p:sp>
          <p:nvSpPr>
            <p:cNvPr id="47" name="Shape 142"/>
            <p:cNvSpPr/>
            <p:nvPr/>
          </p:nvSpPr>
          <p:spPr>
            <a:xfrm>
              <a:off x="6754031" y="3223260"/>
              <a:ext cx="144000" cy="144000"/>
            </a:xfrm>
            <a:prstGeom prst="ellipse">
              <a:avLst/>
            </a:prstGeom>
            <a:solidFill>
              <a:srgbClr val="37BC9B"/>
            </a:solidFill>
            <a:ln w="28575" cmpd="sng">
              <a:noFill/>
              <a:prstDash val="soli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algn="l" defTabSz="4572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/>
            </a:p>
          </p:txBody>
        </p:sp>
        <p:sp>
          <p:nvSpPr>
            <p:cNvPr id="48" name="Shape 147"/>
            <p:cNvSpPr/>
            <p:nvPr/>
          </p:nvSpPr>
          <p:spPr>
            <a:xfrm>
              <a:off x="6682276" y="3154045"/>
              <a:ext cx="288000" cy="288000"/>
            </a:xfrm>
            <a:prstGeom prst="ellipse">
              <a:avLst/>
            </a:prstGeom>
            <a:noFill/>
            <a:ln w="12700" cmpd="sng">
              <a:solidFill>
                <a:srgbClr val="37BC9B"/>
              </a:solidFill>
              <a:prstDash val="soli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algn="l" defTabSz="4572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lang="en-US"/>
            </a:p>
          </p:txBody>
        </p:sp>
      </p:grpSp>
      <p:sp>
        <p:nvSpPr>
          <p:cNvPr id="49" name="Shape 158"/>
          <p:cNvSpPr/>
          <p:nvPr/>
        </p:nvSpPr>
        <p:spPr>
          <a:xfrm>
            <a:off x="6291484" y="2567995"/>
            <a:ext cx="1547758" cy="225815"/>
          </a:xfrm>
          <a:prstGeom prst="rect">
            <a:avLst/>
          </a:prstGeom>
          <a:noFill/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457200">
              <a:defRPr sz="2300">
                <a:solidFill>
                  <a:srgbClr val="000000"/>
                </a:solidFill>
              </a:defRPr>
            </a:lvl1pPr>
          </a:lstStyle>
          <a:p>
            <a:r>
              <a:rPr lang="en-US" sz="1200" dirty="0" err="1">
                <a:latin typeface="微软雅黑" panose="020B0503020204020204" charset="-122"/>
                <a:ea typeface="微软雅黑" panose="020B0503020204020204" charset="-122"/>
              </a:rPr>
              <a:t>Hiraoka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Laboratory</a:t>
            </a:r>
          </a:p>
          <a:p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Kyoto </a:t>
            </a:r>
            <a:r>
              <a:rPr lang="en-US" sz="1200" dirty="0" err="1" smtClean="0">
                <a:latin typeface="微软雅黑" panose="020B0503020204020204" charset="-122"/>
                <a:ea typeface="微软雅黑" panose="020B0503020204020204" charset="-122"/>
              </a:rPr>
              <a:t>Univerisity</a:t>
            </a:r>
            <a:endParaRPr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13391" y="4690790"/>
            <a:ext cx="288000" cy="288000"/>
            <a:chOff x="6682276" y="3154045"/>
            <a:chExt cx="288000" cy="288000"/>
          </a:xfrm>
        </p:grpSpPr>
        <p:sp>
          <p:nvSpPr>
            <p:cNvPr id="51" name="Shape 142"/>
            <p:cNvSpPr/>
            <p:nvPr/>
          </p:nvSpPr>
          <p:spPr>
            <a:xfrm>
              <a:off x="6754031" y="3223260"/>
              <a:ext cx="144000" cy="144000"/>
            </a:xfrm>
            <a:prstGeom prst="ellipse">
              <a:avLst/>
            </a:prstGeom>
            <a:solidFill>
              <a:srgbClr val="37BC9B"/>
            </a:solidFill>
            <a:ln w="28575" cmpd="sng">
              <a:noFill/>
              <a:prstDash val="soli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algn="l" defTabSz="4572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/>
            </a:p>
          </p:txBody>
        </p:sp>
        <p:sp>
          <p:nvSpPr>
            <p:cNvPr id="52" name="Shape 147"/>
            <p:cNvSpPr/>
            <p:nvPr/>
          </p:nvSpPr>
          <p:spPr>
            <a:xfrm>
              <a:off x="6682276" y="3154045"/>
              <a:ext cx="288000" cy="288000"/>
            </a:xfrm>
            <a:prstGeom prst="ellipse">
              <a:avLst/>
            </a:prstGeom>
            <a:noFill/>
            <a:ln w="12700" cmpd="sng">
              <a:solidFill>
                <a:srgbClr val="37BC9B"/>
              </a:solidFill>
              <a:prstDash val="soli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algn="l" defTabSz="4572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lang="en-US"/>
            </a:p>
          </p:txBody>
        </p:sp>
      </p:grpSp>
      <p:sp>
        <p:nvSpPr>
          <p:cNvPr id="53" name="Shape 158"/>
          <p:cNvSpPr/>
          <p:nvPr/>
        </p:nvSpPr>
        <p:spPr>
          <a:xfrm>
            <a:off x="1524000" y="4690791"/>
            <a:ext cx="2789391" cy="442683"/>
          </a:xfrm>
          <a:prstGeom prst="rect">
            <a:avLst/>
          </a:prstGeom>
          <a:noFill/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457200">
              <a:defRPr sz="2300">
                <a:solidFill>
                  <a:srgbClr val="000000"/>
                </a:solidFill>
              </a:defRPr>
            </a:lvl1pPr>
          </a:lstStyle>
          <a:p>
            <a:r>
              <a:rPr lang="en-US" altLang="zh-TW" sz="1200" dirty="0" smtClean="0">
                <a:latin typeface="微软雅黑" panose="020B0503020204020204" charset="-122"/>
                <a:ea typeface="微软雅黑" panose="020B0503020204020204" charset="-122"/>
              </a:rPr>
              <a:t>? Molecular Based Mathematical Biology</a:t>
            </a:r>
          </a:p>
          <a:p>
            <a:r>
              <a:rPr lang="en-US" sz="1200" dirty="0" err="1" smtClean="0">
                <a:latin typeface="微软雅黑" panose="020B0503020204020204" charset="-122"/>
                <a:ea typeface="微软雅黑" panose="020B0503020204020204" charset="-122"/>
              </a:rPr>
              <a:t>Nanyang</a:t>
            </a:r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 Technological University</a:t>
            </a:r>
            <a:endParaRPr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19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5971" cy="4351338"/>
          </a:xfrm>
        </p:spPr>
        <p:txBody>
          <a:bodyPr>
            <a:normAutofit/>
          </a:bodyPr>
          <a:lstStyle/>
          <a:p>
            <a:r>
              <a:rPr lang="en-US" dirty="0" err="1"/>
              <a:t>Paishi</a:t>
            </a:r>
            <a:r>
              <a:rPr lang="en-US" dirty="0"/>
              <a:t> Technologies has been established since 2015</a:t>
            </a:r>
            <a:r>
              <a:rPr lang="en-US" dirty="0" smtClean="0"/>
              <a:t>, in Shenzhen China </a:t>
            </a:r>
          </a:p>
          <a:p>
            <a:r>
              <a:rPr lang="en-US" dirty="0"/>
              <a:t>D</a:t>
            </a:r>
            <a:r>
              <a:rPr lang="en-US" dirty="0" smtClean="0"/>
              <a:t>edicated </a:t>
            </a:r>
            <a:r>
              <a:rPr lang="en-US" dirty="0"/>
              <a:t>to </a:t>
            </a:r>
            <a:r>
              <a:rPr lang="en-US" b="1" dirty="0"/>
              <a:t>Data </a:t>
            </a:r>
            <a:r>
              <a:rPr lang="en-US" b="1" dirty="0" err="1"/>
              <a:t>Visualisation</a:t>
            </a:r>
            <a:r>
              <a:rPr lang="en-US" b="1" dirty="0"/>
              <a:t> and Analytics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TDA Technologies e.g. 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2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Us </a:t>
            </a:r>
            <a:r>
              <a:rPr lang="en-US" altLang="zh-CN" dirty="0" smtClean="0"/>
              <a:t>– Our Approach</a:t>
            </a:r>
            <a:endParaRPr lang="en-US" dirty="0"/>
          </a:p>
        </p:txBody>
      </p:sp>
      <p:pic>
        <p:nvPicPr>
          <p:cNvPr id="5" name="Picture 4" descr="philosophy_old.png">
            <a:extLst>
              <a:ext uri="{FF2B5EF4-FFF2-40B4-BE49-F238E27FC236}">
                <a16:creationId xmlns="" xmlns:a16="http://schemas.microsoft.com/office/drawing/2014/main" id="{D985EF22-0342-4FAB-AAE7-60340D554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 b="24896"/>
          <a:stretch/>
        </p:blipFill>
        <p:spPr>
          <a:xfrm>
            <a:off x="457200" y="2233761"/>
            <a:ext cx="8229600" cy="33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Us </a:t>
            </a:r>
            <a:r>
              <a:rPr lang="en-US" altLang="zh-CN" dirty="0" smtClean="0"/>
              <a:t>– Our Approach</a:t>
            </a:r>
            <a:endParaRPr lang="en-US" dirty="0"/>
          </a:p>
        </p:txBody>
      </p:sp>
      <p:pic>
        <p:nvPicPr>
          <p:cNvPr id="4" name="Picture 3" descr="philosophy_new.png">
            <a:extLst>
              <a:ext uri="{FF2B5EF4-FFF2-40B4-BE49-F238E27FC236}">
                <a16:creationId xmlns="" xmlns:a16="http://schemas.microsoft.com/office/drawing/2014/main" id="{3BEBABEE-51C9-4243-AE48-706BE9C0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070"/>
            <a:ext cx="7487356" cy="42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Case:</a:t>
            </a:r>
            <a:r>
              <a:rPr lang="en-US" dirty="0" smtClean="0"/>
              <a:t>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X has a growing number of current and saving accounts</a:t>
            </a:r>
          </a:p>
          <a:p>
            <a:r>
              <a:rPr lang="en-US" dirty="0" smtClean="0"/>
              <a:t>Facing industry-wide competition to cross-sell other more profitable services and products, e.g. insurances, investments (</a:t>
            </a:r>
            <a:r>
              <a:rPr lang="en-US" dirty="0" err="1" smtClean="0"/>
              <a:t>eqv</a:t>
            </a:r>
            <a:r>
              <a:rPr lang="en-US" dirty="0" smtClean="0"/>
              <a:t>. ISA) &amp; loans</a:t>
            </a:r>
          </a:p>
          <a:p>
            <a:r>
              <a:rPr lang="en-US" dirty="0" smtClean="0"/>
              <a:t>Current sales channels (e.g. call </a:t>
            </a:r>
            <a:r>
              <a:rPr lang="en-US" dirty="0" err="1" smtClean="0"/>
              <a:t>centre</a:t>
            </a:r>
            <a:r>
              <a:rPr lang="en-US" dirty="0" smtClean="0"/>
              <a:t>) suffer from low conversion rate</a:t>
            </a:r>
          </a:p>
          <a:p>
            <a:r>
              <a:rPr lang="en-US" dirty="0" smtClean="0"/>
              <a:t>Looking for data-driven marketing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441</Words>
  <Application>Microsoft Macintosh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TDA Business Overview</vt:lpstr>
      <vt:lpstr>Content</vt:lpstr>
      <vt:lpstr>Intro to TDA</vt:lpstr>
      <vt:lpstr>TDA Hubs – Global </vt:lpstr>
      <vt:lpstr>TDA Hubs – Asia Pac</vt:lpstr>
      <vt:lpstr>About Us</vt:lpstr>
      <vt:lpstr>About Us – Our Approach</vt:lpstr>
      <vt:lpstr>About Us – Our Approach</vt:lpstr>
      <vt:lpstr>Use Case: The Problem</vt:lpstr>
      <vt:lpstr>Use Case: The Dataset</vt:lpstr>
      <vt:lpstr>Use Case: The Requirements</vt:lpstr>
      <vt:lpstr>Use Case: The Solution</vt:lpstr>
      <vt:lpstr>Use Case: The Solution</vt:lpstr>
      <vt:lpstr>Use Case: The Solution - Front End</vt:lpstr>
      <vt:lpstr>Use Case: The Solution - Front End</vt:lpstr>
      <vt:lpstr>Use Case: The Solution - Front End</vt:lpstr>
      <vt:lpstr>Use Case: The Solution - Front End</vt:lpstr>
      <vt:lpstr>Use Case: The Result (1st Round)</vt:lpstr>
      <vt:lpstr>Use Case: The Result (2nd Round)</vt:lpstr>
      <vt:lpstr>Paishi Tech Pipeline</vt:lpstr>
    </vt:vector>
  </TitlesOfParts>
  <Company>Waterstill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 Business Overview</dc:title>
  <dc:creator>Tieqiang Li</dc:creator>
  <cp:lastModifiedBy>Tieqiang Li</cp:lastModifiedBy>
  <cp:revision>59</cp:revision>
  <dcterms:created xsi:type="dcterms:W3CDTF">2019-02-10T07:36:30Z</dcterms:created>
  <dcterms:modified xsi:type="dcterms:W3CDTF">2019-03-10T14:10:02Z</dcterms:modified>
</cp:coreProperties>
</file>