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0D33B26-3160-4C03-9195-145B0B867818}"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53012B-55E8-49AD-BDB3-202D14085BA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2462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D33B26-3160-4C03-9195-145B0B867818}"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53012B-55E8-49AD-BDB3-202D14085BA4}" type="slidenum">
              <a:rPr lang="en-US" smtClean="0"/>
              <a:t>‹#›</a:t>
            </a:fld>
            <a:endParaRPr lang="en-US"/>
          </a:p>
        </p:txBody>
      </p:sp>
    </p:spTree>
    <p:extLst>
      <p:ext uri="{BB962C8B-B14F-4D97-AF65-F5344CB8AC3E}">
        <p14:creationId xmlns:p14="http://schemas.microsoft.com/office/powerpoint/2010/main" val="3708172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D33B26-3160-4C03-9195-145B0B867818}"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53012B-55E8-49AD-BDB3-202D14085BA4}"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6940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D33B26-3160-4C03-9195-145B0B867818}"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53012B-55E8-49AD-BDB3-202D14085BA4}" type="slidenum">
              <a:rPr lang="en-US" smtClean="0"/>
              <a:t>‹#›</a:t>
            </a:fld>
            <a:endParaRPr lang="en-US"/>
          </a:p>
        </p:txBody>
      </p:sp>
    </p:spTree>
    <p:extLst>
      <p:ext uri="{BB962C8B-B14F-4D97-AF65-F5344CB8AC3E}">
        <p14:creationId xmlns:p14="http://schemas.microsoft.com/office/powerpoint/2010/main" val="3300364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0D33B26-3160-4C03-9195-145B0B867818}"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53012B-55E8-49AD-BDB3-202D14085BA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8618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0D33B26-3160-4C03-9195-145B0B867818}" type="datetimeFigureOut">
              <a:rPr lang="en-US" smtClean="0"/>
              <a:t>11/25/2022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53012B-55E8-49AD-BDB3-202D14085BA4}" type="slidenum">
              <a:rPr lang="en-US" smtClean="0"/>
              <a:t>‹#›</a:t>
            </a:fld>
            <a:endParaRPr lang="en-US"/>
          </a:p>
        </p:txBody>
      </p:sp>
    </p:spTree>
    <p:extLst>
      <p:ext uri="{BB962C8B-B14F-4D97-AF65-F5344CB8AC3E}">
        <p14:creationId xmlns:p14="http://schemas.microsoft.com/office/powerpoint/2010/main" val="1724769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0D33B26-3160-4C03-9195-145B0B867818}" type="datetimeFigureOut">
              <a:rPr lang="en-US" smtClean="0"/>
              <a:t>11/25/2022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53012B-55E8-49AD-BDB3-202D14085BA4}" type="slidenum">
              <a:rPr lang="en-US" smtClean="0"/>
              <a:t>‹#›</a:t>
            </a:fld>
            <a:endParaRPr lang="en-US"/>
          </a:p>
        </p:txBody>
      </p:sp>
    </p:spTree>
    <p:extLst>
      <p:ext uri="{BB962C8B-B14F-4D97-AF65-F5344CB8AC3E}">
        <p14:creationId xmlns:p14="http://schemas.microsoft.com/office/powerpoint/2010/main" val="12692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0D33B26-3160-4C03-9195-145B0B867818}" type="datetimeFigureOut">
              <a:rPr lang="en-US" smtClean="0"/>
              <a:t>11/25/2022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53012B-55E8-49AD-BDB3-202D14085BA4}" type="slidenum">
              <a:rPr lang="en-US" smtClean="0"/>
              <a:t>‹#›</a:t>
            </a:fld>
            <a:endParaRPr lang="en-US"/>
          </a:p>
        </p:txBody>
      </p:sp>
    </p:spTree>
    <p:extLst>
      <p:ext uri="{BB962C8B-B14F-4D97-AF65-F5344CB8AC3E}">
        <p14:creationId xmlns:p14="http://schemas.microsoft.com/office/powerpoint/2010/main" val="1858211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D33B26-3160-4C03-9195-145B0B867818}" type="datetimeFigureOut">
              <a:rPr lang="en-US" smtClean="0"/>
              <a:t>11/25/2022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53012B-55E8-49AD-BDB3-202D14085BA4}" type="slidenum">
              <a:rPr lang="en-US" smtClean="0"/>
              <a:t>‹#›</a:t>
            </a:fld>
            <a:endParaRPr lang="en-US"/>
          </a:p>
        </p:txBody>
      </p:sp>
    </p:spTree>
    <p:extLst>
      <p:ext uri="{BB962C8B-B14F-4D97-AF65-F5344CB8AC3E}">
        <p14:creationId xmlns:p14="http://schemas.microsoft.com/office/powerpoint/2010/main" val="2083868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0D33B26-3160-4C03-9195-145B0B867818}" type="datetimeFigureOut">
              <a:rPr lang="en-US" smtClean="0"/>
              <a:t>11/25/2022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53012B-55E8-49AD-BDB3-202D14085BA4}" type="slidenum">
              <a:rPr lang="en-US" smtClean="0"/>
              <a:t>‹#›</a:t>
            </a:fld>
            <a:endParaRPr lang="en-US"/>
          </a:p>
        </p:txBody>
      </p:sp>
    </p:spTree>
    <p:extLst>
      <p:ext uri="{BB962C8B-B14F-4D97-AF65-F5344CB8AC3E}">
        <p14:creationId xmlns:p14="http://schemas.microsoft.com/office/powerpoint/2010/main" val="332884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0D33B26-3160-4C03-9195-145B0B867818}" type="datetimeFigureOut">
              <a:rPr lang="en-US" smtClean="0"/>
              <a:t>11/25/2022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53012B-55E8-49AD-BDB3-202D14085BA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01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0D33B26-3160-4C03-9195-145B0B867818}" type="datetimeFigureOut">
              <a:rPr lang="en-US" smtClean="0"/>
              <a:t>11/25/2022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753012B-55E8-49AD-BDB3-202D14085BA4}"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9307210"/>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794069" cy="6858000"/>
          </a:xfrm>
          <a:prstGeom prst="rect">
            <a:avLst/>
          </a:prstGeom>
        </p:spPr>
      </p:pic>
      <p:sp>
        <p:nvSpPr>
          <p:cNvPr id="5" name="TextBox 4"/>
          <p:cNvSpPr txBox="1"/>
          <p:nvPr/>
        </p:nvSpPr>
        <p:spPr>
          <a:xfrm>
            <a:off x="4794069" y="0"/>
            <a:ext cx="7397931" cy="1323439"/>
          </a:xfrm>
          <a:prstGeom prst="rect">
            <a:avLst/>
          </a:prstGeom>
          <a:noFill/>
        </p:spPr>
        <p:txBody>
          <a:bodyPr wrap="square" rtlCol="0">
            <a:spAutoFit/>
          </a:bodyPr>
          <a:lstStyle/>
          <a:p>
            <a:pPr algn="ctr"/>
            <a:r>
              <a:rPr lang="en-US" sz="4000" smtClean="0">
                <a:cs typeface="Calibri" panose="020F0502020204030204" pitchFamily="34" charset="0"/>
              </a:rPr>
              <a:t>ĐỀ TÀI</a:t>
            </a:r>
          </a:p>
          <a:p>
            <a:pPr algn="ctr"/>
            <a:r>
              <a:rPr lang="en-US" sz="4000" smtClean="0">
                <a:cs typeface="Calibri" panose="020F0502020204030204" pitchFamily="34" charset="0"/>
              </a:rPr>
              <a:t>ỨNG DỤNG HỖ TRỢ CHAT </a:t>
            </a:r>
            <a:endParaRPr lang="en-US" sz="4000">
              <a:cs typeface="Calibri" panose="020F0502020204030204" pitchFamily="34" charset="0"/>
            </a:endParaRPr>
          </a:p>
        </p:txBody>
      </p:sp>
      <p:sp>
        <p:nvSpPr>
          <p:cNvPr id="6" name="TextBox 5"/>
          <p:cNvSpPr txBox="1"/>
          <p:nvPr/>
        </p:nvSpPr>
        <p:spPr>
          <a:xfrm>
            <a:off x="9274214" y="5750004"/>
            <a:ext cx="2917786" cy="1107996"/>
          </a:xfrm>
          <a:prstGeom prst="rect">
            <a:avLst/>
          </a:prstGeom>
          <a:noFill/>
        </p:spPr>
        <p:txBody>
          <a:bodyPr wrap="none" rtlCol="0">
            <a:spAutoFit/>
          </a:bodyPr>
          <a:lstStyle/>
          <a:p>
            <a:r>
              <a:rPr lang="en-US" sz="6600" smtClean="0">
                <a:cs typeface="Calibri" panose="020F0502020204030204" pitchFamily="34" charset="0"/>
              </a:rPr>
              <a:t>Nhóm 5</a:t>
            </a:r>
            <a:endParaRPr lang="en-US" sz="6600">
              <a:cs typeface="Calibri" panose="020F0502020204030204" pitchFamily="34" charset="0"/>
            </a:endParaRPr>
          </a:p>
        </p:txBody>
      </p:sp>
      <p:sp>
        <p:nvSpPr>
          <p:cNvPr id="8" name="TextBox 7"/>
          <p:cNvSpPr txBox="1"/>
          <p:nvPr/>
        </p:nvSpPr>
        <p:spPr>
          <a:xfrm>
            <a:off x="4794069" y="1323439"/>
            <a:ext cx="1762021" cy="523220"/>
          </a:xfrm>
          <a:prstGeom prst="rect">
            <a:avLst/>
          </a:prstGeom>
          <a:noFill/>
        </p:spPr>
        <p:txBody>
          <a:bodyPr wrap="none" rtlCol="0">
            <a:spAutoFit/>
          </a:bodyPr>
          <a:lstStyle/>
          <a:p>
            <a:r>
              <a:rPr lang="en-US" sz="2800" smtClean="0"/>
              <a:t>Thành viên:</a:t>
            </a:r>
            <a:endParaRPr lang="en-US" sz="2800"/>
          </a:p>
        </p:txBody>
      </p:sp>
      <p:sp>
        <p:nvSpPr>
          <p:cNvPr id="9" name="TextBox 8"/>
          <p:cNvSpPr txBox="1"/>
          <p:nvPr/>
        </p:nvSpPr>
        <p:spPr>
          <a:xfrm>
            <a:off x="5675079" y="1846659"/>
            <a:ext cx="3533340" cy="400110"/>
          </a:xfrm>
          <a:prstGeom prst="rect">
            <a:avLst/>
          </a:prstGeom>
          <a:noFill/>
        </p:spPr>
        <p:txBody>
          <a:bodyPr wrap="none" rtlCol="0">
            <a:spAutoFit/>
          </a:bodyPr>
          <a:lstStyle/>
          <a:p>
            <a:r>
              <a:rPr lang="en-US" sz="2000" smtClean="0"/>
              <a:t>Nguyễn Tấn Cường - 19486871</a:t>
            </a:r>
            <a:endParaRPr lang="en-US" sz="2000"/>
          </a:p>
        </p:txBody>
      </p:sp>
      <p:sp>
        <p:nvSpPr>
          <p:cNvPr id="10" name="TextBox 9"/>
          <p:cNvSpPr txBox="1"/>
          <p:nvPr/>
        </p:nvSpPr>
        <p:spPr>
          <a:xfrm>
            <a:off x="5675079" y="2243182"/>
            <a:ext cx="3533340" cy="400110"/>
          </a:xfrm>
          <a:prstGeom prst="rect">
            <a:avLst/>
          </a:prstGeom>
          <a:noFill/>
        </p:spPr>
        <p:txBody>
          <a:bodyPr wrap="none" rtlCol="0">
            <a:spAutoFit/>
          </a:bodyPr>
          <a:lstStyle/>
          <a:p>
            <a:r>
              <a:rPr lang="en-US" sz="2000" smtClean="0"/>
              <a:t>Nguyễn Hoàng Anh - 19444531</a:t>
            </a:r>
            <a:endParaRPr lang="en-US" sz="2000"/>
          </a:p>
        </p:txBody>
      </p:sp>
      <p:sp>
        <p:nvSpPr>
          <p:cNvPr id="11" name="TextBox 10"/>
          <p:cNvSpPr txBox="1"/>
          <p:nvPr/>
        </p:nvSpPr>
        <p:spPr>
          <a:xfrm>
            <a:off x="5675079" y="3437145"/>
            <a:ext cx="2805576" cy="400110"/>
          </a:xfrm>
          <a:prstGeom prst="rect">
            <a:avLst/>
          </a:prstGeom>
          <a:noFill/>
        </p:spPr>
        <p:txBody>
          <a:bodyPr wrap="none" rtlCol="0">
            <a:spAutoFit/>
          </a:bodyPr>
          <a:lstStyle/>
          <a:p>
            <a:r>
              <a:rPr lang="en-US" sz="2000"/>
              <a:t>Lê Tấn Đăng - 19526881</a:t>
            </a:r>
          </a:p>
        </p:txBody>
      </p:sp>
      <p:sp>
        <p:nvSpPr>
          <p:cNvPr id="12" name="TextBox 11"/>
          <p:cNvSpPr txBox="1"/>
          <p:nvPr/>
        </p:nvSpPr>
        <p:spPr>
          <a:xfrm>
            <a:off x="5675079" y="3036228"/>
            <a:ext cx="3592650" cy="400110"/>
          </a:xfrm>
          <a:prstGeom prst="rect">
            <a:avLst/>
          </a:prstGeom>
          <a:noFill/>
        </p:spPr>
        <p:txBody>
          <a:bodyPr wrap="none" rtlCol="0">
            <a:spAutoFit/>
          </a:bodyPr>
          <a:lstStyle/>
          <a:p>
            <a:r>
              <a:rPr lang="en-US" sz="2000"/>
              <a:t>Nguyễn Vương Hạo - 19529431</a:t>
            </a:r>
          </a:p>
        </p:txBody>
      </p:sp>
      <p:sp>
        <p:nvSpPr>
          <p:cNvPr id="13" name="TextBox 12"/>
          <p:cNvSpPr txBox="1"/>
          <p:nvPr/>
        </p:nvSpPr>
        <p:spPr>
          <a:xfrm>
            <a:off x="5675079" y="2639705"/>
            <a:ext cx="3230372" cy="400110"/>
          </a:xfrm>
          <a:prstGeom prst="rect">
            <a:avLst/>
          </a:prstGeom>
          <a:noFill/>
        </p:spPr>
        <p:txBody>
          <a:bodyPr wrap="none" rtlCol="0">
            <a:spAutoFit/>
          </a:bodyPr>
          <a:lstStyle/>
          <a:p>
            <a:r>
              <a:rPr lang="en-US" sz="2000" smtClean="0"/>
              <a:t>Nguyễn Tiến Đạt - 19531201</a:t>
            </a:r>
            <a:endParaRPr lang="en-US" sz="2000"/>
          </a:p>
        </p:txBody>
      </p:sp>
    </p:spTree>
    <p:extLst>
      <p:ext uri="{BB962C8B-B14F-4D97-AF65-F5344CB8AC3E}">
        <p14:creationId xmlns:p14="http://schemas.microsoft.com/office/powerpoint/2010/main" val="2063923370"/>
      </p:ext>
    </p:extLst>
  </p:cSld>
  <p:clrMapOvr>
    <a:masterClrMapping/>
  </p:clrMapOvr>
  <p:transition spd="slow">
    <p:cov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646331"/>
          </a:xfrm>
          <a:prstGeom prst="rect">
            <a:avLst/>
          </a:prstGeom>
          <a:noFill/>
        </p:spPr>
        <p:txBody>
          <a:bodyPr wrap="square" rtlCol="0">
            <a:spAutoFit/>
          </a:bodyPr>
          <a:lstStyle/>
          <a:p>
            <a:pPr algn="ctr"/>
            <a:r>
              <a:rPr lang="en-US" sz="3600"/>
              <a:t>2</a:t>
            </a:r>
            <a:r>
              <a:rPr lang="en-US" sz="3600" smtClean="0"/>
              <a:t>. Phân tích và thiết kế hệ thống</a:t>
            </a:r>
            <a:endParaRPr lang="en-US" sz="3600"/>
          </a:p>
        </p:txBody>
      </p:sp>
      <p:sp>
        <p:nvSpPr>
          <p:cNvPr id="3" name="TextBox 2"/>
          <p:cNvSpPr txBox="1"/>
          <p:nvPr/>
        </p:nvSpPr>
        <p:spPr>
          <a:xfrm>
            <a:off x="1" y="646331"/>
            <a:ext cx="5120640" cy="830997"/>
          </a:xfrm>
          <a:prstGeom prst="rect">
            <a:avLst/>
          </a:prstGeom>
          <a:noFill/>
        </p:spPr>
        <p:txBody>
          <a:bodyPr wrap="square" rtlCol="0">
            <a:spAutoFit/>
          </a:bodyPr>
          <a:lstStyle/>
          <a:p>
            <a:r>
              <a:rPr lang="en-US" sz="2400" smtClean="0"/>
              <a:t>2.2 Thiết kế hệ thống:</a:t>
            </a:r>
          </a:p>
          <a:p>
            <a:r>
              <a:rPr lang="en-US" sz="2400"/>
              <a:t>-</a:t>
            </a:r>
            <a:r>
              <a:rPr lang="en-US" sz="2400" smtClean="0"/>
              <a:t> Chức năng đăng kí:</a:t>
            </a:r>
            <a:endParaRPr lang="en-US" sz="2400"/>
          </a:p>
        </p:txBody>
      </p:sp>
      <p:sp>
        <p:nvSpPr>
          <p:cNvPr id="7" name="TextBox 6"/>
          <p:cNvSpPr txBox="1"/>
          <p:nvPr/>
        </p:nvSpPr>
        <p:spPr>
          <a:xfrm>
            <a:off x="169816" y="1477328"/>
            <a:ext cx="2063930" cy="400110"/>
          </a:xfrm>
          <a:prstGeom prst="rect">
            <a:avLst/>
          </a:prstGeom>
          <a:noFill/>
        </p:spPr>
        <p:txBody>
          <a:bodyPr wrap="square" rtlCol="0">
            <a:spAutoFit/>
          </a:bodyPr>
          <a:lstStyle/>
          <a:p>
            <a:r>
              <a:rPr lang="en-US" sz="2000" smtClean="0"/>
              <a:t>(Sơ đồ tuần tự)</a:t>
            </a:r>
            <a:endParaRPr lang="en-US" sz="2000"/>
          </a:p>
        </p:txBody>
      </p:sp>
      <p:pic>
        <p:nvPicPr>
          <p:cNvPr id="6" name="image51.jpg"/>
          <p:cNvPicPr/>
          <p:nvPr/>
        </p:nvPicPr>
        <p:blipFill>
          <a:blip r:embed="rId2"/>
          <a:srcRect/>
          <a:stretch>
            <a:fillRect/>
          </a:stretch>
        </p:blipFill>
        <p:spPr>
          <a:xfrm>
            <a:off x="3892731" y="646331"/>
            <a:ext cx="7994469" cy="6041852"/>
          </a:xfrm>
          <a:prstGeom prst="rect">
            <a:avLst/>
          </a:prstGeom>
          <a:ln/>
        </p:spPr>
      </p:pic>
    </p:spTree>
    <p:extLst>
      <p:ext uri="{BB962C8B-B14F-4D97-AF65-F5344CB8AC3E}">
        <p14:creationId xmlns:p14="http://schemas.microsoft.com/office/powerpoint/2010/main" val="3480461977"/>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646331"/>
          </a:xfrm>
          <a:prstGeom prst="rect">
            <a:avLst/>
          </a:prstGeom>
          <a:noFill/>
        </p:spPr>
        <p:txBody>
          <a:bodyPr wrap="square" rtlCol="0">
            <a:spAutoFit/>
          </a:bodyPr>
          <a:lstStyle/>
          <a:p>
            <a:pPr algn="ctr"/>
            <a:r>
              <a:rPr lang="en-US" sz="3600"/>
              <a:t>2</a:t>
            </a:r>
            <a:r>
              <a:rPr lang="en-US" sz="3600" smtClean="0"/>
              <a:t>. Phân tích và thiết kế hệ thống</a:t>
            </a:r>
            <a:endParaRPr lang="en-US" sz="3600"/>
          </a:p>
        </p:txBody>
      </p:sp>
      <p:sp>
        <p:nvSpPr>
          <p:cNvPr id="3" name="TextBox 2"/>
          <p:cNvSpPr txBox="1"/>
          <p:nvPr/>
        </p:nvSpPr>
        <p:spPr>
          <a:xfrm>
            <a:off x="1" y="646331"/>
            <a:ext cx="5120640" cy="830997"/>
          </a:xfrm>
          <a:prstGeom prst="rect">
            <a:avLst/>
          </a:prstGeom>
          <a:noFill/>
        </p:spPr>
        <p:txBody>
          <a:bodyPr wrap="square" rtlCol="0">
            <a:spAutoFit/>
          </a:bodyPr>
          <a:lstStyle/>
          <a:p>
            <a:r>
              <a:rPr lang="en-US" sz="2400" smtClean="0"/>
              <a:t>2.2 Thiết kế hệ thống:</a:t>
            </a:r>
          </a:p>
          <a:p>
            <a:r>
              <a:rPr lang="en-US" sz="2400"/>
              <a:t>-</a:t>
            </a:r>
            <a:r>
              <a:rPr lang="en-US" sz="2400" smtClean="0"/>
              <a:t> Chức năng nhắn tin:</a:t>
            </a:r>
            <a:endParaRPr lang="en-US" sz="2400"/>
          </a:p>
        </p:txBody>
      </p:sp>
      <p:sp>
        <p:nvSpPr>
          <p:cNvPr id="7" name="TextBox 6"/>
          <p:cNvSpPr txBox="1"/>
          <p:nvPr/>
        </p:nvSpPr>
        <p:spPr>
          <a:xfrm>
            <a:off x="143692" y="1477328"/>
            <a:ext cx="2194559" cy="400110"/>
          </a:xfrm>
          <a:prstGeom prst="rect">
            <a:avLst/>
          </a:prstGeom>
          <a:noFill/>
        </p:spPr>
        <p:txBody>
          <a:bodyPr wrap="square" rtlCol="0">
            <a:spAutoFit/>
          </a:bodyPr>
          <a:lstStyle/>
          <a:p>
            <a:r>
              <a:rPr lang="en-US" sz="2000" smtClean="0"/>
              <a:t>(Sơ đồ hoạt động)</a:t>
            </a:r>
            <a:endParaRPr lang="en-US" sz="2000"/>
          </a:p>
        </p:txBody>
      </p:sp>
      <p:pic>
        <p:nvPicPr>
          <p:cNvPr id="6" name="image50.jpg"/>
          <p:cNvPicPr/>
          <p:nvPr/>
        </p:nvPicPr>
        <p:blipFill>
          <a:blip r:embed="rId2"/>
          <a:srcRect/>
          <a:stretch>
            <a:fillRect/>
          </a:stretch>
        </p:blipFill>
        <p:spPr>
          <a:xfrm>
            <a:off x="3553097" y="646331"/>
            <a:ext cx="8503920" cy="6067978"/>
          </a:xfrm>
          <a:prstGeom prst="rect">
            <a:avLst/>
          </a:prstGeom>
          <a:ln/>
        </p:spPr>
      </p:pic>
    </p:spTree>
    <p:extLst>
      <p:ext uri="{BB962C8B-B14F-4D97-AF65-F5344CB8AC3E}">
        <p14:creationId xmlns:p14="http://schemas.microsoft.com/office/powerpoint/2010/main" val="631335990"/>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646331"/>
          </a:xfrm>
          <a:prstGeom prst="rect">
            <a:avLst/>
          </a:prstGeom>
          <a:noFill/>
        </p:spPr>
        <p:txBody>
          <a:bodyPr wrap="square" rtlCol="0">
            <a:spAutoFit/>
          </a:bodyPr>
          <a:lstStyle/>
          <a:p>
            <a:pPr algn="ctr"/>
            <a:r>
              <a:rPr lang="en-US" sz="3600"/>
              <a:t>2</a:t>
            </a:r>
            <a:r>
              <a:rPr lang="en-US" sz="3600" smtClean="0"/>
              <a:t>. Phân tích và thiết kế hệ thống</a:t>
            </a:r>
            <a:endParaRPr lang="en-US" sz="3600"/>
          </a:p>
        </p:txBody>
      </p:sp>
      <p:sp>
        <p:nvSpPr>
          <p:cNvPr id="3" name="TextBox 2"/>
          <p:cNvSpPr txBox="1"/>
          <p:nvPr/>
        </p:nvSpPr>
        <p:spPr>
          <a:xfrm>
            <a:off x="1" y="646331"/>
            <a:ext cx="5120640" cy="830997"/>
          </a:xfrm>
          <a:prstGeom prst="rect">
            <a:avLst/>
          </a:prstGeom>
          <a:noFill/>
        </p:spPr>
        <p:txBody>
          <a:bodyPr wrap="square" rtlCol="0">
            <a:spAutoFit/>
          </a:bodyPr>
          <a:lstStyle/>
          <a:p>
            <a:r>
              <a:rPr lang="en-US" sz="2400" smtClean="0"/>
              <a:t>2.2 Thiết kế hệ thống:</a:t>
            </a:r>
          </a:p>
          <a:p>
            <a:r>
              <a:rPr lang="en-US" sz="2400"/>
              <a:t>-</a:t>
            </a:r>
            <a:r>
              <a:rPr lang="en-US" sz="2400" smtClean="0"/>
              <a:t> Chức năng nhắn tin:</a:t>
            </a:r>
            <a:endParaRPr lang="en-US" sz="2400"/>
          </a:p>
        </p:txBody>
      </p:sp>
      <p:sp>
        <p:nvSpPr>
          <p:cNvPr id="7" name="TextBox 6"/>
          <p:cNvSpPr txBox="1"/>
          <p:nvPr/>
        </p:nvSpPr>
        <p:spPr>
          <a:xfrm>
            <a:off x="169816" y="1477328"/>
            <a:ext cx="2063930" cy="400110"/>
          </a:xfrm>
          <a:prstGeom prst="rect">
            <a:avLst/>
          </a:prstGeom>
          <a:noFill/>
        </p:spPr>
        <p:txBody>
          <a:bodyPr wrap="square" rtlCol="0">
            <a:spAutoFit/>
          </a:bodyPr>
          <a:lstStyle/>
          <a:p>
            <a:r>
              <a:rPr lang="en-US" sz="2000" smtClean="0"/>
              <a:t>(Sơ đồ tuần tự)</a:t>
            </a:r>
            <a:endParaRPr lang="en-US" sz="2000"/>
          </a:p>
        </p:txBody>
      </p:sp>
      <p:pic>
        <p:nvPicPr>
          <p:cNvPr id="8" name="image52.jpg"/>
          <p:cNvPicPr/>
          <p:nvPr/>
        </p:nvPicPr>
        <p:blipFill>
          <a:blip r:embed="rId2"/>
          <a:srcRect/>
          <a:stretch>
            <a:fillRect/>
          </a:stretch>
        </p:blipFill>
        <p:spPr>
          <a:xfrm>
            <a:off x="4493621" y="825817"/>
            <a:ext cx="7498081" cy="5823177"/>
          </a:xfrm>
          <a:prstGeom prst="rect">
            <a:avLst/>
          </a:prstGeom>
          <a:ln/>
        </p:spPr>
      </p:pic>
    </p:spTree>
    <p:extLst>
      <p:ext uri="{BB962C8B-B14F-4D97-AF65-F5344CB8AC3E}">
        <p14:creationId xmlns:p14="http://schemas.microsoft.com/office/powerpoint/2010/main" val="3683784829"/>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646331"/>
          </a:xfrm>
          <a:prstGeom prst="rect">
            <a:avLst/>
          </a:prstGeom>
          <a:noFill/>
        </p:spPr>
        <p:txBody>
          <a:bodyPr wrap="square" rtlCol="0">
            <a:spAutoFit/>
          </a:bodyPr>
          <a:lstStyle/>
          <a:p>
            <a:pPr algn="ctr"/>
            <a:r>
              <a:rPr lang="en-US" sz="3600"/>
              <a:t>2</a:t>
            </a:r>
            <a:r>
              <a:rPr lang="en-US" sz="3600" smtClean="0"/>
              <a:t>. Phân tích và thiết kế hệ thống</a:t>
            </a:r>
            <a:endParaRPr lang="en-US" sz="3600"/>
          </a:p>
        </p:txBody>
      </p:sp>
      <p:sp>
        <p:nvSpPr>
          <p:cNvPr id="3" name="TextBox 2"/>
          <p:cNvSpPr txBox="1"/>
          <p:nvPr/>
        </p:nvSpPr>
        <p:spPr>
          <a:xfrm>
            <a:off x="1" y="646331"/>
            <a:ext cx="5120640" cy="830997"/>
          </a:xfrm>
          <a:prstGeom prst="rect">
            <a:avLst/>
          </a:prstGeom>
          <a:noFill/>
        </p:spPr>
        <p:txBody>
          <a:bodyPr wrap="square" rtlCol="0">
            <a:spAutoFit/>
          </a:bodyPr>
          <a:lstStyle/>
          <a:p>
            <a:r>
              <a:rPr lang="en-US" sz="2400" smtClean="0"/>
              <a:t>2.2 Thiết kế hệ thống:</a:t>
            </a:r>
          </a:p>
          <a:p>
            <a:r>
              <a:rPr lang="en-US" sz="2400"/>
              <a:t>-</a:t>
            </a:r>
            <a:r>
              <a:rPr lang="en-US" sz="2400" smtClean="0"/>
              <a:t> Chức năng kết bạn:</a:t>
            </a:r>
            <a:endParaRPr lang="en-US" sz="2400"/>
          </a:p>
        </p:txBody>
      </p:sp>
      <p:sp>
        <p:nvSpPr>
          <p:cNvPr id="7" name="TextBox 6"/>
          <p:cNvSpPr txBox="1"/>
          <p:nvPr/>
        </p:nvSpPr>
        <p:spPr>
          <a:xfrm>
            <a:off x="143692" y="1477328"/>
            <a:ext cx="2194559" cy="400110"/>
          </a:xfrm>
          <a:prstGeom prst="rect">
            <a:avLst/>
          </a:prstGeom>
          <a:noFill/>
        </p:spPr>
        <p:txBody>
          <a:bodyPr wrap="square" rtlCol="0">
            <a:spAutoFit/>
          </a:bodyPr>
          <a:lstStyle/>
          <a:p>
            <a:r>
              <a:rPr lang="en-US" sz="2000" smtClean="0"/>
              <a:t>(Sơ đồ hoạt động)</a:t>
            </a:r>
            <a:endParaRPr lang="en-US" sz="2000"/>
          </a:p>
        </p:txBody>
      </p:sp>
      <p:pic>
        <p:nvPicPr>
          <p:cNvPr id="8" name="image26.jpg"/>
          <p:cNvPicPr/>
          <p:nvPr/>
        </p:nvPicPr>
        <p:blipFill>
          <a:blip r:embed="rId2"/>
          <a:srcRect/>
          <a:stretch>
            <a:fillRect/>
          </a:stretch>
        </p:blipFill>
        <p:spPr>
          <a:xfrm>
            <a:off x="3252651" y="646331"/>
            <a:ext cx="8778239" cy="6107165"/>
          </a:xfrm>
          <a:prstGeom prst="rect">
            <a:avLst/>
          </a:prstGeom>
          <a:ln/>
        </p:spPr>
      </p:pic>
    </p:spTree>
    <p:extLst>
      <p:ext uri="{BB962C8B-B14F-4D97-AF65-F5344CB8AC3E}">
        <p14:creationId xmlns:p14="http://schemas.microsoft.com/office/powerpoint/2010/main" val="3673770154"/>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646331"/>
          </a:xfrm>
          <a:prstGeom prst="rect">
            <a:avLst/>
          </a:prstGeom>
          <a:noFill/>
        </p:spPr>
        <p:txBody>
          <a:bodyPr wrap="square" rtlCol="0">
            <a:spAutoFit/>
          </a:bodyPr>
          <a:lstStyle/>
          <a:p>
            <a:pPr algn="ctr"/>
            <a:r>
              <a:rPr lang="en-US" sz="3600"/>
              <a:t>2</a:t>
            </a:r>
            <a:r>
              <a:rPr lang="en-US" sz="3600" smtClean="0"/>
              <a:t>. Phân tích và thiết kế hệ thống</a:t>
            </a:r>
            <a:endParaRPr lang="en-US" sz="3600"/>
          </a:p>
        </p:txBody>
      </p:sp>
      <p:sp>
        <p:nvSpPr>
          <p:cNvPr id="3" name="TextBox 2"/>
          <p:cNvSpPr txBox="1"/>
          <p:nvPr/>
        </p:nvSpPr>
        <p:spPr>
          <a:xfrm>
            <a:off x="1" y="646331"/>
            <a:ext cx="5120640" cy="830997"/>
          </a:xfrm>
          <a:prstGeom prst="rect">
            <a:avLst/>
          </a:prstGeom>
          <a:noFill/>
        </p:spPr>
        <p:txBody>
          <a:bodyPr wrap="square" rtlCol="0">
            <a:spAutoFit/>
          </a:bodyPr>
          <a:lstStyle/>
          <a:p>
            <a:r>
              <a:rPr lang="en-US" sz="2400" smtClean="0"/>
              <a:t>2.2 Thiết kế hệ thống:</a:t>
            </a:r>
          </a:p>
          <a:p>
            <a:r>
              <a:rPr lang="en-US" sz="2400"/>
              <a:t>-</a:t>
            </a:r>
            <a:r>
              <a:rPr lang="en-US" sz="2400" smtClean="0"/>
              <a:t> Chức năng kết bạn:</a:t>
            </a:r>
            <a:endParaRPr lang="en-US" sz="2400"/>
          </a:p>
        </p:txBody>
      </p:sp>
      <p:sp>
        <p:nvSpPr>
          <p:cNvPr id="7" name="TextBox 6"/>
          <p:cNvSpPr txBox="1"/>
          <p:nvPr/>
        </p:nvSpPr>
        <p:spPr>
          <a:xfrm>
            <a:off x="169816" y="1477328"/>
            <a:ext cx="2063930" cy="400110"/>
          </a:xfrm>
          <a:prstGeom prst="rect">
            <a:avLst/>
          </a:prstGeom>
          <a:noFill/>
        </p:spPr>
        <p:txBody>
          <a:bodyPr wrap="square" rtlCol="0">
            <a:spAutoFit/>
          </a:bodyPr>
          <a:lstStyle/>
          <a:p>
            <a:r>
              <a:rPr lang="en-US" sz="2000" smtClean="0"/>
              <a:t>(Sơ đồ tuần tự)</a:t>
            </a:r>
            <a:endParaRPr lang="en-US" sz="2000"/>
          </a:p>
        </p:txBody>
      </p:sp>
      <p:pic>
        <p:nvPicPr>
          <p:cNvPr id="6" name="image27.jpg"/>
          <p:cNvPicPr/>
          <p:nvPr/>
        </p:nvPicPr>
        <p:blipFill>
          <a:blip r:embed="rId2"/>
          <a:srcRect/>
          <a:stretch>
            <a:fillRect/>
          </a:stretch>
        </p:blipFill>
        <p:spPr>
          <a:xfrm>
            <a:off x="5290456" y="801461"/>
            <a:ext cx="6180683" cy="6056539"/>
          </a:xfrm>
          <a:prstGeom prst="rect">
            <a:avLst/>
          </a:prstGeom>
          <a:ln/>
        </p:spPr>
      </p:pic>
    </p:spTree>
    <p:extLst>
      <p:ext uri="{BB962C8B-B14F-4D97-AF65-F5344CB8AC3E}">
        <p14:creationId xmlns:p14="http://schemas.microsoft.com/office/powerpoint/2010/main" val="2983994593"/>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646331"/>
          </a:xfrm>
          <a:prstGeom prst="rect">
            <a:avLst/>
          </a:prstGeom>
          <a:noFill/>
        </p:spPr>
        <p:txBody>
          <a:bodyPr wrap="square" rtlCol="0">
            <a:spAutoFit/>
          </a:bodyPr>
          <a:lstStyle/>
          <a:p>
            <a:pPr algn="ctr"/>
            <a:r>
              <a:rPr lang="en-US" sz="3600"/>
              <a:t>2</a:t>
            </a:r>
            <a:r>
              <a:rPr lang="en-US" sz="3600" smtClean="0"/>
              <a:t>. Phân tích và thiết kế hệ thống</a:t>
            </a:r>
            <a:endParaRPr lang="en-US" sz="3600"/>
          </a:p>
        </p:txBody>
      </p:sp>
      <p:sp>
        <p:nvSpPr>
          <p:cNvPr id="3" name="TextBox 2"/>
          <p:cNvSpPr txBox="1"/>
          <p:nvPr/>
        </p:nvSpPr>
        <p:spPr>
          <a:xfrm>
            <a:off x="1" y="646331"/>
            <a:ext cx="5120640" cy="830997"/>
          </a:xfrm>
          <a:prstGeom prst="rect">
            <a:avLst/>
          </a:prstGeom>
          <a:noFill/>
        </p:spPr>
        <p:txBody>
          <a:bodyPr wrap="square" rtlCol="0">
            <a:spAutoFit/>
          </a:bodyPr>
          <a:lstStyle/>
          <a:p>
            <a:r>
              <a:rPr lang="en-US" sz="2400" smtClean="0"/>
              <a:t>2.2 Thiết kế hệ thống:</a:t>
            </a:r>
          </a:p>
          <a:p>
            <a:r>
              <a:rPr lang="en-US" sz="2400"/>
              <a:t>-</a:t>
            </a:r>
            <a:r>
              <a:rPr lang="en-US" sz="2400" smtClean="0"/>
              <a:t> Chức năng tạo nhóm:</a:t>
            </a:r>
            <a:endParaRPr lang="en-US" sz="2400"/>
          </a:p>
        </p:txBody>
      </p:sp>
      <p:sp>
        <p:nvSpPr>
          <p:cNvPr id="7" name="TextBox 6"/>
          <p:cNvSpPr txBox="1"/>
          <p:nvPr/>
        </p:nvSpPr>
        <p:spPr>
          <a:xfrm>
            <a:off x="143692" y="1477328"/>
            <a:ext cx="2194559" cy="400110"/>
          </a:xfrm>
          <a:prstGeom prst="rect">
            <a:avLst/>
          </a:prstGeom>
          <a:noFill/>
        </p:spPr>
        <p:txBody>
          <a:bodyPr wrap="square" rtlCol="0">
            <a:spAutoFit/>
          </a:bodyPr>
          <a:lstStyle/>
          <a:p>
            <a:r>
              <a:rPr lang="en-US" sz="2000" smtClean="0"/>
              <a:t>(Sơ đồ hoạt động)</a:t>
            </a:r>
            <a:endParaRPr lang="en-US" sz="2000"/>
          </a:p>
        </p:txBody>
      </p:sp>
      <p:pic>
        <p:nvPicPr>
          <p:cNvPr id="6" name="image35.jpg"/>
          <p:cNvPicPr/>
          <p:nvPr/>
        </p:nvPicPr>
        <p:blipFill>
          <a:blip r:embed="rId2"/>
          <a:srcRect/>
          <a:stretch>
            <a:fillRect/>
          </a:stretch>
        </p:blipFill>
        <p:spPr>
          <a:xfrm>
            <a:off x="4150042" y="770709"/>
            <a:ext cx="7867787" cy="5930537"/>
          </a:xfrm>
          <a:prstGeom prst="rect">
            <a:avLst/>
          </a:prstGeom>
          <a:ln/>
        </p:spPr>
      </p:pic>
    </p:spTree>
    <p:extLst>
      <p:ext uri="{BB962C8B-B14F-4D97-AF65-F5344CB8AC3E}">
        <p14:creationId xmlns:p14="http://schemas.microsoft.com/office/powerpoint/2010/main" val="997031351"/>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646331"/>
          </a:xfrm>
          <a:prstGeom prst="rect">
            <a:avLst/>
          </a:prstGeom>
          <a:noFill/>
        </p:spPr>
        <p:txBody>
          <a:bodyPr wrap="square" rtlCol="0">
            <a:spAutoFit/>
          </a:bodyPr>
          <a:lstStyle/>
          <a:p>
            <a:pPr algn="ctr"/>
            <a:r>
              <a:rPr lang="en-US" sz="3600"/>
              <a:t>2</a:t>
            </a:r>
            <a:r>
              <a:rPr lang="en-US" sz="3600" smtClean="0"/>
              <a:t>. Phân tích và thiết kế hệ thống</a:t>
            </a:r>
            <a:endParaRPr lang="en-US" sz="3600"/>
          </a:p>
        </p:txBody>
      </p:sp>
      <p:sp>
        <p:nvSpPr>
          <p:cNvPr id="3" name="TextBox 2"/>
          <p:cNvSpPr txBox="1"/>
          <p:nvPr/>
        </p:nvSpPr>
        <p:spPr>
          <a:xfrm>
            <a:off x="1" y="646331"/>
            <a:ext cx="5120640" cy="830997"/>
          </a:xfrm>
          <a:prstGeom prst="rect">
            <a:avLst/>
          </a:prstGeom>
          <a:noFill/>
        </p:spPr>
        <p:txBody>
          <a:bodyPr wrap="square" rtlCol="0">
            <a:spAutoFit/>
          </a:bodyPr>
          <a:lstStyle/>
          <a:p>
            <a:r>
              <a:rPr lang="en-US" sz="2400" smtClean="0"/>
              <a:t>2.2 Thiết kế hệ thống:</a:t>
            </a:r>
          </a:p>
          <a:p>
            <a:r>
              <a:rPr lang="en-US" sz="2400"/>
              <a:t>-</a:t>
            </a:r>
            <a:r>
              <a:rPr lang="en-US" sz="2400" smtClean="0"/>
              <a:t> Chức năng tạo nhóm:</a:t>
            </a:r>
            <a:endParaRPr lang="en-US" sz="2400"/>
          </a:p>
        </p:txBody>
      </p:sp>
      <p:sp>
        <p:nvSpPr>
          <p:cNvPr id="7" name="TextBox 6"/>
          <p:cNvSpPr txBox="1"/>
          <p:nvPr/>
        </p:nvSpPr>
        <p:spPr>
          <a:xfrm>
            <a:off x="169816" y="1477328"/>
            <a:ext cx="2063930" cy="400110"/>
          </a:xfrm>
          <a:prstGeom prst="rect">
            <a:avLst/>
          </a:prstGeom>
          <a:noFill/>
        </p:spPr>
        <p:txBody>
          <a:bodyPr wrap="square" rtlCol="0">
            <a:spAutoFit/>
          </a:bodyPr>
          <a:lstStyle/>
          <a:p>
            <a:r>
              <a:rPr lang="en-US" sz="2000" smtClean="0"/>
              <a:t>(Sơ đồ tuần tự)</a:t>
            </a:r>
            <a:endParaRPr lang="en-US" sz="2000"/>
          </a:p>
        </p:txBody>
      </p:sp>
      <p:pic>
        <p:nvPicPr>
          <p:cNvPr id="8" name="image31.jpg"/>
          <p:cNvPicPr/>
          <p:nvPr/>
        </p:nvPicPr>
        <p:blipFill>
          <a:blip r:embed="rId2"/>
          <a:srcRect/>
          <a:stretch>
            <a:fillRect/>
          </a:stretch>
        </p:blipFill>
        <p:spPr>
          <a:xfrm>
            <a:off x="5580380" y="798921"/>
            <a:ext cx="6151880" cy="5861050"/>
          </a:xfrm>
          <a:prstGeom prst="rect">
            <a:avLst/>
          </a:prstGeom>
          <a:ln/>
        </p:spPr>
      </p:pic>
    </p:spTree>
    <p:extLst>
      <p:ext uri="{BB962C8B-B14F-4D97-AF65-F5344CB8AC3E}">
        <p14:creationId xmlns:p14="http://schemas.microsoft.com/office/powerpoint/2010/main" val="219245642"/>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646331"/>
          </a:xfrm>
          <a:prstGeom prst="rect">
            <a:avLst/>
          </a:prstGeom>
          <a:noFill/>
        </p:spPr>
        <p:txBody>
          <a:bodyPr wrap="square" rtlCol="0">
            <a:spAutoFit/>
          </a:bodyPr>
          <a:lstStyle/>
          <a:p>
            <a:pPr algn="ctr"/>
            <a:r>
              <a:rPr lang="en-US" sz="3600"/>
              <a:t>2</a:t>
            </a:r>
            <a:r>
              <a:rPr lang="en-US" sz="3600" smtClean="0"/>
              <a:t>. Phân tích và thiết kế hệ thống</a:t>
            </a:r>
            <a:endParaRPr lang="en-US" sz="3600"/>
          </a:p>
        </p:txBody>
      </p:sp>
      <p:sp>
        <p:nvSpPr>
          <p:cNvPr id="3" name="TextBox 2"/>
          <p:cNvSpPr txBox="1"/>
          <p:nvPr/>
        </p:nvSpPr>
        <p:spPr>
          <a:xfrm>
            <a:off x="1" y="646331"/>
            <a:ext cx="5120640" cy="830997"/>
          </a:xfrm>
          <a:prstGeom prst="rect">
            <a:avLst/>
          </a:prstGeom>
          <a:noFill/>
        </p:spPr>
        <p:txBody>
          <a:bodyPr wrap="square" rtlCol="0">
            <a:spAutoFit/>
          </a:bodyPr>
          <a:lstStyle/>
          <a:p>
            <a:r>
              <a:rPr lang="en-US" sz="2400" smtClean="0"/>
              <a:t>2.2 Thiết kế hệ thống:</a:t>
            </a:r>
          </a:p>
          <a:p>
            <a:r>
              <a:rPr lang="en-US" sz="2400" smtClean="0"/>
              <a:t>- Sơ đồ lớp:</a:t>
            </a:r>
            <a:endParaRPr lang="en-US" sz="2400"/>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2916826" y="927463"/>
            <a:ext cx="9127127" cy="5812972"/>
          </a:xfrm>
          <a:prstGeom prst="rect">
            <a:avLst/>
          </a:prstGeom>
        </p:spPr>
      </p:pic>
    </p:spTree>
    <p:extLst>
      <p:ext uri="{BB962C8B-B14F-4D97-AF65-F5344CB8AC3E}">
        <p14:creationId xmlns:p14="http://schemas.microsoft.com/office/powerpoint/2010/main" val="3624998868"/>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646331"/>
          </a:xfrm>
          <a:prstGeom prst="rect">
            <a:avLst/>
          </a:prstGeom>
          <a:noFill/>
        </p:spPr>
        <p:txBody>
          <a:bodyPr wrap="square" rtlCol="0">
            <a:spAutoFit/>
          </a:bodyPr>
          <a:lstStyle/>
          <a:p>
            <a:pPr algn="ctr"/>
            <a:r>
              <a:rPr lang="en-US" sz="3600" smtClean="0"/>
              <a:t>3. Hiện thực hệ thống</a:t>
            </a:r>
            <a:endParaRPr lang="en-US" sz="3600"/>
          </a:p>
        </p:txBody>
      </p:sp>
      <p:sp>
        <p:nvSpPr>
          <p:cNvPr id="5" name="TextBox 4"/>
          <p:cNvSpPr txBox="1"/>
          <p:nvPr/>
        </p:nvSpPr>
        <p:spPr>
          <a:xfrm>
            <a:off x="1" y="646331"/>
            <a:ext cx="5120640" cy="830997"/>
          </a:xfrm>
          <a:prstGeom prst="rect">
            <a:avLst/>
          </a:prstGeom>
          <a:noFill/>
        </p:spPr>
        <p:txBody>
          <a:bodyPr wrap="square" rtlCol="0">
            <a:spAutoFit/>
          </a:bodyPr>
          <a:lstStyle/>
          <a:p>
            <a:r>
              <a:rPr lang="en-US" sz="2400" smtClean="0"/>
              <a:t>3.1 Website:</a:t>
            </a:r>
          </a:p>
          <a:p>
            <a:r>
              <a:rPr lang="en-US" sz="2400" smtClean="0"/>
              <a:t>- Chức năng đăng nhập:</a:t>
            </a:r>
            <a:endParaRPr lang="en-US" sz="2400"/>
          </a:p>
        </p:txBody>
      </p:sp>
      <p:pic>
        <p:nvPicPr>
          <p:cNvPr id="7" name="image8.png"/>
          <p:cNvPicPr/>
          <p:nvPr/>
        </p:nvPicPr>
        <p:blipFill>
          <a:blip r:embed="rId2"/>
          <a:srcRect/>
          <a:stretch>
            <a:fillRect/>
          </a:stretch>
        </p:blipFill>
        <p:spPr>
          <a:xfrm>
            <a:off x="4924697" y="646331"/>
            <a:ext cx="7093131" cy="6081040"/>
          </a:xfrm>
          <a:prstGeom prst="rect">
            <a:avLst/>
          </a:prstGeom>
          <a:ln/>
        </p:spPr>
      </p:pic>
      <p:sp>
        <p:nvSpPr>
          <p:cNvPr id="4" name="Rectangle 3"/>
          <p:cNvSpPr/>
          <p:nvPr/>
        </p:nvSpPr>
        <p:spPr>
          <a:xfrm>
            <a:off x="0" y="1491616"/>
            <a:ext cx="4924697" cy="5201424"/>
          </a:xfrm>
          <a:prstGeom prst="rect">
            <a:avLst/>
          </a:prstGeom>
        </p:spPr>
        <p:txBody>
          <a:bodyPr wrap="square">
            <a:spAutoFit/>
          </a:bodyPr>
          <a:lstStyle/>
          <a:p>
            <a:pPr>
              <a:spcBef>
                <a:spcPts val="1200"/>
              </a:spcBef>
              <a:spcAft>
                <a:spcPts val="1200"/>
              </a:spcAft>
            </a:pPr>
            <a:r>
              <a:rPr lang="en-US" sz="1600">
                <a:ea typeface="Times New Roman" panose="02020603050405020304" pitchFamily="18" charset="0"/>
              </a:rPr>
              <a:t>[1]: Ô nhập thông tin tài khoản: email (email hợp lệ)</a:t>
            </a:r>
            <a:endParaRPr lang="en-US" sz="1600" smtClean="0">
              <a:effectLst/>
              <a:ea typeface="Times New Roman" panose="02020603050405020304" pitchFamily="18" charset="0"/>
            </a:endParaRPr>
          </a:p>
          <a:p>
            <a:pPr>
              <a:spcBef>
                <a:spcPts val="1200"/>
              </a:spcBef>
              <a:spcAft>
                <a:spcPts val="1200"/>
              </a:spcAft>
            </a:pPr>
            <a:r>
              <a:rPr lang="en-US" sz="1600">
                <a:ea typeface="Times New Roman" panose="02020603050405020304" pitchFamily="18" charset="0"/>
              </a:rPr>
              <a:t>[2]: Ô nhập thông tin tài khoản: mật khẩu ( ít nhất 7 ký tự và không có ký tự đặc biệt)</a:t>
            </a:r>
            <a:endParaRPr lang="en-US" sz="1600" smtClean="0">
              <a:effectLst/>
              <a:ea typeface="Times New Roman" panose="02020603050405020304" pitchFamily="18" charset="0"/>
            </a:endParaRPr>
          </a:p>
          <a:p>
            <a:pPr>
              <a:spcBef>
                <a:spcPts val="1200"/>
              </a:spcBef>
              <a:spcAft>
                <a:spcPts val="1200"/>
              </a:spcAft>
            </a:pPr>
            <a:r>
              <a:rPr lang="en-US" sz="1600">
                <a:ea typeface="Times New Roman" panose="02020603050405020304" pitchFamily="18" charset="0"/>
              </a:rPr>
              <a:t>[3]: Ô nhập thông tin tài khoản: nhập lại mật khẩu ( ít nhất 7 ký tự và không có ký tự đặc biệt và trùng với [2])</a:t>
            </a:r>
            <a:endParaRPr lang="en-US" sz="1600" smtClean="0">
              <a:effectLst/>
              <a:ea typeface="Times New Roman" panose="02020603050405020304" pitchFamily="18" charset="0"/>
            </a:endParaRPr>
          </a:p>
          <a:p>
            <a:pPr>
              <a:spcBef>
                <a:spcPts val="1200"/>
              </a:spcBef>
              <a:spcAft>
                <a:spcPts val="1200"/>
              </a:spcAft>
            </a:pPr>
            <a:r>
              <a:rPr lang="en-US" sz="1600">
                <a:ea typeface="Times New Roman" panose="02020603050405020304" pitchFamily="18" charset="0"/>
              </a:rPr>
              <a:t>[4]: Ô nhập thông tin tài khoản: nhập tên ( không được bỏ trống)</a:t>
            </a:r>
            <a:endParaRPr lang="en-US" sz="1600" smtClean="0">
              <a:effectLst/>
              <a:ea typeface="Times New Roman" panose="02020603050405020304" pitchFamily="18" charset="0"/>
            </a:endParaRPr>
          </a:p>
          <a:p>
            <a:pPr>
              <a:spcBef>
                <a:spcPts val="1200"/>
              </a:spcBef>
              <a:spcAft>
                <a:spcPts val="1200"/>
              </a:spcAft>
            </a:pPr>
            <a:r>
              <a:rPr lang="en-US" sz="1600">
                <a:ea typeface="Times New Roman" panose="02020603050405020304" pitchFamily="18" charset="0"/>
              </a:rPr>
              <a:t>[5]: Ô nhập thông tin tài khoản: nhập họ( không được bỏ trống)</a:t>
            </a:r>
            <a:endParaRPr lang="en-US" sz="1600" smtClean="0">
              <a:effectLst/>
              <a:ea typeface="Times New Roman" panose="02020603050405020304" pitchFamily="18" charset="0"/>
            </a:endParaRPr>
          </a:p>
          <a:p>
            <a:pPr>
              <a:spcBef>
                <a:spcPts val="1200"/>
              </a:spcBef>
              <a:spcAft>
                <a:spcPts val="1200"/>
              </a:spcAft>
            </a:pPr>
            <a:r>
              <a:rPr lang="en-US" sz="1600">
                <a:ea typeface="Times New Roman" panose="02020603050405020304" pitchFamily="18" charset="0"/>
              </a:rPr>
              <a:t>[6]: Radio Button chọn thông tin tài khoản: giới tính.</a:t>
            </a:r>
            <a:endParaRPr lang="en-US" sz="1600" smtClean="0">
              <a:effectLst/>
              <a:ea typeface="Times New Roman" panose="02020603050405020304" pitchFamily="18" charset="0"/>
            </a:endParaRPr>
          </a:p>
          <a:p>
            <a:pPr>
              <a:spcBef>
                <a:spcPts val="1200"/>
              </a:spcBef>
              <a:spcAft>
                <a:spcPts val="1200"/>
              </a:spcAft>
            </a:pPr>
            <a:r>
              <a:rPr lang="en-US" sz="1600">
                <a:ea typeface="Times New Roman" panose="02020603050405020304" pitchFamily="18" charset="0"/>
              </a:rPr>
              <a:t>[7]: Button: click để đăng ký tài khoản.</a:t>
            </a:r>
            <a:endParaRPr lang="en-US" sz="1600" smtClean="0">
              <a:effectLst/>
              <a:ea typeface="Times New Roman" panose="02020603050405020304" pitchFamily="18" charset="0"/>
            </a:endParaRPr>
          </a:p>
          <a:p>
            <a:pPr>
              <a:spcBef>
                <a:spcPts val="1200"/>
              </a:spcBef>
              <a:spcAft>
                <a:spcPts val="1200"/>
              </a:spcAft>
            </a:pPr>
            <a:r>
              <a:rPr lang="en-US" sz="1600">
                <a:ea typeface="Times New Roman" panose="02020603050405020304" pitchFamily="18" charset="0"/>
              </a:rPr>
              <a:t>[8]: Click quay về trang đăng nhập.</a:t>
            </a:r>
            <a:endParaRPr lang="en-US" sz="1600">
              <a:effectLst/>
              <a:ea typeface="Times New Roman" panose="02020603050405020304" pitchFamily="18" charset="0"/>
            </a:endParaRPr>
          </a:p>
        </p:txBody>
      </p:sp>
    </p:spTree>
    <p:extLst>
      <p:ext uri="{BB962C8B-B14F-4D97-AF65-F5344CB8AC3E}">
        <p14:creationId xmlns:p14="http://schemas.microsoft.com/office/powerpoint/2010/main" val="3313289836"/>
      </p:ext>
    </p:extLst>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646331"/>
          </a:xfrm>
          <a:prstGeom prst="rect">
            <a:avLst/>
          </a:prstGeom>
          <a:noFill/>
        </p:spPr>
        <p:txBody>
          <a:bodyPr wrap="square" rtlCol="0">
            <a:spAutoFit/>
          </a:bodyPr>
          <a:lstStyle/>
          <a:p>
            <a:pPr algn="ctr"/>
            <a:r>
              <a:rPr lang="en-US" sz="3600" smtClean="0"/>
              <a:t>3. Hiện thực hệ thống</a:t>
            </a:r>
            <a:endParaRPr lang="en-US" sz="3600"/>
          </a:p>
        </p:txBody>
      </p:sp>
      <p:sp>
        <p:nvSpPr>
          <p:cNvPr id="5" name="TextBox 4"/>
          <p:cNvSpPr txBox="1"/>
          <p:nvPr/>
        </p:nvSpPr>
        <p:spPr>
          <a:xfrm>
            <a:off x="1" y="646331"/>
            <a:ext cx="5120640" cy="830997"/>
          </a:xfrm>
          <a:prstGeom prst="rect">
            <a:avLst/>
          </a:prstGeom>
          <a:noFill/>
        </p:spPr>
        <p:txBody>
          <a:bodyPr wrap="square" rtlCol="0">
            <a:spAutoFit/>
          </a:bodyPr>
          <a:lstStyle/>
          <a:p>
            <a:r>
              <a:rPr lang="en-US" sz="2400" smtClean="0"/>
              <a:t>3.1 Website:</a:t>
            </a:r>
          </a:p>
          <a:p>
            <a:r>
              <a:rPr lang="en-US" sz="2400" smtClean="0"/>
              <a:t>- Chức năng nhắn tin:</a:t>
            </a:r>
            <a:endParaRPr lang="en-US" sz="2400"/>
          </a:p>
        </p:txBody>
      </p:sp>
      <p:pic>
        <p:nvPicPr>
          <p:cNvPr id="6" name="image30.png"/>
          <p:cNvPicPr/>
          <p:nvPr/>
        </p:nvPicPr>
        <p:blipFill>
          <a:blip r:embed="rId2"/>
          <a:srcRect/>
          <a:stretch>
            <a:fillRect/>
          </a:stretch>
        </p:blipFill>
        <p:spPr>
          <a:xfrm>
            <a:off x="4924696" y="796834"/>
            <a:ext cx="7119257" cy="5896206"/>
          </a:xfrm>
          <a:prstGeom prst="rect">
            <a:avLst/>
          </a:prstGeom>
          <a:ln/>
        </p:spPr>
      </p:pic>
      <p:sp>
        <p:nvSpPr>
          <p:cNvPr id="3" name="Rectangle 2"/>
          <p:cNvSpPr/>
          <p:nvPr/>
        </p:nvSpPr>
        <p:spPr>
          <a:xfrm>
            <a:off x="0" y="1464265"/>
            <a:ext cx="4794069" cy="5228775"/>
          </a:xfrm>
          <a:prstGeom prst="rect">
            <a:avLst/>
          </a:prstGeom>
        </p:spPr>
        <p:txBody>
          <a:bodyPr wrap="square">
            <a:spAutoFit/>
          </a:bodyPr>
          <a:lstStyle/>
          <a:p>
            <a:pPr>
              <a:lnSpc>
                <a:spcPct val="107000"/>
              </a:lnSpc>
              <a:spcBef>
                <a:spcPts val="1200"/>
              </a:spcBef>
              <a:spcAft>
                <a:spcPts val="1200"/>
              </a:spcAft>
            </a:pPr>
            <a:r>
              <a:rPr lang="en-US">
                <a:latin typeface="Times New Roman" panose="02020603050405020304" pitchFamily="18" charset="0"/>
                <a:ea typeface="Times New Roman" panose="02020603050405020304" pitchFamily="18" charset="0"/>
              </a:rPr>
              <a:t>[1]: Hiển thị thông tin user trong cuộc trò chuyện </a:t>
            </a:r>
            <a:endParaRPr lang="en-US" sz="1400" smtClean="0">
              <a:effectLst/>
              <a:latin typeface="Times New Roman" panose="02020603050405020304" pitchFamily="18" charset="0"/>
              <a:ea typeface="Times New Roman" panose="02020603050405020304" pitchFamily="18" charset="0"/>
            </a:endParaRPr>
          </a:p>
          <a:p>
            <a:pPr marL="342900" lvl="0" indent="-342900">
              <a:lnSpc>
                <a:spcPct val="107000"/>
              </a:lnSpc>
              <a:spcBef>
                <a:spcPts val="1200"/>
              </a:spcBef>
              <a:spcAft>
                <a:spcPts val="0"/>
              </a:spcAft>
              <a:buFont typeface="Arial" panose="020B0604020202020204" pitchFamily="34" charset="0"/>
              <a:buChar char="●"/>
            </a:pPr>
            <a:r>
              <a:rPr lang="en-US">
                <a:latin typeface="Times New Roman" panose="02020603050405020304" pitchFamily="18" charset="0"/>
                <a:ea typeface="Times New Roman" panose="02020603050405020304" pitchFamily="18" charset="0"/>
              </a:rPr>
              <a:t>Nếu là bạn bè sẽ xem được trạng thái hoạt động và thời gian hoạt động gần đây</a:t>
            </a:r>
            <a:endParaRPr lang="en-US" sz="1400" u="none" strike="noStrike" smtClean="0">
              <a:effectLst/>
              <a:latin typeface="Times New Roman" panose="02020603050405020304" pitchFamily="18" charset="0"/>
              <a:ea typeface="Times New Roman" panose="02020603050405020304" pitchFamily="18" charset="0"/>
            </a:endParaRPr>
          </a:p>
          <a:p>
            <a:pPr marL="342900" lvl="0" indent="-342900">
              <a:lnSpc>
                <a:spcPct val="107000"/>
              </a:lnSpc>
              <a:spcAft>
                <a:spcPts val="1200"/>
              </a:spcAft>
              <a:buFont typeface="Arial" panose="020B0604020202020204" pitchFamily="34" charset="0"/>
              <a:buChar char="●"/>
            </a:pPr>
            <a:r>
              <a:rPr lang="en-US">
                <a:latin typeface="Times New Roman" panose="02020603050405020304" pitchFamily="18" charset="0"/>
                <a:ea typeface="Times New Roman" panose="02020603050405020304" pitchFamily="18" charset="0"/>
              </a:rPr>
              <a:t>Nếu chưa là bạn bè sẽ hiển thị là ‘người lạ’</a:t>
            </a:r>
            <a:endParaRPr lang="en-US" sz="1400" u="none" strike="noStrike" smtClean="0">
              <a:effectLst/>
              <a:latin typeface="Times New Roman" panose="02020603050405020304" pitchFamily="18" charset="0"/>
              <a:ea typeface="Times New Roman" panose="02020603050405020304" pitchFamily="18" charset="0"/>
            </a:endParaRPr>
          </a:p>
          <a:p>
            <a:pPr>
              <a:lnSpc>
                <a:spcPct val="107000"/>
              </a:lnSpc>
              <a:spcBef>
                <a:spcPts val="1200"/>
              </a:spcBef>
              <a:spcAft>
                <a:spcPts val="1200"/>
              </a:spcAft>
            </a:pPr>
            <a:r>
              <a:rPr lang="en-US">
                <a:latin typeface="Times New Roman" panose="02020603050405020304" pitchFamily="18" charset="0"/>
                <a:ea typeface="Times New Roman" panose="02020603050405020304" pitchFamily="18" charset="0"/>
              </a:rPr>
              <a:t>[2]: Hiển thị chi tiết tin nhắn</a:t>
            </a:r>
            <a:endParaRPr lang="en-US" sz="1400" smtClean="0">
              <a:effectLst/>
              <a:latin typeface="Times New Roman" panose="02020603050405020304" pitchFamily="18" charset="0"/>
              <a:ea typeface="Times New Roman" panose="02020603050405020304" pitchFamily="18" charset="0"/>
            </a:endParaRPr>
          </a:p>
          <a:p>
            <a:pPr>
              <a:lnSpc>
                <a:spcPct val="107000"/>
              </a:lnSpc>
              <a:spcBef>
                <a:spcPts val="1200"/>
              </a:spcBef>
              <a:spcAft>
                <a:spcPts val="1200"/>
              </a:spcAft>
            </a:pPr>
            <a:r>
              <a:rPr lang="en-US">
                <a:latin typeface="Times New Roman" panose="02020603050405020304" pitchFamily="18" charset="0"/>
                <a:ea typeface="Times New Roman" panose="02020603050405020304" pitchFamily="18" charset="0"/>
              </a:rPr>
              <a:t>[3]: Click để thực hiện cuộc gọi video</a:t>
            </a:r>
            <a:endParaRPr lang="en-US" sz="1400" smtClean="0">
              <a:effectLst/>
              <a:latin typeface="Times New Roman" panose="02020603050405020304" pitchFamily="18" charset="0"/>
              <a:ea typeface="Times New Roman" panose="02020603050405020304" pitchFamily="18" charset="0"/>
            </a:endParaRPr>
          </a:p>
          <a:p>
            <a:pPr>
              <a:lnSpc>
                <a:spcPct val="107000"/>
              </a:lnSpc>
              <a:spcBef>
                <a:spcPts val="1200"/>
              </a:spcBef>
              <a:spcAft>
                <a:spcPts val="1200"/>
              </a:spcAft>
            </a:pPr>
            <a:r>
              <a:rPr lang="en-US">
                <a:latin typeface="Times New Roman" panose="02020603050405020304" pitchFamily="18" charset="0"/>
                <a:ea typeface="Times New Roman" panose="02020603050405020304" pitchFamily="18" charset="0"/>
              </a:rPr>
              <a:t>[4]: Input: gửi tin nhắn dạng text</a:t>
            </a:r>
            <a:endParaRPr lang="en-US" sz="1400" smtClean="0">
              <a:effectLst/>
              <a:latin typeface="Times New Roman" panose="02020603050405020304" pitchFamily="18" charset="0"/>
              <a:ea typeface="Times New Roman" panose="02020603050405020304" pitchFamily="18" charset="0"/>
            </a:endParaRPr>
          </a:p>
          <a:p>
            <a:pPr>
              <a:lnSpc>
                <a:spcPct val="107000"/>
              </a:lnSpc>
              <a:spcBef>
                <a:spcPts val="1200"/>
              </a:spcBef>
              <a:spcAft>
                <a:spcPts val="1200"/>
              </a:spcAft>
            </a:pPr>
            <a:r>
              <a:rPr lang="en-US">
                <a:latin typeface="Times New Roman" panose="02020603050405020304" pitchFamily="18" charset="0"/>
                <a:ea typeface="Times New Roman" panose="02020603050405020304" pitchFamily="18" charset="0"/>
              </a:rPr>
              <a:t>[5]: Click để mở model chọn ảnh.</a:t>
            </a:r>
            <a:endParaRPr lang="en-US" sz="1400" smtClean="0">
              <a:effectLst/>
              <a:latin typeface="Times New Roman" panose="02020603050405020304" pitchFamily="18" charset="0"/>
              <a:ea typeface="Times New Roman" panose="02020603050405020304" pitchFamily="18" charset="0"/>
            </a:endParaRPr>
          </a:p>
          <a:p>
            <a:pPr>
              <a:lnSpc>
                <a:spcPct val="107000"/>
              </a:lnSpc>
              <a:spcBef>
                <a:spcPts val="1200"/>
              </a:spcBef>
              <a:spcAft>
                <a:spcPts val="1200"/>
              </a:spcAft>
            </a:pPr>
            <a:r>
              <a:rPr lang="en-US">
                <a:latin typeface="Times New Roman" panose="02020603050405020304" pitchFamily="18" charset="0"/>
                <a:ea typeface="Times New Roman" panose="02020603050405020304" pitchFamily="18" charset="0"/>
              </a:rPr>
              <a:t>[6]: Click để mở model icons</a:t>
            </a:r>
            <a:endParaRPr lang="en-US" sz="1400" smtClean="0">
              <a:effectLst/>
              <a:latin typeface="Times New Roman" panose="02020603050405020304" pitchFamily="18" charset="0"/>
              <a:ea typeface="Times New Roman" panose="02020603050405020304" pitchFamily="18" charset="0"/>
            </a:endParaRPr>
          </a:p>
          <a:p>
            <a:pPr>
              <a:lnSpc>
                <a:spcPct val="107000"/>
              </a:lnSpc>
              <a:spcBef>
                <a:spcPts val="1200"/>
              </a:spcBef>
              <a:spcAft>
                <a:spcPts val="1200"/>
              </a:spcAft>
            </a:pPr>
            <a:r>
              <a:rPr lang="en-US">
                <a:latin typeface="Times New Roman" panose="02020603050405020304" pitchFamily="18" charset="0"/>
                <a:ea typeface="Times New Roman" panose="02020603050405020304" pitchFamily="18" charset="0"/>
              </a:rPr>
              <a:t>[7]: Xóa lịch sử cuộc trò chuyện</a:t>
            </a:r>
            <a:endParaRPr lang="en-US" sz="14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81785918"/>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593666"/>
            <a:ext cx="12192000" cy="707886"/>
          </a:xfrm>
          <a:prstGeom prst="rect">
            <a:avLst/>
          </a:prstGeom>
          <a:noFill/>
        </p:spPr>
        <p:txBody>
          <a:bodyPr wrap="square" rtlCol="0">
            <a:spAutoFit/>
          </a:bodyPr>
          <a:lstStyle/>
          <a:p>
            <a:pPr algn="ctr"/>
            <a:r>
              <a:rPr lang="en-US" sz="4000" smtClean="0">
                <a:cs typeface="Calibri" panose="020F0502020204030204" pitchFamily="34" charset="0"/>
              </a:rPr>
              <a:t>NỘI DUNG</a:t>
            </a:r>
            <a:endParaRPr lang="en-US" sz="4000">
              <a:cs typeface="Calibri" panose="020F0502020204030204" pitchFamily="34" charset="0"/>
            </a:endParaRPr>
          </a:p>
        </p:txBody>
      </p:sp>
      <p:sp>
        <p:nvSpPr>
          <p:cNvPr id="4" name="TextBox 3"/>
          <p:cNvSpPr txBox="1"/>
          <p:nvPr/>
        </p:nvSpPr>
        <p:spPr>
          <a:xfrm>
            <a:off x="0" y="3480707"/>
            <a:ext cx="12192000" cy="646331"/>
          </a:xfrm>
          <a:prstGeom prst="rect">
            <a:avLst/>
          </a:prstGeom>
          <a:noFill/>
        </p:spPr>
        <p:txBody>
          <a:bodyPr wrap="square" rtlCol="0">
            <a:spAutoFit/>
          </a:bodyPr>
          <a:lstStyle/>
          <a:p>
            <a:pPr algn="ctr"/>
            <a:r>
              <a:rPr lang="en-US" sz="3600"/>
              <a:t>2</a:t>
            </a:r>
            <a:r>
              <a:rPr lang="en-US" sz="3600" smtClean="0"/>
              <a:t>. Phân tích và thiết kế hệ thống</a:t>
            </a:r>
            <a:endParaRPr lang="en-US" sz="3600"/>
          </a:p>
        </p:txBody>
      </p:sp>
      <p:sp>
        <p:nvSpPr>
          <p:cNvPr id="5" name="TextBox 4"/>
          <p:cNvSpPr txBox="1"/>
          <p:nvPr/>
        </p:nvSpPr>
        <p:spPr>
          <a:xfrm>
            <a:off x="0" y="2567964"/>
            <a:ext cx="12192000" cy="646331"/>
          </a:xfrm>
          <a:prstGeom prst="rect">
            <a:avLst/>
          </a:prstGeom>
          <a:noFill/>
        </p:spPr>
        <p:txBody>
          <a:bodyPr wrap="square" rtlCol="0">
            <a:spAutoFit/>
          </a:bodyPr>
          <a:lstStyle/>
          <a:p>
            <a:pPr algn="ctr"/>
            <a:r>
              <a:rPr lang="en-US" sz="3600" smtClean="0"/>
              <a:t>1. Giới thiệu hệ thống</a:t>
            </a:r>
            <a:endParaRPr lang="en-US" sz="3600"/>
          </a:p>
        </p:txBody>
      </p:sp>
      <p:sp>
        <p:nvSpPr>
          <p:cNvPr id="6" name="TextBox 5"/>
          <p:cNvSpPr txBox="1"/>
          <p:nvPr/>
        </p:nvSpPr>
        <p:spPr>
          <a:xfrm>
            <a:off x="0" y="4347730"/>
            <a:ext cx="12192000" cy="646331"/>
          </a:xfrm>
          <a:prstGeom prst="rect">
            <a:avLst/>
          </a:prstGeom>
          <a:noFill/>
        </p:spPr>
        <p:txBody>
          <a:bodyPr wrap="square" rtlCol="0">
            <a:spAutoFit/>
          </a:bodyPr>
          <a:lstStyle/>
          <a:p>
            <a:pPr algn="ctr"/>
            <a:r>
              <a:rPr lang="en-US" sz="3600"/>
              <a:t>3</a:t>
            </a:r>
            <a:r>
              <a:rPr lang="en-US" sz="3600" smtClean="0"/>
              <a:t>. Hiện thực hệ thống</a:t>
            </a:r>
            <a:endParaRPr lang="en-US" sz="3600"/>
          </a:p>
        </p:txBody>
      </p:sp>
    </p:spTree>
    <p:extLst>
      <p:ext uri="{BB962C8B-B14F-4D97-AF65-F5344CB8AC3E}">
        <p14:creationId xmlns:p14="http://schemas.microsoft.com/office/powerpoint/2010/main" val="2534797189"/>
      </p:ext>
    </p:extLst>
  </p:cSld>
  <p:clrMapOvr>
    <a:masterClrMapping/>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646331"/>
          </a:xfrm>
          <a:prstGeom prst="rect">
            <a:avLst/>
          </a:prstGeom>
          <a:noFill/>
        </p:spPr>
        <p:txBody>
          <a:bodyPr wrap="square" rtlCol="0">
            <a:spAutoFit/>
          </a:bodyPr>
          <a:lstStyle/>
          <a:p>
            <a:pPr algn="ctr"/>
            <a:r>
              <a:rPr lang="en-US" sz="3600" smtClean="0"/>
              <a:t>3. Hiện thực hệ thống</a:t>
            </a:r>
            <a:endParaRPr lang="en-US" sz="3600"/>
          </a:p>
        </p:txBody>
      </p:sp>
      <p:sp>
        <p:nvSpPr>
          <p:cNvPr id="5" name="TextBox 4"/>
          <p:cNvSpPr txBox="1"/>
          <p:nvPr/>
        </p:nvSpPr>
        <p:spPr>
          <a:xfrm>
            <a:off x="1" y="646331"/>
            <a:ext cx="5120640" cy="830997"/>
          </a:xfrm>
          <a:prstGeom prst="rect">
            <a:avLst/>
          </a:prstGeom>
          <a:noFill/>
        </p:spPr>
        <p:txBody>
          <a:bodyPr wrap="square" rtlCol="0">
            <a:spAutoFit/>
          </a:bodyPr>
          <a:lstStyle/>
          <a:p>
            <a:r>
              <a:rPr lang="en-US" sz="2400" smtClean="0"/>
              <a:t>3.1 Website:</a:t>
            </a:r>
          </a:p>
          <a:p>
            <a:r>
              <a:rPr lang="en-US" sz="2400" smtClean="0"/>
              <a:t>- Chức năng kết bạn:</a:t>
            </a:r>
            <a:endParaRPr lang="en-US" sz="2400"/>
          </a:p>
        </p:txBody>
      </p:sp>
      <p:sp>
        <p:nvSpPr>
          <p:cNvPr id="4" name="Rectangle 3"/>
          <p:cNvSpPr/>
          <p:nvPr/>
        </p:nvSpPr>
        <p:spPr>
          <a:xfrm>
            <a:off x="0" y="1491616"/>
            <a:ext cx="4924697" cy="1477328"/>
          </a:xfrm>
          <a:prstGeom prst="rect">
            <a:avLst/>
          </a:prstGeom>
        </p:spPr>
        <p:txBody>
          <a:bodyPr wrap="square">
            <a:spAutoFit/>
          </a:bodyPr>
          <a:lstStyle/>
          <a:p>
            <a:r>
              <a:rPr lang="en-US"/>
              <a:t>[1]: Hiển thị yêu cầu kết bạn</a:t>
            </a:r>
          </a:p>
          <a:p>
            <a:r>
              <a:rPr lang="en-US"/>
              <a:t>Button đồng ý: sẽ thực hiện xử lý kết bạn</a:t>
            </a:r>
          </a:p>
          <a:p>
            <a:r>
              <a:rPr lang="en-US"/>
              <a:t>Button bỏ qua: thực hiện xóa yêu cầu gửi kết bạn khỏi danh sách</a:t>
            </a:r>
          </a:p>
          <a:p>
            <a:r>
              <a:rPr lang="en-US"/>
              <a:t>[2]: Hiển thị danh sách bạn bè</a:t>
            </a:r>
          </a:p>
        </p:txBody>
      </p:sp>
      <p:pic>
        <p:nvPicPr>
          <p:cNvPr id="6" name="image32.png"/>
          <p:cNvPicPr/>
          <p:nvPr/>
        </p:nvPicPr>
        <p:blipFill>
          <a:blip r:embed="rId2"/>
          <a:srcRect/>
          <a:stretch>
            <a:fillRect/>
          </a:stretch>
        </p:blipFill>
        <p:spPr>
          <a:xfrm>
            <a:off x="4924696" y="646330"/>
            <a:ext cx="7119257" cy="6046709"/>
          </a:xfrm>
          <a:prstGeom prst="rect">
            <a:avLst/>
          </a:prstGeom>
          <a:ln/>
        </p:spPr>
      </p:pic>
    </p:spTree>
    <p:extLst>
      <p:ext uri="{BB962C8B-B14F-4D97-AF65-F5344CB8AC3E}">
        <p14:creationId xmlns:p14="http://schemas.microsoft.com/office/powerpoint/2010/main" val="2325965903"/>
      </p:ext>
    </p:extLst>
  </p:cSld>
  <p:clrMapOvr>
    <a:masterClrMapping/>
  </p:clrMapOvr>
  <p:transition spd="med">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646331"/>
          </a:xfrm>
          <a:prstGeom prst="rect">
            <a:avLst/>
          </a:prstGeom>
          <a:noFill/>
        </p:spPr>
        <p:txBody>
          <a:bodyPr wrap="square" rtlCol="0">
            <a:spAutoFit/>
          </a:bodyPr>
          <a:lstStyle/>
          <a:p>
            <a:pPr algn="ctr"/>
            <a:r>
              <a:rPr lang="en-US" sz="3600" smtClean="0"/>
              <a:t>3. Hiện thực hệ thống</a:t>
            </a:r>
            <a:endParaRPr lang="en-US" sz="3600"/>
          </a:p>
        </p:txBody>
      </p:sp>
      <p:sp>
        <p:nvSpPr>
          <p:cNvPr id="5" name="TextBox 4"/>
          <p:cNvSpPr txBox="1"/>
          <p:nvPr/>
        </p:nvSpPr>
        <p:spPr>
          <a:xfrm>
            <a:off x="1" y="646331"/>
            <a:ext cx="5120640" cy="830997"/>
          </a:xfrm>
          <a:prstGeom prst="rect">
            <a:avLst/>
          </a:prstGeom>
          <a:noFill/>
        </p:spPr>
        <p:txBody>
          <a:bodyPr wrap="square" rtlCol="0">
            <a:spAutoFit/>
          </a:bodyPr>
          <a:lstStyle/>
          <a:p>
            <a:r>
              <a:rPr lang="en-US" sz="2400" smtClean="0"/>
              <a:t>3.1 Website:</a:t>
            </a:r>
          </a:p>
          <a:p>
            <a:r>
              <a:rPr lang="en-US" sz="2400" smtClean="0"/>
              <a:t>- Chức năng cập nhật thông tin:</a:t>
            </a:r>
            <a:endParaRPr lang="en-US" sz="2400"/>
          </a:p>
        </p:txBody>
      </p:sp>
      <p:sp>
        <p:nvSpPr>
          <p:cNvPr id="4" name="Rectangle 3"/>
          <p:cNvSpPr/>
          <p:nvPr/>
        </p:nvSpPr>
        <p:spPr>
          <a:xfrm>
            <a:off x="0" y="1491616"/>
            <a:ext cx="4924697" cy="2031325"/>
          </a:xfrm>
          <a:prstGeom prst="rect">
            <a:avLst/>
          </a:prstGeom>
        </p:spPr>
        <p:txBody>
          <a:bodyPr wrap="square">
            <a:spAutoFit/>
          </a:bodyPr>
          <a:lstStyle/>
          <a:p>
            <a:r>
              <a:rPr lang="en-US"/>
              <a:t>[1]: Click để mở model chọn ảnh ( chỉ được chọn file định dạng .png, .jpg)</a:t>
            </a:r>
          </a:p>
          <a:p>
            <a:r>
              <a:rPr lang="en-US"/>
              <a:t>[2]: Radio Button: chọn để cập nhật lại giới tính</a:t>
            </a:r>
          </a:p>
          <a:p>
            <a:r>
              <a:rPr lang="en-US"/>
              <a:t>[3]: Group Button: </a:t>
            </a:r>
          </a:p>
          <a:p>
            <a:r>
              <a:rPr lang="en-US"/>
              <a:t>Button Hủy: đóng model</a:t>
            </a:r>
          </a:p>
          <a:p>
            <a:r>
              <a:rPr lang="en-US"/>
              <a:t>Button Cập nhật: xử lý cập nhật lại thông tin người dùng</a:t>
            </a:r>
          </a:p>
        </p:txBody>
      </p:sp>
      <p:pic>
        <p:nvPicPr>
          <p:cNvPr id="7" name="image34.png"/>
          <p:cNvPicPr/>
          <p:nvPr/>
        </p:nvPicPr>
        <p:blipFill>
          <a:blip r:embed="rId2"/>
          <a:srcRect/>
          <a:stretch>
            <a:fillRect/>
          </a:stretch>
        </p:blipFill>
        <p:spPr>
          <a:xfrm>
            <a:off x="4667250" y="646331"/>
            <a:ext cx="7376704" cy="6067978"/>
          </a:xfrm>
          <a:prstGeom prst="rect">
            <a:avLst/>
          </a:prstGeom>
          <a:ln/>
        </p:spPr>
      </p:pic>
    </p:spTree>
    <p:extLst>
      <p:ext uri="{BB962C8B-B14F-4D97-AF65-F5344CB8AC3E}">
        <p14:creationId xmlns:p14="http://schemas.microsoft.com/office/powerpoint/2010/main" val="3540864001"/>
      </p:ext>
    </p:extLst>
  </p:cSld>
  <p:clrMapOvr>
    <a:masterClrMapping/>
  </p:clrMapOvr>
  <p:transition spd="med">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646331"/>
          </a:xfrm>
          <a:prstGeom prst="rect">
            <a:avLst/>
          </a:prstGeom>
          <a:noFill/>
        </p:spPr>
        <p:txBody>
          <a:bodyPr wrap="square" rtlCol="0">
            <a:spAutoFit/>
          </a:bodyPr>
          <a:lstStyle/>
          <a:p>
            <a:pPr algn="ctr"/>
            <a:r>
              <a:rPr lang="en-US" sz="3600" smtClean="0"/>
              <a:t>3. Hiện thực hệ thống</a:t>
            </a:r>
            <a:endParaRPr lang="en-US" sz="3600"/>
          </a:p>
        </p:txBody>
      </p:sp>
      <p:sp>
        <p:nvSpPr>
          <p:cNvPr id="5" name="TextBox 4"/>
          <p:cNvSpPr txBox="1"/>
          <p:nvPr/>
        </p:nvSpPr>
        <p:spPr>
          <a:xfrm>
            <a:off x="1" y="646331"/>
            <a:ext cx="5120640" cy="830997"/>
          </a:xfrm>
          <a:prstGeom prst="rect">
            <a:avLst/>
          </a:prstGeom>
          <a:noFill/>
        </p:spPr>
        <p:txBody>
          <a:bodyPr wrap="square" rtlCol="0">
            <a:spAutoFit/>
          </a:bodyPr>
          <a:lstStyle/>
          <a:p>
            <a:r>
              <a:rPr lang="en-US" sz="2400" smtClean="0"/>
              <a:t>3.1 Di động:</a:t>
            </a:r>
          </a:p>
          <a:p>
            <a:r>
              <a:rPr lang="en-US" sz="2400" smtClean="0"/>
              <a:t>- Chức năng đăng nhập:</a:t>
            </a:r>
            <a:endParaRPr lang="en-US" sz="2400"/>
          </a:p>
        </p:txBody>
      </p:sp>
      <p:sp>
        <p:nvSpPr>
          <p:cNvPr id="4" name="Rectangle 3"/>
          <p:cNvSpPr/>
          <p:nvPr/>
        </p:nvSpPr>
        <p:spPr>
          <a:xfrm>
            <a:off x="0" y="1491616"/>
            <a:ext cx="4924697" cy="2431435"/>
          </a:xfrm>
          <a:prstGeom prst="rect">
            <a:avLst/>
          </a:prstGeom>
        </p:spPr>
        <p:txBody>
          <a:bodyPr wrap="square">
            <a:spAutoFit/>
          </a:bodyPr>
          <a:lstStyle/>
          <a:p>
            <a:r>
              <a:rPr lang="en-US"/>
              <a:t>[1]: Ô nhập thông tin tài khoản: email (email hợp lệ), mật khẩu.</a:t>
            </a:r>
          </a:p>
          <a:p>
            <a:r>
              <a:rPr lang="en-US"/>
              <a:t>[2]: Button: khi nhập thông tin đăng nhập ( email hợp lệ, mật khẩu &gt; 7 ký tự) thì nút button sẽ được active.</a:t>
            </a:r>
          </a:p>
          <a:p>
            <a:r>
              <a:rPr lang="en-US"/>
              <a:t>[3]: Click để mở 1 form lấy lại mật khẩu.</a:t>
            </a:r>
          </a:p>
          <a:p>
            <a:r>
              <a:rPr lang="en-US"/>
              <a:t>[4]: Click để chuyển trang đăng ký	</a:t>
            </a:r>
          </a:p>
          <a:p>
            <a:pPr>
              <a:spcBef>
                <a:spcPts val="1200"/>
              </a:spcBef>
              <a:spcAft>
                <a:spcPts val="1200"/>
              </a:spcAft>
            </a:pPr>
            <a:endParaRPr lang="en-US" sz="1600">
              <a:effectLst/>
              <a:ea typeface="Times New Roman" panose="02020603050405020304" pitchFamily="18" charset="0"/>
            </a:endParaRPr>
          </a:p>
        </p:txBody>
      </p:sp>
      <p:pic>
        <p:nvPicPr>
          <p:cNvPr id="6" name="image7.png"/>
          <p:cNvPicPr/>
          <p:nvPr/>
        </p:nvPicPr>
        <p:blipFill>
          <a:blip r:embed="rId2"/>
          <a:srcRect/>
          <a:stretch>
            <a:fillRect/>
          </a:stretch>
        </p:blipFill>
        <p:spPr>
          <a:xfrm>
            <a:off x="7558904" y="808627"/>
            <a:ext cx="3100388" cy="5884413"/>
          </a:xfrm>
          <a:prstGeom prst="rect">
            <a:avLst/>
          </a:prstGeom>
          <a:ln/>
        </p:spPr>
      </p:pic>
    </p:spTree>
    <p:extLst>
      <p:ext uri="{BB962C8B-B14F-4D97-AF65-F5344CB8AC3E}">
        <p14:creationId xmlns:p14="http://schemas.microsoft.com/office/powerpoint/2010/main" val="597685014"/>
      </p:ext>
    </p:extLst>
  </p:cSld>
  <p:clrMapOvr>
    <a:masterClrMapping/>
  </p:clrMapOvr>
  <p:transition spd="med">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646331"/>
          </a:xfrm>
          <a:prstGeom prst="rect">
            <a:avLst/>
          </a:prstGeom>
          <a:noFill/>
        </p:spPr>
        <p:txBody>
          <a:bodyPr wrap="square" rtlCol="0">
            <a:spAutoFit/>
          </a:bodyPr>
          <a:lstStyle/>
          <a:p>
            <a:pPr algn="ctr"/>
            <a:r>
              <a:rPr lang="en-US" sz="3600" smtClean="0"/>
              <a:t>3. Hiện thực hệ thống</a:t>
            </a:r>
            <a:endParaRPr lang="en-US" sz="3600"/>
          </a:p>
        </p:txBody>
      </p:sp>
      <p:sp>
        <p:nvSpPr>
          <p:cNvPr id="5" name="TextBox 4"/>
          <p:cNvSpPr txBox="1"/>
          <p:nvPr/>
        </p:nvSpPr>
        <p:spPr>
          <a:xfrm>
            <a:off x="1" y="646331"/>
            <a:ext cx="5120640" cy="830997"/>
          </a:xfrm>
          <a:prstGeom prst="rect">
            <a:avLst/>
          </a:prstGeom>
          <a:noFill/>
        </p:spPr>
        <p:txBody>
          <a:bodyPr wrap="square" rtlCol="0">
            <a:spAutoFit/>
          </a:bodyPr>
          <a:lstStyle/>
          <a:p>
            <a:r>
              <a:rPr lang="en-US" sz="2400" smtClean="0"/>
              <a:t>3.1 Di động:</a:t>
            </a:r>
          </a:p>
          <a:p>
            <a:r>
              <a:rPr lang="en-US" sz="2400" smtClean="0"/>
              <a:t>- Chức năng đăng kí:</a:t>
            </a:r>
            <a:endParaRPr lang="en-US" sz="2400"/>
          </a:p>
        </p:txBody>
      </p:sp>
      <p:sp>
        <p:nvSpPr>
          <p:cNvPr id="4" name="Rectangle 3"/>
          <p:cNvSpPr/>
          <p:nvPr/>
        </p:nvSpPr>
        <p:spPr>
          <a:xfrm>
            <a:off x="0" y="1491616"/>
            <a:ext cx="4924697" cy="646331"/>
          </a:xfrm>
          <a:prstGeom prst="rect">
            <a:avLst/>
          </a:prstGeom>
        </p:spPr>
        <p:txBody>
          <a:bodyPr wrap="square">
            <a:spAutoFit/>
          </a:bodyPr>
          <a:lstStyle/>
          <a:p>
            <a:r>
              <a:rPr lang="en-US"/>
              <a:t>[1]: Các ô nhập thong tin người dùng</a:t>
            </a:r>
          </a:p>
          <a:p>
            <a:r>
              <a:rPr lang="en-US"/>
              <a:t>[2]:Button đăng ký</a:t>
            </a:r>
          </a:p>
        </p:txBody>
      </p:sp>
      <p:pic>
        <p:nvPicPr>
          <p:cNvPr id="7" name="image42.png"/>
          <p:cNvPicPr/>
          <p:nvPr/>
        </p:nvPicPr>
        <p:blipFill>
          <a:blip r:embed="rId2"/>
          <a:srcRect/>
          <a:stretch>
            <a:fillRect/>
          </a:stretch>
        </p:blipFill>
        <p:spPr>
          <a:xfrm>
            <a:off x="7413851" y="646331"/>
            <a:ext cx="3480572" cy="6015726"/>
          </a:xfrm>
          <a:prstGeom prst="rect">
            <a:avLst/>
          </a:prstGeom>
          <a:ln/>
        </p:spPr>
      </p:pic>
    </p:spTree>
    <p:extLst>
      <p:ext uri="{BB962C8B-B14F-4D97-AF65-F5344CB8AC3E}">
        <p14:creationId xmlns:p14="http://schemas.microsoft.com/office/powerpoint/2010/main" val="4138695123"/>
      </p:ext>
    </p:extLst>
  </p:cSld>
  <p:clrMapOvr>
    <a:masterClrMapping/>
  </p:clrMapOvr>
  <p:transition spd="med">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646331"/>
          </a:xfrm>
          <a:prstGeom prst="rect">
            <a:avLst/>
          </a:prstGeom>
          <a:noFill/>
        </p:spPr>
        <p:txBody>
          <a:bodyPr wrap="square" rtlCol="0">
            <a:spAutoFit/>
          </a:bodyPr>
          <a:lstStyle/>
          <a:p>
            <a:pPr algn="ctr"/>
            <a:r>
              <a:rPr lang="en-US" sz="3600" smtClean="0"/>
              <a:t>3. Hiện thực hệ thống</a:t>
            </a:r>
            <a:endParaRPr lang="en-US" sz="3600"/>
          </a:p>
        </p:txBody>
      </p:sp>
      <p:sp>
        <p:nvSpPr>
          <p:cNvPr id="5" name="TextBox 4"/>
          <p:cNvSpPr txBox="1"/>
          <p:nvPr/>
        </p:nvSpPr>
        <p:spPr>
          <a:xfrm>
            <a:off x="1" y="646331"/>
            <a:ext cx="5120640" cy="830997"/>
          </a:xfrm>
          <a:prstGeom prst="rect">
            <a:avLst/>
          </a:prstGeom>
          <a:noFill/>
        </p:spPr>
        <p:txBody>
          <a:bodyPr wrap="square" rtlCol="0">
            <a:spAutoFit/>
          </a:bodyPr>
          <a:lstStyle/>
          <a:p>
            <a:r>
              <a:rPr lang="en-US" sz="2400" smtClean="0"/>
              <a:t>3.1 Di động:</a:t>
            </a:r>
          </a:p>
          <a:p>
            <a:r>
              <a:rPr lang="en-US" sz="2400" smtClean="0"/>
              <a:t>- Chức năng đăng nhập:</a:t>
            </a:r>
            <a:endParaRPr lang="en-US" sz="2400"/>
          </a:p>
        </p:txBody>
      </p:sp>
      <p:sp>
        <p:nvSpPr>
          <p:cNvPr id="4" name="Rectangle 3"/>
          <p:cNvSpPr/>
          <p:nvPr/>
        </p:nvSpPr>
        <p:spPr>
          <a:xfrm>
            <a:off x="0" y="1491616"/>
            <a:ext cx="4924697" cy="2431435"/>
          </a:xfrm>
          <a:prstGeom prst="rect">
            <a:avLst/>
          </a:prstGeom>
        </p:spPr>
        <p:txBody>
          <a:bodyPr wrap="square">
            <a:spAutoFit/>
          </a:bodyPr>
          <a:lstStyle/>
          <a:p>
            <a:r>
              <a:rPr lang="en-US"/>
              <a:t>[1]: Ô nhập thông tin tài khoản: email (email hợp lệ), mật khẩu.</a:t>
            </a:r>
          </a:p>
          <a:p>
            <a:r>
              <a:rPr lang="en-US"/>
              <a:t>[2]: Button: khi nhập thông tin đăng nhập ( email hợp lệ, mật khẩu &gt; 7 ký tự) thì nút button sẽ được active.</a:t>
            </a:r>
          </a:p>
          <a:p>
            <a:r>
              <a:rPr lang="en-US"/>
              <a:t>[3]: Click để mở 1 form lấy lại mật khẩu.</a:t>
            </a:r>
          </a:p>
          <a:p>
            <a:r>
              <a:rPr lang="en-US"/>
              <a:t>[4]: Click để chuyển trang đăng ký	</a:t>
            </a:r>
          </a:p>
          <a:p>
            <a:pPr>
              <a:spcBef>
                <a:spcPts val="1200"/>
              </a:spcBef>
              <a:spcAft>
                <a:spcPts val="1200"/>
              </a:spcAft>
            </a:pPr>
            <a:endParaRPr lang="en-US" sz="1600">
              <a:effectLst/>
              <a:ea typeface="Times New Roman" panose="02020603050405020304" pitchFamily="18" charset="0"/>
            </a:endParaRPr>
          </a:p>
        </p:txBody>
      </p:sp>
      <p:pic>
        <p:nvPicPr>
          <p:cNvPr id="6" name="image7.png"/>
          <p:cNvPicPr/>
          <p:nvPr/>
        </p:nvPicPr>
        <p:blipFill>
          <a:blip r:embed="rId2"/>
          <a:srcRect/>
          <a:stretch>
            <a:fillRect/>
          </a:stretch>
        </p:blipFill>
        <p:spPr>
          <a:xfrm>
            <a:off x="7558904" y="808627"/>
            <a:ext cx="3100388" cy="5884413"/>
          </a:xfrm>
          <a:prstGeom prst="rect">
            <a:avLst/>
          </a:prstGeom>
          <a:ln/>
        </p:spPr>
      </p:pic>
    </p:spTree>
    <p:extLst>
      <p:ext uri="{BB962C8B-B14F-4D97-AF65-F5344CB8AC3E}">
        <p14:creationId xmlns:p14="http://schemas.microsoft.com/office/powerpoint/2010/main" val="2168007835"/>
      </p:ext>
    </p:extLst>
  </p:cSld>
  <p:clrMapOvr>
    <a:masterClrMapping/>
  </p:clrMapOvr>
  <p:transition spd="med">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646331"/>
          </a:xfrm>
          <a:prstGeom prst="rect">
            <a:avLst/>
          </a:prstGeom>
          <a:noFill/>
        </p:spPr>
        <p:txBody>
          <a:bodyPr wrap="square" rtlCol="0">
            <a:spAutoFit/>
          </a:bodyPr>
          <a:lstStyle/>
          <a:p>
            <a:pPr algn="ctr"/>
            <a:r>
              <a:rPr lang="en-US" sz="3600" smtClean="0"/>
              <a:t>3. Hiện thực hệ thống</a:t>
            </a:r>
            <a:endParaRPr lang="en-US" sz="3600"/>
          </a:p>
        </p:txBody>
      </p:sp>
      <p:sp>
        <p:nvSpPr>
          <p:cNvPr id="5" name="TextBox 4"/>
          <p:cNvSpPr txBox="1"/>
          <p:nvPr/>
        </p:nvSpPr>
        <p:spPr>
          <a:xfrm>
            <a:off x="1" y="646331"/>
            <a:ext cx="5120640" cy="830997"/>
          </a:xfrm>
          <a:prstGeom prst="rect">
            <a:avLst/>
          </a:prstGeom>
          <a:noFill/>
        </p:spPr>
        <p:txBody>
          <a:bodyPr wrap="square" rtlCol="0">
            <a:spAutoFit/>
          </a:bodyPr>
          <a:lstStyle/>
          <a:p>
            <a:r>
              <a:rPr lang="en-US" sz="2400" smtClean="0"/>
              <a:t>3.1 Di động:</a:t>
            </a:r>
          </a:p>
          <a:p>
            <a:r>
              <a:rPr lang="en-US" sz="2400" smtClean="0"/>
              <a:t>- Chức năng nhắn tin:</a:t>
            </a:r>
            <a:endParaRPr lang="en-US" sz="2400"/>
          </a:p>
        </p:txBody>
      </p:sp>
      <p:sp>
        <p:nvSpPr>
          <p:cNvPr id="4" name="Rectangle 3"/>
          <p:cNvSpPr/>
          <p:nvPr/>
        </p:nvSpPr>
        <p:spPr>
          <a:xfrm>
            <a:off x="0" y="1491616"/>
            <a:ext cx="4924697" cy="1477328"/>
          </a:xfrm>
          <a:prstGeom prst="rect">
            <a:avLst/>
          </a:prstGeom>
        </p:spPr>
        <p:txBody>
          <a:bodyPr wrap="square">
            <a:spAutoFit/>
          </a:bodyPr>
          <a:lstStyle/>
          <a:p>
            <a:r>
              <a:rPr lang="en-US"/>
              <a:t>[1]: Gửi Sticker</a:t>
            </a:r>
          </a:p>
          <a:p>
            <a:r>
              <a:rPr lang="en-US"/>
              <a:t>[2]: Thông tin thêm</a:t>
            </a:r>
          </a:p>
          <a:p>
            <a:r>
              <a:rPr lang="en-US"/>
              <a:t>[3]: Gửi voice chat</a:t>
            </a:r>
          </a:p>
          <a:p>
            <a:r>
              <a:rPr lang="en-US"/>
              <a:t>[4]:Gửi hình ảnh</a:t>
            </a:r>
          </a:p>
          <a:p>
            <a:r>
              <a:rPr lang="en-US"/>
              <a:t>[5]:Thông tin bạn bè</a:t>
            </a:r>
          </a:p>
        </p:txBody>
      </p:sp>
      <p:pic>
        <p:nvPicPr>
          <p:cNvPr id="7" name="image2.png"/>
          <p:cNvPicPr/>
          <p:nvPr/>
        </p:nvPicPr>
        <p:blipFill>
          <a:blip r:embed="rId2"/>
          <a:srcRect/>
          <a:stretch>
            <a:fillRect/>
          </a:stretch>
        </p:blipFill>
        <p:spPr>
          <a:xfrm>
            <a:off x="7736476" y="646331"/>
            <a:ext cx="2870563" cy="5832846"/>
          </a:xfrm>
          <a:prstGeom prst="rect">
            <a:avLst/>
          </a:prstGeom>
          <a:ln/>
        </p:spPr>
      </p:pic>
    </p:spTree>
    <p:extLst>
      <p:ext uri="{BB962C8B-B14F-4D97-AF65-F5344CB8AC3E}">
        <p14:creationId xmlns:p14="http://schemas.microsoft.com/office/powerpoint/2010/main" val="606057320"/>
      </p:ext>
    </p:extLst>
  </p:cSld>
  <p:clrMapOvr>
    <a:masterClrMapping/>
  </p:clrMapOvr>
  <p:transition spd="med">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2886891"/>
            <a:ext cx="12192000" cy="646331"/>
          </a:xfrm>
          <a:prstGeom prst="rect">
            <a:avLst/>
          </a:prstGeom>
          <a:noFill/>
        </p:spPr>
        <p:txBody>
          <a:bodyPr wrap="square" rtlCol="0">
            <a:spAutoFit/>
          </a:bodyPr>
          <a:lstStyle/>
          <a:p>
            <a:pPr algn="ctr"/>
            <a:r>
              <a:rPr lang="en-US" sz="3600" smtClean="0"/>
              <a:t>CẢM ƠN CÁC BẠN ĐÃ LẮNG NGHE!</a:t>
            </a:r>
            <a:endParaRPr lang="en-US" sz="3600"/>
          </a:p>
        </p:txBody>
      </p:sp>
    </p:spTree>
    <p:extLst>
      <p:ext uri="{BB962C8B-B14F-4D97-AF65-F5344CB8AC3E}">
        <p14:creationId xmlns:p14="http://schemas.microsoft.com/office/powerpoint/2010/main" val="1580495078"/>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646331"/>
          </a:xfrm>
          <a:prstGeom prst="rect">
            <a:avLst/>
          </a:prstGeom>
          <a:noFill/>
        </p:spPr>
        <p:txBody>
          <a:bodyPr wrap="square" rtlCol="0">
            <a:spAutoFit/>
          </a:bodyPr>
          <a:lstStyle/>
          <a:p>
            <a:pPr algn="ctr"/>
            <a:r>
              <a:rPr lang="en-US" sz="3600" smtClean="0"/>
              <a:t>1. Giới thiệu hệ thống</a:t>
            </a:r>
            <a:endParaRPr lang="en-US" sz="3600"/>
          </a:p>
        </p:txBody>
      </p:sp>
      <p:sp>
        <p:nvSpPr>
          <p:cNvPr id="7" name="TextBox 6"/>
          <p:cNvSpPr txBox="1"/>
          <p:nvPr/>
        </p:nvSpPr>
        <p:spPr>
          <a:xfrm>
            <a:off x="0" y="5730524"/>
            <a:ext cx="12192000" cy="461665"/>
          </a:xfrm>
          <a:prstGeom prst="rect">
            <a:avLst/>
          </a:prstGeom>
          <a:noFill/>
        </p:spPr>
        <p:txBody>
          <a:bodyPr wrap="square" rtlCol="0">
            <a:spAutoFit/>
          </a:bodyPr>
          <a:lstStyle/>
          <a:p>
            <a:r>
              <a:rPr lang="en-US" sz="2400" smtClean="0"/>
              <a:t>- Công nghệ sử dụng: </a:t>
            </a:r>
            <a:r>
              <a:rPr lang="en-US" sz="2000"/>
              <a:t>AWS, NodeJS, ReactJS, React Native, Socket.io, MongoDB, Firebase</a:t>
            </a:r>
            <a:r>
              <a:rPr lang="en-US" sz="2000"/>
              <a:t>, </a:t>
            </a:r>
            <a:r>
              <a:rPr lang="en-US" sz="2000" smtClean="0"/>
              <a:t>Redis.</a:t>
            </a:r>
            <a:endParaRPr lang="en-US" sz="2000"/>
          </a:p>
        </p:txBody>
      </p:sp>
      <p:sp>
        <p:nvSpPr>
          <p:cNvPr id="14" name="Rectangle 13"/>
          <p:cNvSpPr/>
          <p:nvPr/>
        </p:nvSpPr>
        <p:spPr>
          <a:xfrm>
            <a:off x="0" y="1058091"/>
            <a:ext cx="12192000" cy="4672433"/>
          </a:xfrm>
          <a:prstGeom prst="rect">
            <a:avLst/>
          </a:prstGeom>
        </p:spPr>
        <p:txBody>
          <a:bodyPr wrap="square">
            <a:spAutoFit/>
          </a:bodyPr>
          <a:lstStyle/>
          <a:p>
            <a:pPr lvl="0">
              <a:lnSpc>
                <a:spcPct val="115000"/>
              </a:lnSpc>
              <a:spcBef>
                <a:spcPts val="1200"/>
              </a:spcBef>
              <a:spcAft>
                <a:spcPts val="0"/>
              </a:spcAft>
            </a:pPr>
            <a:r>
              <a:rPr lang="en-US" sz="2000">
                <a:ea typeface="Times New Roman" panose="02020603050405020304" pitchFamily="18" charset="0"/>
              </a:rPr>
              <a:t>+</a:t>
            </a:r>
            <a:r>
              <a:rPr lang="en-US" sz="2000" smtClean="0">
                <a:ea typeface="Times New Roman" panose="02020603050405020304" pitchFamily="18" charset="0"/>
              </a:rPr>
              <a:t> Đăng </a:t>
            </a:r>
            <a:r>
              <a:rPr lang="en-US" sz="2000">
                <a:ea typeface="Times New Roman" panose="02020603050405020304" pitchFamily="18" charset="0"/>
              </a:rPr>
              <a:t>nhập, đăng ký, lấy lại mật khẩu bằng gmail</a:t>
            </a:r>
            <a:endParaRPr lang="en-US" sz="2000" u="none" strike="noStrike" smtClean="0">
              <a:effectLst/>
              <a:ea typeface="Times New Roman" panose="02020603050405020304" pitchFamily="18" charset="0"/>
            </a:endParaRPr>
          </a:p>
          <a:p>
            <a:pPr lvl="0">
              <a:lnSpc>
                <a:spcPct val="115000"/>
              </a:lnSpc>
              <a:spcAft>
                <a:spcPts val="0"/>
              </a:spcAft>
            </a:pPr>
            <a:r>
              <a:rPr lang="en-US" sz="2000">
                <a:ea typeface="Times New Roman" panose="02020603050405020304" pitchFamily="18" charset="0"/>
              </a:rPr>
              <a:t>+</a:t>
            </a:r>
            <a:r>
              <a:rPr lang="en-US" sz="2000" smtClean="0">
                <a:ea typeface="Times New Roman" panose="02020603050405020304" pitchFamily="18" charset="0"/>
              </a:rPr>
              <a:t> Xem </a:t>
            </a:r>
            <a:r>
              <a:rPr lang="en-US" sz="2000">
                <a:ea typeface="Times New Roman" panose="02020603050405020304" pitchFamily="18" charset="0"/>
              </a:rPr>
              <a:t>và chỉnh sửa thông tin cá nhân.</a:t>
            </a:r>
            <a:endParaRPr lang="en-US" sz="2000" u="none" strike="noStrike" smtClean="0">
              <a:effectLst/>
              <a:ea typeface="Times New Roman" panose="02020603050405020304" pitchFamily="18" charset="0"/>
            </a:endParaRPr>
          </a:p>
          <a:p>
            <a:pPr lvl="0">
              <a:lnSpc>
                <a:spcPct val="115000"/>
              </a:lnSpc>
              <a:spcAft>
                <a:spcPts val="0"/>
              </a:spcAft>
            </a:pPr>
            <a:r>
              <a:rPr lang="en-US" sz="2000">
                <a:ea typeface="Times New Roman" panose="02020603050405020304" pitchFamily="18" charset="0"/>
              </a:rPr>
              <a:t>+</a:t>
            </a:r>
            <a:r>
              <a:rPr lang="en-US" sz="2000" smtClean="0">
                <a:ea typeface="Times New Roman" panose="02020603050405020304" pitchFamily="18" charset="0"/>
              </a:rPr>
              <a:t> Tìm </a:t>
            </a:r>
            <a:r>
              <a:rPr lang="en-US" sz="2000">
                <a:ea typeface="Times New Roman" panose="02020603050405020304" pitchFamily="18" charset="0"/>
              </a:rPr>
              <a:t>kiếm: tìm kiếm người dùng bằng email</a:t>
            </a:r>
            <a:endParaRPr lang="en-US" sz="2000" u="none" strike="noStrike" smtClean="0">
              <a:effectLst/>
              <a:ea typeface="Times New Roman" panose="02020603050405020304" pitchFamily="18" charset="0"/>
            </a:endParaRPr>
          </a:p>
          <a:p>
            <a:pPr lvl="0">
              <a:lnSpc>
                <a:spcPct val="115000"/>
              </a:lnSpc>
              <a:spcAft>
                <a:spcPts val="0"/>
              </a:spcAft>
            </a:pPr>
            <a:r>
              <a:rPr lang="en-US" sz="2000">
                <a:ea typeface="Times New Roman" panose="02020603050405020304" pitchFamily="18" charset="0"/>
              </a:rPr>
              <a:t>+</a:t>
            </a:r>
            <a:r>
              <a:rPr lang="en-US" sz="2000" smtClean="0">
                <a:ea typeface="Times New Roman" panose="02020603050405020304" pitchFamily="18" charset="0"/>
              </a:rPr>
              <a:t> Hỗ </a:t>
            </a:r>
            <a:r>
              <a:rPr lang="en-US" sz="2000">
                <a:ea typeface="Times New Roman" panose="02020603050405020304" pitchFamily="18" charset="0"/>
              </a:rPr>
              <a:t>trợ đa ngôn ngữ: tiếng việt, tiếng anh.</a:t>
            </a:r>
            <a:endParaRPr lang="en-US" sz="2000" u="none" strike="noStrike" smtClean="0">
              <a:effectLst/>
              <a:ea typeface="Times New Roman" panose="02020603050405020304" pitchFamily="18" charset="0"/>
            </a:endParaRPr>
          </a:p>
          <a:p>
            <a:pPr lvl="0">
              <a:lnSpc>
                <a:spcPct val="115000"/>
              </a:lnSpc>
              <a:spcAft>
                <a:spcPts val="0"/>
              </a:spcAft>
            </a:pPr>
            <a:r>
              <a:rPr lang="en-US" sz="2000">
                <a:ea typeface="Times New Roman" panose="02020603050405020304" pitchFamily="18" charset="0"/>
              </a:rPr>
              <a:t>+</a:t>
            </a:r>
            <a:r>
              <a:rPr lang="en-US" sz="2000" smtClean="0">
                <a:ea typeface="Times New Roman" panose="02020603050405020304" pitchFamily="18" charset="0"/>
              </a:rPr>
              <a:t> Bạn </a:t>
            </a:r>
            <a:r>
              <a:rPr lang="en-US" sz="2000">
                <a:ea typeface="Times New Roman" panose="02020603050405020304" pitchFamily="18" charset="0"/>
              </a:rPr>
              <a:t>bè: kết bạn, hủy kết bạn, xem danh sách bạn bè, xem danh sách đã gửi yêu cầu kết bạn, xem danh sách đã được gửi kết bạn, xem trạng thái hoạt động, xem thông tin chi tiết bạn bè.</a:t>
            </a:r>
            <a:endParaRPr lang="en-US" sz="2000" u="none" strike="noStrike" smtClean="0">
              <a:effectLst/>
              <a:ea typeface="Times New Roman" panose="02020603050405020304" pitchFamily="18" charset="0"/>
            </a:endParaRPr>
          </a:p>
          <a:p>
            <a:pPr lvl="0">
              <a:lnSpc>
                <a:spcPct val="115000"/>
              </a:lnSpc>
              <a:spcAft>
                <a:spcPts val="0"/>
              </a:spcAft>
            </a:pPr>
            <a:r>
              <a:rPr lang="en-US" sz="2000">
                <a:ea typeface="Times New Roman" panose="02020603050405020304" pitchFamily="18" charset="0"/>
              </a:rPr>
              <a:t>+</a:t>
            </a:r>
            <a:r>
              <a:rPr lang="en-US" sz="2000" smtClean="0">
                <a:ea typeface="Times New Roman" panose="02020603050405020304" pitchFamily="18" charset="0"/>
              </a:rPr>
              <a:t> Gọi </a:t>
            </a:r>
            <a:r>
              <a:rPr lang="en-US" sz="2000">
                <a:ea typeface="Times New Roman" panose="02020603050405020304" pitchFamily="18" charset="0"/>
              </a:rPr>
              <a:t>video call cho người khác.</a:t>
            </a:r>
            <a:endParaRPr lang="en-US" sz="2000" u="none" strike="noStrike" smtClean="0">
              <a:effectLst/>
              <a:ea typeface="Times New Roman" panose="02020603050405020304" pitchFamily="18" charset="0"/>
            </a:endParaRPr>
          </a:p>
          <a:p>
            <a:pPr lvl="0">
              <a:lnSpc>
                <a:spcPct val="115000"/>
              </a:lnSpc>
              <a:spcAft>
                <a:spcPts val="0"/>
              </a:spcAft>
            </a:pPr>
            <a:r>
              <a:rPr lang="en-US" sz="2000">
                <a:ea typeface="Times New Roman" panose="02020603050405020304" pitchFamily="18" charset="0"/>
              </a:rPr>
              <a:t>+</a:t>
            </a:r>
            <a:r>
              <a:rPr lang="en-US" sz="2000" smtClean="0">
                <a:ea typeface="Times New Roman" panose="02020603050405020304" pitchFamily="18" charset="0"/>
              </a:rPr>
              <a:t> Chat </a:t>
            </a:r>
            <a:r>
              <a:rPr lang="en-US" sz="2000">
                <a:ea typeface="Times New Roman" panose="02020603050405020304" pitchFamily="18" charset="0"/>
              </a:rPr>
              <a:t>cá nhân: gửi tin nhắn văn bản, gửi hình ảnh, video, file, sticker, thả reaction vào tin nhắn, thu hồi và xoá bỏ tin nhắn, xóa cuộc trò chuyện.</a:t>
            </a:r>
            <a:endParaRPr lang="en-US" sz="2000" u="none" strike="noStrike" smtClean="0">
              <a:effectLst/>
              <a:ea typeface="Times New Roman" panose="02020603050405020304" pitchFamily="18" charset="0"/>
            </a:endParaRPr>
          </a:p>
          <a:p>
            <a:pPr lvl="0">
              <a:lnSpc>
                <a:spcPct val="115000"/>
              </a:lnSpc>
              <a:spcAft>
                <a:spcPts val="0"/>
              </a:spcAft>
            </a:pPr>
            <a:r>
              <a:rPr lang="en-US" sz="2000">
                <a:ea typeface="Times New Roman" panose="02020603050405020304" pitchFamily="18" charset="0"/>
              </a:rPr>
              <a:t>+</a:t>
            </a:r>
            <a:r>
              <a:rPr lang="en-US" sz="2000" smtClean="0">
                <a:ea typeface="Times New Roman" panose="02020603050405020304" pitchFamily="18" charset="0"/>
              </a:rPr>
              <a:t> Chat </a:t>
            </a:r>
            <a:r>
              <a:rPr lang="en-US" sz="2000">
                <a:ea typeface="Times New Roman" panose="02020603050405020304" pitchFamily="18" charset="0"/>
              </a:rPr>
              <a:t>nhóm: tạo nhóm, gửi tin nhắn văn bản, gửi hình ảnh, video, file, sticker, thả reaction vào tin nhắn, thu hồi và xoá bỏ tin nhắn, xóa cuộc trò chuyện.</a:t>
            </a:r>
            <a:endParaRPr lang="en-US" sz="2000" u="none" strike="noStrike" smtClean="0">
              <a:effectLst/>
              <a:ea typeface="Times New Roman" panose="02020603050405020304" pitchFamily="18" charset="0"/>
            </a:endParaRPr>
          </a:p>
          <a:p>
            <a:pPr lvl="0">
              <a:lnSpc>
                <a:spcPct val="115000"/>
              </a:lnSpc>
              <a:spcAft>
                <a:spcPts val="0"/>
              </a:spcAft>
            </a:pPr>
            <a:r>
              <a:rPr lang="en-US" sz="2000">
                <a:ea typeface="Times New Roman" panose="02020603050405020304" pitchFamily="18" charset="0"/>
              </a:rPr>
              <a:t>+</a:t>
            </a:r>
            <a:r>
              <a:rPr lang="en-US" sz="2000" smtClean="0">
                <a:ea typeface="Times New Roman" panose="02020603050405020304" pitchFamily="18" charset="0"/>
              </a:rPr>
              <a:t> Thành </a:t>
            </a:r>
            <a:r>
              <a:rPr lang="en-US" sz="2000">
                <a:ea typeface="Times New Roman" panose="02020603050405020304" pitchFamily="18" charset="0"/>
              </a:rPr>
              <a:t>viên trong nhóm: thêm thành viên, rời nhóm</a:t>
            </a:r>
            <a:endParaRPr lang="en-US" sz="2000" u="none" strike="noStrike" smtClean="0">
              <a:effectLst/>
              <a:ea typeface="Times New Roman" panose="02020603050405020304" pitchFamily="18" charset="0"/>
            </a:endParaRPr>
          </a:p>
          <a:p>
            <a:pPr lvl="0">
              <a:lnSpc>
                <a:spcPct val="115000"/>
              </a:lnSpc>
              <a:spcAft>
                <a:spcPts val="1200"/>
              </a:spcAft>
            </a:pPr>
            <a:r>
              <a:rPr lang="en-US" sz="2000">
                <a:ea typeface="Times New Roman" panose="02020603050405020304" pitchFamily="18" charset="0"/>
              </a:rPr>
              <a:t>+</a:t>
            </a:r>
            <a:r>
              <a:rPr lang="en-US" sz="2000" smtClean="0">
                <a:ea typeface="Times New Roman" panose="02020603050405020304" pitchFamily="18" charset="0"/>
              </a:rPr>
              <a:t> Trưởng </a:t>
            </a:r>
            <a:r>
              <a:rPr lang="en-US" sz="2000">
                <a:ea typeface="Times New Roman" panose="02020603050405020304" pitchFamily="18" charset="0"/>
              </a:rPr>
              <a:t>nhóm: thêm thành viên, kick thành viên khỏi nhóm, giải tán nhóm, </a:t>
            </a:r>
            <a:r>
              <a:rPr lang="en-US" sz="2000">
                <a:ea typeface="Times New Roman" panose="02020603050405020304" pitchFamily="18" charset="0"/>
              </a:rPr>
              <a:t>rời </a:t>
            </a:r>
            <a:r>
              <a:rPr lang="en-US" sz="2000" smtClean="0">
                <a:ea typeface="Times New Roman" panose="02020603050405020304" pitchFamily="18" charset="0"/>
              </a:rPr>
              <a:t>nhóm</a:t>
            </a:r>
            <a:endParaRPr lang="en-US" sz="2000" u="none" strike="noStrike">
              <a:effectLst/>
              <a:ea typeface="Times New Roman" panose="02020603050405020304" pitchFamily="18" charset="0"/>
            </a:endParaRPr>
          </a:p>
        </p:txBody>
      </p:sp>
      <p:sp>
        <p:nvSpPr>
          <p:cNvPr id="16" name="TextBox 15"/>
          <p:cNvSpPr txBox="1"/>
          <p:nvPr/>
        </p:nvSpPr>
        <p:spPr>
          <a:xfrm>
            <a:off x="0" y="646331"/>
            <a:ext cx="6609807" cy="461665"/>
          </a:xfrm>
          <a:prstGeom prst="rect">
            <a:avLst/>
          </a:prstGeom>
          <a:noFill/>
        </p:spPr>
        <p:txBody>
          <a:bodyPr wrap="square" rtlCol="0">
            <a:spAutoFit/>
          </a:bodyPr>
          <a:lstStyle/>
          <a:p>
            <a:r>
              <a:rPr lang="en-US" sz="2400" smtClean="0"/>
              <a:t>- Chức năng hệ thống (Website &amp; Di động):</a:t>
            </a:r>
            <a:endParaRPr lang="en-US" sz="2400"/>
          </a:p>
        </p:txBody>
      </p:sp>
    </p:spTree>
    <p:extLst>
      <p:ext uri="{BB962C8B-B14F-4D97-AF65-F5344CB8AC3E}">
        <p14:creationId xmlns:p14="http://schemas.microsoft.com/office/powerpoint/2010/main" val="2476520202"/>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646331"/>
          </a:xfrm>
          <a:prstGeom prst="rect">
            <a:avLst/>
          </a:prstGeom>
          <a:noFill/>
        </p:spPr>
        <p:txBody>
          <a:bodyPr wrap="square" rtlCol="0">
            <a:spAutoFit/>
          </a:bodyPr>
          <a:lstStyle/>
          <a:p>
            <a:pPr algn="ctr"/>
            <a:r>
              <a:rPr lang="en-US" sz="3600"/>
              <a:t>2</a:t>
            </a:r>
            <a:r>
              <a:rPr lang="en-US" sz="3600" smtClean="0"/>
              <a:t>. Phân tích và thiết kế hệ thống</a:t>
            </a:r>
            <a:endParaRPr lang="en-US" sz="3600"/>
          </a:p>
        </p:txBody>
      </p:sp>
      <p:sp>
        <p:nvSpPr>
          <p:cNvPr id="3" name="TextBox 2"/>
          <p:cNvSpPr txBox="1"/>
          <p:nvPr/>
        </p:nvSpPr>
        <p:spPr>
          <a:xfrm>
            <a:off x="0" y="646331"/>
            <a:ext cx="6609807" cy="830997"/>
          </a:xfrm>
          <a:prstGeom prst="rect">
            <a:avLst/>
          </a:prstGeom>
          <a:noFill/>
        </p:spPr>
        <p:txBody>
          <a:bodyPr wrap="square" rtlCol="0">
            <a:spAutoFit/>
          </a:bodyPr>
          <a:lstStyle/>
          <a:p>
            <a:r>
              <a:rPr lang="en-US" sz="2400" smtClean="0"/>
              <a:t>2.1 Phân tích hệ thống:</a:t>
            </a:r>
          </a:p>
          <a:p>
            <a:r>
              <a:rPr lang="en-US" sz="2400"/>
              <a:t>-</a:t>
            </a:r>
            <a:r>
              <a:rPr lang="en-US" sz="2400" smtClean="0"/>
              <a:t> Sơ đồ use case tổng quát:</a:t>
            </a:r>
            <a:endParaRPr lang="en-US" sz="2400"/>
          </a:p>
        </p:txBody>
      </p:sp>
      <p:pic>
        <p:nvPicPr>
          <p:cNvPr id="4" name="Picture 3"/>
          <p:cNvPicPr>
            <a:picLocks noChangeAspect="1"/>
          </p:cNvPicPr>
          <p:nvPr/>
        </p:nvPicPr>
        <p:blipFill>
          <a:blip r:embed="rId2"/>
          <a:stretch>
            <a:fillRect/>
          </a:stretch>
        </p:blipFill>
        <p:spPr>
          <a:xfrm>
            <a:off x="2285999" y="1423383"/>
            <a:ext cx="7812379" cy="5308508"/>
          </a:xfrm>
          <a:prstGeom prst="rect">
            <a:avLst/>
          </a:prstGeom>
        </p:spPr>
      </p:pic>
    </p:spTree>
    <p:extLst>
      <p:ext uri="{BB962C8B-B14F-4D97-AF65-F5344CB8AC3E}">
        <p14:creationId xmlns:p14="http://schemas.microsoft.com/office/powerpoint/2010/main" val="3710466842"/>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646331"/>
          </a:xfrm>
          <a:prstGeom prst="rect">
            <a:avLst/>
          </a:prstGeom>
          <a:noFill/>
        </p:spPr>
        <p:txBody>
          <a:bodyPr wrap="square" rtlCol="0">
            <a:spAutoFit/>
          </a:bodyPr>
          <a:lstStyle/>
          <a:p>
            <a:pPr algn="ctr"/>
            <a:r>
              <a:rPr lang="en-US" sz="3600"/>
              <a:t>2</a:t>
            </a:r>
            <a:r>
              <a:rPr lang="en-US" sz="3600" smtClean="0"/>
              <a:t>. Phân tích và thiết kế hệ thống</a:t>
            </a:r>
            <a:endParaRPr lang="en-US" sz="3600"/>
          </a:p>
        </p:txBody>
      </p:sp>
      <p:sp>
        <p:nvSpPr>
          <p:cNvPr id="3" name="TextBox 2"/>
          <p:cNvSpPr txBox="1"/>
          <p:nvPr/>
        </p:nvSpPr>
        <p:spPr>
          <a:xfrm>
            <a:off x="1" y="646331"/>
            <a:ext cx="5120640" cy="461665"/>
          </a:xfrm>
          <a:prstGeom prst="rect">
            <a:avLst/>
          </a:prstGeom>
          <a:noFill/>
        </p:spPr>
        <p:txBody>
          <a:bodyPr wrap="square" rtlCol="0">
            <a:spAutoFit/>
          </a:bodyPr>
          <a:lstStyle/>
          <a:p>
            <a:r>
              <a:rPr lang="en-US" sz="2400" smtClean="0"/>
              <a:t>- Sơ đồ use case nhắn tin:</a:t>
            </a:r>
            <a:endParaRPr lang="en-US" sz="2400"/>
          </a:p>
        </p:txBody>
      </p:sp>
      <p:pic>
        <p:nvPicPr>
          <p:cNvPr id="7" name="image15.png"/>
          <p:cNvPicPr/>
          <p:nvPr/>
        </p:nvPicPr>
        <p:blipFill>
          <a:blip r:embed="rId2"/>
          <a:srcRect/>
          <a:stretch>
            <a:fillRect/>
          </a:stretch>
        </p:blipFill>
        <p:spPr>
          <a:xfrm>
            <a:off x="1473653" y="1107996"/>
            <a:ext cx="9244693" cy="5238767"/>
          </a:xfrm>
          <a:prstGeom prst="rect">
            <a:avLst/>
          </a:prstGeom>
          <a:ln/>
        </p:spPr>
      </p:pic>
    </p:spTree>
    <p:extLst>
      <p:ext uri="{BB962C8B-B14F-4D97-AF65-F5344CB8AC3E}">
        <p14:creationId xmlns:p14="http://schemas.microsoft.com/office/powerpoint/2010/main" val="1627770557"/>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646331"/>
          </a:xfrm>
          <a:prstGeom prst="rect">
            <a:avLst/>
          </a:prstGeom>
          <a:noFill/>
        </p:spPr>
        <p:txBody>
          <a:bodyPr wrap="square" rtlCol="0">
            <a:spAutoFit/>
          </a:bodyPr>
          <a:lstStyle/>
          <a:p>
            <a:pPr algn="ctr"/>
            <a:r>
              <a:rPr lang="en-US" sz="3600"/>
              <a:t>2</a:t>
            </a:r>
            <a:r>
              <a:rPr lang="en-US" sz="3600" smtClean="0"/>
              <a:t>. Phân tích và thiết kế hệ thống</a:t>
            </a:r>
            <a:endParaRPr lang="en-US" sz="3600"/>
          </a:p>
        </p:txBody>
      </p:sp>
      <p:sp>
        <p:nvSpPr>
          <p:cNvPr id="3" name="TextBox 2"/>
          <p:cNvSpPr txBox="1"/>
          <p:nvPr/>
        </p:nvSpPr>
        <p:spPr>
          <a:xfrm>
            <a:off x="1" y="646331"/>
            <a:ext cx="5120640" cy="461665"/>
          </a:xfrm>
          <a:prstGeom prst="rect">
            <a:avLst/>
          </a:prstGeom>
          <a:noFill/>
        </p:spPr>
        <p:txBody>
          <a:bodyPr wrap="square" rtlCol="0">
            <a:spAutoFit/>
          </a:bodyPr>
          <a:lstStyle/>
          <a:p>
            <a:r>
              <a:rPr lang="en-US" sz="2400" smtClean="0"/>
              <a:t>- Sơ đồ use case quản lý bạn bè:</a:t>
            </a:r>
            <a:endParaRPr lang="en-US" sz="2400"/>
          </a:p>
        </p:txBody>
      </p:sp>
      <p:pic>
        <p:nvPicPr>
          <p:cNvPr id="5" name="image60.png"/>
          <p:cNvPicPr/>
          <p:nvPr/>
        </p:nvPicPr>
        <p:blipFill>
          <a:blip r:embed="rId2"/>
          <a:srcRect/>
          <a:stretch>
            <a:fillRect/>
          </a:stretch>
        </p:blipFill>
        <p:spPr>
          <a:xfrm>
            <a:off x="1701777" y="1144838"/>
            <a:ext cx="8788446" cy="5384244"/>
          </a:xfrm>
          <a:prstGeom prst="rect">
            <a:avLst/>
          </a:prstGeom>
          <a:ln/>
        </p:spPr>
      </p:pic>
    </p:spTree>
    <p:extLst>
      <p:ext uri="{BB962C8B-B14F-4D97-AF65-F5344CB8AC3E}">
        <p14:creationId xmlns:p14="http://schemas.microsoft.com/office/powerpoint/2010/main" val="2147872333"/>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646331"/>
          </a:xfrm>
          <a:prstGeom prst="rect">
            <a:avLst/>
          </a:prstGeom>
          <a:noFill/>
        </p:spPr>
        <p:txBody>
          <a:bodyPr wrap="square" rtlCol="0">
            <a:spAutoFit/>
          </a:bodyPr>
          <a:lstStyle/>
          <a:p>
            <a:pPr algn="ctr"/>
            <a:r>
              <a:rPr lang="en-US" sz="3600"/>
              <a:t>2</a:t>
            </a:r>
            <a:r>
              <a:rPr lang="en-US" sz="3600" smtClean="0"/>
              <a:t>. Phân tích và thiết kế hệ thống</a:t>
            </a:r>
            <a:endParaRPr lang="en-US" sz="3600"/>
          </a:p>
        </p:txBody>
      </p:sp>
      <p:sp>
        <p:nvSpPr>
          <p:cNvPr id="3" name="TextBox 2"/>
          <p:cNvSpPr txBox="1"/>
          <p:nvPr/>
        </p:nvSpPr>
        <p:spPr>
          <a:xfrm>
            <a:off x="1" y="646331"/>
            <a:ext cx="5120640" cy="830997"/>
          </a:xfrm>
          <a:prstGeom prst="rect">
            <a:avLst/>
          </a:prstGeom>
          <a:noFill/>
        </p:spPr>
        <p:txBody>
          <a:bodyPr wrap="square" rtlCol="0">
            <a:spAutoFit/>
          </a:bodyPr>
          <a:lstStyle/>
          <a:p>
            <a:r>
              <a:rPr lang="en-US" sz="2400" smtClean="0"/>
              <a:t>2.2 Thiết kế hệ thống:</a:t>
            </a:r>
          </a:p>
          <a:p>
            <a:r>
              <a:rPr lang="en-US" sz="2400"/>
              <a:t>-</a:t>
            </a:r>
            <a:r>
              <a:rPr lang="en-US" sz="2400" smtClean="0"/>
              <a:t> Chức năng đăng nhập:</a:t>
            </a:r>
            <a:endParaRPr lang="en-US" sz="2400"/>
          </a:p>
        </p:txBody>
      </p:sp>
      <p:pic>
        <p:nvPicPr>
          <p:cNvPr id="6" name="image47.jpg"/>
          <p:cNvPicPr/>
          <p:nvPr/>
        </p:nvPicPr>
        <p:blipFill>
          <a:blip r:embed="rId2"/>
          <a:srcRect/>
          <a:stretch>
            <a:fillRect/>
          </a:stretch>
        </p:blipFill>
        <p:spPr>
          <a:xfrm>
            <a:off x="3151596" y="747033"/>
            <a:ext cx="8879295" cy="5954213"/>
          </a:xfrm>
          <a:prstGeom prst="rect">
            <a:avLst/>
          </a:prstGeom>
          <a:ln/>
        </p:spPr>
      </p:pic>
      <p:sp>
        <p:nvSpPr>
          <p:cNvPr id="7" name="TextBox 6"/>
          <p:cNvSpPr txBox="1"/>
          <p:nvPr/>
        </p:nvSpPr>
        <p:spPr>
          <a:xfrm>
            <a:off x="143692" y="1477328"/>
            <a:ext cx="2194559" cy="400110"/>
          </a:xfrm>
          <a:prstGeom prst="rect">
            <a:avLst/>
          </a:prstGeom>
          <a:noFill/>
        </p:spPr>
        <p:txBody>
          <a:bodyPr wrap="square" rtlCol="0">
            <a:spAutoFit/>
          </a:bodyPr>
          <a:lstStyle/>
          <a:p>
            <a:r>
              <a:rPr lang="en-US" sz="2000" smtClean="0"/>
              <a:t>(Sơ đồ hoạt động)</a:t>
            </a:r>
            <a:endParaRPr lang="en-US" sz="2000"/>
          </a:p>
        </p:txBody>
      </p:sp>
    </p:spTree>
    <p:extLst>
      <p:ext uri="{BB962C8B-B14F-4D97-AF65-F5344CB8AC3E}">
        <p14:creationId xmlns:p14="http://schemas.microsoft.com/office/powerpoint/2010/main" val="1063735609"/>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646331"/>
          </a:xfrm>
          <a:prstGeom prst="rect">
            <a:avLst/>
          </a:prstGeom>
          <a:noFill/>
        </p:spPr>
        <p:txBody>
          <a:bodyPr wrap="square" rtlCol="0">
            <a:spAutoFit/>
          </a:bodyPr>
          <a:lstStyle/>
          <a:p>
            <a:pPr algn="ctr"/>
            <a:r>
              <a:rPr lang="en-US" sz="3600"/>
              <a:t>2</a:t>
            </a:r>
            <a:r>
              <a:rPr lang="en-US" sz="3600" smtClean="0"/>
              <a:t>. Phân tích và thiết kế hệ thống</a:t>
            </a:r>
            <a:endParaRPr lang="en-US" sz="3600"/>
          </a:p>
        </p:txBody>
      </p:sp>
      <p:sp>
        <p:nvSpPr>
          <p:cNvPr id="3" name="TextBox 2"/>
          <p:cNvSpPr txBox="1"/>
          <p:nvPr/>
        </p:nvSpPr>
        <p:spPr>
          <a:xfrm>
            <a:off x="1" y="646331"/>
            <a:ext cx="5120640" cy="830997"/>
          </a:xfrm>
          <a:prstGeom prst="rect">
            <a:avLst/>
          </a:prstGeom>
          <a:noFill/>
        </p:spPr>
        <p:txBody>
          <a:bodyPr wrap="square" rtlCol="0">
            <a:spAutoFit/>
          </a:bodyPr>
          <a:lstStyle/>
          <a:p>
            <a:r>
              <a:rPr lang="en-US" sz="2400" smtClean="0"/>
              <a:t>2.2 Thiết kế hệ thống:</a:t>
            </a:r>
          </a:p>
          <a:p>
            <a:r>
              <a:rPr lang="en-US" sz="2400"/>
              <a:t>-</a:t>
            </a:r>
            <a:r>
              <a:rPr lang="en-US" sz="2400" smtClean="0"/>
              <a:t> Chức năng đăng nhập:</a:t>
            </a:r>
            <a:endParaRPr lang="en-US" sz="2400"/>
          </a:p>
        </p:txBody>
      </p:sp>
      <p:sp>
        <p:nvSpPr>
          <p:cNvPr id="7" name="TextBox 6"/>
          <p:cNvSpPr txBox="1"/>
          <p:nvPr/>
        </p:nvSpPr>
        <p:spPr>
          <a:xfrm>
            <a:off x="169816" y="1477328"/>
            <a:ext cx="2063930" cy="400110"/>
          </a:xfrm>
          <a:prstGeom prst="rect">
            <a:avLst/>
          </a:prstGeom>
          <a:noFill/>
        </p:spPr>
        <p:txBody>
          <a:bodyPr wrap="square" rtlCol="0">
            <a:spAutoFit/>
          </a:bodyPr>
          <a:lstStyle/>
          <a:p>
            <a:r>
              <a:rPr lang="en-US" sz="2000" smtClean="0"/>
              <a:t>(Sơ đồ tuần tự)</a:t>
            </a:r>
            <a:endParaRPr lang="en-US" sz="2000"/>
          </a:p>
        </p:txBody>
      </p:sp>
      <p:pic>
        <p:nvPicPr>
          <p:cNvPr id="9" name="image43.jpg"/>
          <p:cNvPicPr/>
          <p:nvPr/>
        </p:nvPicPr>
        <p:blipFill>
          <a:blip r:embed="rId2"/>
          <a:srcRect/>
          <a:stretch>
            <a:fillRect/>
          </a:stretch>
        </p:blipFill>
        <p:spPr>
          <a:xfrm>
            <a:off x="3555637" y="646331"/>
            <a:ext cx="8462192" cy="6067978"/>
          </a:xfrm>
          <a:prstGeom prst="rect">
            <a:avLst/>
          </a:prstGeom>
          <a:ln/>
        </p:spPr>
      </p:pic>
    </p:spTree>
    <p:extLst>
      <p:ext uri="{BB962C8B-B14F-4D97-AF65-F5344CB8AC3E}">
        <p14:creationId xmlns:p14="http://schemas.microsoft.com/office/powerpoint/2010/main" val="1460417618"/>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646331"/>
          </a:xfrm>
          <a:prstGeom prst="rect">
            <a:avLst/>
          </a:prstGeom>
          <a:noFill/>
        </p:spPr>
        <p:txBody>
          <a:bodyPr wrap="square" rtlCol="0">
            <a:spAutoFit/>
          </a:bodyPr>
          <a:lstStyle/>
          <a:p>
            <a:pPr algn="ctr"/>
            <a:r>
              <a:rPr lang="en-US" sz="3600"/>
              <a:t>2</a:t>
            </a:r>
            <a:r>
              <a:rPr lang="en-US" sz="3600" smtClean="0"/>
              <a:t>. Phân tích và thiết kế hệ thống</a:t>
            </a:r>
            <a:endParaRPr lang="en-US" sz="3600"/>
          </a:p>
        </p:txBody>
      </p:sp>
      <p:sp>
        <p:nvSpPr>
          <p:cNvPr id="3" name="TextBox 2"/>
          <p:cNvSpPr txBox="1"/>
          <p:nvPr/>
        </p:nvSpPr>
        <p:spPr>
          <a:xfrm>
            <a:off x="1" y="646331"/>
            <a:ext cx="5120640" cy="830997"/>
          </a:xfrm>
          <a:prstGeom prst="rect">
            <a:avLst/>
          </a:prstGeom>
          <a:noFill/>
        </p:spPr>
        <p:txBody>
          <a:bodyPr wrap="square" rtlCol="0">
            <a:spAutoFit/>
          </a:bodyPr>
          <a:lstStyle/>
          <a:p>
            <a:r>
              <a:rPr lang="en-US" sz="2400" smtClean="0"/>
              <a:t>2.2 Thiết kế hệ thống:</a:t>
            </a:r>
          </a:p>
          <a:p>
            <a:r>
              <a:rPr lang="en-US" sz="2400"/>
              <a:t>-</a:t>
            </a:r>
            <a:r>
              <a:rPr lang="en-US" sz="2400" smtClean="0"/>
              <a:t> Chức năng đăng kí:</a:t>
            </a:r>
            <a:endParaRPr lang="en-US" sz="2400"/>
          </a:p>
        </p:txBody>
      </p:sp>
      <p:sp>
        <p:nvSpPr>
          <p:cNvPr id="7" name="TextBox 6"/>
          <p:cNvSpPr txBox="1"/>
          <p:nvPr/>
        </p:nvSpPr>
        <p:spPr>
          <a:xfrm>
            <a:off x="143692" y="1477328"/>
            <a:ext cx="2194559" cy="400110"/>
          </a:xfrm>
          <a:prstGeom prst="rect">
            <a:avLst/>
          </a:prstGeom>
          <a:noFill/>
        </p:spPr>
        <p:txBody>
          <a:bodyPr wrap="square" rtlCol="0">
            <a:spAutoFit/>
          </a:bodyPr>
          <a:lstStyle/>
          <a:p>
            <a:r>
              <a:rPr lang="en-US" sz="2000" smtClean="0"/>
              <a:t>(Sơ đồ hoạt động)</a:t>
            </a:r>
            <a:endParaRPr lang="en-US" sz="2000"/>
          </a:p>
        </p:txBody>
      </p:sp>
      <p:pic>
        <p:nvPicPr>
          <p:cNvPr id="8" name="image55.jpg"/>
          <p:cNvPicPr/>
          <p:nvPr/>
        </p:nvPicPr>
        <p:blipFill>
          <a:blip r:embed="rId2"/>
          <a:srcRect/>
          <a:stretch>
            <a:fillRect/>
          </a:stretch>
        </p:blipFill>
        <p:spPr>
          <a:xfrm>
            <a:off x="3332162" y="681574"/>
            <a:ext cx="8737918" cy="6058860"/>
          </a:xfrm>
          <a:prstGeom prst="rect">
            <a:avLst/>
          </a:prstGeom>
          <a:ln/>
        </p:spPr>
      </p:pic>
    </p:spTree>
    <p:extLst>
      <p:ext uri="{BB962C8B-B14F-4D97-AF65-F5344CB8AC3E}">
        <p14:creationId xmlns:p14="http://schemas.microsoft.com/office/powerpoint/2010/main" val="2545356263"/>
      </p:ext>
    </p:extLst>
  </p:cSld>
  <p:clrMapOvr>
    <a:masterClrMapping/>
  </p:clrMapOvr>
  <p:transition spd="med">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244</TotalTime>
  <Words>1338</Words>
  <Application>Microsoft Office PowerPoint</Application>
  <PresentationFormat>Widescreen</PresentationFormat>
  <Paragraphs>142</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Times New Roman</vt:lpstr>
      <vt:lpstr>Tw Cen MT</vt:lpstr>
      <vt:lpstr>Tw Cen MT Condensed</vt:lpstr>
      <vt:lpstr>Wingdings 3</vt:lpstr>
      <vt:lpstr>Integral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 10</dc:creator>
  <cp:lastModifiedBy>WIN 10</cp:lastModifiedBy>
  <cp:revision>93</cp:revision>
  <dcterms:created xsi:type="dcterms:W3CDTF">2022-11-25T12:19:35Z</dcterms:created>
  <dcterms:modified xsi:type="dcterms:W3CDTF">2022-11-25T16:24:11Z</dcterms:modified>
</cp:coreProperties>
</file>