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1" r:id="rId10"/>
    <p:sldId id="272" r:id="rId11"/>
    <p:sldId id="275" r:id="rId12"/>
    <p:sldId id="276" r:id="rId13"/>
    <p:sldId id="270" r:id="rId14"/>
    <p:sldId id="263" r:id="rId15"/>
    <p:sldId id="277" r:id="rId16"/>
    <p:sldId id="278" r:id="rId17"/>
    <p:sldId id="279" r:id="rId18"/>
    <p:sldId id="280" r:id="rId19"/>
    <p:sldId id="281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3FE42E8-8B57-452D-A122-4DCE9AC771EF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322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165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7009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1143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935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4309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90843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46020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9570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418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39865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889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33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0683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551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0419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456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0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sldNum="0" hdr="0" ftr="0" dt="0"/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6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11" Type="http://schemas.openxmlformats.org/officeDocument/2006/relationships/image" Target="../media/image11.jpg"/><Relationship Id="rId5" Type="http://schemas.openxmlformats.org/officeDocument/2006/relationships/image" Target="../media/image8.jpg"/><Relationship Id="rId10" Type="http://schemas.openxmlformats.org/officeDocument/2006/relationships/image" Target="../media/image12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11" Type="http://schemas.openxmlformats.org/officeDocument/2006/relationships/image" Target="../media/image11.jpg"/><Relationship Id="rId5" Type="http://schemas.openxmlformats.org/officeDocument/2006/relationships/image" Target="../media/image17.jpg"/><Relationship Id="rId10" Type="http://schemas.openxmlformats.org/officeDocument/2006/relationships/image" Target="../media/image12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11" Type="http://schemas.openxmlformats.org/officeDocument/2006/relationships/image" Target="../media/image11.jpg"/><Relationship Id="rId5" Type="http://schemas.openxmlformats.org/officeDocument/2006/relationships/image" Target="../media/image17.jpg"/><Relationship Id="rId10" Type="http://schemas.openxmlformats.org/officeDocument/2006/relationships/image" Target="../media/image12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6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11" Type="http://schemas.openxmlformats.org/officeDocument/2006/relationships/image" Target="../media/image11.jpg"/><Relationship Id="rId5" Type="http://schemas.openxmlformats.org/officeDocument/2006/relationships/image" Target="../media/image8.jpg"/><Relationship Id="rId10" Type="http://schemas.openxmlformats.org/officeDocument/2006/relationships/image" Target="../media/image12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11" Type="http://schemas.openxmlformats.org/officeDocument/2006/relationships/image" Target="../media/image11.jpg"/><Relationship Id="rId5" Type="http://schemas.openxmlformats.org/officeDocument/2006/relationships/image" Target="../media/image17.jpg"/><Relationship Id="rId10" Type="http://schemas.openxmlformats.org/officeDocument/2006/relationships/image" Target="../media/image12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11" Type="http://schemas.openxmlformats.org/officeDocument/2006/relationships/image" Target="../media/image11.jpg"/><Relationship Id="rId5" Type="http://schemas.openxmlformats.org/officeDocument/2006/relationships/image" Target="../media/image17.jpg"/><Relationship Id="rId10" Type="http://schemas.openxmlformats.org/officeDocument/2006/relationships/image" Target="../media/image12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11" Type="http://schemas.openxmlformats.org/officeDocument/2006/relationships/image" Target="../media/image11.jpg"/><Relationship Id="rId5" Type="http://schemas.openxmlformats.org/officeDocument/2006/relationships/image" Target="../media/image17.jpg"/><Relationship Id="rId10" Type="http://schemas.openxmlformats.org/officeDocument/2006/relationships/image" Target="../media/image12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11" Type="http://schemas.openxmlformats.org/officeDocument/2006/relationships/image" Target="../media/image11.jpg"/><Relationship Id="rId5" Type="http://schemas.openxmlformats.org/officeDocument/2006/relationships/image" Target="../media/image17.jpg"/><Relationship Id="rId10" Type="http://schemas.openxmlformats.org/officeDocument/2006/relationships/image" Target="../media/image12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6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11" Type="http://schemas.openxmlformats.org/officeDocument/2006/relationships/image" Target="../media/image11.jpg"/><Relationship Id="rId5" Type="http://schemas.openxmlformats.org/officeDocument/2006/relationships/image" Target="../media/image8.jpg"/><Relationship Id="rId10" Type="http://schemas.openxmlformats.org/officeDocument/2006/relationships/image" Target="../media/image12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6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11" Type="http://schemas.openxmlformats.org/officeDocument/2006/relationships/image" Target="../media/image11.jpg"/><Relationship Id="rId5" Type="http://schemas.openxmlformats.org/officeDocument/2006/relationships/image" Target="../media/image8.jpg"/><Relationship Id="rId10" Type="http://schemas.openxmlformats.org/officeDocument/2006/relationships/image" Target="../media/image12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408A8-F78B-4A74-85C1-2C7A86D4D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/>
              <a:t>디지털 멀티 판넬 미터 읽기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B7A017-069F-4A32-A1AD-FC13B6B355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AI OCR </a:t>
            </a:r>
            <a:r>
              <a:rPr lang="ko-KR" altLang="en-US" dirty="0"/>
              <a:t>기술 사용되지 않음</a:t>
            </a:r>
          </a:p>
        </p:txBody>
      </p:sp>
    </p:spTree>
    <p:extLst>
      <p:ext uri="{BB962C8B-B14F-4D97-AF65-F5344CB8AC3E}">
        <p14:creationId xmlns:p14="http://schemas.microsoft.com/office/powerpoint/2010/main" val="422701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92917-7A01-489C-B25E-E7473BAD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동작 원리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FF731-5B42-4D8F-BBF9-6B0DC4EB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048386" cy="331893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그림</a:t>
            </a:r>
            <a:r>
              <a:rPr lang="en-US" altLang="ko-KR" sz="2000" dirty="0"/>
              <a:t>1</a:t>
            </a:r>
            <a:r>
              <a:rPr lang="ko-KR" altLang="en-US" sz="2000" dirty="0"/>
              <a:t>을 그림</a:t>
            </a:r>
            <a:r>
              <a:rPr lang="en-US" altLang="ko-KR" sz="2000" dirty="0"/>
              <a:t>3</a:t>
            </a:r>
            <a:r>
              <a:rPr lang="ko-KR" altLang="en-US" sz="2000" dirty="0"/>
              <a:t>과 같이 </a:t>
            </a:r>
            <a:r>
              <a:rPr lang="en-US" altLang="ko-KR" sz="2000" dirty="0"/>
              <a:t>10</a:t>
            </a:r>
            <a:r>
              <a:rPr lang="ko-KR" altLang="en-US" sz="2000" dirty="0"/>
              <a:t>개로 복제한다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B69DE99-453D-45A1-9BAE-0D0B91867180}"/>
              </a:ext>
            </a:extLst>
          </p:cNvPr>
          <p:cNvGrpSpPr/>
          <p:nvPr/>
        </p:nvGrpSpPr>
        <p:grpSpPr>
          <a:xfrm>
            <a:off x="6187931" y="2820973"/>
            <a:ext cx="1475084" cy="1142414"/>
            <a:chOff x="6187931" y="2820973"/>
            <a:chExt cx="1475084" cy="11424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BA31F8-3F5E-4269-B5C4-F581B4824244}"/>
                </a:ext>
              </a:extLst>
            </p:cNvPr>
            <p:cNvSpPr txBox="1"/>
            <p:nvPr/>
          </p:nvSpPr>
          <p:spPr>
            <a:xfrm>
              <a:off x="6187931" y="3521279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그림</a:t>
              </a:r>
              <a:r>
                <a:rPr lang="en-US" altLang="ko-KR" sz="1000" dirty="0"/>
                <a:t>1 - </a:t>
              </a:r>
              <a:r>
                <a:rPr lang="ko-KR" altLang="en-US" sz="1000" dirty="0"/>
                <a:t>실제</a:t>
              </a:r>
              <a:r>
                <a:rPr lang="en-US" altLang="ko-KR" sz="1000" dirty="0"/>
                <a:t>crop</a:t>
              </a:r>
              <a:r>
                <a:rPr lang="ko-KR" altLang="en-US" sz="1000" dirty="0"/>
                <a:t>이미지</a:t>
              </a: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79C1693-70EF-4CB5-A30D-0E000B11E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3230" y="2820973"/>
              <a:ext cx="381000" cy="66675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883FFB-80BC-4989-A533-E146816AE0F0}"/>
                </a:ext>
              </a:extLst>
            </p:cNvPr>
            <p:cNvSpPr txBox="1"/>
            <p:nvPr/>
          </p:nvSpPr>
          <p:spPr>
            <a:xfrm>
              <a:off x="6603896" y="3717166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(h,w,3)</a:t>
              </a:r>
              <a:endParaRPr lang="ko-KR" altLang="en-US" sz="10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D659D20-F659-428C-A981-D1D2BEC24421}"/>
              </a:ext>
            </a:extLst>
          </p:cNvPr>
          <p:cNvGrpSpPr/>
          <p:nvPr/>
        </p:nvGrpSpPr>
        <p:grpSpPr>
          <a:xfrm>
            <a:off x="8473239" y="2512890"/>
            <a:ext cx="1375698" cy="1719313"/>
            <a:chOff x="8366352" y="2565843"/>
            <a:chExt cx="1375698" cy="171931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25183F1-5AB3-468D-A38E-3F7BDFEF7939}"/>
                </a:ext>
              </a:extLst>
            </p:cNvPr>
            <p:cNvGrpSpPr/>
            <p:nvPr/>
          </p:nvGrpSpPr>
          <p:grpSpPr>
            <a:xfrm>
              <a:off x="8366352" y="2565843"/>
              <a:ext cx="1375698" cy="1526007"/>
              <a:chOff x="8548465" y="2798303"/>
              <a:chExt cx="1375698" cy="1526007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18378D77-B350-4F7E-86C9-D2131C246D1E}"/>
                  </a:ext>
                </a:extLst>
              </p:cNvPr>
              <p:cNvGrpSpPr/>
              <p:nvPr/>
            </p:nvGrpSpPr>
            <p:grpSpPr>
              <a:xfrm>
                <a:off x="8669591" y="2798303"/>
                <a:ext cx="1138223" cy="1261393"/>
                <a:chOff x="8820593" y="4580393"/>
                <a:chExt cx="1138223" cy="1261393"/>
              </a:xfrm>
            </p:grpSpPr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595EE015-B8A0-447F-8C58-352AC79250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77816" y="4580393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19682FCC-041D-48A6-92EF-27FE479989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87139" y="4645710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C43FD57B-39E6-43E7-9361-EB4C898109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87316" y="4711027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96C051CF-233C-4F77-951B-A257C1B2C8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14675" y="4776344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36" name="그림 35">
                  <a:extLst>
                    <a:ext uri="{FF2B5EF4-FFF2-40B4-BE49-F238E27FC236}">
                      <a16:creationId xmlns:a16="http://schemas.microsoft.com/office/drawing/2014/main" id="{5E695179-81E6-400E-B8CC-0310E6B892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14852" y="4841661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37" name="그림 36">
                  <a:extLst>
                    <a:ext uri="{FF2B5EF4-FFF2-40B4-BE49-F238E27FC236}">
                      <a16:creationId xmlns:a16="http://schemas.microsoft.com/office/drawing/2014/main" id="{CE8D0B9B-93FF-4D16-8024-9375D05650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38218" y="4913768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D0F69CAA-E5A7-48A9-A81E-6DB485F7DA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38395" y="4985875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16C8EE17-983F-49A6-870E-EA999863B3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70651" y="5044402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247298B5-C1C8-4B6D-A64C-8A479E6D85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93234" y="5102929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C6F8DA0F-48FC-4790-8DBB-90BDC9B693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20593" y="5175036"/>
                  <a:ext cx="381000" cy="666750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EAD347C-626A-4790-8053-7E004D5136D8}"/>
                  </a:ext>
                </a:extLst>
              </p:cNvPr>
              <p:cNvSpPr txBox="1"/>
              <p:nvPr/>
            </p:nvSpPr>
            <p:spPr>
              <a:xfrm>
                <a:off x="8548465" y="4078089"/>
                <a:ext cx="13756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그림</a:t>
                </a:r>
                <a:r>
                  <a:rPr lang="en-US" altLang="ko-KR" sz="1000" dirty="0"/>
                  <a:t>2 - </a:t>
                </a:r>
                <a:r>
                  <a:rPr lang="ko-KR" altLang="en-US" sz="1000" dirty="0" err="1"/>
                  <a:t>사전이미지들</a:t>
                </a:r>
                <a:endParaRPr lang="ko-KR" altLang="en-US" sz="1000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48A8F9C-7069-41DA-A468-A9D668E01408}"/>
                </a:ext>
              </a:extLst>
            </p:cNvPr>
            <p:cNvSpPr txBox="1"/>
            <p:nvPr/>
          </p:nvSpPr>
          <p:spPr>
            <a:xfrm>
              <a:off x="8690243" y="4038935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(10,h,w,3)</a:t>
              </a:r>
              <a:endParaRPr lang="ko-KR" altLang="en-US" sz="10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CD02DE8-FC9F-4C44-AA15-26E1B561D432}"/>
              </a:ext>
            </a:extLst>
          </p:cNvPr>
          <p:cNvGrpSpPr/>
          <p:nvPr/>
        </p:nvGrpSpPr>
        <p:grpSpPr>
          <a:xfrm>
            <a:off x="6136542" y="4232203"/>
            <a:ext cx="1805302" cy="1680873"/>
            <a:chOff x="5710416" y="4651172"/>
            <a:chExt cx="1805302" cy="168087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C27221-7D27-4B05-8BB1-2C3B78FD6BBC}"/>
                </a:ext>
              </a:extLst>
            </p:cNvPr>
            <p:cNvSpPr txBox="1"/>
            <p:nvPr/>
          </p:nvSpPr>
          <p:spPr>
            <a:xfrm>
              <a:off x="5710416" y="5889937"/>
              <a:ext cx="18053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그림</a:t>
              </a:r>
              <a:r>
                <a:rPr lang="en-US" altLang="ko-KR" sz="1000" dirty="0"/>
                <a:t>3 - </a:t>
              </a:r>
              <a:r>
                <a:rPr lang="ko-KR" altLang="en-US" sz="1000" dirty="0"/>
                <a:t>실제</a:t>
              </a:r>
              <a:r>
                <a:rPr lang="en-US" altLang="ko-KR" sz="1000" dirty="0"/>
                <a:t>crop</a:t>
              </a:r>
              <a:r>
                <a:rPr lang="ko-KR" altLang="en-US" sz="1000" dirty="0"/>
                <a:t>이미지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복제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E00D0F2-BEAF-4231-80E0-E8DFF94C209E}"/>
                </a:ext>
              </a:extLst>
            </p:cNvPr>
            <p:cNvSpPr txBox="1"/>
            <p:nvPr/>
          </p:nvSpPr>
          <p:spPr>
            <a:xfrm>
              <a:off x="6126381" y="6085824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(10,h,w,3)</a:t>
              </a:r>
              <a:endParaRPr lang="ko-KR" altLang="en-US" sz="1000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9509250-DACE-4BC7-8E6C-A282A75835D8}"/>
                </a:ext>
              </a:extLst>
            </p:cNvPr>
            <p:cNvGrpSpPr/>
            <p:nvPr/>
          </p:nvGrpSpPr>
          <p:grpSpPr>
            <a:xfrm>
              <a:off x="6105953" y="4651172"/>
              <a:ext cx="916850" cy="1268938"/>
              <a:chOff x="6105953" y="4651172"/>
              <a:chExt cx="916850" cy="1268938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62D019B3-8393-452A-BC87-782F8D3C2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803" y="4651172"/>
                <a:ext cx="381000" cy="666750"/>
              </a:xfrm>
              <a:prstGeom prst="rect">
                <a:avLst/>
              </a:prstGeom>
            </p:spPr>
          </p:pic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BD22EB34-58C7-4869-8609-A772850790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03703" y="4702381"/>
                <a:ext cx="381000" cy="666750"/>
              </a:xfrm>
              <a:prstGeom prst="rect">
                <a:avLst/>
              </a:prstGeom>
            </p:spPr>
          </p:pic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A6EDCEFF-C50D-4892-A839-C116029DD6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4473" y="4774997"/>
                <a:ext cx="381000" cy="666750"/>
              </a:xfrm>
              <a:prstGeom prst="rect">
                <a:avLst/>
              </a:prstGeom>
            </p:spPr>
          </p:pic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2655592D-F32D-4260-801F-199AC8122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6919" y="4829525"/>
                <a:ext cx="381000" cy="666750"/>
              </a:xfrm>
              <a:prstGeom prst="rect">
                <a:avLst/>
              </a:prstGeom>
            </p:spPr>
          </p:pic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C65E3F21-BF2E-443E-B793-BB5572A64E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0173" y="4884053"/>
                <a:ext cx="381000" cy="666750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4E647CE5-9586-46A3-853A-DB0BE9F848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63230" y="4951895"/>
                <a:ext cx="381000" cy="666750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13D0D454-5A44-4081-A8B2-8409C0E85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0566" y="5019737"/>
                <a:ext cx="381000" cy="666750"/>
              </a:xfrm>
              <a:prstGeom prst="rect">
                <a:avLst/>
              </a:prstGeom>
            </p:spPr>
          </p:pic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DE4621BB-F779-42F9-8494-648458764A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2067" y="5071551"/>
                <a:ext cx="381000" cy="666750"/>
              </a:xfrm>
              <a:prstGeom prst="rect">
                <a:avLst/>
              </a:prstGeom>
            </p:spPr>
          </p:pic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0FC8AD5A-4242-46BF-97DC-22B76DE62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0039" y="5175039"/>
                <a:ext cx="381000" cy="666750"/>
              </a:xfrm>
              <a:prstGeom prst="rect">
                <a:avLst/>
              </a:prstGeom>
            </p:spPr>
          </p:pic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BE99267D-A134-489D-8C0B-1F25C51ED7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953" y="5253360"/>
                <a:ext cx="381000" cy="6667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2566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92917-7A01-489C-B25E-E7473BAD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동작 원리 </a:t>
            </a:r>
            <a:r>
              <a:rPr lang="en-US" altLang="ko-KR" dirty="0"/>
              <a:t>- 4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FF731-5B42-4D8F-BBF9-6B0DC4EB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4803557" cy="3318936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그림</a:t>
            </a:r>
            <a:r>
              <a:rPr lang="en-US" altLang="ko-KR" sz="1600" dirty="0"/>
              <a:t>3</a:t>
            </a:r>
            <a:r>
              <a:rPr lang="ko-KR" altLang="en-US" sz="1600" dirty="0"/>
              <a:t>과 그림</a:t>
            </a:r>
            <a:r>
              <a:rPr lang="en-US" altLang="ko-KR" sz="1600" dirty="0"/>
              <a:t>2</a:t>
            </a:r>
            <a:r>
              <a:rPr lang="ko-KR" altLang="en-US" sz="1600" dirty="0"/>
              <a:t>를 빼기연산을 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그리고 절대값을 구한다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그리고 차원</a:t>
            </a:r>
            <a:r>
              <a:rPr lang="en-US" altLang="ko-KR" sz="1600" dirty="0"/>
              <a:t>1,2,3</a:t>
            </a:r>
            <a:r>
              <a:rPr lang="ko-KR" altLang="en-US" sz="1600" dirty="0"/>
              <a:t>에 대해서 총합연산을 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그러면 </a:t>
            </a:r>
            <a:r>
              <a:rPr lang="en-US" altLang="ko-KR" sz="1600" dirty="0"/>
              <a:t>10</a:t>
            </a:r>
            <a:r>
              <a:rPr lang="ko-KR" altLang="en-US" sz="1600" dirty="0"/>
              <a:t>개의 값이 나온다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D659D20-F659-428C-A981-D1D2BEC24421}"/>
              </a:ext>
            </a:extLst>
          </p:cNvPr>
          <p:cNvGrpSpPr/>
          <p:nvPr/>
        </p:nvGrpSpPr>
        <p:grpSpPr>
          <a:xfrm>
            <a:off x="5035006" y="4308882"/>
            <a:ext cx="1375698" cy="1719313"/>
            <a:chOff x="8366352" y="2565843"/>
            <a:chExt cx="1375698" cy="171931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25183F1-5AB3-468D-A38E-3F7BDFEF7939}"/>
                </a:ext>
              </a:extLst>
            </p:cNvPr>
            <p:cNvGrpSpPr/>
            <p:nvPr/>
          </p:nvGrpSpPr>
          <p:grpSpPr>
            <a:xfrm>
              <a:off x="8366352" y="2565843"/>
              <a:ext cx="1375698" cy="1526007"/>
              <a:chOff x="8548465" y="2798303"/>
              <a:chExt cx="1375698" cy="1526007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18378D77-B350-4F7E-86C9-D2131C246D1E}"/>
                  </a:ext>
                </a:extLst>
              </p:cNvPr>
              <p:cNvGrpSpPr/>
              <p:nvPr/>
            </p:nvGrpSpPr>
            <p:grpSpPr>
              <a:xfrm>
                <a:off x="8669591" y="2798303"/>
                <a:ext cx="1138223" cy="1261393"/>
                <a:chOff x="8820593" y="4580393"/>
                <a:chExt cx="1138223" cy="1261393"/>
              </a:xfrm>
            </p:grpSpPr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595EE015-B8A0-447F-8C58-352AC79250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77816" y="4580393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19682FCC-041D-48A6-92EF-27FE479989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87139" y="4645710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C43FD57B-39E6-43E7-9361-EB4C898109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87316" y="4711027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96C051CF-233C-4F77-951B-A257C1B2C8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14675" y="4776344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36" name="그림 35">
                  <a:extLst>
                    <a:ext uri="{FF2B5EF4-FFF2-40B4-BE49-F238E27FC236}">
                      <a16:creationId xmlns:a16="http://schemas.microsoft.com/office/drawing/2014/main" id="{5E695179-81E6-400E-B8CC-0310E6B892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14852" y="4841661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37" name="그림 36">
                  <a:extLst>
                    <a:ext uri="{FF2B5EF4-FFF2-40B4-BE49-F238E27FC236}">
                      <a16:creationId xmlns:a16="http://schemas.microsoft.com/office/drawing/2014/main" id="{CE8D0B9B-93FF-4D16-8024-9375D05650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38218" y="4913768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D0F69CAA-E5A7-48A9-A81E-6DB485F7DA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38395" y="4985875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16C8EE17-983F-49A6-870E-EA999863B3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70651" y="5044402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247298B5-C1C8-4B6D-A64C-8A479E6D85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93234" y="5102929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C6F8DA0F-48FC-4790-8DBB-90BDC9B693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20593" y="5175036"/>
                  <a:ext cx="381000" cy="666750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EAD347C-626A-4790-8053-7E004D5136D8}"/>
                  </a:ext>
                </a:extLst>
              </p:cNvPr>
              <p:cNvSpPr txBox="1"/>
              <p:nvPr/>
            </p:nvSpPr>
            <p:spPr>
              <a:xfrm>
                <a:off x="8548465" y="4078089"/>
                <a:ext cx="13756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그림</a:t>
                </a:r>
                <a:r>
                  <a:rPr lang="en-US" altLang="ko-KR" sz="1000" dirty="0"/>
                  <a:t>2 - </a:t>
                </a:r>
                <a:r>
                  <a:rPr lang="ko-KR" altLang="en-US" sz="1000" dirty="0" err="1"/>
                  <a:t>사전이미지들</a:t>
                </a:r>
                <a:endParaRPr lang="ko-KR" altLang="en-US" sz="1000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48A8F9C-7069-41DA-A468-A9D668E01408}"/>
                </a:ext>
              </a:extLst>
            </p:cNvPr>
            <p:cNvSpPr txBox="1"/>
            <p:nvPr/>
          </p:nvSpPr>
          <p:spPr>
            <a:xfrm>
              <a:off x="8690243" y="4038935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(10,h,w,3)</a:t>
              </a:r>
              <a:endParaRPr lang="ko-KR" altLang="en-US" sz="10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CD02DE8-FC9F-4C44-AA15-26E1B561D432}"/>
              </a:ext>
            </a:extLst>
          </p:cNvPr>
          <p:cNvGrpSpPr/>
          <p:nvPr/>
        </p:nvGrpSpPr>
        <p:grpSpPr>
          <a:xfrm>
            <a:off x="2952760" y="4347322"/>
            <a:ext cx="1805302" cy="1680873"/>
            <a:chOff x="5710416" y="4651172"/>
            <a:chExt cx="1805302" cy="168087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C27221-7D27-4B05-8BB1-2C3B78FD6BBC}"/>
                </a:ext>
              </a:extLst>
            </p:cNvPr>
            <p:cNvSpPr txBox="1"/>
            <p:nvPr/>
          </p:nvSpPr>
          <p:spPr>
            <a:xfrm>
              <a:off x="5710416" y="5889937"/>
              <a:ext cx="18053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그림</a:t>
              </a:r>
              <a:r>
                <a:rPr lang="en-US" altLang="ko-KR" sz="1000" dirty="0"/>
                <a:t>3 - </a:t>
              </a:r>
              <a:r>
                <a:rPr lang="ko-KR" altLang="en-US" sz="1000" dirty="0"/>
                <a:t>실제</a:t>
              </a:r>
              <a:r>
                <a:rPr lang="en-US" altLang="ko-KR" sz="1000" dirty="0"/>
                <a:t>crop</a:t>
              </a:r>
              <a:r>
                <a:rPr lang="ko-KR" altLang="en-US" sz="1000" dirty="0"/>
                <a:t>이미지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복제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E00D0F2-BEAF-4231-80E0-E8DFF94C209E}"/>
                </a:ext>
              </a:extLst>
            </p:cNvPr>
            <p:cNvSpPr txBox="1"/>
            <p:nvPr/>
          </p:nvSpPr>
          <p:spPr>
            <a:xfrm>
              <a:off x="6126381" y="6085824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(10,h,w,3)</a:t>
              </a:r>
              <a:endParaRPr lang="ko-KR" altLang="en-US" sz="1000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9509250-DACE-4BC7-8E6C-A282A75835D8}"/>
                </a:ext>
              </a:extLst>
            </p:cNvPr>
            <p:cNvGrpSpPr/>
            <p:nvPr/>
          </p:nvGrpSpPr>
          <p:grpSpPr>
            <a:xfrm>
              <a:off x="6105953" y="4651172"/>
              <a:ext cx="916850" cy="1268938"/>
              <a:chOff x="6105953" y="4651172"/>
              <a:chExt cx="916850" cy="1268938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62D019B3-8393-452A-BC87-782F8D3C2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803" y="4651172"/>
                <a:ext cx="381000" cy="666750"/>
              </a:xfrm>
              <a:prstGeom prst="rect">
                <a:avLst/>
              </a:prstGeom>
            </p:spPr>
          </p:pic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BD22EB34-58C7-4869-8609-A772850790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03703" y="4702381"/>
                <a:ext cx="381000" cy="666750"/>
              </a:xfrm>
              <a:prstGeom prst="rect">
                <a:avLst/>
              </a:prstGeom>
            </p:spPr>
          </p:pic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A6EDCEFF-C50D-4892-A839-C116029DD6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4473" y="4774997"/>
                <a:ext cx="381000" cy="666750"/>
              </a:xfrm>
              <a:prstGeom prst="rect">
                <a:avLst/>
              </a:prstGeom>
            </p:spPr>
          </p:pic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2655592D-F32D-4260-801F-199AC8122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6919" y="4829525"/>
                <a:ext cx="381000" cy="666750"/>
              </a:xfrm>
              <a:prstGeom prst="rect">
                <a:avLst/>
              </a:prstGeom>
            </p:spPr>
          </p:pic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C65E3F21-BF2E-443E-B793-BB5572A64E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0173" y="4884053"/>
                <a:ext cx="381000" cy="666750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4E647CE5-9586-46A3-853A-DB0BE9F848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63230" y="4951895"/>
                <a:ext cx="381000" cy="666750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13D0D454-5A44-4081-A8B2-8409C0E85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0566" y="5019737"/>
                <a:ext cx="381000" cy="666750"/>
              </a:xfrm>
              <a:prstGeom prst="rect">
                <a:avLst/>
              </a:prstGeom>
            </p:spPr>
          </p:pic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DE4621BB-F779-42F9-8494-648458764A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2067" y="5071551"/>
                <a:ext cx="381000" cy="666750"/>
              </a:xfrm>
              <a:prstGeom prst="rect">
                <a:avLst/>
              </a:prstGeom>
            </p:spPr>
          </p:pic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0FC8AD5A-4242-46BF-97DC-22B76DE62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0039" y="5175039"/>
                <a:ext cx="381000" cy="666750"/>
              </a:xfrm>
              <a:prstGeom prst="rect">
                <a:avLst/>
              </a:prstGeom>
            </p:spPr>
          </p:pic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BE99267D-A134-489D-8C0B-1F25C51ED7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953" y="5253360"/>
                <a:ext cx="381000" cy="666750"/>
              </a:xfrm>
              <a:prstGeom prst="rect">
                <a:avLst/>
              </a:prstGeom>
            </p:spPr>
          </p:pic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DA11D11-B53D-41B2-BE34-917B7B9D25B2}"/>
              </a:ext>
            </a:extLst>
          </p:cNvPr>
          <p:cNvSpPr txBox="1"/>
          <p:nvPr/>
        </p:nvSpPr>
        <p:spPr>
          <a:xfrm>
            <a:off x="1621896" y="4244652"/>
            <a:ext cx="7043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9600" dirty="0"/>
              <a:t>∑</a:t>
            </a:r>
            <a:r>
              <a:rPr lang="en-US" altLang="ko-KR" sz="10000" dirty="0"/>
              <a:t>|    -    |=</a:t>
            </a:r>
            <a:endParaRPr lang="ko-KR" altLang="en-US" sz="10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C16F8FB-B552-4697-8120-4C2CF409BC9A}"/>
              </a:ext>
            </a:extLst>
          </p:cNvPr>
          <p:cNvSpPr/>
          <p:nvPr/>
        </p:nvSpPr>
        <p:spPr>
          <a:xfrm>
            <a:off x="9617711" y="4427613"/>
            <a:ext cx="598207" cy="598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838</a:t>
            </a:r>
            <a:endParaRPr lang="ko-KR" altLang="en-US" sz="10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D489864-FE94-4F86-A620-1B46AD61174E}"/>
              </a:ext>
            </a:extLst>
          </p:cNvPr>
          <p:cNvSpPr/>
          <p:nvPr/>
        </p:nvSpPr>
        <p:spPr>
          <a:xfrm>
            <a:off x="8408476" y="4412450"/>
            <a:ext cx="598207" cy="598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625</a:t>
            </a:r>
            <a:endParaRPr lang="ko-KR" altLang="en-US" sz="10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9941E82-0FD4-4392-9C87-1148E187AE73}"/>
              </a:ext>
            </a:extLst>
          </p:cNvPr>
          <p:cNvSpPr/>
          <p:nvPr/>
        </p:nvSpPr>
        <p:spPr>
          <a:xfrm>
            <a:off x="9019504" y="4412450"/>
            <a:ext cx="598207" cy="598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23</a:t>
            </a:r>
            <a:endParaRPr lang="ko-KR" altLang="en-US" sz="10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EA86C43-647A-479D-A59C-7645D1F6A04D}"/>
              </a:ext>
            </a:extLst>
          </p:cNvPr>
          <p:cNvSpPr/>
          <p:nvPr/>
        </p:nvSpPr>
        <p:spPr>
          <a:xfrm>
            <a:off x="7810269" y="4422225"/>
            <a:ext cx="598207" cy="598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123</a:t>
            </a:r>
            <a:endParaRPr lang="ko-KR" altLang="en-US" sz="10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5E88AFD-EE43-4EC1-9BB2-CFEA1A9552F2}"/>
              </a:ext>
            </a:extLst>
          </p:cNvPr>
          <p:cNvSpPr/>
          <p:nvPr/>
        </p:nvSpPr>
        <p:spPr>
          <a:xfrm>
            <a:off x="10222850" y="4404061"/>
            <a:ext cx="598207" cy="598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937</a:t>
            </a:r>
            <a:endParaRPr lang="ko-KR" altLang="en-US" sz="10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231CD30-22FD-40A5-AB1C-CF54D090CB85}"/>
              </a:ext>
            </a:extLst>
          </p:cNvPr>
          <p:cNvSpPr/>
          <p:nvPr/>
        </p:nvSpPr>
        <p:spPr>
          <a:xfrm>
            <a:off x="9617711" y="5031208"/>
            <a:ext cx="598207" cy="598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124</a:t>
            </a:r>
            <a:endParaRPr lang="ko-KR" altLang="en-US" sz="10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84D919D-AD17-472C-ACC0-B204437C61F7}"/>
              </a:ext>
            </a:extLst>
          </p:cNvPr>
          <p:cNvSpPr/>
          <p:nvPr/>
        </p:nvSpPr>
        <p:spPr>
          <a:xfrm>
            <a:off x="8408476" y="5016045"/>
            <a:ext cx="598207" cy="598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647</a:t>
            </a:r>
            <a:endParaRPr lang="ko-KR" altLang="en-US" sz="10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2D1549A-71C8-4AB1-89FE-EDE51E29B3A5}"/>
              </a:ext>
            </a:extLst>
          </p:cNvPr>
          <p:cNvSpPr/>
          <p:nvPr/>
        </p:nvSpPr>
        <p:spPr>
          <a:xfrm>
            <a:off x="9019504" y="5016045"/>
            <a:ext cx="598207" cy="598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724</a:t>
            </a:r>
            <a:endParaRPr lang="ko-KR" altLang="en-US" sz="10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22646FF-1037-48D7-884D-A51DDFF80F1E}"/>
              </a:ext>
            </a:extLst>
          </p:cNvPr>
          <p:cNvSpPr/>
          <p:nvPr/>
        </p:nvSpPr>
        <p:spPr>
          <a:xfrm>
            <a:off x="7810269" y="5025820"/>
            <a:ext cx="598207" cy="598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453</a:t>
            </a:r>
            <a:endParaRPr lang="ko-KR" altLang="en-US" sz="10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0293E59-1290-482E-8790-15CC543FDED8}"/>
              </a:ext>
            </a:extLst>
          </p:cNvPr>
          <p:cNvSpPr/>
          <p:nvPr/>
        </p:nvSpPr>
        <p:spPr>
          <a:xfrm>
            <a:off x="10222850" y="5007656"/>
            <a:ext cx="598207" cy="598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753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1468BB-FB1E-4A85-8820-04D62F4F511F}"/>
              </a:ext>
            </a:extLst>
          </p:cNvPr>
          <p:cNvSpPr txBox="1"/>
          <p:nvPr/>
        </p:nvSpPr>
        <p:spPr>
          <a:xfrm>
            <a:off x="9135611" y="5724866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(10,)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38678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92917-7A01-489C-B25E-E7473BAD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동작 원리 </a:t>
            </a:r>
            <a:r>
              <a:rPr lang="en-US" altLang="ko-KR" dirty="0"/>
              <a:t>- 5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FF731-5B42-4D8F-BBF9-6B0DC4EB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4803557" cy="3318936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10</a:t>
            </a:r>
            <a:r>
              <a:rPr lang="ko-KR" altLang="en-US" sz="1600" dirty="0"/>
              <a:t>개의 값 중 최솟값을 선택해서 몇 번째 </a:t>
            </a:r>
            <a:r>
              <a:rPr lang="ko-KR" altLang="en-US" sz="1600" dirty="0" err="1"/>
              <a:t>값인지확인한다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2</a:t>
            </a:r>
            <a:r>
              <a:rPr lang="ko-KR" altLang="en-US" sz="1600" dirty="0"/>
              <a:t>번째이므로 답은 </a:t>
            </a:r>
            <a:r>
              <a:rPr lang="en-US" altLang="ko-KR" sz="1600" dirty="0"/>
              <a:t>2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D659D20-F659-428C-A981-D1D2BEC24421}"/>
              </a:ext>
            </a:extLst>
          </p:cNvPr>
          <p:cNvGrpSpPr/>
          <p:nvPr/>
        </p:nvGrpSpPr>
        <p:grpSpPr>
          <a:xfrm>
            <a:off x="5035006" y="4308882"/>
            <a:ext cx="1375698" cy="1719313"/>
            <a:chOff x="8366352" y="2565843"/>
            <a:chExt cx="1375698" cy="171931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25183F1-5AB3-468D-A38E-3F7BDFEF7939}"/>
                </a:ext>
              </a:extLst>
            </p:cNvPr>
            <p:cNvGrpSpPr/>
            <p:nvPr/>
          </p:nvGrpSpPr>
          <p:grpSpPr>
            <a:xfrm>
              <a:off x="8366352" y="2565843"/>
              <a:ext cx="1375698" cy="1526007"/>
              <a:chOff x="8548465" y="2798303"/>
              <a:chExt cx="1375698" cy="1526007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18378D77-B350-4F7E-86C9-D2131C246D1E}"/>
                  </a:ext>
                </a:extLst>
              </p:cNvPr>
              <p:cNvGrpSpPr/>
              <p:nvPr/>
            </p:nvGrpSpPr>
            <p:grpSpPr>
              <a:xfrm>
                <a:off x="8669591" y="2798303"/>
                <a:ext cx="1138223" cy="1261393"/>
                <a:chOff x="8820593" y="4580393"/>
                <a:chExt cx="1138223" cy="1261393"/>
              </a:xfrm>
            </p:grpSpPr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595EE015-B8A0-447F-8C58-352AC79250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77816" y="4580393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19682FCC-041D-48A6-92EF-27FE479989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87139" y="4645710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C43FD57B-39E6-43E7-9361-EB4C898109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87316" y="4711027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96C051CF-233C-4F77-951B-A257C1B2C8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14675" y="4776344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36" name="그림 35">
                  <a:extLst>
                    <a:ext uri="{FF2B5EF4-FFF2-40B4-BE49-F238E27FC236}">
                      <a16:creationId xmlns:a16="http://schemas.microsoft.com/office/drawing/2014/main" id="{5E695179-81E6-400E-B8CC-0310E6B892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14852" y="4841661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37" name="그림 36">
                  <a:extLst>
                    <a:ext uri="{FF2B5EF4-FFF2-40B4-BE49-F238E27FC236}">
                      <a16:creationId xmlns:a16="http://schemas.microsoft.com/office/drawing/2014/main" id="{CE8D0B9B-93FF-4D16-8024-9375D05650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38218" y="4913768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D0F69CAA-E5A7-48A9-A81E-6DB485F7DA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38395" y="4985875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16C8EE17-983F-49A6-870E-EA999863B3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70651" y="5044402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247298B5-C1C8-4B6D-A64C-8A479E6D85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93234" y="5102929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C6F8DA0F-48FC-4790-8DBB-90BDC9B693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20593" y="5175036"/>
                  <a:ext cx="381000" cy="666750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EAD347C-626A-4790-8053-7E004D5136D8}"/>
                  </a:ext>
                </a:extLst>
              </p:cNvPr>
              <p:cNvSpPr txBox="1"/>
              <p:nvPr/>
            </p:nvSpPr>
            <p:spPr>
              <a:xfrm>
                <a:off x="8548465" y="4078089"/>
                <a:ext cx="13756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그림</a:t>
                </a:r>
                <a:r>
                  <a:rPr lang="en-US" altLang="ko-KR" sz="1000" dirty="0"/>
                  <a:t>2 - </a:t>
                </a:r>
                <a:r>
                  <a:rPr lang="ko-KR" altLang="en-US" sz="1000" dirty="0" err="1"/>
                  <a:t>사전이미지들</a:t>
                </a:r>
                <a:endParaRPr lang="ko-KR" altLang="en-US" sz="1000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48A8F9C-7069-41DA-A468-A9D668E01408}"/>
                </a:ext>
              </a:extLst>
            </p:cNvPr>
            <p:cNvSpPr txBox="1"/>
            <p:nvPr/>
          </p:nvSpPr>
          <p:spPr>
            <a:xfrm>
              <a:off x="8690243" y="4038935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(10,h,w,3)</a:t>
              </a:r>
              <a:endParaRPr lang="ko-KR" altLang="en-US" sz="10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CD02DE8-FC9F-4C44-AA15-26E1B561D432}"/>
              </a:ext>
            </a:extLst>
          </p:cNvPr>
          <p:cNvGrpSpPr/>
          <p:nvPr/>
        </p:nvGrpSpPr>
        <p:grpSpPr>
          <a:xfrm>
            <a:off x="2952760" y="4347322"/>
            <a:ext cx="1805302" cy="1680873"/>
            <a:chOff x="5710416" y="4651172"/>
            <a:chExt cx="1805302" cy="168087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C27221-7D27-4B05-8BB1-2C3B78FD6BBC}"/>
                </a:ext>
              </a:extLst>
            </p:cNvPr>
            <p:cNvSpPr txBox="1"/>
            <p:nvPr/>
          </p:nvSpPr>
          <p:spPr>
            <a:xfrm>
              <a:off x="5710416" y="5889937"/>
              <a:ext cx="18053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그림</a:t>
              </a:r>
              <a:r>
                <a:rPr lang="en-US" altLang="ko-KR" sz="1000" dirty="0"/>
                <a:t>3 - </a:t>
              </a:r>
              <a:r>
                <a:rPr lang="ko-KR" altLang="en-US" sz="1000" dirty="0"/>
                <a:t>실제</a:t>
              </a:r>
              <a:r>
                <a:rPr lang="en-US" altLang="ko-KR" sz="1000" dirty="0"/>
                <a:t>crop</a:t>
              </a:r>
              <a:r>
                <a:rPr lang="ko-KR" altLang="en-US" sz="1000" dirty="0"/>
                <a:t>이미지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복제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E00D0F2-BEAF-4231-80E0-E8DFF94C209E}"/>
                </a:ext>
              </a:extLst>
            </p:cNvPr>
            <p:cNvSpPr txBox="1"/>
            <p:nvPr/>
          </p:nvSpPr>
          <p:spPr>
            <a:xfrm>
              <a:off x="6126381" y="6085824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(10,h,w,3)</a:t>
              </a:r>
              <a:endParaRPr lang="ko-KR" altLang="en-US" sz="1000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9509250-DACE-4BC7-8E6C-A282A75835D8}"/>
                </a:ext>
              </a:extLst>
            </p:cNvPr>
            <p:cNvGrpSpPr/>
            <p:nvPr/>
          </p:nvGrpSpPr>
          <p:grpSpPr>
            <a:xfrm>
              <a:off x="6105953" y="4651172"/>
              <a:ext cx="916850" cy="1268938"/>
              <a:chOff x="6105953" y="4651172"/>
              <a:chExt cx="916850" cy="1268938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62D019B3-8393-452A-BC87-782F8D3C2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803" y="4651172"/>
                <a:ext cx="381000" cy="666750"/>
              </a:xfrm>
              <a:prstGeom prst="rect">
                <a:avLst/>
              </a:prstGeom>
            </p:spPr>
          </p:pic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BD22EB34-58C7-4869-8609-A772850790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03703" y="4702381"/>
                <a:ext cx="381000" cy="666750"/>
              </a:xfrm>
              <a:prstGeom prst="rect">
                <a:avLst/>
              </a:prstGeom>
            </p:spPr>
          </p:pic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A6EDCEFF-C50D-4892-A839-C116029DD6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4473" y="4774997"/>
                <a:ext cx="381000" cy="666750"/>
              </a:xfrm>
              <a:prstGeom prst="rect">
                <a:avLst/>
              </a:prstGeom>
            </p:spPr>
          </p:pic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2655592D-F32D-4260-801F-199AC8122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6919" y="4829525"/>
                <a:ext cx="381000" cy="666750"/>
              </a:xfrm>
              <a:prstGeom prst="rect">
                <a:avLst/>
              </a:prstGeom>
            </p:spPr>
          </p:pic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C65E3F21-BF2E-443E-B793-BB5572A64E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0173" y="4884053"/>
                <a:ext cx="381000" cy="666750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4E647CE5-9586-46A3-853A-DB0BE9F848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63230" y="4951895"/>
                <a:ext cx="381000" cy="666750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13D0D454-5A44-4081-A8B2-8409C0E85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0566" y="5019737"/>
                <a:ext cx="381000" cy="666750"/>
              </a:xfrm>
              <a:prstGeom prst="rect">
                <a:avLst/>
              </a:prstGeom>
            </p:spPr>
          </p:pic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DE4621BB-F779-42F9-8494-648458764A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2067" y="5071551"/>
                <a:ext cx="381000" cy="666750"/>
              </a:xfrm>
              <a:prstGeom prst="rect">
                <a:avLst/>
              </a:prstGeom>
            </p:spPr>
          </p:pic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0FC8AD5A-4242-46BF-97DC-22B76DE62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0039" y="5175039"/>
                <a:ext cx="381000" cy="666750"/>
              </a:xfrm>
              <a:prstGeom prst="rect">
                <a:avLst/>
              </a:prstGeom>
            </p:spPr>
          </p:pic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BE99267D-A134-489D-8C0B-1F25C51ED7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953" y="5253360"/>
                <a:ext cx="381000" cy="666750"/>
              </a:xfrm>
              <a:prstGeom prst="rect">
                <a:avLst/>
              </a:prstGeom>
            </p:spPr>
          </p:pic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DA11D11-B53D-41B2-BE34-917B7B9D25B2}"/>
              </a:ext>
            </a:extLst>
          </p:cNvPr>
          <p:cNvSpPr txBox="1"/>
          <p:nvPr/>
        </p:nvSpPr>
        <p:spPr>
          <a:xfrm>
            <a:off x="1621896" y="4244652"/>
            <a:ext cx="7043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9600" dirty="0"/>
              <a:t>∑</a:t>
            </a:r>
            <a:r>
              <a:rPr lang="en-US" altLang="ko-KR" sz="10000" dirty="0"/>
              <a:t>|    -    |=</a:t>
            </a:r>
            <a:endParaRPr lang="ko-KR" altLang="en-US" sz="10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C16F8FB-B552-4697-8120-4C2CF409BC9A}"/>
              </a:ext>
            </a:extLst>
          </p:cNvPr>
          <p:cNvSpPr/>
          <p:nvPr/>
        </p:nvSpPr>
        <p:spPr>
          <a:xfrm>
            <a:off x="9617711" y="4427613"/>
            <a:ext cx="598207" cy="598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838</a:t>
            </a:r>
            <a:endParaRPr lang="ko-KR" altLang="en-US" sz="10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D489864-FE94-4F86-A620-1B46AD61174E}"/>
              </a:ext>
            </a:extLst>
          </p:cNvPr>
          <p:cNvSpPr/>
          <p:nvPr/>
        </p:nvSpPr>
        <p:spPr>
          <a:xfrm>
            <a:off x="8408476" y="4412450"/>
            <a:ext cx="598207" cy="598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625</a:t>
            </a:r>
            <a:endParaRPr lang="ko-KR" altLang="en-US" sz="10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9941E82-0FD4-4392-9C87-1148E187AE73}"/>
              </a:ext>
            </a:extLst>
          </p:cNvPr>
          <p:cNvSpPr/>
          <p:nvPr/>
        </p:nvSpPr>
        <p:spPr>
          <a:xfrm>
            <a:off x="9019504" y="4412450"/>
            <a:ext cx="598207" cy="598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23</a:t>
            </a:r>
            <a:endParaRPr lang="ko-KR" altLang="en-US" sz="10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EA86C43-647A-479D-A59C-7645D1F6A04D}"/>
              </a:ext>
            </a:extLst>
          </p:cNvPr>
          <p:cNvSpPr/>
          <p:nvPr/>
        </p:nvSpPr>
        <p:spPr>
          <a:xfrm>
            <a:off x="7810269" y="4422225"/>
            <a:ext cx="598207" cy="598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123</a:t>
            </a:r>
            <a:endParaRPr lang="ko-KR" altLang="en-US" sz="10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5E88AFD-EE43-4EC1-9BB2-CFEA1A9552F2}"/>
              </a:ext>
            </a:extLst>
          </p:cNvPr>
          <p:cNvSpPr/>
          <p:nvPr/>
        </p:nvSpPr>
        <p:spPr>
          <a:xfrm>
            <a:off x="10222850" y="4404061"/>
            <a:ext cx="598207" cy="598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937</a:t>
            </a:r>
            <a:endParaRPr lang="ko-KR" altLang="en-US" sz="10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231CD30-22FD-40A5-AB1C-CF54D090CB85}"/>
              </a:ext>
            </a:extLst>
          </p:cNvPr>
          <p:cNvSpPr/>
          <p:nvPr/>
        </p:nvSpPr>
        <p:spPr>
          <a:xfrm>
            <a:off x="9617711" y="5031208"/>
            <a:ext cx="598207" cy="598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124</a:t>
            </a:r>
            <a:endParaRPr lang="ko-KR" altLang="en-US" sz="10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84D919D-AD17-472C-ACC0-B204437C61F7}"/>
              </a:ext>
            </a:extLst>
          </p:cNvPr>
          <p:cNvSpPr/>
          <p:nvPr/>
        </p:nvSpPr>
        <p:spPr>
          <a:xfrm>
            <a:off x="8408476" y="5016045"/>
            <a:ext cx="598207" cy="598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647</a:t>
            </a:r>
            <a:endParaRPr lang="ko-KR" altLang="en-US" sz="10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2D1549A-71C8-4AB1-89FE-EDE51E29B3A5}"/>
              </a:ext>
            </a:extLst>
          </p:cNvPr>
          <p:cNvSpPr/>
          <p:nvPr/>
        </p:nvSpPr>
        <p:spPr>
          <a:xfrm>
            <a:off x="9019504" y="5016045"/>
            <a:ext cx="598207" cy="598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724</a:t>
            </a:r>
            <a:endParaRPr lang="ko-KR" altLang="en-US" sz="10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22646FF-1037-48D7-884D-A51DDFF80F1E}"/>
              </a:ext>
            </a:extLst>
          </p:cNvPr>
          <p:cNvSpPr/>
          <p:nvPr/>
        </p:nvSpPr>
        <p:spPr>
          <a:xfrm>
            <a:off x="7810269" y="5025820"/>
            <a:ext cx="598207" cy="598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453</a:t>
            </a:r>
            <a:endParaRPr lang="ko-KR" altLang="en-US" sz="10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0293E59-1290-482E-8790-15CC543FDED8}"/>
              </a:ext>
            </a:extLst>
          </p:cNvPr>
          <p:cNvSpPr/>
          <p:nvPr/>
        </p:nvSpPr>
        <p:spPr>
          <a:xfrm>
            <a:off x="10222850" y="5007656"/>
            <a:ext cx="598207" cy="598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753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1468BB-FB1E-4A85-8820-04D62F4F511F}"/>
              </a:ext>
            </a:extLst>
          </p:cNvPr>
          <p:cNvSpPr txBox="1"/>
          <p:nvPr/>
        </p:nvSpPr>
        <p:spPr>
          <a:xfrm>
            <a:off x="9135611" y="5724866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(10,)</a:t>
            </a:r>
            <a:endParaRPr lang="ko-KR" altLang="en-US" sz="1000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8A510AFF-04B3-46F3-BB4C-4C2CF2233C54}"/>
              </a:ext>
            </a:extLst>
          </p:cNvPr>
          <p:cNvSpPr/>
          <p:nvPr/>
        </p:nvSpPr>
        <p:spPr>
          <a:xfrm>
            <a:off x="9169167" y="3791824"/>
            <a:ext cx="244531" cy="49367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305960-1A71-4AA5-A436-146C8A4FB9F9}"/>
              </a:ext>
            </a:extLst>
          </p:cNvPr>
          <p:cNvSpPr/>
          <p:nvPr/>
        </p:nvSpPr>
        <p:spPr>
          <a:xfrm>
            <a:off x="8834232" y="275759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r>
              <a:rPr lang="ko-KR" altLang="en-US" sz="1400" dirty="0"/>
              <a:t>번째 것이 작음</a:t>
            </a:r>
          </a:p>
        </p:txBody>
      </p:sp>
    </p:spTree>
    <p:extLst>
      <p:ext uri="{BB962C8B-B14F-4D97-AF65-F5344CB8AC3E}">
        <p14:creationId xmlns:p14="http://schemas.microsoft.com/office/powerpoint/2010/main" val="125541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92917-7A01-489C-B25E-E7473BAD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동작 원리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FF731-5B42-4D8F-BBF9-6B0DC4EB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4674520" cy="331893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여기서 </a:t>
            </a:r>
            <a:r>
              <a:rPr lang="ko-KR" altLang="en-US" sz="2000" dirty="0" err="1"/>
              <a:t>부터는</a:t>
            </a:r>
            <a:r>
              <a:rPr lang="ko-KR" altLang="en-US" sz="2000" dirty="0"/>
              <a:t> </a:t>
            </a:r>
            <a:r>
              <a:rPr lang="en-US" altLang="ko-KR" sz="2000" dirty="0"/>
              <a:t>‘</a:t>
            </a:r>
            <a:r>
              <a:rPr lang="ko-KR" altLang="en-US" sz="2000" dirty="0"/>
              <a:t>간단한 동작 원리</a:t>
            </a:r>
            <a:r>
              <a:rPr lang="en-US" altLang="ko-KR" sz="2000" dirty="0"/>
              <a:t>＇</a:t>
            </a:r>
            <a:r>
              <a:rPr lang="ko-KR" altLang="en-US" sz="2000" dirty="0"/>
              <a:t>에서 좀더 보완한 원리이다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실제로 </a:t>
            </a:r>
            <a:r>
              <a:rPr lang="en-US" altLang="ko-KR" sz="2000" dirty="0"/>
              <a:t>crop</a:t>
            </a:r>
            <a:r>
              <a:rPr lang="ko-KR" altLang="en-US" sz="2000" dirty="0"/>
              <a:t>한 이미지는 이미지크기가 사전 이미지와 다를 것이다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크기가 같다고 하더라도 세그먼트 부분이 사전 이미지와는 몇 픽셀 빗나가 있을 것이다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CD03523-DEA3-4B7D-8371-1A44E22955EC}"/>
              </a:ext>
            </a:extLst>
          </p:cNvPr>
          <p:cNvGrpSpPr/>
          <p:nvPr/>
        </p:nvGrpSpPr>
        <p:grpSpPr>
          <a:xfrm>
            <a:off x="7010269" y="3552586"/>
            <a:ext cx="1475084" cy="1246752"/>
            <a:chOff x="6187931" y="2716635"/>
            <a:chExt cx="1475084" cy="1246752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DB73B15-3748-4E88-9FFF-DBEB025FE9E1}"/>
                </a:ext>
              </a:extLst>
            </p:cNvPr>
            <p:cNvGrpSpPr/>
            <p:nvPr/>
          </p:nvGrpSpPr>
          <p:grpSpPr>
            <a:xfrm>
              <a:off x="6187931" y="2716635"/>
              <a:ext cx="1475084" cy="1050865"/>
              <a:chOff x="6187931" y="2716635"/>
              <a:chExt cx="1475084" cy="105086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BA31F8-3F5E-4269-B5C4-F581B4824244}"/>
                  </a:ext>
                </a:extLst>
              </p:cNvPr>
              <p:cNvSpPr txBox="1"/>
              <p:nvPr/>
            </p:nvSpPr>
            <p:spPr>
              <a:xfrm>
                <a:off x="6187931" y="3521279"/>
                <a:ext cx="14750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그림</a:t>
                </a:r>
                <a:r>
                  <a:rPr lang="en-US" altLang="ko-KR" sz="1000" dirty="0"/>
                  <a:t>1 - </a:t>
                </a:r>
                <a:r>
                  <a:rPr lang="ko-KR" altLang="en-US" sz="1000" dirty="0"/>
                  <a:t>실제</a:t>
                </a:r>
                <a:r>
                  <a:rPr lang="en-US" altLang="ko-KR" sz="1000" dirty="0"/>
                  <a:t>crop</a:t>
                </a:r>
                <a:r>
                  <a:rPr lang="ko-KR" altLang="en-US" sz="1000" dirty="0"/>
                  <a:t>이미지</a:t>
                </a: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4B320D3C-8C92-4742-A50D-2F5FCE70C9B7}"/>
                  </a:ext>
                </a:extLst>
              </p:cNvPr>
              <p:cNvGrpSpPr/>
              <p:nvPr/>
            </p:nvGrpSpPr>
            <p:grpSpPr>
              <a:xfrm>
                <a:off x="6624507" y="2716635"/>
                <a:ext cx="447415" cy="804644"/>
                <a:chOff x="6400800" y="4681057"/>
                <a:chExt cx="447415" cy="804644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5176DB8-A848-48A4-A32F-1B9CF7C4EDC2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A79C1693-70EF-4CB5-A30D-0E000B11E5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883FFB-80BC-4989-A533-E146816AE0F0}"/>
                </a:ext>
              </a:extLst>
            </p:cNvPr>
            <p:cNvSpPr txBox="1"/>
            <p:nvPr/>
          </p:nvSpPr>
          <p:spPr>
            <a:xfrm>
              <a:off x="6603896" y="3717166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(H,W,3)</a:t>
              </a:r>
              <a:endParaRPr lang="ko-KR" altLang="en-US" sz="10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F125B27-BC9D-4C4E-BC7D-9E97FCF0417A}"/>
              </a:ext>
            </a:extLst>
          </p:cNvPr>
          <p:cNvSpPr txBox="1"/>
          <p:nvPr/>
        </p:nvSpPr>
        <p:spPr>
          <a:xfrm>
            <a:off x="7335552" y="5023064"/>
            <a:ext cx="266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</a:t>
            </a:r>
            <a:r>
              <a:rPr lang="ko-KR" altLang="en-US" sz="1400" dirty="0"/>
              <a:t>와 </a:t>
            </a:r>
            <a:r>
              <a:rPr lang="en-US" altLang="ko-KR" sz="1400" dirty="0"/>
              <a:t>h </a:t>
            </a:r>
            <a:r>
              <a:rPr lang="ko-KR" altLang="en-US" sz="1400" dirty="0"/>
              <a:t>값이 다를 것이라고 가정</a:t>
            </a:r>
            <a:endParaRPr lang="en-US" altLang="ko-KR" sz="1400" dirty="0"/>
          </a:p>
          <a:p>
            <a:r>
              <a:rPr lang="en-US" altLang="ko-KR" sz="1400" dirty="0"/>
              <a:t>W</a:t>
            </a:r>
            <a:r>
              <a:rPr lang="ko-KR" altLang="en-US" sz="1400" dirty="0"/>
              <a:t>와 </a:t>
            </a:r>
            <a:r>
              <a:rPr lang="en-US" altLang="ko-KR" sz="1400" dirty="0"/>
              <a:t>w </a:t>
            </a:r>
            <a:r>
              <a:rPr lang="ko-KR" altLang="en-US" sz="1400" dirty="0"/>
              <a:t>값이 다를 것이라고 가정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0C8F521-ECF2-413B-BA52-9745E03A4536}"/>
              </a:ext>
            </a:extLst>
          </p:cNvPr>
          <p:cNvGrpSpPr/>
          <p:nvPr/>
        </p:nvGrpSpPr>
        <p:grpSpPr>
          <a:xfrm>
            <a:off x="9135969" y="3103730"/>
            <a:ext cx="1375698" cy="1719313"/>
            <a:chOff x="8366352" y="2565843"/>
            <a:chExt cx="1375698" cy="171931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EE9E463-D324-467D-A98F-155B910276B8}"/>
                </a:ext>
              </a:extLst>
            </p:cNvPr>
            <p:cNvGrpSpPr/>
            <p:nvPr/>
          </p:nvGrpSpPr>
          <p:grpSpPr>
            <a:xfrm>
              <a:off x="8366352" y="2565843"/>
              <a:ext cx="1375698" cy="1526007"/>
              <a:chOff x="8548465" y="2798303"/>
              <a:chExt cx="1375698" cy="1526007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91FF5D5-3854-481B-8AF1-390AD2B51EFE}"/>
                  </a:ext>
                </a:extLst>
              </p:cNvPr>
              <p:cNvGrpSpPr/>
              <p:nvPr/>
            </p:nvGrpSpPr>
            <p:grpSpPr>
              <a:xfrm>
                <a:off x="8669591" y="2798303"/>
                <a:ext cx="1138223" cy="1261393"/>
                <a:chOff x="8820593" y="4580393"/>
                <a:chExt cx="1138223" cy="1261393"/>
              </a:xfrm>
            </p:grpSpPr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76FD460D-16E7-4039-AA31-0967D4649D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77816" y="4580393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320D40DA-BCBA-456B-ACA6-7AD91186D8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87139" y="4645710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27" name="그림 26">
                  <a:extLst>
                    <a:ext uri="{FF2B5EF4-FFF2-40B4-BE49-F238E27FC236}">
                      <a16:creationId xmlns:a16="http://schemas.microsoft.com/office/drawing/2014/main" id="{5A2213C5-0906-4773-81FE-8A4CC59DE0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87316" y="4711027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28" name="그림 27">
                  <a:extLst>
                    <a:ext uri="{FF2B5EF4-FFF2-40B4-BE49-F238E27FC236}">
                      <a16:creationId xmlns:a16="http://schemas.microsoft.com/office/drawing/2014/main" id="{EF0E36CF-0B36-4830-AFBE-A1B2FA1202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14675" y="4776344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F2FF608D-CF0E-45A2-BA39-F710F0E381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14852" y="4841661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30" name="그림 29">
                  <a:extLst>
                    <a:ext uri="{FF2B5EF4-FFF2-40B4-BE49-F238E27FC236}">
                      <a16:creationId xmlns:a16="http://schemas.microsoft.com/office/drawing/2014/main" id="{82F42F99-DC02-408A-B6FF-4A3B197C30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38218" y="4913768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0C2C0B71-AE97-40C7-B893-038599BA90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38395" y="4985875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BF5F225C-F855-4EAE-A276-CB408EF24A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70651" y="5044402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61432F22-070B-4334-BAF4-773926CE81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93234" y="5102929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8D144546-50C3-4E6C-82EA-C09F4F8045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20593" y="5175036"/>
                  <a:ext cx="381000" cy="666750"/>
                </a:xfrm>
                <a:prstGeom prst="rect">
                  <a:avLst/>
                </a:prstGeom>
              </p:spPr>
            </p:pic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5E420D-359D-49CB-99FF-BF230BC3D6D3}"/>
                  </a:ext>
                </a:extLst>
              </p:cNvPr>
              <p:cNvSpPr txBox="1"/>
              <p:nvPr/>
            </p:nvSpPr>
            <p:spPr>
              <a:xfrm>
                <a:off x="8548465" y="4078089"/>
                <a:ext cx="13756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그림</a:t>
                </a:r>
                <a:r>
                  <a:rPr lang="en-US" altLang="ko-KR" sz="1000" dirty="0"/>
                  <a:t>2 - </a:t>
                </a:r>
                <a:r>
                  <a:rPr lang="ko-KR" altLang="en-US" sz="1000" dirty="0" err="1"/>
                  <a:t>사전이미지들</a:t>
                </a:r>
                <a:endParaRPr lang="ko-KR" altLang="en-US" sz="1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3D27B9-CE71-40E7-AF5A-19C2EE8FCB76}"/>
                </a:ext>
              </a:extLst>
            </p:cNvPr>
            <p:cNvSpPr txBox="1"/>
            <p:nvPr/>
          </p:nvSpPr>
          <p:spPr>
            <a:xfrm>
              <a:off x="8690243" y="4038935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(10,h,w,3)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0426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92917-7A01-489C-B25E-E7473BAD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동작 원리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FF731-5B42-4D8F-BBF9-6B0DC4EB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4386227" cy="331893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“</a:t>
            </a:r>
            <a:r>
              <a:rPr lang="ko-KR" altLang="en-US" sz="2000" dirty="0"/>
              <a:t>간단한 동작원리</a:t>
            </a:r>
            <a:r>
              <a:rPr lang="en-US" altLang="ko-KR" sz="2000" dirty="0"/>
              <a:t>-3”</a:t>
            </a:r>
            <a:r>
              <a:rPr lang="ko-KR" altLang="en-US" sz="2000" dirty="0"/>
              <a:t>에서 시작한다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0BDD7B7-929F-4A3B-BD15-4693D7B9EB06}"/>
              </a:ext>
            </a:extLst>
          </p:cNvPr>
          <p:cNvGrpSpPr/>
          <p:nvPr/>
        </p:nvGrpSpPr>
        <p:grpSpPr>
          <a:xfrm>
            <a:off x="8473239" y="2512890"/>
            <a:ext cx="1375698" cy="1719313"/>
            <a:chOff x="8366352" y="2565843"/>
            <a:chExt cx="1375698" cy="171931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B5E5DD8-A15D-4729-B15A-CDF753EF77CF}"/>
                </a:ext>
              </a:extLst>
            </p:cNvPr>
            <p:cNvGrpSpPr/>
            <p:nvPr/>
          </p:nvGrpSpPr>
          <p:grpSpPr>
            <a:xfrm>
              <a:off x="8366352" y="2565843"/>
              <a:ext cx="1375698" cy="1526007"/>
              <a:chOff x="8548465" y="2798303"/>
              <a:chExt cx="1375698" cy="1526007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DB856CC2-8205-4CCF-AFA6-F9973575BEA8}"/>
                  </a:ext>
                </a:extLst>
              </p:cNvPr>
              <p:cNvGrpSpPr/>
              <p:nvPr/>
            </p:nvGrpSpPr>
            <p:grpSpPr>
              <a:xfrm>
                <a:off x="8669591" y="2798303"/>
                <a:ext cx="1138223" cy="1261393"/>
                <a:chOff x="8820593" y="4580393"/>
                <a:chExt cx="1138223" cy="1261393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76A3CFDD-095D-4680-84C9-6FEC8B6DCD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77816" y="4580393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CF7EA4D7-CFB0-4A39-BDAC-1AD27903A0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87139" y="4645710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837FAAD0-6FC6-42F0-8EFE-15BEADA535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87316" y="4711027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DEFF3642-626A-45DD-807B-1B647EE57C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14675" y="4776344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EC0540CC-3501-4F29-932F-469762D043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14852" y="4841661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8A678EA9-7DD1-4358-AFEE-BE2B36E8E1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38218" y="4913768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FEEED733-2474-4832-AECF-87CB97C4AC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38395" y="4985875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FE8A115E-0066-446C-BBC0-7E771A95C2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70651" y="5044402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E8198CBC-5456-4988-A90C-4FB589D833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93234" y="5102929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59760C81-3836-4CAC-9B47-DDFA784B2B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20593" y="5175036"/>
                  <a:ext cx="381000" cy="666750"/>
                </a:xfrm>
                <a:prstGeom prst="rect">
                  <a:avLst/>
                </a:prstGeom>
              </p:spPr>
            </p:pic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B18243-4D31-4E7A-83A6-7F2C62F3BAA2}"/>
                  </a:ext>
                </a:extLst>
              </p:cNvPr>
              <p:cNvSpPr txBox="1"/>
              <p:nvPr/>
            </p:nvSpPr>
            <p:spPr>
              <a:xfrm>
                <a:off x="8548465" y="4078089"/>
                <a:ext cx="13756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그림</a:t>
                </a:r>
                <a:r>
                  <a:rPr lang="en-US" altLang="ko-KR" sz="1000" dirty="0"/>
                  <a:t>2 - </a:t>
                </a:r>
                <a:r>
                  <a:rPr lang="ko-KR" altLang="en-US" sz="1000" dirty="0" err="1"/>
                  <a:t>사전이미지들</a:t>
                </a:r>
                <a:endParaRPr lang="ko-KR" altLang="en-US" sz="1000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45C4C4-2B0B-4733-9703-C289B24E9347}"/>
                </a:ext>
              </a:extLst>
            </p:cNvPr>
            <p:cNvSpPr txBox="1"/>
            <p:nvPr/>
          </p:nvSpPr>
          <p:spPr>
            <a:xfrm>
              <a:off x="8690243" y="4038935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(10,h,w,3)</a:t>
              </a:r>
              <a:endParaRPr lang="ko-KR" altLang="en-US" sz="10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98E55A5-6F0D-4B6A-BB31-B500B6F9C384}"/>
              </a:ext>
            </a:extLst>
          </p:cNvPr>
          <p:cNvGrpSpPr/>
          <p:nvPr/>
        </p:nvGrpSpPr>
        <p:grpSpPr>
          <a:xfrm>
            <a:off x="6413746" y="2773681"/>
            <a:ext cx="1475084" cy="1246752"/>
            <a:chOff x="6413746" y="2773681"/>
            <a:chExt cx="1475084" cy="124675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153B738-544E-4FF9-848A-B9F96C189559}"/>
                </a:ext>
              </a:extLst>
            </p:cNvPr>
            <p:cNvSpPr txBox="1"/>
            <p:nvPr/>
          </p:nvSpPr>
          <p:spPr>
            <a:xfrm>
              <a:off x="6413746" y="3578325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그림</a:t>
              </a:r>
              <a:r>
                <a:rPr lang="en-US" altLang="ko-KR" sz="1000" dirty="0"/>
                <a:t>1 - </a:t>
              </a:r>
              <a:r>
                <a:rPr lang="ko-KR" altLang="en-US" sz="1000" dirty="0"/>
                <a:t>실제</a:t>
              </a:r>
              <a:r>
                <a:rPr lang="en-US" altLang="ko-KR" sz="1000" dirty="0"/>
                <a:t>crop</a:t>
              </a:r>
              <a:r>
                <a:rPr lang="ko-KR" altLang="en-US" sz="1000" dirty="0"/>
                <a:t>이미지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397025F-0778-4ED3-BD2B-E94EE230E2F8}"/>
                </a:ext>
              </a:extLst>
            </p:cNvPr>
            <p:cNvGrpSpPr/>
            <p:nvPr/>
          </p:nvGrpSpPr>
          <p:grpSpPr>
            <a:xfrm>
              <a:off x="6850322" y="2773681"/>
              <a:ext cx="447415" cy="804644"/>
              <a:chOff x="6400800" y="4681057"/>
              <a:chExt cx="447415" cy="804644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45A5C74-D873-410B-8DA1-4E300255E62C}"/>
                  </a:ext>
                </a:extLst>
              </p:cNvPr>
              <p:cNvSpPr/>
              <p:nvPr/>
            </p:nvSpPr>
            <p:spPr>
              <a:xfrm>
                <a:off x="6400800" y="4681057"/>
                <a:ext cx="447415" cy="80464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9578830D-0BD2-494B-B69F-F617A6F8C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0800" y="4818951"/>
                <a:ext cx="381000" cy="666750"/>
              </a:xfrm>
              <a:prstGeom prst="rect">
                <a:avLst/>
              </a:prstGeom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E23E98-179D-483E-9C2D-C4F24A1E24E2}"/>
                </a:ext>
              </a:extLst>
            </p:cNvPr>
            <p:cNvSpPr txBox="1"/>
            <p:nvPr/>
          </p:nvSpPr>
          <p:spPr>
            <a:xfrm>
              <a:off x="6829711" y="377421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(H,W,3)</a:t>
              </a:r>
              <a:endParaRPr lang="ko-KR" altLang="en-US" sz="1000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88543E4-8C80-4CE5-8221-EC6FC86F1470}"/>
              </a:ext>
            </a:extLst>
          </p:cNvPr>
          <p:cNvGrpSpPr/>
          <p:nvPr/>
        </p:nvGrpSpPr>
        <p:grpSpPr>
          <a:xfrm>
            <a:off x="6336727" y="4245075"/>
            <a:ext cx="1805302" cy="1853578"/>
            <a:chOff x="6518706" y="4348594"/>
            <a:chExt cx="1805302" cy="185357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8874B4-3A73-47D4-B360-B7200D963938}"/>
                </a:ext>
              </a:extLst>
            </p:cNvPr>
            <p:cNvSpPr txBox="1"/>
            <p:nvPr/>
          </p:nvSpPr>
          <p:spPr>
            <a:xfrm>
              <a:off x="6518706" y="5760064"/>
              <a:ext cx="18053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그림</a:t>
              </a:r>
              <a:r>
                <a:rPr lang="en-US" altLang="ko-KR" sz="1000" dirty="0"/>
                <a:t>3 - </a:t>
              </a:r>
              <a:r>
                <a:rPr lang="ko-KR" altLang="en-US" sz="1000" dirty="0"/>
                <a:t>실제</a:t>
              </a:r>
              <a:r>
                <a:rPr lang="en-US" altLang="ko-KR" sz="1000" dirty="0"/>
                <a:t>crop</a:t>
              </a:r>
              <a:r>
                <a:rPr lang="ko-KR" altLang="en-US" sz="1000" dirty="0"/>
                <a:t>이미지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복제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82F224-0CBA-4E09-B952-DDE5A84F8729}"/>
                </a:ext>
              </a:extLst>
            </p:cNvPr>
            <p:cNvSpPr txBox="1"/>
            <p:nvPr/>
          </p:nvSpPr>
          <p:spPr>
            <a:xfrm>
              <a:off x="6934671" y="5955951"/>
              <a:ext cx="7393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(10,H,W,3)</a:t>
              </a:r>
              <a:endParaRPr lang="ko-KR" altLang="en-US" sz="1000" dirty="0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EF5E990D-888D-412E-B987-C11AF066D3A9}"/>
                </a:ext>
              </a:extLst>
            </p:cNvPr>
            <p:cNvGrpSpPr/>
            <p:nvPr/>
          </p:nvGrpSpPr>
          <p:grpSpPr>
            <a:xfrm>
              <a:off x="6882448" y="4348594"/>
              <a:ext cx="1005177" cy="1411470"/>
              <a:chOff x="4515302" y="3889049"/>
              <a:chExt cx="1005177" cy="1411470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36085C99-3C53-4155-AC12-2DBFC26729FF}"/>
                  </a:ext>
                </a:extLst>
              </p:cNvPr>
              <p:cNvGrpSpPr/>
              <p:nvPr/>
            </p:nvGrpSpPr>
            <p:grpSpPr>
              <a:xfrm>
                <a:off x="5073064" y="3889049"/>
                <a:ext cx="447415" cy="804644"/>
                <a:chOff x="6400800" y="4681057"/>
                <a:chExt cx="447415" cy="804644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1A252033-596E-4145-A4D5-4B16843C3A77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B6B72408-92E4-4310-8182-0C96E1FCAB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BC13C68B-5D0D-45A6-A07D-A50107950AF9}"/>
                  </a:ext>
                </a:extLst>
              </p:cNvPr>
              <p:cNvGrpSpPr/>
              <p:nvPr/>
            </p:nvGrpSpPr>
            <p:grpSpPr>
              <a:xfrm>
                <a:off x="5025016" y="3957996"/>
                <a:ext cx="447415" cy="804644"/>
                <a:chOff x="6400800" y="4681057"/>
                <a:chExt cx="447415" cy="804644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EACFB7B-EAF8-4CE4-AA59-6A979A441864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7" name="그림 56">
                  <a:extLst>
                    <a:ext uri="{FF2B5EF4-FFF2-40B4-BE49-F238E27FC236}">
                      <a16:creationId xmlns:a16="http://schemas.microsoft.com/office/drawing/2014/main" id="{DF4440B1-CD69-4EE1-974C-FACFAEFBC8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C41A6BE6-32D4-4BD7-84D1-5D07A45624F8}"/>
                  </a:ext>
                </a:extLst>
              </p:cNvPr>
              <p:cNvGrpSpPr/>
              <p:nvPr/>
            </p:nvGrpSpPr>
            <p:grpSpPr>
              <a:xfrm>
                <a:off x="4974975" y="4025981"/>
                <a:ext cx="447415" cy="804644"/>
                <a:chOff x="6400800" y="4681057"/>
                <a:chExt cx="447415" cy="804644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3A2408F2-9BC4-428B-9343-A2A0E9F75066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C8FC4D06-9425-42F1-8AE7-60C56DE97E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E50F1CDB-2C73-431F-98FB-A66CB122A4CA}"/>
                  </a:ext>
                </a:extLst>
              </p:cNvPr>
              <p:cNvGrpSpPr/>
              <p:nvPr/>
            </p:nvGrpSpPr>
            <p:grpSpPr>
              <a:xfrm>
                <a:off x="4897605" y="4100871"/>
                <a:ext cx="447415" cy="804644"/>
                <a:chOff x="6400800" y="4681057"/>
                <a:chExt cx="447415" cy="804644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AA69520B-16DA-493F-907B-73630D884745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3" name="그림 62">
                  <a:extLst>
                    <a:ext uri="{FF2B5EF4-FFF2-40B4-BE49-F238E27FC236}">
                      <a16:creationId xmlns:a16="http://schemas.microsoft.com/office/drawing/2014/main" id="{7009FE56-077C-4E2C-A4A2-E01731E128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D32F6F33-F37E-4F08-A82D-2FD353162AF5}"/>
                  </a:ext>
                </a:extLst>
              </p:cNvPr>
              <p:cNvGrpSpPr/>
              <p:nvPr/>
            </p:nvGrpSpPr>
            <p:grpSpPr>
              <a:xfrm>
                <a:off x="4845354" y="4162500"/>
                <a:ext cx="447415" cy="804644"/>
                <a:chOff x="6400800" y="4681057"/>
                <a:chExt cx="447415" cy="804644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2678F69C-7E53-4235-B8F3-4F9AC198EC1D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6" name="그림 65">
                  <a:extLst>
                    <a:ext uri="{FF2B5EF4-FFF2-40B4-BE49-F238E27FC236}">
                      <a16:creationId xmlns:a16="http://schemas.microsoft.com/office/drawing/2014/main" id="{1BE2CC53-BF61-493A-AB82-419AA8B8D8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B1E8793A-7D9D-4A48-B689-6954E433A92F}"/>
                  </a:ext>
                </a:extLst>
              </p:cNvPr>
              <p:cNvGrpSpPr/>
              <p:nvPr/>
            </p:nvGrpSpPr>
            <p:grpSpPr>
              <a:xfrm>
                <a:off x="4783271" y="4231447"/>
                <a:ext cx="447415" cy="804644"/>
                <a:chOff x="6400800" y="4681057"/>
                <a:chExt cx="447415" cy="804644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51BEA921-83C2-4E6E-89C2-8C4BE59BB63B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9" name="그림 68">
                  <a:extLst>
                    <a:ext uri="{FF2B5EF4-FFF2-40B4-BE49-F238E27FC236}">
                      <a16:creationId xmlns:a16="http://schemas.microsoft.com/office/drawing/2014/main" id="{1F54F4C4-BB23-4C21-B503-2732C08210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D58C8C15-AFAD-4590-A26F-CC0628734054}"/>
                  </a:ext>
                </a:extLst>
              </p:cNvPr>
              <p:cNvGrpSpPr/>
              <p:nvPr/>
            </p:nvGrpSpPr>
            <p:grpSpPr>
              <a:xfrm>
                <a:off x="4730791" y="4275870"/>
                <a:ext cx="447415" cy="804644"/>
                <a:chOff x="6400800" y="4681057"/>
                <a:chExt cx="447415" cy="804644"/>
              </a:xfrm>
            </p:grpSpPr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2B10F85F-73F3-4F03-A6E2-B87C35DC24E4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2" name="그림 71">
                  <a:extLst>
                    <a:ext uri="{FF2B5EF4-FFF2-40B4-BE49-F238E27FC236}">
                      <a16:creationId xmlns:a16="http://schemas.microsoft.com/office/drawing/2014/main" id="{15D9082A-F843-420B-929E-7083DED317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68A25D14-4802-4863-9938-BF3262E5F5C3}"/>
                  </a:ext>
                </a:extLst>
              </p:cNvPr>
              <p:cNvGrpSpPr/>
              <p:nvPr/>
            </p:nvGrpSpPr>
            <p:grpSpPr>
              <a:xfrm>
                <a:off x="4664376" y="4338221"/>
                <a:ext cx="447415" cy="804644"/>
                <a:chOff x="6400800" y="4681057"/>
                <a:chExt cx="447415" cy="804644"/>
              </a:xfrm>
            </p:grpSpPr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BE546E31-1E3F-4C24-966C-BBB1D9A8F352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5" name="그림 74">
                  <a:extLst>
                    <a:ext uri="{FF2B5EF4-FFF2-40B4-BE49-F238E27FC236}">
                      <a16:creationId xmlns:a16="http://schemas.microsoft.com/office/drawing/2014/main" id="{6AB6EC2F-FECF-4F9B-ACD6-1C5C44372A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8384C631-7753-44CF-BD1C-65059B08076C}"/>
                  </a:ext>
                </a:extLst>
              </p:cNvPr>
              <p:cNvGrpSpPr/>
              <p:nvPr/>
            </p:nvGrpSpPr>
            <p:grpSpPr>
              <a:xfrm>
                <a:off x="4588439" y="4418980"/>
                <a:ext cx="447415" cy="804644"/>
                <a:chOff x="6400800" y="4681057"/>
                <a:chExt cx="447415" cy="804644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8BB46429-237E-48D1-9D1C-AE30AC8A2693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8" name="그림 77">
                  <a:extLst>
                    <a:ext uri="{FF2B5EF4-FFF2-40B4-BE49-F238E27FC236}">
                      <a16:creationId xmlns:a16="http://schemas.microsoft.com/office/drawing/2014/main" id="{96D64208-E24F-4AB2-BCCA-546750473F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14E9953F-4711-4CE5-9AC2-EDDE44286B4A}"/>
                  </a:ext>
                </a:extLst>
              </p:cNvPr>
              <p:cNvGrpSpPr/>
              <p:nvPr/>
            </p:nvGrpSpPr>
            <p:grpSpPr>
              <a:xfrm>
                <a:off x="4515302" y="4495875"/>
                <a:ext cx="447415" cy="804644"/>
                <a:chOff x="6400800" y="4681057"/>
                <a:chExt cx="447415" cy="804644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1E3E260E-86D7-4B49-BA80-854F87BAEC0D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1" name="그림 80">
                  <a:extLst>
                    <a:ext uri="{FF2B5EF4-FFF2-40B4-BE49-F238E27FC236}">
                      <a16:creationId xmlns:a16="http://schemas.microsoft.com/office/drawing/2014/main" id="{8DC06BF7-BE25-4594-A0EF-D61479C43B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905514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92917-7A01-489C-B25E-E7473BAD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동작 원리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FF731-5B42-4D8F-BBF9-6B0DC4EB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4386227" cy="331893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H,W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h,w</a:t>
            </a:r>
            <a:r>
              <a:rPr lang="ko-KR" altLang="en-US" sz="2000" dirty="0"/>
              <a:t>의 값이 다르기 때문에 빼기연산을 수행할 수 없다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일치 시키는 연산이 필요하다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0BDD7B7-929F-4A3B-BD15-4693D7B9EB06}"/>
              </a:ext>
            </a:extLst>
          </p:cNvPr>
          <p:cNvGrpSpPr/>
          <p:nvPr/>
        </p:nvGrpSpPr>
        <p:grpSpPr>
          <a:xfrm>
            <a:off x="8732027" y="3182303"/>
            <a:ext cx="1375698" cy="1719313"/>
            <a:chOff x="8366352" y="2565843"/>
            <a:chExt cx="1375698" cy="171931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B5E5DD8-A15D-4729-B15A-CDF753EF77CF}"/>
                </a:ext>
              </a:extLst>
            </p:cNvPr>
            <p:cNvGrpSpPr/>
            <p:nvPr/>
          </p:nvGrpSpPr>
          <p:grpSpPr>
            <a:xfrm>
              <a:off x="8366352" y="2565843"/>
              <a:ext cx="1375698" cy="1526007"/>
              <a:chOff x="8548465" y="2798303"/>
              <a:chExt cx="1375698" cy="1526007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DB856CC2-8205-4CCF-AFA6-F9973575BEA8}"/>
                  </a:ext>
                </a:extLst>
              </p:cNvPr>
              <p:cNvGrpSpPr/>
              <p:nvPr/>
            </p:nvGrpSpPr>
            <p:grpSpPr>
              <a:xfrm>
                <a:off x="8669591" y="2798303"/>
                <a:ext cx="1138223" cy="1261393"/>
                <a:chOff x="8820593" y="4580393"/>
                <a:chExt cx="1138223" cy="1261393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76A3CFDD-095D-4680-84C9-6FEC8B6DCD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77816" y="4580393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CF7EA4D7-CFB0-4A39-BDAC-1AD27903A0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87139" y="4645710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837FAAD0-6FC6-42F0-8EFE-15BEADA535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87316" y="4711027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DEFF3642-626A-45DD-807B-1B647EE57C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14675" y="4776344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EC0540CC-3501-4F29-932F-469762D043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14852" y="4841661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8A678EA9-7DD1-4358-AFEE-BE2B36E8E1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38218" y="4913768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FEEED733-2474-4832-AECF-87CB97C4AC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38395" y="4985875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FE8A115E-0066-446C-BBC0-7E771A95C2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70651" y="5044402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E8198CBC-5456-4988-A90C-4FB589D833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93234" y="5102929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59760C81-3836-4CAC-9B47-DDFA784B2B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20593" y="5175036"/>
                  <a:ext cx="381000" cy="666750"/>
                </a:xfrm>
                <a:prstGeom prst="rect">
                  <a:avLst/>
                </a:prstGeom>
              </p:spPr>
            </p:pic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B18243-4D31-4E7A-83A6-7F2C62F3BAA2}"/>
                  </a:ext>
                </a:extLst>
              </p:cNvPr>
              <p:cNvSpPr txBox="1"/>
              <p:nvPr/>
            </p:nvSpPr>
            <p:spPr>
              <a:xfrm>
                <a:off x="8548465" y="4078089"/>
                <a:ext cx="13756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그림</a:t>
                </a:r>
                <a:r>
                  <a:rPr lang="en-US" altLang="ko-KR" sz="1000" dirty="0"/>
                  <a:t>2 - </a:t>
                </a:r>
                <a:r>
                  <a:rPr lang="ko-KR" altLang="en-US" sz="1000" dirty="0" err="1"/>
                  <a:t>사전이미지들</a:t>
                </a:r>
                <a:endParaRPr lang="ko-KR" altLang="en-US" sz="1000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45C4C4-2B0B-4733-9703-C289B24E9347}"/>
                </a:ext>
              </a:extLst>
            </p:cNvPr>
            <p:cNvSpPr txBox="1"/>
            <p:nvPr/>
          </p:nvSpPr>
          <p:spPr>
            <a:xfrm>
              <a:off x="8690243" y="4038935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(10,h,w,3)</a:t>
              </a:r>
              <a:endParaRPr lang="ko-KR" altLang="en-US" sz="1000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88543E4-8C80-4CE5-8221-EC6FC86F1470}"/>
              </a:ext>
            </a:extLst>
          </p:cNvPr>
          <p:cNvGrpSpPr/>
          <p:nvPr/>
        </p:nvGrpSpPr>
        <p:grpSpPr>
          <a:xfrm>
            <a:off x="6082548" y="3182303"/>
            <a:ext cx="1805302" cy="1853578"/>
            <a:chOff x="6518706" y="4348594"/>
            <a:chExt cx="1805302" cy="185357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8874B4-3A73-47D4-B360-B7200D963938}"/>
                </a:ext>
              </a:extLst>
            </p:cNvPr>
            <p:cNvSpPr txBox="1"/>
            <p:nvPr/>
          </p:nvSpPr>
          <p:spPr>
            <a:xfrm>
              <a:off x="6518706" y="5760064"/>
              <a:ext cx="18053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그림</a:t>
              </a:r>
              <a:r>
                <a:rPr lang="en-US" altLang="ko-KR" sz="1000" dirty="0"/>
                <a:t>3 - </a:t>
              </a:r>
              <a:r>
                <a:rPr lang="ko-KR" altLang="en-US" sz="1000" dirty="0"/>
                <a:t>실제</a:t>
              </a:r>
              <a:r>
                <a:rPr lang="en-US" altLang="ko-KR" sz="1000" dirty="0"/>
                <a:t>crop</a:t>
              </a:r>
              <a:r>
                <a:rPr lang="ko-KR" altLang="en-US" sz="1000" dirty="0"/>
                <a:t>이미지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복제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82F224-0CBA-4E09-B952-DDE5A84F8729}"/>
                </a:ext>
              </a:extLst>
            </p:cNvPr>
            <p:cNvSpPr txBox="1"/>
            <p:nvPr/>
          </p:nvSpPr>
          <p:spPr>
            <a:xfrm>
              <a:off x="6934671" y="5955951"/>
              <a:ext cx="7393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(10,H,W,3)</a:t>
              </a:r>
              <a:endParaRPr lang="ko-KR" altLang="en-US" sz="1000" dirty="0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EF5E990D-888D-412E-B987-C11AF066D3A9}"/>
                </a:ext>
              </a:extLst>
            </p:cNvPr>
            <p:cNvGrpSpPr/>
            <p:nvPr/>
          </p:nvGrpSpPr>
          <p:grpSpPr>
            <a:xfrm>
              <a:off x="6882448" y="4348594"/>
              <a:ext cx="1005177" cy="1411470"/>
              <a:chOff x="4515302" y="3889049"/>
              <a:chExt cx="1005177" cy="1411470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36085C99-3C53-4155-AC12-2DBFC26729FF}"/>
                  </a:ext>
                </a:extLst>
              </p:cNvPr>
              <p:cNvGrpSpPr/>
              <p:nvPr/>
            </p:nvGrpSpPr>
            <p:grpSpPr>
              <a:xfrm>
                <a:off x="5073064" y="3889049"/>
                <a:ext cx="447415" cy="804644"/>
                <a:chOff x="6400800" y="4681057"/>
                <a:chExt cx="447415" cy="804644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1A252033-596E-4145-A4D5-4B16843C3A77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B6B72408-92E4-4310-8182-0C96E1FCAB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BC13C68B-5D0D-45A6-A07D-A50107950AF9}"/>
                  </a:ext>
                </a:extLst>
              </p:cNvPr>
              <p:cNvGrpSpPr/>
              <p:nvPr/>
            </p:nvGrpSpPr>
            <p:grpSpPr>
              <a:xfrm>
                <a:off x="5025016" y="3957996"/>
                <a:ext cx="447415" cy="804644"/>
                <a:chOff x="6400800" y="4681057"/>
                <a:chExt cx="447415" cy="804644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EACFB7B-EAF8-4CE4-AA59-6A979A441864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7" name="그림 56">
                  <a:extLst>
                    <a:ext uri="{FF2B5EF4-FFF2-40B4-BE49-F238E27FC236}">
                      <a16:creationId xmlns:a16="http://schemas.microsoft.com/office/drawing/2014/main" id="{DF4440B1-CD69-4EE1-974C-FACFAEFBC8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C41A6BE6-32D4-4BD7-84D1-5D07A45624F8}"/>
                  </a:ext>
                </a:extLst>
              </p:cNvPr>
              <p:cNvGrpSpPr/>
              <p:nvPr/>
            </p:nvGrpSpPr>
            <p:grpSpPr>
              <a:xfrm>
                <a:off x="4974975" y="4025981"/>
                <a:ext cx="447415" cy="804644"/>
                <a:chOff x="6400800" y="4681057"/>
                <a:chExt cx="447415" cy="804644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3A2408F2-9BC4-428B-9343-A2A0E9F75066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C8FC4D06-9425-42F1-8AE7-60C56DE97E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E50F1CDB-2C73-431F-98FB-A66CB122A4CA}"/>
                  </a:ext>
                </a:extLst>
              </p:cNvPr>
              <p:cNvGrpSpPr/>
              <p:nvPr/>
            </p:nvGrpSpPr>
            <p:grpSpPr>
              <a:xfrm>
                <a:off x="4897605" y="4100871"/>
                <a:ext cx="447415" cy="804644"/>
                <a:chOff x="6400800" y="4681057"/>
                <a:chExt cx="447415" cy="804644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AA69520B-16DA-493F-907B-73630D884745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3" name="그림 62">
                  <a:extLst>
                    <a:ext uri="{FF2B5EF4-FFF2-40B4-BE49-F238E27FC236}">
                      <a16:creationId xmlns:a16="http://schemas.microsoft.com/office/drawing/2014/main" id="{7009FE56-077C-4E2C-A4A2-E01731E128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D32F6F33-F37E-4F08-A82D-2FD353162AF5}"/>
                  </a:ext>
                </a:extLst>
              </p:cNvPr>
              <p:cNvGrpSpPr/>
              <p:nvPr/>
            </p:nvGrpSpPr>
            <p:grpSpPr>
              <a:xfrm>
                <a:off x="4845354" y="4162500"/>
                <a:ext cx="447415" cy="804644"/>
                <a:chOff x="6400800" y="4681057"/>
                <a:chExt cx="447415" cy="804644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2678F69C-7E53-4235-B8F3-4F9AC198EC1D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6" name="그림 65">
                  <a:extLst>
                    <a:ext uri="{FF2B5EF4-FFF2-40B4-BE49-F238E27FC236}">
                      <a16:creationId xmlns:a16="http://schemas.microsoft.com/office/drawing/2014/main" id="{1BE2CC53-BF61-493A-AB82-419AA8B8D8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B1E8793A-7D9D-4A48-B689-6954E433A92F}"/>
                  </a:ext>
                </a:extLst>
              </p:cNvPr>
              <p:cNvGrpSpPr/>
              <p:nvPr/>
            </p:nvGrpSpPr>
            <p:grpSpPr>
              <a:xfrm>
                <a:off x="4783271" y="4231447"/>
                <a:ext cx="447415" cy="804644"/>
                <a:chOff x="6400800" y="4681057"/>
                <a:chExt cx="447415" cy="804644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51BEA921-83C2-4E6E-89C2-8C4BE59BB63B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9" name="그림 68">
                  <a:extLst>
                    <a:ext uri="{FF2B5EF4-FFF2-40B4-BE49-F238E27FC236}">
                      <a16:creationId xmlns:a16="http://schemas.microsoft.com/office/drawing/2014/main" id="{1F54F4C4-BB23-4C21-B503-2732C08210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D58C8C15-AFAD-4590-A26F-CC0628734054}"/>
                  </a:ext>
                </a:extLst>
              </p:cNvPr>
              <p:cNvGrpSpPr/>
              <p:nvPr/>
            </p:nvGrpSpPr>
            <p:grpSpPr>
              <a:xfrm>
                <a:off x="4730791" y="4275870"/>
                <a:ext cx="447415" cy="804644"/>
                <a:chOff x="6400800" y="4681057"/>
                <a:chExt cx="447415" cy="804644"/>
              </a:xfrm>
            </p:grpSpPr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2B10F85F-73F3-4F03-A6E2-B87C35DC24E4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2" name="그림 71">
                  <a:extLst>
                    <a:ext uri="{FF2B5EF4-FFF2-40B4-BE49-F238E27FC236}">
                      <a16:creationId xmlns:a16="http://schemas.microsoft.com/office/drawing/2014/main" id="{15D9082A-F843-420B-929E-7083DED317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68A25D14-4802-4863-9938-BF3262E5F5C3}"/>
                  </a:ext>
                </a:extLst>
              </p:cNvPr>
              <p:cNvGrpSpPr/>
              <p:nvPr/>
            </p:nvGrpSpPr>
            <p:grpSpPr>
              <a:xfrm>
                <a:off x="4664376" y="4338221"/>
                <a:ext cx="447415" cy="804644"/>
                <a:chOff x="6400800" y="4681057"/>
                <a:chExt cx="447415" cy="804644"/>
              </a:xfrm>
            </p:grpSpPr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BE546E31-1E3F-4C24-966C-BBB1D9A8F352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5" name="그림 74">
                  <a:extLst>
                    <a:ext uri="{FF2B5EF4-FFF2-40B4-BE49-F238E27FC236}">
                      <a16:creationId xmlns:a16="http://schemas.microsoft.com/office/drawing/2014/main" id="{6AB6EC2F-FECF-4F9B-ACD6-1C5C44372A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8384C631-7753-44CF-BD1C-65059B08076C}"/>
                  </a:ext>
                </a:extLst>
              </p:cNvPr>
              <p:cNvGrpSpPr/>
              <p:nvPr/>
            </p:nvGrpSpPr>
            <p:grpSpPr>
              <a:xfrm>
                <a:off x="4588439" y="4418980"/>
                <a:ext cx="447415" cy="804644"/>
                <a:chOff x="6400800" y="4681057"/>
                <a:chExt cx="447415" cy="804644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8BB46429-237E-48D1-9D1C-AE30AC8A2693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8" name="그림 77">
                  <a:extLst>
                    <a:ext uri="{FF2B5EF4-FFF2-40B4-BE49-F238E27FC236}">
                      <a16:creationId xmlns:a16="http://schemas.microsoft.com/office/drawing/2014/main" id="{96D64208-E24F-4AB2-BCCA-546750473F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14E9953F-4711-4CE5-9AC2-EDDE44286B4A}"/>
                  </a:ext>
                </a:extLst>
              </p:cNvPr>
              <p:cNvGrpSpPr/>
              <p:nvPr/>
            </p:nvGrpSpPr>
            <p:grpSpPr>
              <a:xfrm>
                <a:off x="4515302" y="4495875"/>
                <a:ext cx="447415" cy="804644"/>
                <a:chOff x="6400800" y="4681057"/>
                <a:chExt cx="447415" cy="804644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1E3E260E-86D7-4B49-BA80-854F87BAEC0D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1" name="그림 80">
                  <a:extLst>
                    <a:ext uri="{FF2B5EF4-FFF2-40B4-BE49-F238E27FC236}">
                      <a16:creationId xmlns:a16="http://schemas.microsoft.com/office/drawing/2014/main" id="{8DC06BF7-BE25-4594-A0EF-D61479C43B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658817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92917-7A01-489C-B25E-E7473BAD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동작 원리 </a:t>
            </a:r>
            <a:r>
              <a:rPr lang="en-US" altLang="ko-KR" dirty="0"/>
              <a:t>- 4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FF731-5B42-4D8F-BBF9-6B0DC4EB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4669172" cy="331893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Sliding window</a:t>
            </a:r>
            <a:r>
              <a:rPr lang="ko-KR" altLang="en-US" sz="2000" dirty="0"/>
              <a:t>라는 기법을 통해 데이터를 늘리게 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예시로 </a:t>
            </a:r>
            <a:r>
              <a:rPr lang="en-US" altLang="ko-KR" sz="2000" dirty="0"/>
              <a:t>6x6 </a:t>
            </a:r>
            <a:r>
              <a:rPr lang="ko-KR" altLang="en-US" sz="2000" dirty="0"/>
              <a:t>이미지가 있고 </a:t>
            </a:r>
            <a:r>
              <a:rPr lang="en-US" altLang="ko-KR" sz="2000" dirty="0"/>
              <a:t>3x2 </a:t>
            </a:r>
            <a:r>
              <a:rPr lang="ko-KR" altLang="en-US" sz="2000" dirty="0"/>
              <a:t>크기로 슬라이딩 윈도우를 실행한다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그러면 </a:t>
            </a:r>
            <a:r>
              <a:rPr lang="en-US" altLang="ko-KR" sz="2000" dirty="0"/>
              <a:t>4x5x3x2 </a:t>
            </a:r>
            <a:r>
              <a:rPr lang="ko-KR" altLang="en-US" sz="2000" dirty="0"/>
              <a:t>의 데이터가 생성된다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이미지 </a:t>
            </a:r>
            <a:r>
              <a:rPr lang="en-US" altLang="ko-KR" sz="2000" dirty="0" err="1"/>
              <a:t>AxB</a:t>
            </a:r>
            <a:r>
              <a:rPr lang="en-US" altLang="ko-KR" sz="2000" dirty="0"/>
              <a:t> </a:t>
            </a:r>
            <a:r>
              <a:rPr lang="ko-KR" altLang="en-US" sz="2000" dirty="0"/>
              <a:t>에 대하여 윈도우 </a:t>
            </a:r>
            <a:r>
              <a:rPr lang="en-US" altLang="ko-KR" sz="2000" dirty="0" err="1"/>
              <a:t>axb</a:t>
            </a:r>
            <a:r>
              <a:rPr lang="ko-KR" altLang="en-US" sz="2000" dirty="0"/>
              <a:t>로 슬라이딩 윈도우를 실행하면</a:t>
            </a:r>
            <a:br>
              <a:rPr lang="en-US" altLang="ko-KR" sz="2000" dirty="0"/>
            </a:br>
            <a:r>
              <a:rPr lang="en-US" altLang="ko-KR" sz="2000" dirty="0"/>
              <a:t>(A-a+1) x (B-b+1) x a x b </a:t>
            </a:r>
            <a:r>
              <a:rPr lang="ko-KR" altLang="en-US" sz="2000" dirty="0"/>
              <a:t>크기의 데이터가 생성된다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026" name="Picture 2" descr="Build your Social Distancing Detection Tool using Deep Learning">
            <a:extLst>
              <a:ext uri="{FF2B5EF4-FFF2-40B4-BE49-F238E27FC236}">
                <a16:creationId xmlns:a16="http://schemas.microsoft.com/office/drawing/2014/main" id="{7BA43804-FCCC-42B7-8A0E-C94CA3A6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71737"/>
            <a:ext cx="22479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liding Windows for Object Detection with Python and OpenCV - PyImageSearch">
            <a:extLst>
              <a:ext uri="{FF2B5EF4-FFF2-40B4-BE49-F238E27FC236}">
                <a16:creationId xmlns:a16="http://schemas.microsoft.com/office/drawing/2014/main" id="{CD74C582-A0D5-4B4A-AD8D-C4B034A9A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00" y="2471737"/>
            <a:ext cx="24384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275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92917-7A01-489C-B25E-E7473BAD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동작 원리 </a:t>
            </a:r>
            <a:r>
              <a:rPr lang="en-US" altLang="ko-KR" dirty="0"/>
              <a:t>- 5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FF731-5B42-4D8F-BBF9-6B0DC4EB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4450311" cy="331893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H,W</a:t>
            </a:r>
            <a:r>
              <a:rPr lang="ko-KR" altLang="en-US" sz="2000" dirty="0"/>
              <a:t>값이 </a:t>
            </a:r>
            <a:r>
              <a:rPr lang="en-US" altLang="ko-KR" sz="2000" dirty="0" err="1"/>
              <a:t>h,w</a:t>
            </a:r>
            <a:r>
              <a:rPr lang="ko-KR" altLang="en-US" sz="2000" dirty="0"/>
              <a:t>보다 작을 수 도 있으니 그림</a:t>
            </a:r>
            <a:r>
              <a:rPr lang="en-US" altLang="ko-KR" sz="2000" dirty="0"/>
              <a:t>3</a:t>
            </a:r>
            <a:r>
              <a:rPr lang="ko-KR" altLang="en-US" sz="2000" dirty="0"/>
              <a:t>을 위</a:t>
            </a:r>
            <a:r>
              <a:rPr lang="en-US" altLang="ko-KR" sz="2000" dirty="0"/>
              <a:t>,</a:t>
            </a:r>
            <a:r>
              <a:rPr lang="ko-KR" altLang="en-US" sz="2000" dirty="0"/>
              <a:t>아래</a:t>
            </a:r>
            <a:r>
              <a:rPr lang="en-US" altLang="ko-KR" sz="2000" dirty="0"/>
              <a:t>,</a:t>
            </a:r>
            <a:r>
              <a:rPr lang="ko-KR" altLang="en-US" sz="2000" dirty="0"/>
              <a:t>양옆 </a:t>
            </a:r>
            <a:r>
              <a:rPr lang="en-US" altLang="ko-KR" sz="2000" dirty="0"/>
              <a:t>10</a:t>
            </a:r>
            <a:r>
              <a:rPr lang="ko-KR" altLang="en-US" sz="2000" dirty="0"/>
              <a:t>픽셀만큼 더 늘인다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위 작업을 제로 패딩이라고 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그림</a:t>
            </a:r>
            <a:r>
              <a:rPr lang="en-US" altLang="ko-KR" sz="2000" dirty="0"/>
              <a:t>3</a:t>
            </a:r>
            <a:r>
              <a:rPr lang="ko-KR" altLang="en-US" sz="2000" dirty="0"/>
              <a:t>은 크기가 </a:t>
            </a:r>
            <a:r>
              <a:rPr lang="en-US" altLang="ko-KR" sz="2000" dirty="0"/>
              <a:t>(10, H+20, W+20, 3)</a:t>
            </a:r>
            <a:r>
              <a:rPr lang="ko-KR" altLang="en-US" sz="2000" dirty="0"/>
              <a:t>가 되었다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 작업은 복제하기 전에 하는 것이 좋다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0BDD7B7-929F-4A3B-BD15-4693D7B9EB06}"/>
              </a:ext>
            </a:extLst>
          </p:cNvPr>
          <p:cNvGrpSpPr/>
          <p:nvPr/>
        </p:nvGrpSpPr>
        <p:grpSpPr>
          <a:xfrm>
            <a:off x="8732027" y="3182303"/>
            <a:ext cx="1375698" cy="1719313"/>
            <a:chOff x="8366352" y="2565843"/>
            <a:chExt cx="1375698" cy="171931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B5E5DD8-A15D-4729-B15A-CDF753EF77CF}"/>
                </a:ext>
              </a:extLst>
            </p:cNvPr>
            <p:cNvGrpSpPr/>
            <p:nvPr/>
          </p:nvGrpSpPr>
          <p:grpSpPr>
            <a:xfrm>
              <a:off x="8366352" y="2565843"/>
              <a:ext cx="1375698" cy="1526007"/>
              <a:chOff x="8548465" y="2798303"/>
              <a:chExt cx="1375698" cy="1526007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DB856CC2-8205-4CCF-AFA6-F9973575BEA8}"/>
                  </a:ext>
                </a:extLst>
              </p:cNvPr>
              <p:cNvGrpSpPr/>
              <p:nvPr/>
            </p:nvGrpSpPr>
            <p:grpSpPr>
              <a:xfrm>
                <a:off x="8669591" y="2798303"/>
                <a:ext cx="1138223" cy="1261393"/>
                <a:chOff x="8820593" y="4580393"/>
                <a:chExt cx="1138223" cy="1261393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76A3CFDD-095D-4680-84C9-6FEC8B6DCD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77816" y="4580393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CF7EA4D7-CFB0-4A39-BDAC-1AD27903A0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87139" y="4645710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837FAAD0-6FC6-42F0-8EFE-15BEADA535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87316" y="4711027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DEFF3642-626A-45DD-807B-1B647EE57C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14675" y="4776344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EC0540CC-3501-4F29-932F-469762D043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14852" y="4841661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8A678EA9-7DD1-4358-AFEE-BE2B36E8E1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38218" y="4913768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FEEED733-2474-4832-AECF-87CB97C4AC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38395" y="4985875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FE8A115E-0066-446C-BBC0-7E771A95C2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70651" y="5044402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E8198CBC-5456-4988-A90C-4FB589D833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93234" y="5102929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59760C81-3836-4CAC-9B47-DDFA784B2B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20593" y="5175036"/>
                  <a:ext cx="381000" cy="666750"/>
                </a:xfrm>
                <a:prstGeom prst="rect">
                  <a:avLst/>
                </a:prstGeom>
              </p:spPr>
            </p:pic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B18243-4D31-4E7A-83A6-7F2C62F3BAA2}"/>
                  </a:ext>
                </a:extLst>
              </p:cNvPr>
              <p:cNvSpPr txBox="1"/>
              <p:nvPr/>
            </p:nvSpPr>
            <p:spPr>
              <a:xfrm>
                <a:off x="8548465" y="4078089"/>
                <a:ext cx="13756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그림</a:t>
                </a:r>
                <a:r>
                  <a:rPr lang="en-US" altLang="ko-KR" sz="1000" dirty="0"/>
                  <a:t>2 - </a:t>
                </a:r>
                <a:r>
                  <a:rPr lang="ko-KR" altLang="en-US" sz="1000" dirty="0" err="1"/>
                  <a:t>사전이미지들</a:t>
                </a:r>
                <a:endParaRPr lang="ko-KR" altLang="en-US" sz="1000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45C4C4-2B0B-4733-9703-C289B24E9347}"/>
                </a:ext>
              </a:extLst>
            </p:cNvPr>
            <p:cNvSpPr txBox="1"/>
            <p:nvPr/>
          </p:nvSpPr>
          <p:spPr>
            <a:xfrm>
              <a:off x="8690243" y="4038935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(10,h,w,3)</a:t>
              </a:r>
              <a:endParaRPr lang="ko-KR" altLang="en-US" sz="1000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88543E4-8C80-4CE5-8221-EC6FC86F1470}"/>
              </a:ext>
            </a:extLst>
          </p:cNvPr>
          <p:cNvGrpSpPr/>
          <p:nvPr/>
        </p:nvGrpSpPr>
        <p:grpSpPr>
          <a:xfrm>
            <a:off x="6082548" y="3182303"/>
            <a:ext cx="1805302" cy="1853578"/>
            <a:chOff x="6518706" y="4348594"/>
            <a:chExt cx="1805302" cy="185357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8874B4-3A73-47D4-B360-B7200D963938}"/>
                </a:ext>
              </a:extLst>
            </p:cNvPr>
            <p:cNvSpPr txBox="1"/>
            <p:nvPr/>
          </p:nvSpPr>
          <p:spPr>
            <a:xfrm>
              <a:off x="6518706" y="5760064"/>
              <a:ext cx="18053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그림</a:t>
              </a:r>
              <a:r>
                <a:rPr lang="en-US" altLang="ko-KR" sz="1000" dirty="0"/>
                <a:t>3 - </a:t>
              </a:r>
              <a:r>
                <a:rPr lang="ko-KR" altLang="en-US" sz="1000" dirty="0"/>
                <a:t>실제</a:t>
              </a:r>
              <a:r>
                <a:rPr lang="en-US" altLang="ko-KR" sz="1000" dirty="0"/>
                <a:t>crop</a:t>
              </a:r>
              <a:r>
                <a:rPr lang="ko-KR" altLang="en-US" sz="1000" dirty="0"/>
                <a:t>이미지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복제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82F224-0CBA-4E09-B952-DDE5A84F8729}"/>
                </a:ext>
              </a:extLst>
            </p:cNvPr>
            <p:cNvSpPr txBox="1"/>
            <p:nvPr/>
          </p:nvSpPr>
          <p:spPr>
            <a:xfrm>
              <a:off x="6842392" y="5955951"/>
              <a:ext cx="1152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(10,H+20,W+20,3)</a:t>
              </a:r>
              <a:endParaRPr lang="ko-KR" altLang="en-US" sz="1000" dirty="0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EF5E990D-888D-412E-B987-C11AF066D3A9}"/>
                </a:ext>
              </a:extLst>
            </p:cNvPr>
            <p:cNvGrpSpPr/>
            <p:nvPr/>
          </p:nvGrpSpPr>
          <p:grpSpPr>
            <a:xfrm>
              <a:off x="6882448" y="4348594"/>
              <a:ext cx="1005177" cy="1411470"/>
              <a:chOff x="4515302" y="3889049"/>
              <a:chExt cx="1005177" cy="1411470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36085C99-3C53-4155-AC12-2DBFC26729FF}"/>
                  </a:ext>
                </a:extLst>
              </p:cNvPr>
              <p:cNvGrpSpPr/>
              <p:nvPr/>
            </p:nvGrpSpPr>
            <p:grpSpPr>
              <a:xfrm>
                <a:off x="5073064" y="3889049"/>
                <a:ext cx="447415" cy="804644"/>
                <a:chOff x="6400800" y="4681057"/>
                <a:chExt cx="447415" cy="804644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1A252033-596E-4145-A4D5-4B16843C3A77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B6B72408-92E4-4310-8182-0C96E1FCAB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BC13C68B-5D0D-45A6-A07D-A50107950AF9}"/>
                  </a:ext>
                </a:extLst>
              </p:cNvPr>
              <p:cNvGrpSpPr/>
              <p:nvPr/>
            </p:nvGrpSpPr>
            <p:grpSpPr>
              <a:xfrm>
                <a:off x="5025016" y="3957996"/>
                <a:ext cx="447415" cy="804644"/>
                <a:chOff x="6400800" y="4681057"/>
                <a:chExt cx="447415" cy="804644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EACFB7B-EAF8-4CE4-AA59-6A979A441864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7" name="그림 56">
                  <a:extLst>
                    <a:ext uri="{FF2B5EF4-FFF2-40B4-BE49-F238E27FC236}">
                      <a16:creationId xmlns:a16="http://schemas.microsoft.com/office/drawing/2014/main" id="{DF4440B1-CD69-4EE1-974C-FACFAEFBC8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C41A6BE6-32D4-4BD7-84D1-5D07A45624F8}"/>
                  </a:ext>
                </a:extLst>
              </p:cNvPr>
              <p:cNvGrpSpPr/>
              <p:nvPr/>
            </p:nvGrpSpPr>
            <p:grpSpPr>
              <a:xfrm>
                <a:off x="4974975" y="4025981"/>
                <a:ext cx="447415" cy="804644"/>
                <a:chOff x="6400800" y="4681057"/>
                <a:chExt cx="447415" cy="804644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3A2408F2-9BC4-428B-9343-A2A0E9F75066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C8FC4D06-9425-42F1-8AE7-60C56DE97E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E50F1CDB-2C73-431F-98FB-A66CB122A4CA}"/>
                  </a:ext>
                </a:extLst>
              </p:cNvPr>
              <p:cNvGrpSpPr/>
              <p:nvPr/>
            </p:nvGrpSpPr>
            <p:grpSpPr>
              <a:xfrm>
                <a:off x="4897605" y="4100871"/>
                <a:ext cx="447415" cy="804644"/>
                <a:chOff x="6400800" y="4681057"/>
                <a:chExt cx="447415" cy="804644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AA69520B-16DA-493F-907B-73630D884745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3" name="그림 62">
                  <a:extLst>
                    <a:ext uri="{FF2B5EF4-FFF2-40B4-BE49-F238E27FC236}">
                      <a16:creationId xmlns:a16="http://schemas.microsoft.com/office/drawing/2014/main" id="{7009FE56-077C-4E2C-A4A2-E01731E128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D32F6F33-F37E-4F08-A82D-2FD353162AF5}"/>
                  </a:ext>
                </a:extLst>
              </p:cNvPr>
              <p:cNvGrpSpPr/>
              <p:nvPr/>
            </p:nvGrpSpPr>
            <p:grpSpPr>
              <a:xfrm>
                <a:off x="4845354" y="4162500"/>
                <a:ext cx="447415" cy="804644"/>
                <a:chOff x="6400800" y="4681057"/>
                <a:chExt cx="447415" cy="804644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2678F69C-7E53-4235-B8F3-4F9AC198EC1D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6" name="그림 65">
                  <a:extLst>
                    <a:ext uri="{FF2B5EF4-FFF2-40B4-BE49-F238E27FC236}">
                      <a16:creationId xmlns:a16="http://schemas.microsoft.com/office/drawing/2014/main" id="{1BE2CC53-BF61-493A-AB82-419AA8B8D8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B1E8793A-7D9D-4A48-B689-6954E433A92F}"/>
                  </a:ext>
                </a:extLst>
              </p:cNvPr>
              <p:cNvGrpSpPr/>
              <p:nvPr/>
            </p:nvGrpSpPr>
            <p:grpSpPr>
              <a:xfrm>
                <a:off x="4783271" y="4231447"/>
                <a:ext cx="447415" cy="804644"/>
                <a:chOff x="6400800" y="4681057"/>
                <a:chExt cx="447415" cy="804644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51BEA921-83C2-4E6E-89C2-8C4BE59BB63B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9" name="그림 68">
                  <a:extLst>
                    <a:ext uri="{FF2B5EF4-FFF2-40B4-BE49-F238E27FC236}">
                      <a16:creationId xmlns:a16="http://schemas.microsoft.com/office/drawing/2014/main" id="{1F54F4C4-BB23-4C21-B503-2732C08210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D58C8C15-AFAD-4590-A26F-CC0628734054}"/>
                  </a:ext>
                </a:extLst>
              </p:cNvPr>
              <p:cNvGrpSpPr/>
              <p:nvPr/>
            </p:nvGrpSpPr>
            <p:grpSpPr>
              <a:xfrm>
                <a:off x="4730791" y="4275870"/>
                <a:ext cx="447415" cy="804644"/>
                <a:chOff x="6400800" y="4681057"/>
                <a:chExt cx="447415" cy="804644"/>
              </a:xfrm>
            </p:grpSpPr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2B10F85F-73F3-4F03-A6E2-B87C35DC24E4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2" name="그림 71">
                  <a:extLst>
                    <a:ext uri="{FF2B5EF4-FFF2-40B4-BE49-F238E27FC236}">
                      <a16:creationId xmlns:a16="http://schemas.microsoft.com/office/drawing/2014/main" id="{15D9082A-F843-420B-929E-7083DED317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68A25D14-4802-4863-9938-BF3262E5F5C3}"/>
                  </a:ext>
                </a:extLst>
              </p:cNvPr>
              <p:cNvGrpSpPr/>
              <p:nvPr/>
            </p:nvGrpSpPr>
            <p:grpSpPr>
              <a:xfrm>
                <a:off x="4664376" y="4338221"/>
                <a:ext cx="447415" cy="804644"/>
                <a:chOff x="6400800" y="4681057"/>
                <a:chExt cx="447415" cy="804644"/>
              </a:xfrm>
            </p:grpSpPr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BE546E31-1E3F-4C24-966C-BBB1D9A8F352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5" name="그림 74">
                  <a:extLst>
                    <a:ext uri="{FF2B5EF4-FFF2-40B4-BE49-F238E27FC236}">
                      <a16:creationId xmlns:a16="http://schemas.microsoft.com/office/drawing/2014/main" id="{6AB6EC2F-FECF-4F9B-ACD6-1C5C44372A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8384C631-7753-44CF-BD1C-65059B08076C}"/>
                  </a:ext>
                </a:extLst>
              </p:cNvPr>
              <p:cNvGrpSpPr/>
              <p:nvPr/>
            </p:nvGrpSpPr>
            <p:grpSpPr>
              <a:xfrm>
                <a:off x="4588439" y="4418980"/>
                <a:ext cx="447415" cy="804644"/>
                <a:chOff x="6400800" y="4681057"/>
                <a:chExt cx="447415" cy="804644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8BB46429-237E-48D1-9D1C-AE30AC8A2693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8" name="그림 77">
                  <a:extLst>
                    <a:ext uri="{FF2B5EF4-FFF2-40B4-BE49-F238E27FC236}">
                      <a16:creationId xmlns:a16="http://schemas.microsoft.com/office/drawing/2014/main" id="{96D64208-E24F-4AB2-BCCA-546750473F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14E9953F-4711-4CE5-9AC2-EDDE44286B4A}"/>
                  </a:ext>
                </a:extLst>
              </p:cNvPr>
              <p:cNvGrpSpPr/>
              <p:nvPr/>
            </p:nvGrpSpPr>
            <p:grpSpPr>
              <a:xfrm>
                <a:off x="4515302" y="4495875"/>
                <a:ext cx="447415" cy="804644"/>
                <a:chOff x="6400800" y="4681057"/>
                <a:chExt cx="447415" cy="804644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1E3E260E-86D7-4B49-BA80-854F87BAEC0D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1" name="그림 80">
                  <a:extLst>
                    <a:ext uri="{FF2B5EF4-FFF2-40B4-BE49-F238E27FC236}">
                      <a16:creationId xmlns:a16="http://schemas.microsoft.com/office/drawing/2014/main" id="{8DC06BF7-BE25-4594-A0EF-D61479C43B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886444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92917-7A01-489C-B25E-E7473BAD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동작 원리 </a:t>
            </a:r>
            <a:r>
              <a:rPr lang="en-US" altLang="ko-KR" dirty="0"/>
              <a:t>- 6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FF731-5B42-4D8F-BBF9-6B0DC4EB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4687325" cy="331893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이제 그림</a:t>
            </a:r>
            <a:r>
              <a:rPr lang="en-US" altLang="ko-KR" sz="2000" dirty="0"/>
              <a:t>3</a:t>
            </a:r>
            <a:r>
              <a:rPr lang="ko-KR" altLang="en-US" sz="2000" dirty="0"/>
              <a:t>을 윈도우 </a:t>
            </a:r>
            <a:r>
              <a:rPr lang="en-US" altLang="ko-KR" sz="2000" dirty="0"/>
              <a:t>h x w </a:t>
            </a:r>
            <a:r>
              <a:rPr lang="ko-KR" altLang="en-US" sz="2000" dirty="0"/>
              <a:t>로 슬라이딩 윈도우를 실행한다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그림</a:t>
            </a:r>
            <a:r>
              <a:rPr lang="en-US" altLang="ko-KR" sz="2000" dirty="0"/>
              <a:t>3</a:t>
            </a:r>
            <a:r>
              <a:rPr lang="ko-KR" altLang="en-US" sz="2000" dirty="0"/>
              <a:t>의 모양은 </a:t>
            </a:r>
            <a:br>
              <a:rPr lang="en-US" altLang="ko-KR" sz="2000" dirty="0"/>
            </a:br>
            <a:r>
              <a:rPr lang="en-US" altLang="ko-KR" sz="2000" dirty="0"/>
              <a:t>(10, H-h+ 21, W-w+21, h, w, 3)</a:t>
            </a:r>
            <a:r>
              <a:rPr lang="ko-KR" altLang="en-US" sz="2000" dirty="0"/>
              <a:t>로 바뀐다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모양을 맞추기 위해 그림</a:t>
            </a:r>
            <a:r>
              <a:rPr lang="en-US" altLang="ko-KR" sz="2000" dirty="0"/>
              <a:t>2</a:t>
            </a:r>
            <a:r>
              <a:rPr lang="ko-KR" altLang="en-US" sz="2000" dirty="0"/>
              <a:t>를 </a:t>
            </a:r>
            <a:r>
              <a:rPr lang="en-US" altLang="ko-KR" sz="2000" dirty="0"/>
              <a:t>21x21</a:t>
            </a:r>
            <a:r>
              <a:rPr lang="ko-KR" altLang="en-US" sz="2000" dirty="0"/>
              <a:t>만큼 복제한다</a:t>
            </a:r>
            <a:r>
              <a:rPr lang="en-US" altLang="ko-KR" sz="2000" dirty="0"/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0BDD7B7-929F-4A3B-BD15-4693D7B9EB06}"/>
              </a:ext>
            </a:extLst>
          </p:cNvPr>
          <p:cNvGrpSpPr/>
          <p:nvPr/>
        </p:nvGrpSpPr>
        <p:grpSpPr>
          <a:xfrm>
            <a:off x="8732027" y="3182303"/>
            <a:ext cx="1375698" cy="1719313"/>
            <a:chOff x="8366352" y="2565843"/>
            <a:chExt cx="1375698" cy="171931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B5E5DD8-A15D-4729-B15A-CDF753EF77CF}"/>
                </a:ext>
              </a:extLst>
            </p:cNvPr>
            <p:cNvGrpSpPr/>
            <p:nvPr/>
          </p:nvGrpSpPr>
          <p:grpSpPr>
            <a:xfrm>
              <a:off x="8366352" y="2565843"/>
              <a:ext cx="1375698" cy="1526007"/>
              <a:chOff x="8548465" y="2798303"/>
              <a:chExt cx="1375698" cy="1526007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DB856CC2-8205-4CCF-AFA6-F9973575BEA8}"/>
                  </a:ext>
                </a:extLst>
              </p:cNvPr>
              <p:cNvGrpSpPr/>
              <p:nvPr/>
            </p:nvGrpSpPr>
            <p:grpSpPr>
              <a:xfrm>
                <a:off x="8669591" y="2798303"/>
                <a:ext cx="1138223" cy="1261393"/>
                <a:chOff x="8820593" y="4580393"/>
                <a:chExt cx="1138223" cy="1261393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76A3CFDD-095D-4680-84C9-6FEC8B6DCD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77816" y="4580393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CF7EA4D7-CFB0-4A39-BDAC-1AD27903A0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87139" y="4645710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837FAAD0-6FC6-42F0-8EFE-15BEADA535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87316" y="4711027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DEFF3642-626A-45DD-807B-1B647EE57C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14675" y="4776344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EC0540CC-3501-4F29-932F-469762D043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14852" y="4841661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8A678EA9-7DD1-4358-AFEE-BE2B36E8E1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38218" y="4913768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FEEED733-2474-4832-AECF-87CB97C4AC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38395" y="4985875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FE8A115E-0066-446C-BBC0-7E771A95C2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70651" y="5044402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E8198CBC-5456-4988-A90C-4FB589D833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93234" y="5102929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59760C81-3836-4CAC-9B47-DDFA784B2B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20593" y="5175036"/>
                  <a:ext cx="381000" cy="666750"/>
                </a:xfrm>
                <a:prstGeom prst="rect">
                  <a:avLst/>
                </a:prstGeom>
              </p:spPr>
            </p:pic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B18243-4D31-4E7A-83A6-7F2C62F3BAA2}"/>
                  </a:ext>
                </a:extLst>
              </p:cNvPr>
              <p:cNvSpPr txBox="1"/>
              <p:nvPr/>
            </p:nvSpPr>
            <p:spPr>
              <a:xfrm>
                <a:off x="8548465" y="4078089"/>
                <a:ext cx="13756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그림</a:t>
                </a:r>
                <a:r>
                  <a:rPr lang="en-US" altLang="ko-KR" sz="1000" dirty="0"/>
                  <a:t>2 - </a:t>
                </a:r>
                <a:r>
                  <a:rPr lang="ko-KR" altLang="en-US" sz="1000" dirty="0" err="1"/>
                  <a:t>사전이미지들</a:t>
                </a:r>
                <a:endParaRPr lang="ko-KR" altLang="en-US" sz="1000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45C4C4-2B0B-4733-9703-C289B24E9347}"/>
                </a:ext>
              </a:extLst>
            </p:cNvPr>
            <p:cNvSpPr txBox="1"/>
            <p:nvPr/>
          </p:nvSpPr>
          <p:spPr>
            <a:xfrm>
              <a:off x="8690243" y="4038935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(10,h,w,3)</a:t>
              </a:r>
              <a:endParaRPr lang="ko-KR" altLang="en-US" sz="1000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88543E4-8C80-4CE5-8221-EC6FC86F1470}"/>
              </a:ext>
            </a:extLst>
          </p:cNvPr>
          <p:cNvGrpSpPr/>
          <p:nvPr/>
        </p:nvGrpSpPr>
        <p:grpSpPr>
          <a:xfrm>
            <a:off x="6082548" y="3182303"/>
            <a:ext cx="1805302" cy="1853578"/>
            <a:chOff x="6518706" y="4348594"/>
            <a:chExt cx="1805302" cy="185357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8874B4-3A73-47D4-B360-B7200D963938}"/>
                </a:ext>
              </a:extLst>
            </p:cNvPr>
            <p:cNvSpPr txBox="1"/>
            <p:nvPr/>
          </p:nvSpPr>
          <p:spPr>
            <a:xfrm>
              <a:off x="6518706" y="5760064"/>
              <a:ext cx="18053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그림</a:t>
              </a:r>
              <a:r>
                <a:rPr lang="en-US" altLang="ko-KR" sz="1000" dirty="0"/>
                <a:t>3 - </a:t>
              </a:r>
              <a:r>
                <a:rPr lang="ko-KR" altLang="en-US" sz="1000" dirty="0"/>
                <a:t>실제</a:t>
              </a:r>
              <a:r>
                <a:rPr lang="en-US" altLang="ko-KR" sz="1000" dirty="0"/>
                <a:t>crop</a:t>
              </a:r>
              <a:r>
                <a:rPr lang="ko-KR" altLang="en-US" sz="1000" dirty="0"/>
                <a:t>이미지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복제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82F224-0CBA-4E09-B952-DDE5A84F8729}"/>
                </a:ext>
              </a:extLst>
            </p:cNvPr>
            <p:cNvSpPr txBox="1"/>
            <p:nvPr/>
          </p:nvSpPr>
          <p:spPr>
            <a:xfrm>
              <a:off x="6842392" y="5955951"/>
              <a:ext cx="1152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(10,H+20,W+20,3)</a:t>
              </a:r>
              <a:endParaRPr lang="ko-KR" altLang="en-US" sz="1000" dirty="0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EF5E990D-888D-412E-B987-C11AF066D3A9}"/>
                </a:ext>
              </a:extLst>
            </p:cNvPr>
            <p:cNvGrpSpPr/>
            <p:nvPr/>
          </p:nvGrpSpPr>
          <p:grpSpPr>
            <a:xfrm>
              <a:off x="6882448" y="4348594"/>
              <a:ext cx="1005177" cy="1411470"/>
              <a:chOff x="4515302" y="3889049"/>
              <a:chExt cx="1005177" cy="1411470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36085C99-3C53-4155-AC12-2DBFC26729FF}"/>
                  </a:ext>
                </a:extLst>
              </p:cNvPr>
              <p:cNvGrpSpPr/>
              <p:nvPr/>
            </p:nvGrpSpPr>
            <p:grpSpPr>
              <a:xfrm>
                <a:off x="5073064" y="3889049"/>
                <a:ext cx="447415" cy="804644"/>
                <a:chOff x="6400800" y="4681057"/>
                <a:chExt cx="447415" cy="804644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1A252033-596E-4145-A4D5-4B16843C3A77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B6B72408-92E4-4310-8182-0C96E1FCAB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BC13C68B-5D0D-45A6-A07D-A50107950AF9}"/>
                  </a:ext>
                </a:extLst>
              </p:cNvPr>
              <p:cNvGrpSpPr/>
              <p:nvPr/>
            </p:nvGrpSpPr>
            <p:grpSpPr>
              <a:xfrm>
                <a:off x="5025016" y="3957996"/>
                <a:ext cx="447415" cy="804644"/>
                <a:chOff x="6400800" y="4681057"/>
                <a:chExt cx="447415" cy="804644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EACFB7B-EAF8-4CE4-AA59-6A979A441864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7" name="그림 56">
                  <a:extLst>
                    <a:ext uri="{FF2B5EF4-FFF2-40B4-BE49-F238E27FC236}">
                      <a16:creationId xmlns:a16="http://schemas.microsoft.com/office/drawing/2014/main" id="{DF4440B1-CD69-4EE1-974C-FACFAEFBC8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C41A6BE6-32D4-4BD7-84D1-5D07A45624F8}"/>
                  </a:ext>
                </a:extLst>
              </p:cNvPr>
              <p:cNvGrpSpPr/>
              <p:nvPr/>
            </p:nvGrpSpPr>
            <p:grpSpPr>
              <a:xfrm>
                <a:off x="4974975" y="4025981"/>
                <a:ext cx="447415" cy="804644"/>
                <a:chOff x="6400800" y="4681057"/>
                <a:chExt cx="447415" cy="804644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3A2408F2-9BC4-428B-9343-A2A0E9F75066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C8FC4D06-9425-42F1-8AE7-60C56DE97E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E50F1CDB-2C73-431F-98FB-A66CB122A4CA}"/>
                  </a:ext>
                </a:extLst>
              </p:cNvPr>
              <p:cNvGrpSpPr/>
              <p:nvPr/>
            </p:nvGrpSpPr>
            <p:grpSpPr>
              <a:xfrm>
                <a:off x="4897605" y="4100871"/>
                <a:ext cx="447415" cy="804644"/>
                <a:chOff x="6400800" y="4681057"/>
                <a:chExt cx="447415" cy="804644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AA69520B-16DA-493F-907B-73630D884745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3" name="그림 62">
                  <a:extLst>
                    <a:ext uri="{FF2B5EF4-FFF2-40B4-BE49-F238E27FC236}">
                      <a16:creationId xmlns:a16="http://schemas.microsoft.com/office/drawing/2014/main" id="{7009FE56-077C-4E2C-A4A2-E01731E128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D32F6F33-F37E-4F08-A82D-2FD353162AF5}"/>
                  </a:ext>
                </a:extLst>
              </p:cNvPr>
              <p:cNvGrpSpPr/>
              <p:nvPr/>
            </p:nvGrpSpPr>
            <p:grpSpPr>
              <a:xfrm>
                <a:off x="4845354" y="4162500"/>
                <a:ext cx="447415" cy="804644"/>
                <a:chOff x="6400800" y="4681057"/>
                <a:chExt cx="447415" cy="804644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2678F69C-7E53-4235-B8F3-4F9AC198EC1D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6" name="그림 65">
                  <a:extLst>
                    <a:ext uri="{FF2B5EF4-FFF2-40B4-BE49-F238E27FC236}">
                      <a16:creationId xmlns:a16="http://schemas.microsoft.com/office/drawing/2014/main" id="{1BE2CC53-BF61-493A-AB82-419AA8B8D8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B1E8793A-7D9D-4A48-B689-6954E433A92F}"/>
                  </a:ext>
                </a:extLst>
              </p:cNvPr>
              <p:cNvGrpSpPr/>
              <p:nvPr/>
            </p:nvGrpSpPr>
            <p:grpSpPr>
              <a:xfrm>
                <a:off x="4783271" y="4231447"/>
                <a:ext cx="447415" cy="804644"/>
                <a:chOff x="6400800" y="4681057"/>
                <a:chExt cx="447415" cy="804644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51BEA921-83C2-4E6E-89C2-8C4BE59BB63B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9" name="그림 68">
                  <a:extLst>
                    <a:ext uri="{FF2B5EF4-FFF2-40B4-BE49-F238E27FC236}">
                      <a16:creationId xmlns:a16="http://schemas.microsoft.com/office/drawing/2014/main" id="{1F54F4C4-BB23-4C21-B503-2732C08210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D58C8C15-AFAD-4590-A26F-CC0628734054}"/>
                  </a:ext>
                </a:extLst>
              </p:cNvPr>
              <p:cNvGrpSpPr/>
              <p:nvPr/>
            </p:nvGrpSpPr>
            <p:grpSpPr>
              <a:xfrm>
                <a:off x="4730791" y="4275870"/>
                <a:ext cx="447415" cy="804644"/>
                <a:chOff x="6400800" y="4681057"/>
                <a:chExt cx="447415" cy="804644"/>
              </a:xfrm>
            </p:grpSpPr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2B10F85F-73F3-4F03-A6E2-B87C35DC24E4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2" name="그림 71">
                  <a:extLst>
                    <a:ext uri="{FF2B5EF4-FFF2-40B4-BE49-F238E27FC236}">
                      <a16:creationId xmlns:a16="http://schemas.microsoft.com/office/drawing/2014/main" id="{15D9082A-F843-420B-929E-7083DED317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68A25D14-4802-4863-9938-BF3262E5F5C3}"/>
                  </a:ext>
                </a:extLst>
              </p:cNvPr>
              <p:cNvGrpSpPr/>
              <p:nvPr/>
            </p:nvGrpSpPr>
            <p:grpSpPr>
              <a:xfrm>
                <a:off x="4664376" y="4338221"/>
                <a:ext cx="447415" cy="804644"/>
                <a:chOff x="6400800" y="4681057"/>
                <a:chExt cx="447415" cy="804644"/>
              </a:xfrm>
            </p:grpSpPr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BE546E31-1E3F-4C24-966C-BBB1D9A8F352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5" name="그림 74">
                  <a:extLst>
                    <a:ext uri="{FF2B5EF4-FFF2-40B4-BE49-F238E27FC236}">
                      <a16:creationId xmlns:a16="http://schemas.microsoft.com/office/drawing/2014/main" id="{6AB6EC2F-FECF-4F9B-ACD6-1C5C44372A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8384C631-7753-44CF-BD1C-65059B08076C}"/>
                  </a:ext>
                </a:extLst>
              </p:cNvPr>
              <p:cNvGrpSpPr/>
              <p:nvPr/>
            </p:nvGrpSpPr>
            <p:grpSpPr>
              <a:xfrm>
                <a:off x="4588439" y="4418980"/>
                <a:ext cx="447415" cy="804644"/>
                <a:chOff x="6400800" y="4681057"/>
                <a:chExt cx="447415" cy="804644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8BB46429-237E-48D1-9D1C-AE30AC8A2693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8" name="그림 77">
                  <a:extLst>
                    <a:ext uri="{FF2B5EF4-FFF2-40B4-BE49-F238E27FC236}">
                      <a16:creationId xmlns:a16="http://schemas.microsoft.com/office/drawing/2014/main" id="{96D64208-E24F-4AB2-BCCA-546750473F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14E9953F-4711-4CE5-9AC2-EDDE44286B4A}"/>
                  </a:ext>
                </a:extLst>
              </p:cNvPr>
              <p:cNvGrpSpPr/>
              <p:nvPr/>
            </p:nvGrpSpPr>
            <p:grpSpPr>
              <a:xfrm>
                <a:off x="4515302" y="4495875"/>
                <a:ext cx="447415" cy="804644"/>
                <a:chOff x="6400800" y="4681057"/>
                <a:chExt cx="447415" cy="804644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1E3E260E-86D7-4B49-BA80-854F87BAEC0D}"/>
                    </a:ext>
                  </a:extLst>
                </p:cNvPr>
                <p:cNvSpPr/>
                <p:nvPr/>
              </p:nvSpPr>
              <p:spPr>
                <a:xfrm>
                  <a:off x="6400800" y="4681057"/>
                  <a:ext cx="447415" cy="8046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1" name="그림 80">
                  <a:extLst>
                    <a:ext uri="{FF2B5EF4-FFF2-40B4-BE49-F238E27FC236}">
                      <a16:creationId xmlns:a16="http://schemas.microsoft.com/office/drawing/2014/main" id="{8DC06BF7-BE25-4594-A0EF-D61479C43B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800" y="4818951"/>
                  <a:ext cx="381000" cy="66675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910250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92917-7A01-489C-B25E-E7473BAD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동작 원리 </a:t>
            </a:r>
            <a:r>
              <a:rPr lang="en-US" altLang="ko-KR" dirty="0"/>
              <a:t>- 7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FF731-5B42-4D8F-BBF9-6B0DC4EB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4450311" cy="331893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그 다음 연산은 </a:t>
            </a:r>
            <a:r>
              <a:rPr lang="en-US" altLang="ko-KR" sz="2000" dirty="0"/>
              <a:t>“</a:t>
            </a:r>
            <a:r>
              <a:rPr lang="ko-KR" altLang="en-US" sz="2000" dirty="0"/>
              <a:t>간단한 동작 원리</a:t>
            </a:r>
            <a:r>
              <a:rPr lang="en-US" altLang="ko-KR" sz="2000" dirty="0"/>
              <a:t>-4”</a:t>
            </a:r>
            <a:r>
              <a:rPr lang="ko-KR" altLang="en-US" sz="2000" dirty="0"/>
              <a:t>부터 똑같다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모양 </a:t>
            </a:r>
            <a:r>
              <a:rPr lang="en-US" altLang="ko-KR" sz="2000" dirty="0"/>
              <a:t>(10,)</a:t>
            </a:r>
            <a:r>
              <a:rPr lang="ko-KR" altLang="en-US" sz="2000" dirty="0"/>
              <a:t>으로 남기는 작업이다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38B62-DAC1-4E32-B83B-B4399BEBFEFF}"/>
              </a:ext>
            </a:extLst>
          </p:cNvPr>
          <p:cNvSpPr txBox="1"/>
          <p:nvPr/>
        </p:nvSpPr>
        <p:spPr>
          <a:xfrm>
            <a:off x="7499758" y="3196205"/>
            <a:ext cx="2502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</a:t>
            </a:r>
            <a:r>
              <a:rPr lang="en-US" altLang="ko-KR" sz="1800" dirty="0"/>
              <a:t> : (10, 21, 21, h, w, 3)</a:t>
            </a:r>
          </a:p>
          <a:p>
            <a:endParaRPr lang="en-US" altLang="ko-KR" sz="1800" dirty="0"/>
          </a:p>
          <a:p>
            <a:r>
              <a:rPr lang="ko-KR" altLang="en-US" dirty="0"/>
              <a:t>사전 </a:t>
            </a:r>
            <a:r>
              <a:rPr lang="en-US" altLang="ko-KR" dirty="0"/>
              <a:t>: </a:t>
            </a:r>
            <a:r>
              <a:rPr lang="en-US" altLang="ko-KR" sz="1800" dirty="0"/>
              <a:t>(10, 21, 21, h, w, 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98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92917-7A01-489C-B25E-E7473BAD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FF731-5B42-4D8F-BBF9-6B0DC4EBF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상황분석</a:t>
            </a:r>
            <a:endParaRPr lang="en-US" altLang="ko-KR" dirty="0"/>
          </a:p>
          <a:p>
            <a:r>
              <a:rPr lang="ko-KR" altLang="en-US" dirty="0"/>
              <a:t>샘플 이미지 준비</a:t>
            </a:r>
            <a:endParaRPr lang="en-US" altLang="ko-KR" dirty="0"/>
          </a:p>
          <a:p>
            <a:r>
              <a:rPr lang="ko-KR" altLang="en-US" dirty="0"/>
              <a:t>목표 위치 지정</a:t>
            </a:r>
            <a:endParaRPr lang="en-US" altLang="ko-KR" dirty="0"/>
          </a:p>
          <a:p>
            <a:r>
              <a:rPr lang="ko-KR" altLang="en-US" dirty="0"/>
              <a:t>기본 원리</a:t>
            </a:r>
            <a:endParaRPr lang="en-US" altLang="ko-KR" dirty="0"/>
          </a:p>
          <a:p>
            <a:r>
              <a:rPr lang="ko-KR" altLang="en-US" dirty="0"/>
              <a:t>간단한 동작 원리</a:t>
            </a:r>
            <a:endParaRPr lang="en-US" altLang="ko-KR" dirty="0"/>
          </a:p>
          <a:p>
            <a:r>
              <a:rPr lang="ko-KR" altLang="en-US" dirty="0"/>
              <a:t>자세한 동작 원리</a:t>
            </a:r>
          </a:p>
        </p:txBody>
      </p:sp>
    </p:spTree>
    <p:extLst>
      <p:ext uri="{BB962C8B-B14F-4D97-AF65-F5344CB8AC3E}">
        <p14:creationId xmlns:p14="http://schemas.microsoft.com/office/powerpoint/2010/main" val="973463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92917-7A01-489C-B25E-E7473BAD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동작 원리 </a:t>
            </a:r>
            <a:r>
              <a:rPr lang="en-US" altLang="ko-KR" dirty="0"/>
              <a:t>- 8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FF731-5B42-4D8F-BBF9-6B0DC4EB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263080" cy="331893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읽을 숫자가 여러 개니 차원을 하나 더 늘려야한다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총 </a:t>
            </a:r>
            <a:r>
              <a:rPr lang="en-US" altLang="ko-KR" sz="2000" dirty="0"/>
              <a:t>7</a:t>
            </a:r>
            <a:r>
              <a:rPr lang="ko-KR" altLang="en-US" sz="2000" dirty="0"/>
              <a:t>차원이 된다</a:t>
            </a:r>
            <a:r>
              <a:rPr lang="en-US" altLang="ko-KR" sz="2000" dirty="0"/>
              <a:t>.)</a:t>
            </a:r>
          </a:p>
          <a:p>
            <a:r>
              <a:rPr lang="ko-KR" altLang="en-US" sz="2000" dirty="0"/>
              <a:t>그런데 복제하는 연산은 힘든 연산이고 메모리를 많이 필요로 하니 </a:t>
            </a:r>
            <a:r>
              <a:rPr lang="en-US" altLang="ko-KR" sz="2000" dirty="0" err="1"/>
              <a:t>Numpy</a:t>
            </a:r>
            <a:r>
              <a:rPr lang="ko-KR" altLang="en-US" sz="2000" dirty="0"/>
              <a:t>라이브러리를 적극 활용한다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Numpy</a:t>
            </a:r>
            <a:r>
              <a:rPr lang="ko-KR" altLang="en-US" sz="2000" dirty="0"/>
              <a:t>는 </a:t>
            </a:r>
            <a:r>
              <a:rPr lang="en-US" altLang="ko-KR" sz="2000" dirty="0"/>
              <a:t>broadcasting </a:t>
            </a:r>
            <a:r>
              <a:rPr lang="ko-KR" altLang="en-US" sz="2000" dirty="0"/>
              <a:t>동작과 차원연산에 </a:t>
            </a:r>
            <a:r>
              <a:rPr lang="ko-KR" altLang="en-US" sz="2000" dirty="0" err="1"/>
              <a:t>특화되어있고</a:t>
            </a:r>
            <a:r>
              <a:rPr lang="ko-KR" altLang="en-US" sz="2000" dirty="0"/>
              <a:t> 슬라이딩 윈도우 기능도 가지고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2050" name="Picture 2" descr="Python Numpy 강좌 : 제 1강 - 배열 생성 (1) - YUN DAE HEE">
            <a:extLst>
              <a:ext uri="{FF2B5EF4-FFF2-40B4-BE49-F238E27FC236}">
                <a16:creationId xmlns:a16="http://schemas.microsoft.com/office/drawing/2014/main" id="{0567C262-1D8C-4794-BB71-DC3BE5753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327" y="2673990"/>
            <a:ext cx="2917271" cy="291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37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92917-7A01-489C-B25E-E7473BAD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FF731-5B42-4D8F-BBF9-6B0DC4EB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541627" cy="331893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이 </a:t>
            </a:r>
            <a:r>
              <a:rPr lang="en-US" altLang="ko-KR" sz="2000" dirty="0"/>
              <a:t>ppt</a:t>
            </a:r>
            <a:r>
              <a:rPr lang="ko-KR" altLang="en-US" sz="2000" dirty="0"/>
              <a:t>는 </a:t>
            </a:r>
            <a:r>
              <a:rPr lang="en-US" altLang="ko-KR" sz="2000" dirty="0"/>
              <a:t>“AI </a:t>
            </a:r>
            <a:r>
              <a:rPr lang="ko-KR" altLang="en-US" sz="2000" dirty="0"/>
              <a:t>활용방법</a:t>
            </a:r>
            <a:r>
              <a:rPr lang="en-US" altLang="ko-KR" sz="2000" dirty="0"/>
              <a:t>.pptx”</a:t>
            </a:r>
            <a:r>
              <a:rPr lang="ko-KR" altLang="en-US" sz="2000" dirty="0"/>
              <a:t>의 </a:t>
            </a:r>
            <a:r>
              <a:rPr lang="en-US" altLang="ko-KR" sz="2000" dirty="0"/>
              <a:t>“</a:t>
            </a:r>
            <a:r>
              <a:rPr lang="ko-KR" altLang="en-US" sz="2000" dirty="0"/>
              <a:t>측정기의 데이터 읽기 방법</a:t>
            </a:r>
            <a:r>
              <a:rPr lang="en-US" altLang="ko-KR" sz="2000" dirty="0"/>
              <a:t>-1”</a:t>
            </a:r>
            <a:r>
              <a:rPr lang="ko-KR" altLang="en-US" sz="2000" dirty="0"/>
              <a:t>을 최종 보완한 내용을 다룬다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멀티 판넬 미터기의 이미지로부터 데이터를 읽는 것을 목표로 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일정 시간마다 촬영하여 이미지로부터 데이터를 읽고 서버에 전송한다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1451FF-2B2A-4D10-B0D4-E73605564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237" y="2827091"/>
            <a:ext cx="4128180" cy="26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92917-7A01-489C-B25E-E7473BAD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상황분석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FF731-5B42-4D8F-BBF9-6B0DC4EB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652393" cy="3318936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7</a:t>
            </a:r>
            <a:r>
              <a:rPr lang="ko-KR" altLang="en-US" sz="1600" dirty="0"/>
              <a:t>세그먼트 숫자 하나</a:t>
            </a:r>
            <a:r>
              <a:rPr lang="en-US" altLang="ko-KR" sz="1600" dirty="0"/>
              <a:t>(</a:t>
            </a:r>
            <a:r>
              <a:rPr lang="ko-KR" altLang="en-US" sz="1600" dirty="0"/>
              <a:t>이하 </a:t>
            </a:r>
            <a:r>
              <a:rPr lang="en-US" altLang="ko-KR" sz="1600" dirty="0"/>
              <a:t>‘</a:t>
            </a:r>
            <a:r>
              <a:rPr lang="ko-KR" altLang="en-US" sz="1600" dirty="0"/>
              <a:t>목표객체</a:t>
            </a:r>
            <a:r>
              <a:rPr lang="en-US" altLang="ko-KR" sz="1600" dirty="0"/>
              <a:t>’</a:t>
            </a:r>
            <a:r>
              <a:rPr lang="ko-KR" altLang="en-US" sz="1600" dirty="0"/>
              <a:t>라 한다</a:t>
            </a:r>
            <a:r>
              <a:rPr lang="en-US" altLang="ko-KR" sz="1600" dirty="0"/>
              <a:t>)</a:t>
            </a:r>
            <a:r>
              <a:rPr lang="ko-KR" altLang="en-US" sz="1600" dirty="0"/>
              <a:t>는 항상 이미지의 일정위치에 고정 되어있다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목표객체의 종류가 다양하지 않다</a:t>
            </a:r>
            <a:r>
              <a:rPr lang="en-US" altLang="ko-KR" sz="1600" dirty="0"/>
              <a:t>.(0~9)</a:t>
            </a:r>
          </a:p>
          <a:p>
            <a:r>
              <a:rPr lang="ko-KR" altLang="en-US" sz="1600" dirty="0"/>
              <a:t>목표객체의 한종류의 다양성이 없다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필기체는 항상 다양하다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다른 목표객체들과 대부분 매우 닮아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5E7FDC-5E87-4EC5-93C3-A8F660F55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237" y="2827091"/>
            <a:ext cx="4128180" cy="26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0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92917-7A01-489C-B25E-E7473BAD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이미지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FF731-5B42-4D8F-BBF9-6B0DC4EB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614828" cy="331893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오른쪽 그림들과 같이 실제 이미지로부터 </a:t>
            </a:r>
            <a:r>
              <a:rPr lang="en-US" altLang="ko-KR" sz="2000" dirty="0"/>
              <a:t>Crop</a:t>
            </a:r>
            <a:r>
              <a:rPr lang="ko-KR" altLang="en-US" sz="2000" dirty="0"/>
              <a:t>추출하여  </a:t>
            </a:r>
            <a:r>
              <a:rPr lang="en-US" altLang="ko-KR" sz="2000" dirty="0"/>
              <a:t>10</a:t>
            </a:r>
            <a:r>
              <a:rPr lang="ko-KR" altLang="en-US" sz="2000" dirty="0"/>
              <a:t>장의 이미지들을 준비한다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135C2AB-7E42-4CEF-83B5-8E0288328263}"/>
              </a:ext>
            </a:extLst>
          </p:cNvPr>
          <p:cNvGrpSpPr/>
          <p:nvPr/>
        </p:nvGrpSpPr>
        <p:grpSpPr>
          <a:xfrm>
            <a:off x="7170435" y="2847610"/>
            <a:ext cx="2749812" cy="1895112"/>
            <a:chOff x="7170435" y="2847610"/>
            <a:chExt cx="2749812" cy="189511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6D19B2F-73F2-47BB-A20D-F3669A6A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4841" y="4075971"/>
              <a:ext cx="381000" cy="6667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BC3316F-1741-4428-98A2-010A1959D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7044" y="4075971"/>
              <a:ext cx="381000" cy="66675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9D666A1-3EED-4B20-A3A7-49715949C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9247" y="4075972"/>
              <a:ext cx="381000" cy="66675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DBACA59-D0AE-40D9-BF40-735D73622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0435" y="2847610"/>
              <a:ext cx="381000" cy="66675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3E86861-F3DC-4D5C-A8CE-8147F7D74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2638" y="2847610"/>
              <a:ext cx="381000" cy="66675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4AEA9E5-DCDD-4682-A39C-5261D970D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4841" y="2847610"/>
              <a:ext cx="381000" cy="66675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F8EB843-719E-4917-8051-DDFBF0ADB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7044" y="2847610"/>
              <a:ext cx="381000" cy="66675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1AE9E8B-014D-4275-B431-48423879B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9247" y="2847610"/>
              <a:ext cx="381000" cy="66675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3B98A40-4F53-4478-A50A-C293854D3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0435" y="4075971"/>
              <a:ext cx="381000" cy="666750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504E427-39E6-48A5-BD2D-AED52C7C3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2638" y="4075971"/>
              <a:ext cx="381000" cy="666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466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92917-7A01-489C-B25E-E7473BAD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위치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FF731-5B42-4D8F-BBF9-6B0DC4EB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오른쪽 그림과 같이 검사하고 싶은 부분</a:t>
            </a:r>
            <a:r>
              <a:rPr lang="en-US" altLang="ko-KR" sz="2000" dirty="0"/>
              <a:t>(box)</a:t>
            </a:r>
            <a:r>
              <a:rPr lang="ko-KR" altLang="en-US" sz="2000" dirty="0"/>
              <a:t>들을 각각 프로그램에 사전에 대입한다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7700D6-C715-418E-9F21-26CCB69C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237" y="2827091"/>
            <a:ext cx="4128180" cy="26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8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92917-7A01-489C-B25E-E7473BAD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FF731-5B42-4D8F-BBF9-6B0DC4EB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048386" cy="331893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기본 이론은 </a:t>
            </a:r>
            <a:br>
              <a:rPr lang="en-US" altLang="ko-KR" sz="2000" dirty="0"/>
            </a:br>
            <a:r>
              <a:rPr lang="ko-KR" altLang="en-US" sz="2000" dirty="0"/>
              <a:t>그림</a:t>
            </a:r>
            <a:r>
              <a:rPr lang="en-US" altLang="ko-KR" sz="2000" dirty="0"/>
              <a:t>1</a:t>
            </a:r>
            <a:r>
              <a:rPr lang="ko-KR" altLang="en-US" sz="2000" dirty="0"/>
              <a:t>의 이미지가</a:t>
            </a:r>
            <a:br>
              <a:rPr lang="en-US" altLang="ko-KR" sz="2000" dirty="0"/>
            </a:br>
            <a:r>
              <a:rPr lang="ko-KR" altLang="en-US" sz="2000" dirty="0"/>
              <a:t>그림</a:t>
            </a:r>
            <a:r>
              <a:rPr lang="en-US" altLang="ko-KR" sz="2000" dirty="0"/>
              <a:t>2</a:t>
            </a:r>
            <a:r>
              <a:rPr lang="ko-KR" altLang="en-US" sz="2000" dirty="0"/>
              <a:t>의 이미지들 중 </a:t>
            </a:r>
            <a:br>
              <a:rPr lang="en-US" altLang="ko-KR" sz="2000" dirty="0"/>
            </a:br>
            <a:r>
              <a:rPr lang="ko-KR" altLang="en-US" sz="2000" dirty="0"/>
              <a:t>어떤 이미지와 가장 닮아 있는지</a:t>
            </a:r>
            <a:br>
              <a:rPr lang="en-US" altLang="ko-KR" sz="2000" dirty="0"/>
            </a:br>
            <a:r>
              <a:rPr lang="ko-KR" altLang="en-US" sz="2000" dirty="0"/>
              <a:t>계산하는 것이다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가장 닮아 있는 이미지가 </a:t>
            </a:r>
            <a:r>
              <a:rPr lang="en-US" altLang="ko-KR" sz="2000" dirty="0"/>
              <a:t>2</a:t>
            </a:r>
            <a:r>
              <a:rPr lang="ko-KR" altLang="en-US" sz="2000" dirty="0"/>
              <a:t>번 이미지라면 답은 </a:t>
            </a:r>
            <a:r>
              <a:rPr lang="en-US" altLang="ko-KR" sz="2000" dirty="0"/>
              <a:t>2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6E777CD-F20E-4E2B-8A11-C88F9E9920D3}"/>
              </a:ext>
            </a:extLst>
          </p:cNvPr>
          <p:cNvGrpSpPr/>
          <p:nvPr/>
        </p:nvGrpSpPr>
        <p:grpSpPr>
          <a:xfrm>
            <a:off x="6187931" y="2820973"/>
            <a:ext cx="1475084" cy="1142414"/>
            <a:chOff x="6187931" y="2820973"/>
            <a:chExt cx="1475084" cy="114241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CE632DB-1731-4D27-9BDC-6D893F524C76}"/>
                </a:ext>
              </a:extLst>
            </p:cNvPr>
            <p:cNvSpPr txBox="1"/>
            <p:nvPr/>
          </p:nvSpPr>
          <p:spPr>
            <a:xfrm>
              <a:off x="6187931" y="3521279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그림</a:t>
              </a:r>
              <a:r>
                <a:rPr lang="en-US" altLang="ko-KR" sz="1000" dirty="0"/>
                <a:t>1 - </a:t>
              </a:r>
              <a:r>
                <a:rPr lang="ko-KR" altLang="en-US" sz="1000" dirty="0"/>
                <a:t>실제</a:t>
              </a:r>
              <a:r>
                <a:rPr lang="en-US" altLang="ko-KR" sz="1000" dirty="0"/>
                <a:t>crop</a:t>
              </a:r>
              <a:r>
                <a:rPr lang="ko-KR" altLang="en-US" sz="1000" dirty="0"/>
                <a:t>이미지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D023F86-A72B-46D0-A9A9-9175D2CC3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3230" y="2820973"/>
              <a:ext cx="381000" cy="66675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90AEEF-FA77-4A70-ACE9-0799CFCF15AD}"/>
                </a:ext>
              </a:extLst>
            </p:cNvPr>
            <p:cNvSpPr txBox="1"/>
            <p:nvPr/>
          </p:nvSpPr>
          <p:spPr>
            <a:xfrm>
              <a:off x="6603896" y="3717166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(h,w,3)</a:t>
              </a:r>
              <a:endParaRPr lang="ko-KR" altLang="en-US" sz="1000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65E398C-5B70-4877-A713-34B6293252DD}"/>
              </a:ext>
            </a:extLst>
          </p:cNvPr>
          <p:cNvGrpSpPr/>
          <p:nvPr/>
        </p:nvGrpSpPr>
        <p:grpSpPr>
          <a:xfrm>
            <a:off x="8473239" y="2512890"/>
            <a:ext cx="1375698" cy="1719313"/>
            <a:chOff x="8366352" y="2565843"/>
            <a:chExt cx="1375698" cy="17193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E5DD76BB-2F23-4341-9D28-96E0B8380DF8}"/>
                </a:ext>
              </a:extLst>
            </p:cNvPr>
            <p:cNvGrpSpPr/>
            <p:nvPr/>
          </p:nvGrpSpPr>
          <p:grpSpPr>
            <a:xfrm>
              <a:off x="8366352" y="2565843"/>
              <a:ext cx="1375698" cy="1526007"/>
              <a:chOff x="8548465" y="2798303"/>
              <a:chExt cx="1375698" cy="1526007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E1974201-EC93-4159-83D9-A52A97E685D2}"/>
                  </a:ext>
                </a:extLst>
              </p:cNvPr>
              <p:cNvGrpSpPr/>
              <p:nvPr/>
            </p:nvGrpSpPr>
            <p:grpSpPr>
              <a:xfrm>
                <a:off x="8669591" y="2798303"/>
                <a:ext cx="1138223" cy="1261393"/>
                <a:chOff x="8820593" y="4580393"/>
                <a:chExt cx="1138223" cy="1261393"/>
              </a:xfrm>
            </p:grpSpPr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31E5608E-126A-4BA4-9CFC-CB63E95057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77816" y="4580393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54" name="그림 53">
                  <a:extLst>
                    <a:ext uri="{FF2B5EF4-FFF2-40B4-BE49-F238E27FC236}">
                      <a16:creationId xmlns:a16="http://schemas.microsoft.com/office/drawing/2014/main" id="{F1D5864C-1BAC-4094-BF76-647D2B447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87139" y="4645710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55" name="그림 54">
                  <a:extLst>
                    <a:ext uri="{FF2B5EF4-FFF2-40B4-BE49-F238E27FC236}">
                      <a16:creationId xmlns:a16="http://schemas.microsoft.com/office/drawing/2014/main" id="{F7C5C302-0504-432B-96C6-160D48CF97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87316" y="4711027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56" name="그림 55">
                  <a:extLst>
                    <a:ext uri="{FF2B5EF4-FFF2-40B4-BE49-F238E27FC236}">
                      <a16:creationId xmlns:a16="http://schemas.microsoft.com/office/drawing/2014/main" id="{A07693CA-59D3-431E-AED9-B60A6F900B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14675" y="4776344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57" name="그림 56">
                  <a:extLst>
                    <a:ext uri="{FF2B5EF4-FFF2-40B4-BE49-F238E27FC236}">
                      <a16:creationId xmlns:a16="http://schemas.microsoft.com/office/drawing/2014/main" id="{668AB19C-38E8-4977-9171-7453787585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14852" y="4841661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58" name="그림 57">
                  <a:extLst>
                    <a:ext uri="{FF2B5EF4-FFF2-40B4-BE49-F238E27FC236}">
                      <a16:creationId xmlns:a16="http://schemas.microsoft.com/office/drawing/2014/main" id="{4CF5A24B-0472-4AF0-BECF-46593090AA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38218" y="4913768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59" name="그림 58">
                  <a:extLst>
                    <a:ext uri="{FF2B5EF4-FFF2-40B4-BE49-F238E27FC236}">
                      <a16:creationId xmlns:a16="http://schemas.microsoft.com/office/drawing/2014/main" id="{EEC8C64A-3326-4339-A0FD-2EC9110BB1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38395" y="4985875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7D100351-7895-437F-9CB0-0B87F8D349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70651" y="5044402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61" name="그림 60">
                  <a:extLst>
                    <a:ext uri="{FF2B5EF4-FFF2-40B4-BE49-F238E27FC236}">
                      <a16:creationId xmlns:a16="http://schemas.microsoft.com/office/drawing/2014/main" id="{9117E0F2-F6C2-4B3D-8EB6-401B9FA1D6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93234" y="5102929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62" name="그림 61">
                  <a:extLst>
                    <a:ext uri="{FF2B5EF4-FFF2-40B4-BE49-F238E27FC236}">
                      <a16:creationId xmlns:a16="http://schemas.microsoft.com/office/drawing/2014/main" id="{685F4C17-BA6D-4076-9876-8672DD8DAD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20593" y="5175036"/>
                  <a:ext cx="381000" cy="666750"/>
                </a:xfrm>
                <a:prstGeom prst="rect">
                  <a:avLst/>
                </a:prstGeom>
              </p:spPr>
            </p:pic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FC7A414-2A23-49B2-8782-4D12A556C389}"/>
                  </a:ext>
                </a:extLst>
              </p:cNvPr>
              <p:cNvSpPr txBox="1"/>
              <p:nvPr/>
            </p:nvSpPr>
            <p:spPr>
              <a:xfrm>
                <a:off x="8548465" y="4078089"/>
                <a:ext cx="13756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그림</a:t>
                </a:r>
                <a:r>
                  <a:rPr lang="en-US" altLang="ko-KR" sz="1000" dirty="0"/>
                  <a:t>2 - </a:t>
                </a:r>
                <a:r>
                  <a:rPr lang="ko-KR" altLang="en-US" sz="1000" dirty="0" err="1"/>
                  <a:t>사전이미지들</a:t>
                </a:r>
                <a:endParaRPr lang="ko-KR" altLang="en-US" sz="1000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C023A2-F985-42EF-964A-03A6F1C6A74B}"/>
                </a:ext>
              </a:extLst>
            </p:cNvPr>
            <p:cNvSpPr txBox="1"/>
            <p:nvPr/>
          </p:nvSpPr>
          <p:spPr>
            <a:xfrm>
              <a:off x="8690243" y="4038935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(10,h,w,3)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140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92917-7A01-489C-B25E-E7473BAD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동작 원리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FF731-5B42-4D8F-BBF9-6B0DC4EB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048386" cy="331893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실제 이미지로부터 지정한 목표 위치부분을 </a:t>
            </a:r>
            <a:r>
              <a:rPr lang="en-US" altLang="ko-KR" sz="2000" dirty="0"/>
              <a:t>crop</a:t>
            </a:r>
            <a:r>
              <a:rPr lang="ko-KR" altLang="en-US" sz="2000" dirty="0"/>
              <a:t>추출하여 오른쪽과 같은 이미지를 얻는다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B69DE99-453D-45A1-9BAE-0D0B91867180}"/>
              </a:ext>
            </a:extLst>
          </p:cNvPr>
          <p:cNvGrpSpPr/>
          <p:nvPr/>
        </p:nvGrpSpPr>
        <p:grpSpPr>
          <a:xfrm>
            <a:off x="6187931" y="2820973"/>
            <a:ext cx="1475084" cy="1142414"/>
            <a:chOff x="6187931" y="2820973"/>
            <a:chExt cx="1475084" cy="11424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BA31F8-3F5E-4269-B5C4-F581B4824244}"/>
                </a:ext>
              </a:extLst>
            </p:cNvPr>
            <p:cNvSpPr txBox="1"/>
            <p:nvPr/>
          </p:nvSpPr>
          <p:spPr>
            <a:xfrm>
              <a:off x="6187931" y="3521279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그림</a:t>
              </a:r>
              <a:r>
                <a:rPr lang="en-US" altLang="ko-KR" sz="1000" dirty="0"/>
                <a:t>1 - </a:t>
              </a:r>
              <a:r>
                <a:rPr lang="ko-KR" altLang="en-US" sz="1000" dirty="0"/>
                <a:t>실제</a:t>
              </a:r>
              <a:r>
                <a:rPr lang="en-US" altLang="ko-KR" sz="1000" dirty="0"/>
                <a:t>crop</a:t>
              </a:r>
              <a:r>
                <a:rPr lang="ko-KR" altLang="en-US" sz="1000" dirty="0"/>
                <a:t>이미지</a:t>
              </a: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79C1693-70EF-4CB5-A30D-0E000B11E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3230" y="2820973"/>
              <a:ext cx="381000" cy="66675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883FFB-80BC-4989-A533-E146816AE0F0}"/>
                </a:ext>
              </a:extLst>
            </p:cNvPr>
            <p:cNvSpPr txBox="1"/>
            <p:nvPr/>
          </p:nvSpPr>
          <p:spPr>
            <a:xfrm>
              <a:off x="6603896" y="3717166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(h,w,3)</a:t>
              </a:r>
              <a:endParaRPr lang="ko-KR" altLang="en-US" sz="100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ABCD431-95CE-4B64-A036-B1BF229BEF00}"/>
              </a:ext>
            </a:extLst>
          </p:cNvPr>
          <p:cNvSpPr txBox="1"/>
          <p:nvPr/>
        </p:nvSpPr>
        <p:spPr>
          <a:xfrm>
            <a:off x="7410530" y="3666293"/>
            <a:ext cx="302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</a:t>
            </a:r>
            <a:r>
              <a:rPr lang="ko-KR" altLang="en-US" dirty="0"/>
              <a:t>이미지는 원래 </a:t>
            </a:r>
            <a:r>
              <a:rPr lang="en-US" altLang="ko-KR" dirty="0"/>
              <a:t>3</a:t>
            </a:r>
            <a:r>
              <a:rPr lang="ko-KR" altLang="en-US" dirty="0"/>
              <a:t>차원이며</a:t>
            </a:r>
            <a:endParaRPr lang="en-US" altLang="ko-KR" dirty="0"/>
          </a:p>
          <a:p>
            <a:r>
              <a:rPr lang="en-US" altLang="ko-KR" dirty="0"/>
              <a:t>H</a:t>
            </a:r>
            <a:r>
              <a:rPr lang="ko-KR" altLang="en-US" dirty="0"/>
              <a:t>는 높이</a:t>
            </a:r>
            <a:r>
              <a:rPr lang="en-US" altLang="ko-KR" dirty="0"/>
              <a:t>, W</a:t>
            </a:r>
            <a:r>
              <a:rPr lang="ko-KR" altLang="en-US" dirty="0"/>
              <a:t>는 너비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은 </a:t>
            </a:r>
            <a:r>
              <a:rPr lang="en-US" altLang="ko-KR" dirty="0"/>
              <a:t>RGB</a:t>
            </a:r>
            <a:r>
              <a:rPr lang="ko-KR" altLang="en-US" dirty="0"/>
              <a:t>채널이다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09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92917-7A01-489C-B25E-E7473BAD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동작 원리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FF731-5B42-4D8F-BBF9-6B0DC4EB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048386" cy="331893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사전에 준비한 </a:t>
            </a:r>
            <a:r>
              <a:rPr lang="en-US" altLang="ko-KR" sz="2000" dirty="0"/>
              <a:t>10</a:t>
            </a:r>
            <a:r>
              <a:rPr lang="ko-KR" altLang="en-US" sz="2000" dirty="0"/>
              <a:t>개 이미지를 불러온다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B69DE99-453D-45A1-9BAE-0D0B91867180}"/>
              </a:ext>
            </a:extLst>
          </p:cNvPr>
          <p:cNvGrpSpPr/>
          <p:nvPr/>
        </p:nvGrpSpPr>
        <p:grpSpPr>
          <a:xfrm>
            <a:off x="6187931" y="2820973"/>
            <a:ext cx="1475084" cy="1142414"/>
            <a:chOff x="6187931" y="2820973"/>
            <a:chExt cx="1475084" cy="11424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BA31F8-3F5E-4269-B5C4-F581B4824244}"/>
                </a:ext>
              </a:extLst>
            </p:cNvPr>
            <p:cNvSpPr txBox="1"/>
            <p:nvPr/>
          </p:nvSpPr>
          <p:spPr>
            <a:xfrm>
              <a:off x="6187931" y="3521279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그림</a:t>
              </a:r>
              <a:r>
                <a:rPr lang="en-US" altLang="ko-KR" sz="1000" dirty="0"/>
                <a:t>1 - </a:t>
              </a:r>
              <a:r>
                <a:rPr lang="ko-KR" altLang="en-US" sz="1000" dirty="0"/>
                <a:t>실제</a:t>
              </a:r>
              <a:r>
                <a:rPr lang="en-US" altLang="ko-KR" sz="1000" dirty="0"/>
                <a:t>crop</a:t>
              </a:r>
              <a:r>
                <a:rPr lang="ko-KR" altLang="en-US" sz="1000" dirty="0"/>
                <a:t>이미지</a:t>
              </a: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79C1693-70EF-4CB5-A30D-0E000B11E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3230" y="2820973"/>
              <a:ext cx="381000" cy="66675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883FFB-80BC-4989-A533-E146816AE0F0}"/>
                </a:ext>
              </a:extLst>
            </p:cNvPr>
            <p:cNvSpPr txBox="1"/>
            <p:nvPr/>
          </p:nvSpPr>
          <p:spPr>
            <a:xfrm>
              <a:off x="6603896" y="3717166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(h,w,3)</a:t>
              </a:r>
              <a:endParaRPr lang="ko-KR" altLang="en-US" sz="10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D659D20-F659-428C-A981-D1D2BEC24421}"/>
              </a:ext>
            </a:extLst>
          </p:cNvPr>
          <p:cNvGrpSpPr/>
          <p:nvPr/>
        </p:nvGrpSpPr>
        <p:grpSpPr>
          <a:xfrm>
            <a:off x="8473239" y="2512890"/>
            <a:ext cx="1375698" cy="1719313"/>
            <a:chOff x="8366352" y="2565843"/>
            <a:chExt cx="1375698" cy="171931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25183F1-5AB3-468D-A38E-3F7BDFEF7939}"/>
                </a:ext>
              </a:extLst>
            </p:cNvPr>
            <p:cNvGrpSpPr/>
            <p:nvPr/>
          </p:nvGrpSpPr>
          <p:grpSpPr>
            <a:xfrm>
              <a:off x="8366352" y="2565843"/>
              <a:ext cx="1375698" cy="1526007"/>
              <a:chOff x="8548465" y="2798303"/>
              <a:chExt cx="1375698" cy="1526007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18378D77-B350-4F7E-86C9-D2131C246D1E}"/>
                  </a:ext>
                </a:extLst>
              </p:cNvPr>
              <p:cNvGrpSpPr/>
              <p:nvPr/>
            </p:nvGrpSpPr>
            <p:grpSpPr>
              <a:xfrm>
                <a:off x="8669591" y="2798303"/>
                <a:ext cx="1138223" cy="1261393"/>
                <a:chOff x="8820593" y="4580393"/>
                <a:chExt cx="1138223" cy="1261393"/>
              </a:xfrm>
            </p:grpSpPr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595EE015-B8A0-447F-8C58-352AC79250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77816" y="4580393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19682FCC-041D-48A6-92EF-27FE479989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87139" y="4645710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C43FD57B-39E6-43E7-9361-EB4C898109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87316" y="4711027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96C051CF-233C-4F77-951B-A257C1B2C8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14675" y="4776344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36" name="그림 35">
                  <a:extLst>
                    <a:ext uri="{FF2B5EF4-FFF2-40B4-BE49-F238E27FC236}">
                      <a16:creationId xmlns:a16="http://schemas.microsoft.com/office/drawing/2014/main" id="{5E695179-81E6-400E-B8CC-0310E6B892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14852" y="4841661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37" name="그림 36">
                  <a:extLst>
                    <a:ext uri="{FF2B5EF4-FFF2-40B4-BE49-F238E27FC236}">
                      <a16:creationId xmlns:a16="http://schemas.microsoft.com/office/drawing/2014/main" id="{CE8D0B9B-93FF-4D16-8024-9375D05650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38218" y="4913768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D0F69CAA-E5A7-48A9-A81E-6DB485F7DA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38395" y="4985875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16C8EE17-983F-49A6-870E-EA999863B3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70651" y="5044402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247298B5-C1C8-4B6D-A64C-8A479E6D85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93234" y="5102929"/>
                  <a:ext cx="381000" cy="666750"/>
                </a:xfrm>
                <a:prstGeom prst="rect">
                  <a:avLst/>
                </a:prstGeom>
              </p:spPr>
            </p:pic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C6F8DA0F-48FC-4790-8DBB-90BDC9B693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20593" y="5175036"/>
                  <a:ext cx="381000" cy="666750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EAD347C-626A-4790-8053-7E004D5136D8}"/>
                  </a:ext>
                </a:extLst>
              </p:cNvPr>
              <p:cNvSpPr txBox="1"/>
              <p:nvPr/>
            </p:nvSpPr>
            <p:spPr>
              <a:xfrm>
                <a:off x="8548465" y="4078089"/>
                <a:ext cx="13756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그림</a:t>
                </a:r>
                <a:r>
                  <a:rPr lang="en-US" altLang="ko-KR" sz="1000" dirty="0"/>
                  <a:t>2 - </a:t>
                </a:r>
                <a:r>
                  <a:rPr lang="ko-KR" altLang="en-US" sz="1000" dirty="0" err="1"/>
                  <a:t>사전이미지들</a:t>
                </a:r>
                <a:endParaRPr lang="ko-KR" altLang="en-US" sz="1000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48A8F9C-7069-41DA-A468-A9D668E01408}"/>
                </a:ext>
              </a:extLst>
            </p:cNvPr>
            <p:cNvSpPr txBox="1"/>
            <p:nvPr/>
          </p:nvSpPr>
          <p:spPr>
            <a:xfrm>
              <a:off x="8690243" y="4038935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(10,h,w,3)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3191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226</TotalTime>
  <Words>1050</Words>
  <Application>Microsoft Office PowerPoint</Application>
  <PresentationFormat>와이드스크린</PresentationFormat>
  <Paragraphs>150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Arial</vt:lpstr>
      <vt:lpstr>Garamond</vt:lpstr>
      <vt:lpstr>자연주의</vt:lpstr>
      <vt:lpstr>디지털 멀티 판넬 미터 읽기</vt:lpstr>
      <vt:lpstr>INDEX</vt:lpstr>
      <vt:lpstr>개요</vt:lpstr>
      <vt:lpstr>상황분석</vt:lpstr>
      <vt:lpstr>샘플 이미지 준비</vt:lpstr>
      <vt:lpstr>목표 위치 지정</vt:lpstr>
      <vt:lpstr>기본 원리</vt:lpstr>
      <vt:lpstr>간단한 동작 원리 - 1</vt:lpstr>
      <vt:lpstr>간단한 동작 원리 - 2</vt:lpstr>
      <vt:lpstr>간단한 동작 원리 - 3</vt:lpstr>
      <vt:lpstr>간단한 동작 원리 - 4</vt:lpstr>
      <vt:lpstr>간단한 동작 원리 - 5</vt:lpstr>
      <vt:lpstr>자세한 동작 원리 - 1</vt:lpstr>
      <vt:lpstr>자세한 동작 원리 - 2</vt:lpstr>
      <vt:lpstr>자세한 동작 원리 - 3</vt:lpstr>
      <vt:lpstr>자세한 동작 원리 - 4</vt:lpstr>
      <vt:lpstr>자세한 동작 원리 - 5</vt:lpstr>
      <vt:lpstr>자세한 동작 원리 - 6</vt:lpstr>
      <vt:lpstr>자세한 동작 원리 - 7</vt:lpstr>
      <vt:lpstr>자세한 동작 원리 - 8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디지털 멀티 판넬 미터 읽기</dc:title>
  <dc:creator>이강로 연구원</dc:creator>
  <cp:lastModifiedBy>이강로 연구원</cp:lastModifiedBy>
  <cp:revision>12</cp:revision>
  <dcterms:created xsi:type="dcterms:W3CDTF">2022-02-25T01:50:50Z</dcterms:created>
  <dcterms:modified xsi:type="dcterms:W3CDTF">2022-03-02T07:12:43Z</dcterms:modified>
</cp:coreProperties>
</file>