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78" r:id="rId3"/>
    <p:sldId id="274" r:id="rId4"/>
    <p:sldId id="275" r:id="rId5"/>
    <p:sldId id="276" r:id="rId6"/>
    <p:sldId id="277" r:id="rId7"/>
    <p:sldId id="257" r:id="rId8"/>
    <p:sldId id="258" r:id="rId9"/>
    <p:sldId id="260" r:id="rId10"/>
    <p:sldId id="262" r:id="rId11"/>
    <p:sldId id="263" r:id="rId12"/>
    <p:sldId id="261" r:id="rId13"/>
    <p:sldId id="264" r:id="rId14"/>
    <p:sldId id="265" r:id="rId15"/>
    <p:sldId id="266" r:id="rId16"/>
    <p:sldId id="267" r:id="rId17"/>
    <p:sldId id="269" r:id="rId18"/>
    <p:sldId id="270" r:id="rId19"/>
    <p:sldId id="271" r:id="rId20"/>
    <p:sldId id="27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3" d="100"/>
          <a:sy n="53" d="100"/>
        </p:scale>
        <p:origin x="-13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3DA4B7-ED4A-2B49-94EC-93D4045C7D6C}" type="datetimeFigureOut">
              <a:rPr lang="en-US" smtClean="0"/>
              <a:t>1/31/16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6A2749-7A98-9644-9408-5120608C0B29}" type="slidenum">
              <a:rPr lang="en-US" smtClean="0"/>
              <a:t>‹#›</a:t>
            </a:fld>
            <a:endParaRPr lang="en-US"/>
          </a:p>
        </p:txBody>
      </p:sp>
    </p:spTree>
    <p:extLst>
      <p:ext uri="{BB962C8B-B14F-4D97-AF65-F5344CB8AC3E}">
        <p14:creationId xmlns:p14="http://schemas.microsoft.com/office/powerpoint/2010/main" val="37771466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9" name="Shape 5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5" name="Shape 5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8" name="Shape 5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200" b="0" i="0" u="none" strike="noStrike" cap="none">
                <a:latin typeface="Merriweather Sans"/>
                <a:ea typeface="Merriweather Sans"/>
                <a:cs typeface="Merriweather Sans"/>
                <a:sym typeface="Merriweather Sans"/>
              </a:rPr>
              <a:t>- note that this methodology is probably the most standardized but is falling out of fashion, especially with smaller companies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125BC5-B5CA-7440-9716-764838846AFD}"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47B26-28DF-BD4B-B634-A14B15AD6A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25BC5-B5CA-7440-9716-764838846AFD}"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47B26-28DF-BD4B-B634-A14B15AD6A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25BC5-B5CA-7440-9716-764838846AFD}"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47B26-28DF-BD4B-B634-A14B15AD6A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46485" y="1383527"/>
            <a:ext cx="8251031" cy="667910"/>
          </a:xfrm>
          <a:prstGeom prst="rect">
            <a:avLst/>
          </a:prstGeom>
          <a:noFill/>
          <a:ln>
            <a:noFill/>
          </a:ln>
        </p:spPr>
        <p:txBody>
          <a:bodyPr lIns="72034" tIns="72034" rIns="72034" bIns="72034" anchor="t" anchorCtr="0"/>
          <a:lstStyle>
            <a:lvl1pPr lvl="0" rtl="0">
              <a:lnSpc>
                <a:spcPct val="92592"/>
              </a:lnSpc>
              <a:spcBef>
                <a:spcPts val="0"/>
              </a:spcBef>
              <a:defRPr/>
            </a:lvl1pPr>
            <a:lvl2pPr lvl="1" indent="180114" rtl="0">
              <a:lnSpc>
                <a:spcPct val="92592"/>
              </a:lnSpc>
              <a:spcBef>
                <a:spcPts val="0"/>
              </a:spcBef>
              <a:defRPr/>
            </a:lvl2pPr>
            <a:lvl3pPr lvl="2" indent="360228" rtl="0">
              <a:lnSpc>
                <a:spcPct val="92592"/>
              </a:lnSpc>
              <a:spcBef>
                <a:spcPts val="0"/>
              </a:spcBef>
              <a:defRPr/>
            </a:lvl3pPr>
            <a:lvl4pPr lvl="3" indent="540342" rtl="0">
              <a:lnSpc>
                <a:spcPct val="92592"/>
              </a:lnSpc>
              <a:spcBef>
                <a:spcPts val="0"/>
              </a:spcBef>
              <a:defRPr/>
            </a:lvl4pPr>
            <a:lvl5pPr lvl="4" indent="720456" rtl="0">
              <a:lnSpc>
                <a:spcPct val="92592"/>
              </a:lnSpc>
              <a:spcBef>
                <a:spcPts val="0"/>
              </a:spcBef>
              <a:defRPr/>
            </a:lvl5pPr>
            <a:lvl6pPr lvl="5" indent="900570" rtl="0">
              <a:lnSpc>
                <a:spcPct val="92592"/>
              </a:lnSpc>
              <a:spcBef>
                <a:spcPts val="0"/>
              </a:spcBef>
              <a:defRPr/>
            </a:lvl6pPr>
            <a:lvl7pPr lvl="6" indent="1080684" rtl="0">
              <a:lnSpc>
                <a:spcPct val="92592"/>
              </a:lnSpc>
              <a:spcBef>
                <a:spcPts val="0"/>
              </a:spcBef>
              <a:defRPr/>
            </a:lvl7pPr>
            <a:lvl8pPr lvl="7" indent="1260798" rtl="0">
              <a:lnSpc>
                <a:spcPct val="92592"/>
              </a:lnSpc>
              <a:spcBef>
                <a:spcPts val="0"/>
              </a:spcBef>
              <a:defRPr/>
            </a:lvl8pPr>
            <a:lvl9pPr lvl="8" indent="1440912" rtl="0">
              <a:lnSpc>
                <a:spcPct val="92592"/>
              </a:lnSpc>
              <a:spcBef>
                <a:spcPts val="0"/>
              </a:spcBef>
              <a:defRPr/>
            </a:lvl9pPr>
          </a:lstStyle>
          <a:p>
            <a:endParaRPr/>
          </a:p>
        </p:txBody>
      </p:sp>
      <p:sp>
        <p:nvSpPr>
          <p:cNvPr id="19" name="Shape 19"/>
          <p:cNvSpPr txBox="1">
            <a:spLocks noGrp="1"/>
          </p:cNvSpPr>
          <p:nvPr>
            <p:ph type="body" idx="1"/>
          </p:nvPr>
        </p:nvSpPr>
        <p:spPr>
          <a:xfrm>
            <a:off x="444415" y="2266122"/>
            <a:ext cx="8251032" cy="3578086"/>
          </a:xfrm>
          <a:prstGeom prst="rect">
            <a:avLst/>
          </a:prstGeom>
          <a:noFill/>
          <a:ln>
            <a:noFill/>
          </a:ln>
        </p:spPr>
        <p:txBody>
          <a:bodyPr lIns="72034" tIns="72034" rIns="72034" bIns="72034"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61699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125BC5-B5CA-7440-9716-764838846AFD}"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47B26-28DF-BD4B-B634-A14B15AD6A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125BC5-B5CA-7440-9716-764838846AFD}"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47B26-28DF-BD4B-B634-A14B15AD6A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125BC5-B5CA-7440-9716-764838846AFD}" type="datetimeFigureOut">
              <a:rPr lang="en-US" smtClean="0"/>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47B26-28DF-BD4B-B634-A14B15AD6A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125BC5-B5CA-7440-9716-764838846AFD}" type="datetimeFigureOut">
              <a:rPr lang="en-US" smtClean="0"/>
              <a:t>1/31/16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47B26-28DF-BD4B-B634-A14B15AD6A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125BC5-B5CA-7440-9716-764838846AFD}" type="datetimeFigureOut">
              <a:rPr lang="en-US" smtClean="0"/>
              <a:t>1/31/16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947B26-28DF-BD4B-B634-A14B15AD6A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25BC5-B5CA-7440-9716-764838846AFD}" type="datetimeFigureOut">
              <a:rPr lang="en-US" smtClean="0"/>
              <a:t>1/31/16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947B26-28DF-BD4B-B634-A14B15AD6A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25BC5-B5CA-7440-9716-764838846AFD}" type="datetimeFigureOut">
              <a:rPr lang="en-US" smtClean="0"/>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47B26-28DF-BD4B-B634-A14B15AD6AE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4125BC5-B5CA-7440-9716-764838846AFD}" type="datetimeFigureOut">
              <a:rPr lang="en-US" smtClean="0"/>
              <a:t>1/31/16</a:t>
            </a:fld>
            <a:endParaRPr lang="en-US"/>
          </a:p>
        </p:txBody>
      </p:sp>
      <p:sp>
        <p:nvSpPr>
          <p:cNvPr id="9" name="Slide Number Placeholder 8"/>
          <p:cNvSpPr>
            <a:spLocks noGrp="1"/>
          </p:cNvSpPr>
          <p:nvPr>
            <p:ph type="sldNum" sz="quarter" idx="11"/>
          </p:nvPr>
        </p:nvSpPr>
        <p:spPr/>
        <p:txBody>
          <a:bodyPr/>
          <a:lstStyle/>
          <a:p>
            <a:fld id="{19947B26-28DF-BD4B-B634-A14B15AD6AE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9947B26-28DF-BD4B-B634-A14B15AD6AE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4125BC5-B5CA-7440-9716-764838846AFD}" type="datetimeFigureOut">
              <a:rPr lang="en-US" smtClean="0"/>
              <a:t>1/31/16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a:t>
            </a:r>
            <a:endParaRPr lang="en-US" dirty="0"/>
          </a:p>
        </p:txBody>
      </p:sp>
      <p:sp>
        <p:nvSpPr>
          <p:cNvPr id="3" name="Subtitle 2"/>
          <p:cNvSpPr>
            <a:spLocks noGrp="1"/>
          </p:cNvSpPr>
          <p:nvPr>
            <p:ph type="subTitle" idx="1"/>
          </p:nvPr>
        </p:nvSpPr>
        <p:spPr/>
        <p:txBody>
          <a:bodyPr/>
          <a:lstStyle/>
          <a:p>
            <a:r>
              <a:rPr lang="en-US" dirty="0" smtClean="0"/>
              <a:t>General Assembly Lecture 2</a:t>
            </a:r>
          </a:p>
          <a:p>
            <a:r>
              <a:rPr lang="en-US" dirty="0" smtClean="0"/>
              <a:t>Instructor: </a:t>
            </a:r>
            <a:r>
              <a:rPr lang="en-US" dirty="0" err="1" smtClean="0"/>
              <a:t>Hamed</a:t>
            </a:r>
            <a:r>
              <a:rPr lang="en-US" dirty="0" smtClean="0"/>
              <a:t> </a:t>
            </a:r>
            <a:r>
              <a:rPr lang="en-US" dirty="0" err="1" smtClean="0"/>
              <a:t>Hasheminia</a:t>
            </a:r>
            <a:endParaRPr lang="en-US" dirty="0" smtClean="0"/>
          </a:p>
          <a:p>
            <a:endParaRPr lang="en-US" dirty="0"/>
          </a:p>
        </p:txBody>
      </p:sp>
    </p:spTree>
    <p:extLst>
      <p:ext uri="{BB962C8B-B14F-4D97-AF65-F5344CB8AC3E}">
        <p14:creationId xmlns:p14="http://schemas.microsoft.com/office/powerpoint/2010/main" val="15428593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620000" cy="1143000"/>
          </a:xfrm>
        </p:spPr>
        <p:txBody>
          <a:bodyPr/>
          <a:lstStyle/>
          <a:p>
            <a:pPr lvl="0"/>
            <a:r>
              <a:rPr lang="en-US" sz="4800" b="1" dirty="0">
                <a:solidFill>
                  <a:schemeClr val="accent1"/>
                </a:solidFill>
                <a:latin typeface="Oswald"/>
                <a:ea typeface="Oswald"/>
                <a:cs typeface="Oswald"/>
                <a:sym typeface="Oswald"/>
              </a:rPr>
              <a:t>WALKTHROUGH ACQUIRE &amp; PARSES WITH PANDAS</a:t>
            </a:r>
            <a:br>
              <a:rPr lang="en-US" sz="4800" b="1" dirty="0">
                <a:solidFill>
                  <a:schemeClr val="accent1"/>
                </a:solidFill>
                <a:latin typeface="Oswald"/>
                <a:ea typeface="Oswald"/>
                <a:cs typeface="Oswald"/>
                <a:sym typeface="Oswald"/>
              </a:rPr>
            </a:br>
            <a:endParaRPr lang="en-US" dirty="0">
              <a:solidFill>
                <a:schemeClr val="accent1"/>
              </a:solidFill>
            </a:endParaRPr>
          </a:p>
        </p:txBody>
      </p:sp>
    </p:spTree>
    <p:extLst>
      <p:ext uri="{BB962C8B-B14F-4D97-AF65-F5344CB8AC3E}">
        <p14:creationId xmlns:p14="http://schemas.microsoft.com/office/powerpoint/2010/main" val="50343626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Acquire</a:t>
            </a:r>
            <a:endParaRPr lang="en-US" dirty="0"/>
          </a:p>
        </p:txBody>
      </p:sp>
      <p:sp>
        <p:nvSpPr>
          <p:cNvPr id="3" name="Content Placeholder 2"/>
          <p:cNvSpPr>
            <a:spLocks noGrp="1"/>
          </p:cNvSpPr>
          <p:nvPr>
            <p:ph idx="1"/>
          </p:nvPr>
        </p:nvSpPr>
        <p:spPr/>
        <p:txBody>
          <a:bodyPr>
            <a:normAutofit fontScale="77500" lnSpcReduction="20000"/>
          </a:bodyPr>
          <a:lstStyle/>
          <a:p>
            <a:pPr lvl="0">
              <a:spcBef>
                <a:spcPts val="0"/>
              </a:spcBef>
              <a:buSzPct val="39285"/>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Where we determine if we have the “right” dataset for our problem</a:t>
            </a:r>
          </a:p>
          <a:p>
            <a:pPr lvl="0">
              <a:spcBef>
                <a:spcPts val="0"/>
              </a:spcBef>
              <a:buSzPct val="39285"/>
              <a:buNone/>
            </a:pPr>
            <a:endParaRPr lang="en-US" sz="2800" dirty="0">
              <a:solidFill>
                <a:schemeClr val="dk1"/>
              </a:solidFill>
              <a:latin typeface="Georgia"/>
              <a:ea typeface="Georgia"/>
              <a:cs typeface="Georgia"/>
              <a:sym typeface="Georgia"/>
            </a:endParaRPr>
          </a:p>
          <a:p>
            <a:pPr marL="203200" lvl="0" indent="-256540">
              <a:lnSpc>
                <a:spcPct val="150000"/>
              </a:lnSpc>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Questions to ask:</a:t>
            </a:r>
          </a:p>
          <a:p>
            <a:pPr lvl="1">
              <a:lnSpc>
                <a:spcPct val="150000"/>
              </a:lnSpc>
              <a:spcBef>
                <a:spcPts val="0"/>
              </a:spcBef>
              <a:buClr>
                <a:schemeClr val="dk1"/>
              </a:buClr>
              <a:buSzPct val="100000"/>
              <a:buFont typeface="Georgia"/>
            </a:pPr>
            <a:r>
              <a:rPr lang="en-US" sz="2800" dirty="0">
                <a:solidFill>
                  <a:schemeClr val="dk1"/>
                </a:solidFill>
                <a:latin typeface="Georgia"/>
                <a:ea typeface="Georgia"/>
                <a:cs typeface="Georgia"/>
                <a:sym typeface="Georgia"/>
              </a:rPr>
              <a:t>What type of data is it, cross-sectional or longitudinal?</a:t>
            </a:r>
          </a:p>
          <a:p>
            <a:pPr lvl="1">
              <a:lnSpc>
                <a:spcPct val="150000"/>
              </a:lnSpc>
              <a:spcBef>
                <a:spcPts val="0"/>
              </a:spcBef>
              <a:buClr>
                <a:schemeClr val="dk1"/>
              </a:buClr>
              <a:buSzPct val="100000"/>
              <a:buFont typeface="Georgia"/>
            </a:pPr>
            <a:r>
              <a:rPr lang="en-US" sz="2800" dirty="0">
                <a:solidFill>
                  <a:schemeClr val="dk1"/>
                </a:solidFill>
                <a:latin typeface="Georgia"/>
                <a:ea typeface="Georgia"/>
                <a:cs typeface="Georgia"/>
                <a:sym typeface="Georgia"/>
              </a:rPr>
              <a:t>How well was the data collected?</a:t>
            </a:r>
          </a:p>
          <a:p>
            <a:pPr lvl="1">
              <a:lnSpc>
                <a:spcPct val="150000"/>
              </a:lnSpc>
              <a:spcBef>
                <a:spcPts val="0"/>
              </a:spcBef>
              <a:buClr>
                <a:schemeClr val="dk1"/>
              </a:buClr>
              <a:buSzPct val="100000"/>
              <a:buFont typeface="Georgia"/>
            </a:pPr>
            <a:r>
              <a:rPr lang="en-US" sz="2800" dirty="0">
                <a:solidFill>
                  <a:schemeClr val="dk1"/>
                </a:solidFill>
                <a:latin typeface="Georgia"/>
                <a:ea typeface="Georgia"/>
                <a:cs typeface="Georgia"/>
                <a:sym typeface="Georgia"/>
              </a:rPr>
              <a:t>Is there much missing data?</a:t>
            </a:r>
          </a:p>
          <a:p>
            <a:pPr lvl="1">
              <a:lnSpc>
                <a:spcPct val="150000"/>
              </a:lnSpc>
              <a:spcBef>
                <a:spcPts val="0"/>
              </a:spcBef>
              <a:buClr>
                <a:schemeClr val="dk1"/>
              </a:buClr>
              <a:buSzPct val="100000"/>
              <a:buFont typeface="Georgia"/>
            </a:pPr>
            <a:r>
              <a:rPr lang="en-US" sz="2800" dirty="0">
                <a:solidFill>
                  <a:schemeClr val="dk1"/>
                </a:solidFill>
                <a:latin typeface="Georgia"/>
                <a:ea typeface="Georgia"/>
                <a:cs typeface="Georgia"/>
                <a:sym typeface="Georgia"/>
              </a:rPr>
              <a:t>Was the data collection instrument validated and reliable?</a:t>
            </a:r>
          </a:p>
          <a:p>
            <a:pPr lvl="1">
              <a:lnSpc>
                <a:spcPct val="150000"/>
              </a:lnSpc>
              <a:spcBef>
                <a:spcPts val="0"/>
              </a:spcBef>
              <a:buClr>
                <a:schemeClr val="dk1"/>
              </a:buClr>
              <a:buSzPct val="100000"/>
              <a:buFont typeface="Georgia"/>
            </a:pPr>
            <a:r>
              <a:rPr lang="en-US" sz="2800" dirty="0">
                <a:solidFill>
                  <a:schemeClr val="dk1"/>
                </a:solidFill>
                <a:latin typeface="Georgia"/>
                <a:ea typeface="Georgia"/>
                <a:cs typeface="Georgia"/>
                <a:sym typeface="Georgia"/>
              </a:rPr>
              <a:t>Is the dataset aggregated?</a:t>
            </a:r>
          </a:p>
          <a:p>
            <a:pPr lvl="1">
              <a:lnSpc>
                <a:spcPct val="150000"/>
              </a:lnSpc>
              <a:spcBef>
                <a:spcPts val="0"/>
              </a:spcBef>
              <a:buClr>
                <a:schemeClr val="dk1"/>
              </a:buClr>
              <a:buSzPct val="100000"/>
              <a:buFont typeface="Georgia"/>
            </a:pPr>
            <a:r>
              <a:rPr lang="en-US" sz="2800" dirty="0">
                <a:solidFill>
                  <a:schemeClr val="dk1"/>
                </a:solidFill>
                <a:latin typeface="Georgia"/>
                <a:ea typeface="Georgia"/>
                <a:cs typeface="Georgia"/>
                <a:sym typeface="Georgia"/>
              </a:rPr>
              <a:t>Do we need pre-aggregated data?</a:t>
            </a:r>
            <a:endParaRPr lang="en-US" sz="2800" dirty="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312790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46" y="540173"/>
            <a:ext cx="8745654" cy="1143000"/>
          </a:xfrm>
        </p:spPr>
        <p:txBody>
          <a:bodyPr/>
          <a:lstStyle/>
          <a:p>
            <a:pPr lvl="0"/>
            <a:r>
              <a:rPr lang="en-US" sz="4800" b="1" dirty="0">
                <a:latin typeface="Oswald"/>
                <a:ea typeface="Oswald"/>
                <a:cs typeface="Oswald"/>
                <a:sym typeface="Oswald"/>
              </a:rPr>
              <a:t>LOGISTICS OF ACQUIRING YOUR DATA</a:t>
            </a:r>
            <a:br>
              <a:rPr lang="en-US" sz="4800" b="1" dirty="0">
                <a:latin typeface="Oswald"/>
                <a:ea typeface="Oswald"/>
                <a:cs typeface="Oswald"/>
                <a:sym typeface="Oswald"/>
              </a:rPr>
            </a:br>
            <a:endParaRPr lang="en-US" dirty="0"/>
          </a:p>
        </p:txBody>
      </p:sp>
      <p:sp>
        <p:nvSpPr>
          <p:cNvPr id="3" name="Content Placeholder 2"/>
          <p:cNvSpPr>
            <a:spLocks noGrp="1"/>
          </p:cNvSpPr>
          <p:nvPr>
            <p:ph idx="1"/>
          </p:nvPr>
        </p:nvSpPr>
        <p:spPr/>
        <p:txBody>
          <a:bodyPr/>
          <a:lstStyle/>
          <a:p>
            <a:pPr marL="203200" lvl="0" indent="-25654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Data can be acquired through a variety of sources</a:t>
            </a:r>
          </a:p>
          <a:p>
            <a:pPr lvl="0">
              <a:spcBef>
                <a:spcPts val="0"/>
              </a:spcBef>
              <a:buSzPct val="39285"/>
              <a:buNone/>
            </a:pPr>
            <a:endParaRPr lang="en-US" sz="24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Web (Google Analytics, HTML, XML)</a:t>
            </a:r>
          </a:p>
          <a:p>
            <a:pPr lvl="0">
              <a:spcBef>
                <a:spcPts val="0"/>
              </a:spcBef>
              <a:buNone/>
            </a:pPr>
            <a:endParaRPr lang="en-US" sz="24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File (CSV, XML, TXT, </a:t>
            </a:r>
            <a:r>
              <a:rPr lang="en-US" sz="2400" dirty="0" smtClean="0">
                <a:solidFill>
                  <a:schemeClr val="dk1"/>
                </a:solidFill>
                <a:latin typeface="Georgia"/>
                <a:ea typeface="Georgia"/>
                <a:cs typeface="Georgia"/>
                <a:sym typeface="Georgia"/>
              </a:rPr>
              <a:t>JSON</a:t>
            </a:r>
          </a:p>
          <a:p>
            <a:pPr marL="203200" lvl="0" indent="-256540">
              <a:spcBef>
                <a:spcPts val="0"/>
              </a:spcBef>
              <a:buClr>
                <a:schemeClr val="dk1"/>
              </a:buClr>
              <a:buSzPct val="100000"/>
              <a:buFont typeface="Georgia"/>
              <a:buChar char="‣"/>
            </a:pPr>
            <a:endParaRPr lang="en-US" sz="24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400" dirty="0">
                <a:solidFill>
                  <a:schemeClr val="dk1"/>
                </a:solidFill>
                <a:latin typeface="Georgia"/>
                <a:ea typeface="Georgia"/>
                <a:cs typeface="Georgia"/>
                <a:sym typeface="Georgia"/>
              </a:rPr>
              <a:t>Today, we’ll use a </a:t>
            </a:r>
            <a:r>
              <a:rPr lang="en-US" sz="2400" dirty="0" smtClean="0">
                <a:solidFill>
                  <a:schemeClr val="dk1"/>
                </a:solidFill>
                <a:latin typeface="Georgia"/>
                <a:ea typeface="Georgia"/>
                <a:cs typeface="Georgia"/>
                <a:sym typeface="Georgia"/>
              </a:rPr>
              <a:t>try  Web, CVS, and HTML!</a:t>
            </a:r>
            <a:endParaRPr lang="en-US" dirty="0"/>
          </a:p>
        </p:txBody>
      </p:sp>
    </p:spTree>
    <p:extLst>
      <p:ext uri="{BB962C8B-B14F-4D97-AF65-F5344CB8AC3E}">
        <p14:creationId xmlns:p14="http://schemas.microsoft.com/office/powerpoint/2010/main" val="12330516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24886" cy="1143000"/>
          </a:xfrm>
        </p:spPr>
        <p:txBody>
          <a:bodyPr/>
          <a:lstStyle/>
          <a:p>
            <a:pPr lvl="0"/>
            <a:r>
              <a:rPr lang="en-US" sz="4800" b="1" dirty="0">
                <a:latin typeface="Oswald"/>
                <a:ea typeface="Oswald"/>
                <a:cs typeface="Oswald"/>
                <a:sym typeface="Oswald"/>
              </a:rPr>
              <a:t>PARSE:  UNDERSTANDING YOUR DATA</a:t>
            </a:r>
            <a:br>
              <a:rPr lang="en-US" sz="4800" b="1" dirty="0">
                <a:latin typeface="Oswald"/>
                <a:ea typeface="Oswald"/>
                <a:cs typeface="Oswald"/>
                <a:sym typeface="Oswald"/>
              </a:rPr>
            </a:br>
            <a:endParaRPr lang="en-US" dirty="0"/>
          </a:p>
        </p:txBody>
      </p:sp>
      <p:sp>
        <p:nvSpPr>
          <p:cNvPr id="3" name="Content Placeholder 2"/>
          <p:cNvSpPr>
            <a:spLocks noGrp="1"/>
          </p:cNvSpPr>
          <p:nvPr>
            <p:ph idx="1"/>
          </p:nvPr>
        </p:nvSpPr>
        <p:spPr/>
        <p:txBody>
          <a:bodyPr>
            <a:normAutofit fontScale="92500" lnSpcReduction="10000"/>
          </a:bodyPr>
          <a:lstStyle/>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You need to understand what you’re working with.</a:t>
            </a:r>
          </a:p>
          <a:p>
            <a:pPr lvl="0">
              <a:spcBef>
                <a:spcPts val="0"/>
              </a:spcBef>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To better understand your data</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Create or review the data dictionary</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Perform exploratory surface analysis</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Describe data structure and information being collected</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Explore variables and data types</a:t>
            </a:r>
          </a:p>
          <a:p>
            <a:endParaRPr lang="en-US" dirty="0"/>
          </a:p>
        </p:txBody>
      </p:sp>
    </p:spTree>
    <p:extLst>
      <p:ext uri="{BB962C8B-B14F-4D97-AF65-F5344CB8AC3E}">
        <p14:creationId xmlns:p14="http://schemas.microsoft.com/office/powerpoint/2010/main" val="1535194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9031235" cy="2001379"/>
          </a:xfrm>
        </p:spPr>
        <p:txBody>
          <a:bodyPr/>
          <a:lstStyle/>
          <a:p>
            <a:pPr lvl="0"/>
            <a:r>
              <a:rPr lang="en-US" sz="4800" b="1" dirty="0">
                <a:latin typeface="Oswald"/>
                <a:ea typeface="Oswald"/>
                <a:cs typeface="Oswald"/>
                <a:sym typeface="Oswald"/>
              </a:rPr>
              <a:t>INTRO TO DATA DICTIONARIES AND DOCUMENTATION</a:t>
            </a:r>
            <a:br>
              <a:rPr lang="en-US" sz="4800" b="1" dirty="0">
                <a:latin typeface="Oswald"/>
                <a:ea typeface="Oswald"/>
                <a:cs typeface="Oswald"/>
                <a:sym typeface="Oswald"/>
              </a:rPr>
            </a:br>
            <a:endParaRPr lang="en-US" dirty="0"/>
          </a:p>
        </p:txBody>
      </p:sp>
      <p:sp>
        <p:nvSpPr>
          <p:cNvPr id="3" name="Content Placeholder 2"/>
          <p:cNvSpPr>
            <a:spLocks noGrp="1"/>
          </p:cNvSpPr>
          <p:nvPr>
            <p:ph idx="1"/>
          </p:nvPr>
        </p:nvSpPr>
        <p:spPr>
          <a:xfrm>
            <a:off x="457200" y="2012478"/>
            <a:ext cx="7620000" cy="4388321"/>
          </a:xfrm>
        </p:spPr>
        <p:txBody>
          <a:bodyPr>
            <a:normAutofit fontScale="85000" lnSpcReduction="10000"/>
          </a:bodyPr>
          <a:lstStyle/>
          <a:p>
            <a:pPr lvl="0">
              <a:spcBef>
                <a:spcPts val="0"/>
              </a:spcBef>
              <a:buSzPct val="39285"/>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Data dictionaries help judge the quality of the data.</a:t>
            </a:r>
          </a:p>
          <a:p>
            <a:pPr lvl="0">
              <a:spcBef>
                <a:spcPts val="0"/>
              </a:spcBef>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They also help understand how it’s coded.</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Does gender = 1 mean female or male?</a:t>
            </a:r>
          </a:p>
          <a:p>
            <a:pPr lvl="0">
              <a:spcBef>
                <a:spcPts val="0"/>
              </a:spcBef>
              <a:buNone/>
            </a:pPr>
            <a:endParaRPr lang="en-US" sz="2800" dirty="0">
              <a:solidFill>
                <a:schemeClr val="dk1"/>
              </a:solidFill>
              <a:latin typeface="Georgia"/>
              <a:ea typeface="Georgia"/>
              <a:cs typeface="Georgia"/>
              <a:sym typeface="Georgia"/>
            </a:endParaRPr>
          </a:p>
          <a:p>
            <a:pPr lvl="1">
              <a:spcBef>
                <a:spcPts val="0"/>
              </a:spcBef>
              <a:buClr>
                <a:schemeClr val="dk1"/>
              </a:buClr>
              <a:buSzPct val="100000"/>
              <a:buFont typeface="Georgia"/>
            </a:pPr>
            <a:r>
              <a:rPr lang="en-US" sz="2800" dirty="0">
                <a:solidFill>
                  <a:schemeClr val="dk1"/>
                </a:solidFill>
                <a:latin typeface="Georgia"/>
                <a:ea typeface="Georgia"/>
                <a:cs typeface="Georgia"/>
                <a:sym typeface="Georgia"/>
              </a:rPr>
              <a:t>Is the currency dollars or euros?</a:t>
            </a:r>
          </a:p>
          <a:p>
            <a:pPr lvl="0">
              <a:spcBef>
                <a:spcPts val="0"/>
              </a:spcBef>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Data dictionaries help identify any requirements, assumptions, and constraints of the data.</a:t>
            </a:r>
          </a:p>
          <a:p>
            <a:pPr lvl="0">
              <a:spcBef>
                <a:spcPts val="0"/>
              </a:spcBef>
              <a:buNone/>
            </a:pPr>
            <a:endParaRPr lang="en-US" sz="2800" dirty="0">
              <a:solidFill>
                <a:schemeClr val="dk1"/>
              </a:solidFill>
              <a:latin typeface="Georgia"/>
              <a:ea typeface="Georgia"/>
              <a:cs typeface="Georgia"/>
              <a:sym typeface="Georgia"/>
            </a:endParaRPr>
          </a:p>
          <a:p>
            <a:pPr marL="203200" lvl="0" indent="-25654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They make it easier to share data.</a:t>
            </a:r>
          </a:p>
          <a:p>
            <a:endParaRPr lang="en-US" dirty="0"/>
          </a:p>
        </p:txBody>
      </p:sp>
    </p:spTree>
    <p:extLst>
      <p:ext uri="{BB962C8B-B14F-4D97-AF65-F5344CB8AC3E}">
        <p14:creationId xmlns:p14="http://schemas.microsoft.com/office/powerpoint/2010/main" val="2161799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473"/>
            <a:ext cx="8312414" cy="1857631"/>
          </a:xfrm>
        </p:spPr>
        <p:txBody>
          <a:bodyPr/>
          <a:lstStyle/>
          <a:p>
            <a:pPr lvl="0"/>
            <a:r>
              <a:rPr lang="en-US" sz="2400" b="1" dirty="0">
                <a:latin typeface="Oswald"/>
                <a:ea typeface="Oswald"/>
                <a:cs typeface="Oswald"/>
                <a:sym typeface="Oswald"/>
              </a:rPr>
              <a:t>DATA DICTIONARY EXAMPLE:  KAGGLE TITANIC DATA</a:t>
            </a:r>
            <a:r>
              <a:rPr lang="en-US" sz="4800" b="1" dirty="0">
                <a:latin typeface="Oswald"/>
                <a:ea typeface="Oswald"/>
                <a:cs typeface="Oswald"/>
                <a:sym typeface="Oswald"/>
              </a:rPr>
              <a:t/>
            </a:r>
            <a:br>
              <a:rPr lang="en-US" sz="4800" b="1" dirty="0">
                <a:latin typeface="Oswald"/>
                <a:ea typeface="Oswald"/>
                <a:cs typeface="Oswald"/>
                <a:sym typeface="Oswald"/>
              </a:rPr>
            </a:br>
            <a:endParaRPr lang="en-US" dirty="0"/>
          </a:p>
        </p:txBody>
      </p:sp>
      <p:sp>
        <p:nvSpPr>
          <p:cNvPr id="3" name="Content Placeholder 2"/>
          <p:cNvSpPr>
            <a:spLocks noGrp="1"/>
          </p:cNvSpPr>
          <p:nvPr>
            <p:ph idx="1"/>
          </p:nvPr>
        </p:nvSpPr>
        <p:spPr/>
        <p:txBody>
          <a:bodyPr/>
          <a:lstStyle/>
          <a:p>
            <a:endParaRPr lang="en-US"/>
          </a:p>
        </p:txBody>
      </p:sp>
      <p:pic>
        <p:nvPicPr>
          <p:cNvPr id="4" name="Shape 500"/>
          <p:cNvPicPr preferRelativeResize="0"/>
          <p:nvPr/>
        </p:nvPicPr>
        <p:blipFill>
          <a:blip r:embed="rId2">
            <a:alphaModFix/>
          </a:blip>
          <a:stretch>
            <a:fillRect/>
          </a:stretch>
        </p:blipFill>
        <p:spPr>
          <a:xfrm>
            <a:off x="1210250" y="499251"/>
            <a:ext cx="5546666" cy="6358749"/>
          </a:xfrm>
          <a:prstGeom prst="rect">
            <a:avLst/>
          </a:prstGeom>
          <a:noFill/>
          <a:ln>
            <a:noFill/>
          </a:ln>
        </p:spPr>
      </p:pic>
    </p:spTree>
    <p:extLst>
      <p:ext uri="{BB962C8B-B14F-4D97-AF65-F5344CB8AC3E}">
        <p14:creationId xmlns:p14="http://schemas.microsoft.com/office/powerpoint/2010/main" val="30609879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9410"/>
            <a:ext cx="7620000" cy="1143000"/>
          </a:xfrm>
        </p:spPr>
        <p:txBody>
          <a:bodyPr/>
          <a:lstStyle/>
          <a:p>
            <a:pPr lvl="0"/>
            <a:r>
              <a:rPr lang="en-US" sz="4800" b="1" dirty="0">
                <a:solidFill>
                  <a:srgbClr val="A9A57C"/>
                </a:solidFill>
                <a:latin typeface="Oswald"/>
                <a:ea typeface="Oswald"/>
                <a:cs typeface="Oswald"/>
                <a:sym typeface="Oswald"/>
              </a:rPr>
              <a:t>NUMPY AND PANDAS INTRO</a:t>
            </a:r>
            <a:br>
              <a:rPr lang="en-US" sz="4800" b="1" dirty="0">
                <a:solidFill>
                  <a:srgbClr val="A9A57C"/>
                </a:solidFill>
                <a:latin typeface="Oswald"/>
                <a:ea typeface="Oswald"/>
                <a:cs typeface="Oswald"/>
                <a:sym typeface="Oswald"/>
              </a:rPr>
            </a:br>
            <a:endParaRPr lang="en-US" dirty="0">
              <a:solidFill>
                <a:srgbClr val="A9A57C"/>
              </a:solidFill>
            </a:endParaRPr>
          </a:p>
        </p:txBody>
      </p:sp>
    </p:spTree>
    <p:extLst>
      <p:ext uri="{BB962C8B-B14F-4D97-AF65-F5344CB8AC3E}">
        <p14:creationId xmlns:p14="http://schemas.microsoft.com/office/powerpoint/2010/main" val="361749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446489" y="1214085"/>
            <a:ext cx="8251031" cy="3578086"/>
          </a:xfrm>
          <a:prstGeom prst="rect">
            <a:avLst/>
          </a:prstGeom>
          <a:noFill/>
          <a:ln>
            <a:noFill/>
          </a:ln>
        </p:spPr>
        <p:txBody>
          <a:bodyPr lIns="0" tIns="0" rIns="0" bIns="0" anchor="t" anchorCtr="0">
            <a:noAutofit/>
          </a:bodyPr>
          <a:lstStyle/>
          <a:p>
            <a:pPr>
              <a:buNone/>
            </a:pPr>
            <a:endParaRPr dirty="0">
              <a:latin typeface="Georgia"/>
              <a:ea typeface="Georgia"/>
              <a:cs typeface="Georgia"/>
              <a:sym typeface="Georgia"/>
            </a:endParaRPr>
          </a:p>
          <a:p>
            <a:pPr marL="160101" indent="-202128">
              <a:buSzPct val="100000"/>
              <a:buFont typeface="Georgia"/>
              <a:buChar char="‣"/>
            </a:pPr>
            <a:r>
              <a:rPr lang="en-US" dirty="0">
                <a:latin typeface="Georgia"/>
                <a:ea typeface="Georgia"/>
                <a:cs typeface="Georgia"/>
                <a:sym typeface="Georgia"/>
              </a:rPr>
              <a:t>What are </a:t>
            </a:r>
            <a:r>
              <a:rPr lang="en-US" dirty="0" err="1">
                <a:latin typeface="Georgia"/>
                <a:ea typeface="Georgia"/>
                <a:cs typeface="Georgia"/>
                <a:sym typeface="Georgia"/>
              </a:rPr>
              <a:t>Numpy</a:t>
            </a:r>
            <a:r>
              <a:rPr lang="en-US" dirty="0">
                <a:latin typeface="Georgia"/>
                <a:ea typeface="Georgia"/>
                <a:cs typeface="Georgia"/>
                <a:sym typeface="Georgia"/>
              </a:rPr>
              <a:t> and Pandas?  Python packages</a:t>
            </a:r>
          </a:p>
          <a:p>
            <a:pPr>
              <a:buNone/>
            </a:pPr>
            <a:endParaRPr dirty="0">
              <a:latin typeface="Georgia"/>
              <a:ea typeface="Georgia"/>
              <a:cs typeface="Georgia"/>
              <a:sym typeface="Georgia"/>
            </a:endParaRPr>
          </a:p>
          <a:p>
            <a:pPr marL="160101" indent="-202128">
              <a:buSzPct val="100000"/>
              <a:buFont typeface="Georgia"/>
              <a:buChar char="‣"/>
            </a:pPr>
            <a:r>
              <a:rPr lang="en-US" dirty="0" err="1">
                <a:latin typeface="Georgia"/>
                <a:ea typeface="Georgia"/>
                <a:cs typeface="Georgia"/>
                <a:sym typeface="Georgia"/>
              </a:rPr>
              <a:t>Pands</a:t>
            </a:r>
            <a:r>
              <a:rPr lang="en-US" dirty="0">
                <a:latin typeface="Georgia"/>
                <a:ea typeface="Georgia"/>
                <a:cs typeface="Georgia"/>
                <a:sym typeface="Georgia"/>
              </a:rPr>
              <a:t> is built on </a:t>
            </a:r>
            <a:r>
              <a:rPr lang="en-US" dirty="0" err="1">
                <a:latin typeface="Georgia"/>
                <a:ea typeface="Georgia"/>
                <a:cs typeface="Georgia"/>
                <a:sym typeface="Georgia"/>
              </a:rPr>
              <a:t>Numpy</a:t>
            </a:r>
            <a:r>
              <a:rPr lang="en-US" dirty="0">
                <a:latin typeface="Georgia"/>
                <a:ea typeface="Georgia"/>
                <a:cs typeface="Georgia"/>
                <a:sym typeface="Georgia"/>
              </a:rPr>
              <a:t>.</a:t>
            </a:r>
          </a:p>
          <a:p>
            <a:pPr>
              <a:buNone/>
            </a:pPr>
            <a:endParaRPr dirty="0">
              <a:latin typeface="Georgia"/>
              <a:ea typeface="Georgia"/>
              <a:cs typeface="Georgia"/>
              <a:sym typeface="Georgia"/>
            </a:endParaRPr>
          </a:p>
          <a:p>
            <a:pPr marL="160101" indent="-202128">
              <a:buSzPct val="100000"/>
              <a:buFont typeface="Georgia"/>
              <a:buChar char="‣"/>
            </a:pPr>
            <a:r>
              <a:rPr lang="en-US" dirty="0" err="1">
                <a:latin typeface="Georgia"/>
                <a:ea typeface="Georgia"/>
                <a:cs typeface="Georgia"/>
                <a:sym typeface="Georgia"/>
              </a:rPr>
              <a:t>Numpy</a:t>
            </a:r>
            <a:r>
              <a:rPr lang="en-US" dirty="0">
                <a:latin typeface="Georgia"/>
                <a:ea typeface="Georgia"/>
                <a:cs typeface="Georgia"/>
                <a:sym typeface="Georgia"/>
              </a:rPr>
              <a:t> uses arrays </a:t>
            </a:r>
            <a:r>
              <a:rPr lang="en-US" dirty="0" smtClean="0">
                <a:latin typeface="Georgia"/>
                <a:ea typeface="Georgia"/>
                <a:cs typeface="Georgia"/>
                <a:sym typeface="Georgia"/>
              </a:rPr>
              <a:t>to </a:t>
            </a:r>
            <a:r>
              <a:rPr lang="en-US" dirty="0">
                <a:latin typeface="Georgia"/>
                <a:ea typeface="Georgia"/>
                <a:cs typeface="Georgia"/>
                <a:sym typeface="Georgia"/>
              </a:rPr>
              <a:t>do basic math and slice and index data.</a:t>
            </a:r>
          </a:p>
          <a:p>
            <a:pPr>
              <a:buNone/>
            </a:pPr>
            <a:endParaRPr dirty="0">
              <a:latin typeface="Georgia"/>
              <a:ea typeface="Georgia"/>
              <a:cs typeface="Georgia"/>
              <a:sym typeface="Georgia"/>
            </a:endParaRPr>
          </a:p>
          <a:p>
            <a:pPr marL="160101" indent="-202128">
              <a:buSzPct val="100000"/>
              <a:buFont typeface="Georgia"/>
              <a:buChar char="‣"/>
            </a:pPr>
            <a:r>
              <a:rPr lang="en-US" dirty="0">
                <a:latin typeface="Georgia"/>
                <a:ea typeface="Georgia"/>
                <a:cs typeface="Georgia"/>
                <a:sym typeface="Georgia"/>
              </a:rPr>
              <a:t>Pandas uses a data structure called a </a:t>
            </a:r>
            <a:r>
              <a:rPr lang="en-US" dirty="0" err="1">
                <a:latin typeface="Georgia"/>
                <a:ea typeface="Georgia"/>
                <a:cs typeface="Georgia"/>
                <a:sym typeface="Georgia"/>
              </a:rPr>
              <a:t>Dataframe</a:t>
            </a:r>
            <a:r>
              <a:rPr lang="en-US" dirty="0">
                <a:latin typeface="Georgia"/>
                <a:ea typeface="Georgia"/>
                <a:cs typeface="Georgia"/>
                <a:sym typeface="Georgia"/>
              </a:rPr>
              <a:t>.</a:t>
            </a:r>
          </a:p>
          <a:p>
            <a:pPr>
              <a:buNone/>
            </a:pPr>
            <a:endParaRPr dirty="0">
              <a:latin typeface="Georgia"/>
              <a:ea typeface="Georgia"/>
              <a:cs typeface="Georgia"/>
              <a:sym typeface="Georgia"/>
            </a:endParaRPr>
          </a:p>
          <a:p>
            <a:pPr marL="160101" indent="-202128">
              <a:buSzPct val="100000"/>
              <a:buFont typeface="Georgia"/>
              <a:buChar char="‣"/>
            </a:pPr>
            <a:r>
              <a:rPr lang="en-US" dirty="0" err="1">
                <a:latin typeface="Georgia"/>
                <a:ea typeface="Georgia"/>
                <a:cs typeface="Georgia"/>
                <a:sym typeface="Georgia"/>
              </a:rPr>
              <a:t>Dataframes</a:t>
            </a:r>
            <a:r>
              <a:rPr lang="en-US" dirty="0">
                <a:latin typeface="Georgia"/>
                <a:ea typeface="Georgia"/>
                <a:cs typeface="Georgia"/>
                <a:sym typeface="Georgia"/>
              </a:rPr>
              <a:t> are similar to Excel tables; they contain rows and columns.</a:t>
            </a:r>
          </a:p>
          <a:p>
            <a:pPr>
              <a:buNone/>
            </a:pPr>
            <a:endParaRPr dirty="0">
              <a:latin typeface="Georgia"/>
              <a:ea typeface="Georgia"/>
              <a:cs typeface="Georgia"/>
              <a:sym typeface="Georgia"/>
            </a:endParaRPr>
          </a:p>
        </p:txBody>
      </p:sp>
      <p:sp>
        <p:nvSpPr>
          <p:cNvPr id="512" name="Shape 512"/>
          <p:cNvSpPr/>
          <p:nvPr/>
        </p:nvSpPr>
        <p:spPr>
          <a:xfrm>
            <a:off x="446485" y="691763"/>
            <a:ext cx="5429320" cy="405423"/>
          </a:xfrm>
          <a:prstGeom prst="rect">
            <a:avLst/>
          </a:prstGeom>
          <a:noFill/>
          <a:ln>
            <a:noFill/>
          </a:ln>
        </p:spPr>
        <p:txBody>
          <a:bodyPr lIns="0" tIns="0" rIns="0" bIns="0" anchor="t" anchorCtr="0">
            <a:noAutofit/>
          </a:bodyPr>
          <a:lstStyle/>
          <a:p>
            <a:pPr>
              <a:buSzPct val="25000"/>
            </a:pPr>
            <a:r>
              <a:rPr lang="en-US" sz="2500" b="1">
                <a:latin typeface="Oswald"/>
                <a:ea typeface="Oswald"/>
                <a:cs typeface="Oswald"/>
                <a:sym typeface="Oswald"/>
              </a:rPr>
              <a:t>NUMPY AND PANDAS INTRO</a:t>
            </a:r>
          </a:p>
        </p:txBody>
      </p:sp>
    </p:spTree>
    <p:extLst>
      <p:ext uri="{BB962C8B-B14F-4D97-AF65-F5344CB8AC3E}">
        <p14:creationId xmlns:p14="http://schemas.microsoft.com/office/powerpoint/2010/main" val="307902195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body" idx="1"/>
          </p:nvPr>
        </p:nvSpPr>
        <p:spPr>
          <a:xfrm>
            <a:off x="446489" y="1214085"/>
            <a:ext cx="8251031" cy="3578086"/>
          </a:xfrm>
          <a:prstGeom prst="rect">
            <a:avLst/>
          </a:prstGeom>
          <a:noFill/>
          <a:ln>
            <a:noFill/>
          </a:ln>
        </p:spPr>
        <p:txBody>
          <a:bodyPr lIns="0" tIns="0" rIns="0" bIns="0" anchor="t" anchorCtr="0">
            <a:noAutofit/>
          </a:bodyPr>
          <a:lstStyle/>
          <a:p>
            <a:pPr>
              <a:buNone/>
            </a:pPr>
            <a:endParaRPr>
              <a:latin typeface="Georgia"/>
              <a:ea typeface="Georgia"/>
              <a:cs typeface="Georgia"/>
              <a:sym typeface="Georgia"/>
            </a:endParaRPr>
          </a:p>
        </p:txBody>
      </p:sp>
      <p:sp>
        <p:nvSpPr>
          <p:cNvPr id="518" name="Shape 518"/>
          <p:cNvSpPr/>
          <p:nvPr/>
        </p:nvSpPr>
        <p:spPr>
          <a:xfrm>
            <a:off x="446485" y="691763"/>
            <a:ext cx="5429320" cy="405423"/>
          </a:xfrm>
          <a:prstGeom prst="rect">
            <a:avLst/>
          </a:prstGeom>
          <a:noFill/>
          <a:ln>
            <a:noFill/>
          </a:ln>
        </p:spPr>
        <p:txBody>
          <a:bodyPr lIns="0" tIns="0" rIns="0" bIns="0" anchor="t" anchorCtr="0">
            <a:noAutofit/>
          </a:bodyPr>
          <a:lstStyle/>
          <a:p>
            <a:pPr>
              <a:buSzPct val="25000"/>
            </a:pPr>
            <a:r>
              <a:rPr lang="en-US" sz="2500" b="1">
                <a:latin typeface="Oswald"/>
                <a:ea typeface="Oswald"/>
                <a:cs typeface="Oswald"/>
                <a:sym typeface="Oswald"/>
              </a:rPr>
              <a:t>NUMPY AND PANDAS INTRO</a:t>
            </a:r>
          </a:p>
        </p:txBody>
      </p:sp>
      <p:pic>
        <p:nvPicPr>
          <p:cNvPr id="519" name="Shape 519"/>
          <p:cNvPicPr preferRelativeResize="0"/>
          <p:nvPr/>
        </p:nvPicPr>
        <p:blipFill>
          <a:blip r:embed="rId3">
            <a:alphaModFix/>
          </a:blip>
          <a:stretch>
            <a:fillRect/>
          </a:stretch>
        </p:blipFill>
        <p:spPr>
          <a:xfrm>
            <a:off x="1960067" y="1246367"/>
            <a:ext cx="5223867" cy="4365266"/>
          </a:xfrm>
          <a:prstGeom prst="rect">
            <a:avLst/>
          </a:prstGeom>
          <a:noFill/>
          <a:ln>
            <a:noFill/>
          </a:ln>
        </p:spPr>
      </p:pic>
    </p:spTree>
    <p:extLst>
      <p:ext uri="{BB962C8B-B14F-4D97-AF65-F5344CB8AC3E}">
        <p14:creationId xmlns:p14="http://schemas.microsoft.com/office/powerpoint/2010/main" val="9361257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446489" y="1214085"/>
            <a:ext cx="8251031" cy="3578086"/>
          </a:xfrm>
          <a:prstGeom prst="rect">
            <a:avLst/>
          </a:prstGeom>
          <a:noFill/>
          <a:ln>
            <a:noFill/>
          </a:ln>
        </p:spPr>
        <p:txBody>
          <a:bodyPr lIns="0" tIns="0" rIns="0" bIns="0" anchor="t" anchorCtr="0">
            <a:noAutofit/>
          </a:bodyPr>
          <a:lstStyle/>
          <a:p>
            <a:pPr>
              <a:buNone/>
            </a:pPr>
            <a:endParaRPr dirty="0">
              <a:latin typeface="Georgia"/>
              <a:ea typeface="Georgia"/>
              <a:cs typeface="Georgia"/>
              <a:sym typeface="Georgia"/>
            </a:endParaRPr>
          </a:p>
          <a:p>
            <a:pPr marL="160101" indent="-202128">
              <a:buSzPct val="100000"/>
              <a:buFont typeface="Georgia"/>
              <a:buChar char="‣"/>
            </a:pPr>
            <a:r>
              <a:rPr lang="en-US" dirty="0">
                <a:latin typeface="Georgia"/>
                <a:ea typeface="Georgia"/>
                <a:cs typeface="Georgia"/>
                <a:sym typeface="Georgia"/>
              </a:rPr>
              <a:t>With these packages, you can select pieces of data, do basic operations, calculate summary statistics.</a:t>
            </a:r>
          </a:p>
          <a:p>
            <a:pPr>
              <a:buNone/>
            </a:pPr>
            <a:endParaRPr dirty="0">
              <a:latin typeface="Georgia"/>
              <a:ea typeface="Georgia"/>
              <a:cs typeface="Georgia"/>
              <a:sym typeface="Georgia"/>
            </a:endParaRPr>
          </a:p>
          <a:p>
            <a:pPr marL="160101" indent="-202128">
              <a:buSzPct val="100000"/>
              <a:buFont typeface="Georgia"/>
              <a:buChar char="‣"/>
            </a:pPr>
            <a:r>
              <a:rPr lang="en-US" dirty="0">
                <a:solidFill>
                  <a:schemeClr val="dk1"/>
                </a:solidFill>
                <a:latin typeface="Georgia"/>
                <a:ea typeface="Georgia"/>
                <a:cs typeface="Georgia"/>
                <a:sym typeface="Georgia"/>
              </a:rPr>
              <a:t>Follow along and code along as we learn about </a:t>
            </a:r>
            <a:r>
              <a:rPr lang="en-US" dirty="0" err="1">
                <a:solidFill>
                  <a:schemeClr val="dk1"/>
                </a:solidFill>
                <a:latin typeface="Georgia"/>
                <a:ea typeface="Georgia"/>
                <a:cs typeface="Georgia"/>
                <a:sym typeface="Georgia"/>
              </a:rPr>
              <a:t>Numpy</a:t>
            </a:r>
            <a:r>
              <a:rPr lang="en-US" dirty="0">
                <a:solidFill>
                  <a:schemeClr val="dk1"/>
                </a:solidFill>
                <a:latin typeface="Georgia"/>
                <a:ea typeface="Georgia"/>
                <a:cs typeface="Georgia"/>
                <a:sym typeface="Georgia"/>
              </a:rPr>
              <a:t> and Pandas.</a:t>
            </a:r>
          </a:p>
        </p:txBody>
      </p:sp>
      <p:sp>
        <p:nvSpPr>
          <p:cNvPr id="525" name="Shape 525"/>
          <p:cNvSpPr/>
          <p:nvPr/>
        </p:nvSpPr>
        <p:spPr>
          <a:xfrm>
            <a:off x="446485" y="691763"/>
            <a:ext cx="5429320" cy="405423"/>
          </a:xfrm>
          <a:prstGeom prst="rect">
            <a:avLst/>
          </a:prstGeom>
          <a:noFill/>
          <a:ln>
            <a:noFill/>
          </a:ln>
        </p:spPr>
        <p:txBody>
          <a:bodyPr lIns="0" tIns="0" rIns="0" bIns="0" anchor="t" anchorCtr="0">
            <a:noAutofit/>
          </a:bodyPr>
          <a:lstStyle/>
          <a:p>
            <a:pPr>
              <a:buSzPct val="25000"/>
            </a:pPr>
            <a:r>
              <a:rPr lang="en-US" sz="2500" b="1">
                <a:latin typeface="Oswald"/>
                <a:ea typeface="Oswald"/>
                <a:cs typeface="Oswald"/>
                <a:sym typeface="Oswald"/>
              </a:rPr>
              <a:t>NUMPY AND PANDAS INTRO</a:t>
            </a:r>
          </a:p>
        </p:txBody>
      </p:sp>
    </p:spTree>
    <p:extLst>
      <p:ext uri="{BB962C8B-B14F-4D97-AF65-F5344CB8AC3E}">
        <p14:creationId xmlns:p14="http://schemas.microsoft.com/office/powerpoint/2010/main" val="194632610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 (Cont. Lecture 1)</a:t>
            </a:r>
            <a:endParaRPr lang="en-US" dirty="0"/>
          </a:p>
        </p:txBody>
      </p:sp>
      <p:sp>
        <p:nvSpPr>
          <p:cNvPr id="3" name="Content Placeholder 2"/>
          <p:cNvSpPr>
            <a:spLocks noGrp="1"/>
          </p:cNvSpPr>
          <p:nvPr>
            <p:ph idx="1"/>
          </p:nvPr>
        </p:nvSpPr>
        <p:spPr>
          <a:xfrm>
            <a:off x="457200" y="1815823"/>
            <a:ext cx="7620000" cy="4800600"/>
          </a:xfrm>
        </p:spPr>
        <p:txBody>
          <a:bodyPr/>
          <a:lstStyle/>
          <a:p>
            <a:r>
              <a:rPr lang="en-US" dirty="0" smtClean="0"/>
              <a:t>Supervised – Unsupervised learning</a:t>
            </a:r>
          </a:p>
          <a:p>
            <a:r>
              <a:rPr lang="en-US" dirty="0" smtClean="0"/>
              <a:t>Classification </a:t>
            </a:r>
            <a:r>
              <a:rPr lang="en-US" dirty="0" err="1" smtClean="0"/>
              <a:t>vs</a:t>
            </a:r>
            <a:r>
              <a:rPr lang="en-US" dirty="0" smtClean="0"/>
              <a:t> Regression</a:t>
            </a:r>
          </a:p>
          <a:p>
            <a:r>
              <a:rPr lang="en-US" dirty="0" smtClean="0"/>
              <a:t>Flexibility </a:t>
            </a:r>
            <a:r>
              <a:rPr lang="en-US" dirty="0" err="1" smtClean="0"/>
              <a:t>vs</a:t>
            </a:r>
            <a:r>
              <a:rPr lang="en-US" dirty="0" smtClean="0"/>
              <a:t> Interpretability</a:t>
            </a:r>
          </a:p>
          <a:p>
            <a:endParaRPr lang="en-US" dirty="0" smtClean="0"/>
          </a:p>
          <a:p>
            <a:endParaRPr lang="en-US" dirty="0" smtClean="0"/>
          </a:p>
          <a:p>
            <a:endParaRPr lang="en-US" dirty="0"/>
          </a:p>
        </p:txBody>
      </p:sp>
    </p:spTree>
    <p:extLst>
      <p:ext uri="{BB962C8B-B14F-4D97-AF65-F5344CB8AC3E}">
        <p14:creationId xmlns:p14="http://schemas.microsoft.com/office/powerpoint/2010/main" val="19208898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446489" y="1214085"/>
            <a:ext cx="8251031" cy="3578086"/>
          </a:xfrm>
          <a:prstGeom prst="rect">
            <a:avLst/>
          </a:prstGeom>
          <a:noFill/>
          <a:ln>
            <a:noFill/>
          </a:ln>
        </p:spPr>
        <p:txBody>
          <a:bodyPr lIns="0" tIns="0" rIns="0" bIns="0" anchor="t" anchorCtr="0">
            <a:noAutofit/>
          </a:bodyPr>
          <a:lstStyle/>
          <a:p>
            <a:pPr>
              <a:buNone/>
            </a:pPr>
            <a:endParaRPr dirty="0">
              <a:latin typeface="Georgia"/>
              <a:ea typeface="Georgia"/>
              <a:cs typeface="Georgia"/>
              <a:sym typeface="Georgia"/>
            </a:endParaRPr>
          </a:p>
          <a:p>
            <a:pPr marL="160101" indent="-202128">
              <a:buClr>
                <a:schemeClr val="dk1"/>
              </a:buClr>
              <a:buSzPct val="100000"/>
              <a:buFont typeface="Georgia"/>
              <a:buChar char="‣"/>
            </a:pPr>
            <a:r>
              <a:rPr lang="en-US" dirty="0">
                <a:solidFill>
                  <a:schemeClr val="dk1"/>
                </a:solidFill>
                <a:latin typeface="Georgia"/>
                <a:ea typeface="Georgia"/>
                <a:cs typeface="Georgia"/>
                <a:sym typeface="Georgia"/>
              </a:rPr>
              <a:t>We often have to </a:t>
            </a:r>
            <a:r>
              <a:rPr lang="en-US" dirty="0" smtClean="0">
                <a:solidFill>
                  <a:schemeClr val="dk1"/>
                </a:solidFill>
                <a:latin typeface="Georgia"/>
                <a:ea typeface="Georgia"/>
                <a:cs typeface="Georgia"/>
                <a:sym typeface="Georgia"/>
              </a:rPr>
              <a:t>validate data, </a:t>
            </a:r>
            <a:r>
              <a:rPr lang="en-US" dirty="0">
                <a:solidFill>
                  <a:schemeClr val="dk1"/>
                </a:solidFill>
                <a:latin typeface="Georgia"/>
                <a:ea typeface="Georgia"/>
                <a:cs typeface="Georgia"/>
                <a:sym typeface="Georgia"/>
              </a:rPr>
              <a:t>correct missing data, and plot our findings.</a:t>
            </a:r>
          </a:p>
          <a:p>
            <a:pPr>
              <a:buNone/>
            </a:pPr>
            <a:endParaRPr dirty="0">
              <a:solidFill>
                <a:schemeClr val="dk1"/>
              </a:solidFill>
              <a:latin typeface="Georgia"/>
              <a:ea typeface="Georgia"/>
              <a:cs typeface="Georgia"/>
              <a:sym typeface="Georgia"/>
            </a:endParaRPr>
          </a:p>
          <a:p>
            <a:pPr marL="160101" indent="-202128">
              <a:buClr>
                <a:schemeClr val="dk1"/>
              </a:buClr>
              <a:buSzPct val="100000"/>
              <a:buFont typeface="Georgia"/>
              <a:buChar char="‣"/>
            </a:pPr>
            <a:r>
              <a:rPr lang="en-US" dirty="0">
                <a:solidFill>
                  <a:schemeClr val="dk1"/>
                </a:solidFill>
                <a:latin typeface="Georgia"/>
                <a:ea typeface="Georgia"/>
                <a:cs typeface="Georgia"/>
                <a:sym typeface="Georgia"/>
              </a:rPr>
              <a:t>Once again, follow and code along.</a:t>
            </a:r>
          </a:p>
        </p:txBody>
      </p:sp>
      <p:sp>
        <p:nvSpPr>
          <p:cNvPr id="531" name="Shape 531"/>
          <p:cNvSpPr/>
          <p:nvPr/>
        </p:nvSpPr>
        <p:spPr>
          <a:xfrm>
            <a:off x="446485" y="691763"/>
            <a:ext cx="5429320" cy="405423"/>
          </a:xfrm>
          <a:prstGeom prst="rect">
            <a:avLst/>
          </a:prstGeom>
          <a:noFill/>
          <a:ln>
            <a:noFill/>
          </a:ln>
        </p:spPr>
        <p:txBody>
          <a:bodyPr lIns="0" tIns="0" rIns="0" bIns="0" anchor="t" anchorCtr="0">
            <a:noAutofit/>
          </a:bodyPr>
          <a:lstStyle/>
          <a:p>
            <a:pPr>
              <a:buSzPct val="25000"/>
            </a:pPr>
            <a:r>
              <a:rPr lang="en-US" sz="2500" b="1">
                <a:latin typeface="Oswald"/>
                <a:ea typeface="Oswald"/>
                <a:cs typeface="Oswald"/>
                <a:sym typeface="Oswald"/>
              </a:rPr>
              <a:t>NUMPY AND PANDAS INTRO</a:t>
            </a:r>
          </a:p>
        </p:txBody>
      </p:sp>
    </p:spTree>
    <p:extLst>
      <p:ext uri="{BB962C8B-B14F-4D97-AF65-F5344CB8AC3E}">
        <p14:creationId xmlns:p14="http://schemas.microsoft.com/office/powerpoint/2010/main" val="355036007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a:t>
            </a:r>
            <a:r>
              <a:rPr lang="en-US" dirty="0" err="1" smtClean="0"/>
              <a:t>vs</a:t>
            </a:r>
            <a:r>
              <a:rPr lang="en-US" dirty="0" smtClean="0"/>
              <a:t> Unsupervised Learning</a:t>
            </a:r>
            <a:endParaRPr lang="en-US" dirty="0"/>
          </a:p>
        </p:txBody>
      </p:sp>
      <p:pic>
        <p:nvPicPr>
          <p:cNvPr id="8" name="Content Placeholder 7"/>
          <p:cNvPicPr>
            <a:picLocks noGrp="1" noChangeAspect="1"/>
          </p:cNvPicPr>
          <p:nvPr>
            <p:ph idx="1"/>
          </p:nvPr>
        </p:nvPicPr>
        <p:blipFill rotWithShape="1">
          <a:blip r:embed="rId2"/>
          <a:srcRect t="18726" b="5921"/>
          <a:stretch/>
        </p:blipFill>
        <p:spPr>
          <a:xfrm>
            <a:off x="457200" y="1960308"/>
            <a:ext cx="7620000" cy="4440491"/>
          </a:xfrm>
        </p:spPr>
      </p:pic>
    </p:spTree>
    <p:extLst>
      <p:ext uri="{BB962C8B-B14F-4D97-AF65-F5344CB8AC3E}">
        <p14:creationId xmlns:p14="http://schemas.microsoft.com/office/powerpoint/2010/main" val="38387802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a:t>
            </a:r>
            <a:r>
              <a:rPr lang="en-US" dirty="0" err="1" smtClean="0"/>
              <a:t>vs</a:t>
            </a:r>
            <a:r>
              <a:rPr lang="en-US" dirty="0" smtClean="0"/>
              <a:t> Unsupervised Learning</a:t>
            </a:r>
            <a:endParaRPr lang="en-US" dirty="0"/>
          </a:p>
        </p:txBody>
      </p:sp>
      <p:pic>
        <p:nvPicPr>
          <p:cNvPr id="6" name="Content Placeholder 5"/>
          <p:cNvPicPr>
            <a:picLocks noGrp="1" noChangeAspect="1"/>
          </p:cNvPicPr>
          <p:nvPr>
            <p:ph idx="1"/>
          </p:nvPr>
        </p:nvPicPr>
        <p:blipFill>
          <a:blip r:embed="rId2"/>
          <a:srcRect t="3817" b="3817"/>
          <a:stretch>
            <a:fillRect/>
          </a:stretch>
        </p:blipFill>
        <p:spPr/>
      </p:pic>
    </p:spTree>
    <p:extLst>
      <p:ext uri="{BB962C8B-B14F-4D97-AF65-F5344CB8AC3E}">
        <p14:creationId xmlns:p14="http://schemas.microsoft.com/office/powerpoint/2010/main" val="3691862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 Classification </a:t>
            </a:r>
            <a:r>
              <a:rPr lang="en-US" dirty="0" err="1" smtClean="0"/>
              <a:t>vs</a:t>
            </a:r>
            <a:r>
              <a:rPr lang="en-US" dirty="0" smtClean="0"/>
              <a:t> Regression</a:t>
            </a:r>
            <a:endParaRPr lang="en-US" dirty="0"/>
          </a:p>
        </p:txBody>
      </p:sp>
      <p:pic>
        <p:nvPicPr>
          <p:cNvPr id="6" name="Content Placeholder 5"/>
          <p:cNvPicPr>
            <a:picLocks noGrp="1" noChangeAspect="1"/>
          </p:cNvPicPr>
          <p:nvPr>
            <p:ph idx="1"/>
          </p:nvPr>
        </p:nvPicPr>
        <p:blipFill>
          <a:blip r:embed="rId2"/>
          <a:srcRect l="10317" r="10317"/>
          <a:stretch>
            <a:fillRect/>
          </a:stretch>
        </p:blipFill>
        <p:spPr/>
      </p:pic>
    </p:spTree>
    <p:extLst>
      <p:ext uri="{BB962C8B-B14F-4D97-AF65-F5344CB8AC3E}">
        <p14:creationId xmlns:p14="http://schemas.microsoft.com/office/powerpoint/2010/main" val="23348744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Flexibility </a:t>
            </a:r>
            <a:r>
              <a:rPr lang="en-US" dirty="0" err="1" smtClean="0"/>
              <a:t>vs</a:t>
            </a:r>
            <a:r>
              <a:rPr lang="en-US" dirty="0" smtClean="0"/>
              <a:t> Interpretability</a:t>
            </a:r>
            <a:endParaRPr lang="en-US" dirty="0"/>
          </a:p>
        </p:txBody>
      </p:sp>
      <p:pic>
        <p:nvPicPr>
          <p:cNvPr id="4" name="Content Placeholder 3"/>
          <p:cNvPicPr>
            <a:picLocks noGrp="1" noChangeAspect="1"/>
          </p:cNvPicPr>
          <p:nvPr>
            <p:ph idx="1"/>
          </p:nvPr>
        </p:nvPicPr>
        <p:blipFill rotWithShape="1">
          <a:blip r:embed="rId2"/>
          <a:srcRect t="2070" b="19836"/>
          <a:stretch/>
        </p:blipFill>
        <p:spPr>
          <a:xfrm>
            <a:off x="457200" y="1600200"/>
            <a:ext cx="7620000" cy="3910858"/>
          </a:xfrm>
        </p:spPr>
      </p:pic>
    </p:spTree>
    <p:extLst>
      <p:ext uri="{BB962C8B-B14F-4D97-AF65-F5344CB8AC3E}">
        <p14:creationId xmlns:p14="http://schemas.microsoft.com/office/powerpoint/2010/main" val="12616979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000925" cy="1143000"/>
          </a:xfrm>
        </p:spPr>
        <p:txBody>
          <a:bodyPr/>
          <a:lstStyle/>
          <a:p>
            <a:r>
              <a:rPr lang="en-US" dirty="0" smtClean="0"/>
              <a:t>Learning Objectives (Lecture 2)</a:t>
            </a:r>
            <a:endParaRPr lang="en-US" dirty="0"/>
          </a:p>
        </p:txBody>
      </p:sp>
      <p:sp>
        <p:nvSpPr>
          <p:cNvPr id="3" name="Content Placeholder 2"/>
          <p:cNvSpPr>
            <a:spLocks noGrp="1"/>
          </p:cNvSpPr>
          <p:nvPr>
            <p:ph idx="1"/>
          </p:nvPr>
        </p:nvSpPr>
        <p:spPr/>
        <p:txBody>
          <a:bodyPr/>
          <a:lstStyle/>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Define a problem and types of data</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Identify data set types</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Apply the data science workflow in the pandas context</a:t>
            </a:r>
          </a:p>
          <a:p>
            <a:pPr lvl="0">
              <a:spcBef>
                <a:spcPts val="0"/>
              </a:spcBef>
              <a:buNone/>
            </a:pPr>
            <a:endParaRPr lang="en-US" sz="2400" dirty="0">
              <a:latin typeface="Georgia"/>
              <a:ea typeface="Georgia"/>
              <a:cs typeface="Georgia"/>
              <a:sym typeface="Georgia"/>
            </a:endParaRPr>
          </a:p>
          <a:p>
            <a:pPr marL="203200" lvl="0" indent="-256540">
              <a:spcBef>
                <a:spcPts val="0"/>
              </a:spcBef>
              <a:buSzPct val="100000"/>
              <a:buFont typeface="Georgia"/>
              <a:buChar char="‣"/>
            </a:pPr>
            <a:r>
              <a:rPr lang="en-US" sz="2400" dirty="0">
                <a:latin typeface="Georgia"/>
                <a:ea typeface="Georgia"/>
                <a:cs typeface="Georgia"/>
                <a:sym typeface="Georgia"/>
              </a:rPr>
              <a:t>Create an </a:t>
            </a:r>
            <a:r>
              <a:rPr lang="en-US" sz="2400" dirty="0" err="1">
                <a:latin typeface="Georgia"/>
                <a:ea typeface="Georgia"/>
                <a:cs typeface="Georgia"/>
                <a:sym typeface="Georgia"/>
              </a:rPr>
              <a:t>iPython</a:t>
            </a:r>
            <a:r>
              <a:rPr lang="en-US" sz="2400" dirty="0">
                <a:latin typeface="Georgia"/>
                <a:ea typeface="Georgia"/>
                <a:cs typeface="Georgia"/>
                <a:sym typeface="Georgia"/>
              </a:rPr>
              <a:t> Notebook to import, format, and clean using the Pandas library</a:t>
            </a:r>
          </a:p>
          <a:p>
            <a:endParaRPr lang="en-US" dirty="0"/>
          </a:p>
        </p:txBody>
      </p:sp>
    </p:spTree>
    <p:extLst>
      <p:ext uri="{BB962C8B-B14F-4D97-AF65-F5344CB8AC3E}">
        <p14:creationId xmlns:p14="http://schemas.microsoft.com/office/powerpoint/2010/main" val="2747713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types matter?</a:t>
            </a:r>
            <a:endParaRPr lang="en-US" dirty="0"/>
          </a:p>
        </p:txBody>
      </p:sp>
      <p:sp>
        <p:nvSpPr>
          <p:cNvPr id="3" name="Content Placeholder 2"/>
          <p:cNvSpPr>
            <a:spLocks noGrp="1"/>
          </p:cNvSpPr>
          <p:nvPr>
            <p:ph idx="1"/>
          </p:nvPr>
        </p:nvSpPr>
        <p:spPr/>
        <p:txBody>
          <a:bodyPr>
            <a:normAutofit/>
          </a:bodyPr>
          <a:lstStyle/>
          <a:p>
            <a:r>
              <a:rPr lang="en-US" dirty="0" smtClean="0"/>
              <a:t>Different data types have different limitations and strengths.</a:t>
            </a:r>
          </a:p>
          <a:p>
            <a:r>
              <a:rPr lang="en-US" dirty="0" smtClean="0"/>
              <a:t>Certain types of analyses aren’t possible with certain data types.</a:t>
            </a:r>
          </a:p>
          <a:p>
            <a:pPr algn="just">
              <a:lnSpc>
                <a:spcPct val="90000"/>
              </a:lnSpc>
              <a:defRPr/>
            </a:pPr>
            <a:r>
              <a:rPr lang="en-GB" altLang="en-US" sz="2400" dirty="0">
                <a:solidFill>
                  <a:schemeClr val="tx1">
                    <a:lumMod val="50000"/>
                    <a:lumOff val="50000"/>
                  </a:schemeClr>
                </a:solidFill>
                <a:latin typeface="Times New Roman" pitchFamily="18" charset="0"/>
              </a:rPr>
              <a:t>There are 3 types of data which </a:t>
            </a:r>
            <a:r>
              <a:rPr lang="en-GB" altLang="en-US" sz="2400" dirty="0" smtClean="0">
                <a:solidFill>
                  <a:schemeClr val="tx1">
                    <a:lumMod val="50000"/>
                    <a:lumOff val="50000"/>
                  </a:schemeClr>
                </a:solidFill>
                <a:latin typeface="Times New Roman" pitchFamily="18" charset="0"/>
              </a:rPr>
              <a:t>we may might </a:t>
            </a:r>
            <a:r>
              <a:rPr lang="en-GB" altLang="en-US" sz="2400" dirty="0">
                <a:solidFill>
                  <a:schemeClr val="tx1">
                    <a:lumMod val="50000"/>
                    <a:lumOff val="50000"/>
                  </a:schemeClr>
                </a:solidFill>
                <a:latin typeface="Times New Roman" pitchFamily="18" charset="0"/>
              </a:rPr>
              <a:t>use for analysis:</a:t>
            </a:r>
          </a:p>
          <a:p>
            <a:pPr marL="0" indent="0" algn="just">
              <a:lnSpc>
                <a:spcPct val="90000"/>
              </a:lnSpc>
              <a:buNone/>
              <a:defRPr/>
            </a:pPr>
            <a:endParaRPr lang="en-GB" altLang="en-US" sz="2400" dirty="0">
              <a:solidFill>
                <a:schemeClr val="tx1">
                  <a:lumMod val="50000"/>
                  <a:lumOff val="50000"/>
                </a:schemeClr>
              </a:solidFill>
              <a:latin typeface="Times New Roman" pitchFamily="18" charset="0"/>
            </a:endParaRPr>
          </a:p>
          <a:p>
            <a:pPr>
              <a:lnSpc>
                <a:spcPct val="90000"/>
              </a:lnSpc>
              <a:buNone/>
              <a:defRPr/>
            </a:pPr>
            <a:r>
              <a:rPr lang="en-GB" altLang="en-US" sz="2400" dirty="0">
                <a:solidFill>
                  <a:schemeClr val="tx1">
                    <a:lumMod val="50000"/>
                    <a:lumOff val="50000"/>
                  </a:schemeClr>
                </a:solidFill>
                <a:latin typeface="Times New Roman" pitchFamily="18" charset="0"/>
              </a:rPr>
              <a:t>	1. Time series </a:t>
            </a:r>
            <a:r>
              <a:rPr lang="en-GB" altLang="en-US" sz="2400" dirty="0" smtClean="0">
                <a:solidFill>
                  <a:schemeClr val="tx1">
                    <a:lumMod val="50000"/>
                    <a:lumOff val="50000"/>
                  </a:schemeClr>
                </a:solidFill>
                <a:latin typeface="Times New Roman" pitchFamily="18" charset="0"/>
              </a:rPr>
              <a:t>data: </a:t>
            </a:r>
            <a:r>
              <a:rPr lang="en-GB" sz="2400" u="sng" dirty="0" smtClean="0">
                <a:latin typeface="Times New Roman" charset="0"/>
              </a:rPr>
              <a:t>Time-Series data</a:t>
            </a:r>
            <a:r>
              <a:rPr lang="en-GB" sz="2400" dirty="0" smtClean="0">
                <a:latin typeface="Times New Roman" charset="0"/>
              </a:rPr>
              <a:t> </a:t>
            </a:r>
            <a:r>
              <a:rPr lang="en-GB" sz="2400" dirty="0">
                <a:latin typeface="Times New Roman" charset="0"/>
              </a:rPr>
              <a:t>are data on </a:t>
            </a:r>
            <a:r>
              <a:rPr lang="en-GB" sz="2400" dirty="0" smtClean="0">
                <a:latin typeface="Times New Roman" charset="0"/>
              </a:rPr>
              <a:t>one variable collected </a:t>
            </a:r>
            <a:r>
              <a:rPr lang="en-GB" sz="2400" dirty="0">
                <a:latin typeface="Times New Roman" charset="0"/>
              </a:rPr>
              <a:t>at a single point in time, e.g</a:t>
            </a:r>
            <a:r>
              <a:rPr lang="en-GB" sz="2400" dirty="0" smtClean="0">
                <a:latin typeface="Times New Roman" charset="0"/>
              </a:rPr>
              <a:t>.</a:t>
            </a:r>
            <a:endParaRPr lang="en-GB" altLang="en-US" sz="2400" dirty="0">
              <a:solidFill>
                <a:schemeClr val="tx1">
                  <a:lumMod val="50000"/>
                  <a:lumOff val="50000"/>
                </a:schemeClr>
              </a:solidFill>
              <a:latin typeface="Times New Roman" pitchFamily="18" charset="0"/>
            </a:endParaRPr>
          </a:p>
          <a:p>
            <a:pPr>
              <a:lnSpc>
                <a:spcPct val="90000"/>
              </a:lnSpc>
              <a:buNone/>
              <a:defRPr/>
            </a:pPr>
            <a:r>
              <a:rPr lang="en-GB" altLang="en-US" sz="2400" dirty="0">
                <a:solidFill>
                  <a:schemeClr val="tx1">
                    <a:lumMod val="50000"/>
                    <a:lumOff val="50000"/>
                  </a:schemeClr>
                </a:solidFill>
                <a:latin typeface="Times New Roman" pitchFamily="18" charset="0"/>
              </a:rPr>
              <a:t>	2. Cross-sectional </a:t>
            </a:r>
            <a:r>
              <a:rPr lang="en-GB" altLang="en-US" sz="2400" dirty="0" smtClean="0">
                <a:solidFill>
                  <a:schemeClr val="tx1">
                    <a:lumMod val="50000"/>
                    <a:lumOff val="50000"/>
                  </a:schemeClr>
                </a:solidFill>
                <a:latin typeface="Times New Roman" pitchFamily="18" charset="0"/>
              </a:rPr>
              <a:t>data: </a:t>
            </a:r>
            <a:r>
              <a:rPr lang="en-GB" sz="2400" u="sng" dirty="0">
                <a:latin typeface="Times New Roman" charset="0"/>
              </a:rPr>
              <a:t>Cross-sectional data</a:t>
            </a:r>
            <a:r>
              <a:rPr lang="en-GB" sz="2400" dirty="0">
                <a:latin typeface="Times New Roman" charset="0"/>
              </a:rPr>
              <a:t> are data on one or more variables collected at a single point in time, e.g</a:t>
            </a:r>
            <a:r>
              <a:rPr lang="en-GB" sz="2400" dirty="0" smtClean="0">
                <a:latin typeface="Times New Roman" charset="0"/>
              </a:rPr>
              <a:t>.</a:t>
            </a:r>
            <a:endParaRPr lang="en-GB" altLang="en-US" sz="2400" dirty="0">
              <a:solidFill>
                <a:schemeClr val="tx1">
                  <a:lumMod val="50000"/>
                  <a:lumOff val="50000"/>
                </a:schemeClr>
              </a:solidFill>
              <a:latin typeface="Times New Roman" pitchFamily="18" charset="0"/>
            </a:endParaRPr>
          </a:p>
          <a:p>
            <a:pPr fontAlgn="auto">
              <a:lnSpc>
                <a:spcPct val="90000"/>
              </a:lnSpc>
              <a:spcAft>
                <a:spcPts val="0"/>
              </a:spcAft>
              <a:buFontTx/>
              <a:buNone/>
              <a:defRPr/>
            </a:pPr>
            <a:r>
              <a:rPr lang="en-GB" altLang="en-US" sz="2400" dirty="0">
                <a:solidFill>
                  <a:schemeClr val="tx1">
                    <a:lumMod val="50000"/>
                    <a:lumOff val="50000"/>
                  </a:schemeClr>
                </a:solidFill>
                <a:latin typeface="Times New Roman" pitchFamily="18" charset="0"/>
              </a:rPr>
              <a:t>	3. Panel data, a combination of 1. &amp; 2.</a:t>
            </a:r>
          </a:p>
          <a:p>
            <a:endParaRPr lang="en-US" dirty="0"/>
          </a:p>
        </p:txBody>
      </p:sp>
    </p:spTree>
    <p:extLst>
      <p:ext uri="{BB962C8B-B14F-4D97-AF65-F5344CB8AC3E}">
        <p14:creationId xmlns:p14="http://schemas.microsoft.com/office/powerpoint/2010/main" val="52598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Cross-Section or Time Series?</a:t>
            </a:r>
            <a:endParaRPr lang="en-US" dirty="0"/>
          </a:p>
        </p:txBody>
      </p:sp>
      <p:sp>
        <p:nvSpPr>
          <p:cNvPr id="3" name="Content Placeholder 2"/>
          <p:cNvSpPr>
            <a:spLocks noGrp="1"/>
          </p:cNvSpPr>
          <p:nvPr>
            <p:ph idx="1"/>
          </p:nvPr>
        </p:nvSpPr>
        <p:spPr/>
        <p:txBody>
          <a:bodyPr/>
          <a:lstStyle/>
          <a:p>
            <a:pPr algn="just"/>
            <a:r>
              <a:rPr lang="en-GB" sz="2400" dirty="0" smtClean="0">
                <a:latin typeface="Times New Roman" charset="0"/>
              </a:rPr>
              <a:t> You would like to find the the </a:t>
            </a:r>
            <a:r>
              <a:rPr lang="en-GB" sz="2400" dirty="0">
                <a:latin typeface="Times New Roman" charset="0"/>
              </a:rPr>
              <a:t>relationship between company size and the return to investing in its </a:t>
            </a:r>
            <a:r>
              <a:rPr lang="en-GB" sz="2400" dirty="0" smtClean="0">
                <a:latin typeface="Times New Roman" charset="0"/>
              </a:rPr>
              <a:t>shares. You survey different company sizes and their corresponding returns. What type of data did you collect?</a:t>
            </a:r>
          </a:p>
          <a:p>
            <a:pPr>
              <a:lnSpc>
                <a:spcPct val="90000"/>
              </a:lnSpc>
              <a:buFontTx/>
              <a:buChar char="-"/>
            </a:pPr>
            <a:r>
              <a:rPr lang="en-GB" sz="2400" dirty="0" smtClean="0">
                <a:latin typeface="Times New Roman" charset="0"/>
              </a:rPr>
              <a:t>You would like to discover how the value of Apple’s stock price has varied when it announced the value of its dividend payment. What type of data will you collect to answer this question?</a:t>
            </a:r>
            <a:endParaRPr lang="en-GB" sz="2400" dirty="0">
              <a:latin typeface="Times New Roman" charset="0"/>
            </a:endParaRPr>
          </a:p>
          <a:p>
            <a:pPr algn="just"/>
            <a:endParaRPr lang="en-GB" sz="2400" dirty="0" smtClean="0">
              <a:latin typeface="Times New Roman" charset="0"/>
            </a:endParaRPr>
          </a:p>
          <a:p>
            <a:pPr algn="just">
              <a:buFontTx/>
              <a:buNone/>
            </a:pPr>
            <a:endParaRPr lang="en-GB" sz="2400" dirty="0">
              <a:latin typeface="Times New Roman" charset="0"/>
            </a:endParaRPr>
          </a:p>
          <a:p>
            <a:endParaRPr lang="en-US" dirty="0"/>
          </a:p>
        </p:txBody>
      </p:sp>
    </p:spTree>
    <p:extLst>
      <p:ext uri="{BB962C8B-B14F-4D97-AF65-F5344CB8AC3E}">
        <p14:creationId xmlns:p14="http://schemas.microsoft.com/office/powerpoint/2010/main" val="896604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169</TotalTime>
  <Words>645</Words>
  <Application>Microsoft Macintosh PowerPoint</Application>
  <PresentationFormat>On-screen Show (4:3)</PresentationFormat>
  <Paragraphs>106</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Adjacency</vt:lpstr>
      <vt:lpstr>Data Science</vt:lpstr>
      <vt:lpstr>Learning Objectives (Cont. Lecture 1)</vt:lpstr>
      <vt:lpstr>Supervised vs Unsupervised Learning</vt:lpstr>
      <vt:lpstr>Supervised vs Unsupervised Learning</vt:lpstr>
      <vt:lpstr>Supervised Learning – Classification vs Regression</vt:lpstr>
      <vt:lpstr>Flexibility vs Interpretability</vt:lpstr>
      <vt:lpstr>Learning Objectives (Lecture 2)</vt:lpstr>
      <vt:lpstr>Why data types matter?</vt:lpstr>
      <vt:lpstr>Cross-Section or Time Series?</vt:lpstr>
      <vt:lpstr>WALKTHROUGH ACQUIRE &amp; PARSES WITH PANDAS </vt:lpstr>
      <vt:lpstr>Acquire</vt:lpstr>
      <vt:lpstr>LOGISTICS OF ACQUIRING YOUR DATA </vt:lpstr>
      <vt:lpstr>PARSE:  UNDERSTANDING YOUR DATA </vt:lpstr>
      <vt:lpstr>INTRO TO DATA DICTIONARIES AND DOCUMENTATION </vt:lpstr>
      <vt:lpstr>DATA DICTIONARY EXAMPLE:  KAGGLE TITANIC DATA </vt:lpstr>
      <vt:lpstr>NUMPY AND PANDAS INTRO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HH</dc:creator>
  <cp:lastModifiedBy>HH</cp:lastModifiedBy>
  <cp:revision>9</cp:revision>
  <dcterms:created xsi:type="dcterms:W3CDTF">2016-02-01T03:23:11Z</dcterms:created>
  <dcterms:modified xsi:type="dcterms:W3CDTF">2016-02-01T06:12:30Z</dcterms:modified>
</cp:coreProperties>
</file>