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0"/>
  </p:notesMasterIdLst>
  <p:sldIdLst>
    <p:sldId id="256" r:id="rId2"/>
    <p:sldId id="258" r:id="rId3"/>
    <p:sldId id="260" r:id="rId4"/>
    <p:sldId id="262" r:id="rId5"/>
    <p:sldId id="263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3" r:id="rId41"/>
    <p:sldId id="304" r:id="rId42"/>
    <p:sldId id="305" r:id="rId43"/>
    <p:sldId id="306" r:id="rId44"/>
    <p:sldId id="307" r:id="rId45"/>
    <p:sldId id="308" r:id="rId46"/>
    <p:sldId id="309" r:id="rId47"/>
    <p:sldId id="310" r:id="rId48"/>
    <p:sldId id="311" r:id="rId49"/>
    <p:sldId id="312" r:id="rId50"/>
    <p:sldId id="313" r:id="rId51"/>
    <p:sldId id="314" r:id="rId52"/>
    <p:sldId id="315" r:id="rId53"/>
    <p:sldId id="316" r:id="rId54"/>
    <p:sldId id="317" r:id="rId55"/>
    <p:sldId id="318" r:id="rId56"/>
    <p:sldId id="319" r:id="rId57"/>
    <p:sldId id="321" r:id="rId58"/>
    <p:sldId id="323" r:id="rId5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7" d="100"/>
          <a:sy n="47" d="100"/>
        </p:scale>
        <p:origin x="-12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viewProps" Target="viewProps.xml"/><Relationship Id="rId64" Type="http://schemas.openxmlformats.org/officeDocument/2006/relationships/theme" Target="theme/theme1.xml"/><Relationship Id="rId65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notesMaster" Target="notesMasters/notesMaster1.xml"/><Relationship Id="rId61" Type="http://schemas.openxmlformats.org/officeDocument/2006/relationships/printerSettings" Target="printerSettings/printerSettings1.bin"/><Relationship Id="rId62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33723-98F8-A246-9BEA-F03C47D56D98}" type="datetimeFigureOut">
              <a:rPr lang="en-US" smtClean="0"/>
              <a:t>2/1/16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1521B-1765-6E48-AABD-36866FC7A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98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4" name="Shape 36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Shape 40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5" name="Shape 42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1" name="Shape 4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5" name="Shape 44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2" name="Shape 4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9" name="Shape 45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8" name="Shape 47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4" name="Shape 4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0" name="Shape 49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7" name="Shape 49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03" name="Shape 5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9" name="Shape 50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6" name="Shape 51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0" name="Shape 53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49" name="Shape 5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Shape 55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65" name="Shape 5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77" name="Shape 5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3" name="Shape 58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9" name="Shape 58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hape 5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5" name="Shape 59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1" name="Shape 60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7" name="Shape 60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3" name="Shape 61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0" name="Shape 62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7" name="Shape 62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hape 6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3" name="Shape 63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9" name="Shape 63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Shape 64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46" name="Shape 6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Shape 6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0" name="Shape 67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2" name="Shape 68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949D-F23B-454F-A369-E9C62A15834A}" type="datetimeFigureOut">
              <a:rPr lang="en-US" smtClean="0"/>
              <a:t>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35CE6-3B6E-144C-9527-5A86000798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949D-F23B-454F-A369-E9C62A15834A}" type="datetimeFigureOut">
              <a:rPr lang="en-US" smtClean="0"/>
              <a:t>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35CE6-3B6E-144C-9527-5A86000798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949D-F23B-454F-A369-E9C62A15834A}" type="datetimeFigureOut">
              <a:rPr lang="en-US" smtClean="0"/>
              <a:t>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35CE6-3B6E-144C-9527-5A86000798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Text, 1 Colum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46485" y="1383527"/>
            <a:ext cx="8251031" cy="667910"/>
          </a:xfrm>
          <a:prstGeom prst="rect">
            <a:avLst/>
          </a:prstGeom>
          <a:noFill/>
          <a:ln>
            <a:noFill/>
          </a:ln>
        </p:spPr>
        <p:txBody>
          <a:bodyPr lIns="72034" tIns="72034" rIns="72034" bIns="72034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180114" rtl="0">
              <a:lnSpc>
                <a:spcPct val="92592"/>
              </a:lnSpc>
              <a:spcBef>
                <a:spcPts val="0"/>
              </a:spcBef>
              <a:defRPr/>
            </a:lvl2pPr>
            <a:lvl3pPr lvl="2" indent="360228" rtl="0">
              <a:lnSpc>
                <a:spcPct val="92592"/>
              </a:lnSpc>
              <a:spcBef>
                <a:spcPts val="0"/>
              </a:spcBef>
              <a:defRPr/>
            </a:lvl3pPr>
            <a:lvl4pPr lvl="3" indent="540342" rtl="0">
              <a:lnSpc>
                <a:spcPct val="92592"/>
              </a:lnSpc>
              <a:spcBef>
                <a:spcPts val="0"/>
              </a:spcBef>
              <a:defRPr/>
            </a:lvl4pPr>
            <a:lvl5pPr lvl="4" indent="720456" rtl="0">
              <a:lnSpc>
                <a:spcPct val="92592"/>
              </a:lnSpc>
              <a:spcBef>
                <a:spcPts val="0"/>
              </a:spcBef>
              <a:defRPr/>
            </a:lvl5pPr>
            <a:lvl6pPr lvl="5" indent="900570" rtl="0">
              <a:lnSpc>
                <a:spcPct val="92592"/>
              </a:lnSpc>
              <a:spcBef>
                <a:spcPts val="0"/>
              </a:spcBef>
              <a:defRPr/>
            </a:lvl6pPr>
            <a:lvl7pPr lvl="6" indent="1080684" rtl="0">
              <a:lnSpc>
                <a:spcPct val="92592"/>
              </a:lnSpc>
              <a:spcBef>
                <a:spcPts val="0"/>
              </a:spcBef>
              <a:defRPr/>
            </a:lvl7pPr>
            <a:lvl8pPr lvl="7" indent="1260798" rtl="0">
              <a:lnSpc>
                <a:spcPct val="92592"/>
              </a:lnSpc>
              <a:spcBef>
                <a:spcPts val="0"/>
              </a:spcBef>
              <a:defRPr/>
            </a:lvl8pPr>
            <a:lvl9pPr lvl="8" indent="1440912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44415" y="2266122"/>
            <a:ext cx="8251032" cy="3578086"/>
          </a:xfrm>
          <a:prstGeom prst="rect">
            <a:avLst/>
          </a:prstGeom>
          <a:noFill/>
          <a:ln>
            <a:noFill/>
          </a:ln>
        </p:spPr>
        <p:txBody>
          <a:bodyPr lIns="72034" tIns="72034" rIns="72034" bIns="72034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Font typeface="Merriweather Sans"/>
              <a:buChar char="‣"/>
              <a:defRPr/>
            </a:lvl2pPr>
            <a:lvl3pPr lvl="2" rtl="0">
              <a:spcBef>
                <a:spcPts val="0"/>
              </a:spcBef>
              <a:buFont typeface="Merriweather Sans"/>
              <a:buChar char="‣"/>
              <a:defRPr/>
            </a:lvl3pPr>
            <a:lvl4pPr lvl="3" rtl="0">
              <a:spcBef>
                <a:spcPts val="0"/>
              </a:spcBef>
              <a:buFont typeface="Merriweather Sans"/>
              <a:buChar char="‣"/>
              <a:defRPr/>
            </a:lvl4pPr>
            <a:lvl5pPr lvl="4" rtl="0">
              <a:spcBef>
                <a:spcPts val="0"/>
              </a:spcBef>
              <a:buFont typeface="Merriweather Sans"/>
              <a:buChar char="‣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57375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">
    <p:bg>
      <p:bgPr>
        <a:solidFill>
          <a:srgbClr val="1EC9C6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446485" y="596348"/>
            <a:ext cx="8251031" cy="1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6" name="Shape 16"/>
          <p:cNvCxnSpPr/>
          <p:nvPr/>
        </p:nvCxnSpPr>
        <p:spPr>
          <a:xfrm>
            <a:off x="446485" y="1144988"/>
            <a:ext cx="8251031" cy="1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326943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949D-F23B-454F-A369-E9C62A15834A}" type="datetimeFigureOut">
              <a:rPr lang="en-US" smtClean="0"/>
              <a:t>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35CE6-3B6E-144C-9527-5A86000798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949D-F23B-454F-A369-E9C62A15834A}" type="datetimeFigureOut">
              <a:rPr lang="en-US" smtClean="0"/>
              <a:t>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35CE6-3B6E-144C-9527-5A86000798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949D-F23B-454F-A369-E9C62A15834A}" type="datetimeFigureOut">
              <a:rPr lang="en-US" smtClean="0"/>
              <a:t>2/1/16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35CE6-3B6E-144C-9527-5A86000798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949D-F23B-454F-A369-E9C62A15834A}" type="datetimeFigureOut">
              <a:rPr lang="en-US" smtClean="0"/>
              <a:t>2/1/16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35CE6-3B6E-144C-9527-5A86000798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949D-F23B-454F-A369-E9C62A15834A}" type="datetimeFigureOut">
              <a:rPr lang="en-US" smtClean="0"/>
              <a:t>2/1/16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35CE6-3B6E-144C-9527-5A86000798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949D-F23B-454F-A369-E9C62A15834A}" type="datetimeFigureOut">
              <a:rPr lang="en-US" smtClean="0"/>
              <a:t>2/1/16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35CE6-3B6E-144C-9527-5A86000798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949D-F23B-454F-A369-E9C62A15834A}" type="datetimeFigureOut">
              <a:rPr lang="en-US" smtClean="0"/>
              <a:t>2/1/16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35CE6-3B6E-144C-9527-5A860007988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949D-F23B-454F-A369-E9C62A15834A}" type="datetimeFigureOut">
              <a:rPr lang="en-US" smtClean="0"/>
              <a:t>2/1/16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E35CE6-3B6E-144C-9527-5A860007988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BE35CE6-3B6E-144C-9527-5A860007988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4CE949D-F23B-454F-A369-E9C62A15834A}" type="datetimeFigureOut">
              <a:rPr lang="en-US" smtClean="0"/>
              <a:t>2/1/16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6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Science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General Assembly Lecture 3</a:t>
            </a:r>
          </a:p>
          <a:p>
            <a:r>
              <a:rPr lang="en-US" dirty="0" smtClean="0"/>
              <a:t>Instructor: </a:t>
            </a:r>
            <a:r>
              <a:rPr lang="en-US" dirty="0" err="1" smtClean="0"/>
              <a:t>Hamed</a:t>
            </a:r>
            <a:r>
              <a:rPr lang="en-US" dirty="0" smtClean="0"/>
              <a:t> </a:t>
            </a:r>
            <a:r>
              <a:rPr lang="en-US" dirty="0" err="1" smtClean="0"/>
              <a:t>Hasheminia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764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446489" y="1214085"/>
            <a:ext cx="825103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The median refers to the midpoint in a series of numbers.</a:t>
            </a: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To find the median</a:t>
            </a: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lvl="1">
              <a:buSzPct val="100000"/>
              <a:buFont typeface="Georgia"/>
            </a:pPr>
            <a:r>
              <a:rPr lang="en-US" sz="2200">
                <a:latin typeface="Georgia"/>
                <a:ea typeface="Georgia"/>
                <a:cs typeface="Georgia"/>
                <a:sym typeface="Georgia"/>
              </a:rPr>
              <a:t>Arrange the numbers in order smallest to </a:t>
            </a:r>
          </a:p>
          <a:p>
            <a:pPr marL="360228" indent="0"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  largest.</a:t>
            </a: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lvl="1">
              <a:buSzPct val="100000"/>
              <a:buFont typeface="Georgia"/>
            </a:pPr>
            <a:r>
              <a:rPr lang="en-US" sz="2200">
                <a:latin typeface="Georgia"/>
                <a:ea typeface="Georgia"/>
                <a:cs typeface="Georgia"/>
                <a:sym typeface="Georgia"/>
              </a:rPr>
              <a:t>If there is an odd number of values, the </a:t>
            </a:r>
          </a:p>
          <a:p>
            <a:pPr marL="360228" indent="0"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  middle value is the median.</a:t>
            </a: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lvl="1">
              <a:buSzPct val="100000"/>
              <a:buFont typeface="Georgia"/>
            </a:pPr>
            <a:r>
              <a:rPr lang="en-US" sz="2200">
                <a:latin typeface="Georgia"/>
                <a:ea typeface="Georgia"/>
                <a:cs typeface="Georgia"/>
                <a:sym typeface="Georgia"/>
              </a:rPr>
              <a:t>If there is an even number of values, the </a:t>
            </a:r>
          </a:p>
          <a:p>
            <a:pPr marL="360228" indent="0"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  average of the middle two values is the </a:t>
            </a:r>
          </a:p>
          <a:p>
            <a:pPr marL="360228" indent="0"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  median.</a:t>
            </a:r>
          </a:p>
        </p:txBody>
      </p:sp>
      <p:sp>
        <p:nvSpPr>
          <p:cNvPr id="309" name="Shape 309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MEDIAN</a:t>
            </a:r>
          </a:p>
        </p:txBody>
      </p:sp>
      <p:pic>
        <p:nvPicPr>
          <p:cNvPr id="310" name="Shape 3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3486" y="2733621"/>
            <a:ext cx="3429000" cy="3434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5748898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446489" y="1214085"/>
            <a:ext cx="825103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Find the median of 19, 29, 36, 15, and 20.</a:t>
            </a: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algn="ctr"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6" name="Shape 316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MEDIAN EXAMPLE</a:t>
            </a:r>
          </a:p>
        </p:txBody>
      </p:sp>
    </p:spTree>
    <p:extLst>
      <p:ext uri="{BB962C8B-B14F-4D97-AF65-F5344CB8AC3E}">
        <p14:creationId xmlns:p14="http://schemas.microsoft.com/office/powerpoint/2010/main" val="403806944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446489" y="1214085"/>
            <a:ext cx="825103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Find the median of 19, 29, 36, 15, and 20.</a:t>
            </a: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algn="ctr"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Ordered Values:</a:t>
            </a:r>
          </a:p>
          <a:p>
            <a:pPr algn="ctr"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algn="ctr"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15, 19, 20, 29, 36</a:t>
            </a:r>
          </a:p>
          <a:p>
            <a:pPr algn="ctr"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algn="ctr"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20 is the median</a:t>
            </a:r>
          </a:p>
        </p:txBody>
      </p:sp>
      <p:sp>
        <p:nvSpPr>
          <p:cNvPr id="322" name="Shape 322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MEDIAN EXAMPLE</a:t>
            </a:r>
          </a:p>
        </p:txBody>
      </p:sp>
    </p:spTree>
    <p:extLst>
      <p:ext uri="{BB962C8B-B14F-4D97-AF65-F5344CB8AC3E}">
        <p14:creationId xmlns:p14="http://schemas.microsoft.com/office/powerpoint/2010/main" val="54955737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446489" y="1214085"/>
            <a:ext cx="825103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Find the median of 67, 28, 92, 37, 81, 75.</a:t>
            </a: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algn="ctr">
              <a:lnSpc>
                <a:spcPct val="150000"/>
              </a:lnSpc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8" name="Shape 328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MEDIAN EXAMPLE</a:t>
            </a:r>
          </a:p>
        </p:txBody>
      </p:sp>
    </p:spTree>
    <p:extLst>
      <p:ext uri="{BB962C8B-B14F-4D97-AF65-F5344CB8AC3E}">
        <p14:creationId xmlns:p14="http://schemas.microsoft.com/office/powerpoint/2010/main" val="1082802654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446489" y="1214085"/>
            <a:ext cx="825103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Find the median of 67, 28, 92, 37, 81, 75.</a:t>
            </a: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algn="ctr">
              <a:lnSpc>
                <a:spcPct val="150000"/>
              </a:lnSpc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Ordered Values:</a:t>
            </a:r>
          </a:p>
          <a:p>
            <a:pPr algn="ctr">
              <a:lnSpc>
                <a:spcPct val="150000"/>
              </a:lnSpc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28, 37, 67, 75, 81, 92</a:t>
            </a:r>
          </a:p>
          <a:p>
            <a:pPr algn="ctr">
              <a:lnSpc>
                <a:spcPct val="150000"/>
              </a:lnSpc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67 and 75 are the middle values.</a:t>
            </a:r>
          </a:p>
          <a:p>
            <a:pPr algn="ctr"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 67 + 75       142</a:t>
            </a:r>
          </a:p>
          <a:p>
            <a:pPr algn="ctr"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           ---------- = ------ = 71</a:t>
            </a:r>
          </a:p>
          <a:p>
            <a:pPr algn="ctr">
              <a:lnSpc>
                <a:spcPct val="150000"/>
              </a:lnSpc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       2               2</a:t>
            </a:r>
          </a:p>
          <a:p>
            <a:pPr algn="ctr">
              <a:lnSpc>
                <a:spcPct val="150000"/>
              </a:lnSpc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71 is the median.</a:t>
            </a:r>
          </a:p>
        </p:txBody>
      </p:sp>
      <p:sp>
        <p:nvSpPr>
          <p:cNvPr id="334" name="Shape 334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MEDIAN EXAMPLE</a:t>
            </a:r>
          </a:p>
        </p:txBody>
      </p:sp>
    </p:spTree>
    <p:extLst>
      <p:ext uri="{BB962C8B-B14F-4D97-AF65-F5344CB8AC3E}">
        <p14:creationId xmlns:p14="http://schemas.microsoft.com/office/powerpoint/2010/main" val="4242743823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446489" y="1214085"/>
            <a:ext cx="825103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The mode of a set of values is the value that occurs most often.</a:t>
            </a: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A set of values may have more than one mode or no mode.</a:t>
            </a:r>
          </a:p>
        </p:txBody>
      </p:sp>
      <p:sp>
        <p:nvSpPr>
          <p:cNvPr id="340" name="Shape 340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MODE</a:t>
            </a:r>
          </a:p>
        </p:txBody>
      </p:sp>
      <p:pic>
        <p:nvPicPr>
          <p:cNvPr id="341" name="Shape 3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1244" y="3009397"/>
            <a:ext cx="3429000" cy="3434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7363236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446489" y="1214085"/>
            <a:ext cx="825103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Find the mode of </a:t>
            </a:r>
            <a:r>
              <a:rPr lang="en-US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15, 21, 26, 25, 21, 23, 28, and 21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algn="ctr"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7" name="Shape 347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MODE EXAMPLE</a:t>
            </a:r>
          </a:p>
        </p:txBody>
      </p:sp>
    </p:spTree>
    <p:extLst>
      <p:ext uri="{BB962C8B-B14F-4D97-AF65-F5344CB8AC3E}">
        <p14:creationId xmlns:p14="http://schemas.microsoft.com/office/powerpoint/2010/main" val="3776766706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446489" y="1214085"/>
            <a:ext cx="825103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 dirty="0"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 dirty="0">
                <a:latin typeface="Georgia"/>
                <a:ea typeface="Georgia"/>
                <a:cs typeface="Georgia"/>
                <a:sym typeface="Georgia"/>
              </a:rPr>
              <a:t>Find the mode of </a:t>
            </a:r>
            <a:r>
              <a:rPr lang="en-US" dirty="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15, 21, 26, 25, 21, 23, 28, and 21</a:t>
            </a:r>
            <a:r>
              <a:rPr lang="en-US" dirty="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>
              <a:buNone/>
            </a:pPr>
            <a:endParaRPr dirty="0">
              <a:latin typeface="Georgia"/>
              <a:ea typeface="Georgia"/>
              <a:cs typeface="Georgia"/>
              <a:sym typeface="Georgia"/>
            </a:endParaRPr>
          </a:p>
          <a:p>
            <a:pPr>
              <a:buNone/>
            </a:pPr>
            <a:endParaRPr dirty="0">
              <a:latin typeface="Georgia"/>
              <a:ea typeface="Georgia"/>
              <a:cs typeface="Georgia"/>
              <a:sym typeface="Georgia"/>
            </a:endParaRPr>
          </a:p>
          <a:p>
            <a:pPr>
              <a:buNone/>
            </a:pPr>
            <a:endParaRPr dirty="0">
              <a:latin typeface="Georgia"/>
              <a:ea typeface="Georgia"/>
              <a:cs typeface="Georgia"/>
              <a:sym typeface="Georgia"/>
            </a:endParaRPr>
          </a:p>
          <a:p>
            <a:pPr>
              <a:buNone/>
            </a:pPr>
            <a:endParaRPr dirty="0">
              <a:latin typeface="Georgia"/>
              <a:ea typeface="Georgia"/>
              <a:cs typeface="Georgia"/>
              <a:sym typeface="Georgia"/>
            </a:endParaRPr>
          </a:p>
          <a:p>
            <a:pPr algn="ctr">
              <a:buNone/>
            </a:pPr>
            <a:r>
              <a:rPr lang="en-US" dirty="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15		21		23		25		26		28</a:t>
            </a:r>
          </a:p>
          <a:p>
            <a:pPr algn="ctr">
              <a:buNone/>
            </a:pPr>
            <a:endParaRPr dirty="0">
              <a:latin typeface="Georgia"/>
              <a:ea typeface="Georgia"/>
              <a:cs typeface="Georgia"/>
              <a:sym typeface="Georgia"/>
            </a:endParaRPr>
          </a:p>
          <a:p>
            <a:pPr algn="ctr">
              <a:buNone/>
            </a:pPr>
            <a:r>
              <a:rPr lang="en-US" dirty="0">
                <a:latin typeface="Georgia"/>
                <a:ea typeface="Georgia"/>
                <a:cs typeface="Georgia"/>
                <a:sym typeface="Georgia"/>
              </a:rPr>
              <a:t>21 is the mode because it occurs most frequently</a:t>
            </a:r>
          </a:p>
        </p:txBody>
      </p:sp>
      <p:sp>
        <p:nvSpPr>
          <p:cNvPr id="353" name="Shape 353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MODE EXAMPLE</a:t>
            </a:r>
          </a:p>
        </p:txBody>
      </p:sp>
      <p:pic>
        <p:nvPicPr>
          <p:cNvPr id="354" name="Shape 3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6078" y="3206086"/>
            <a:ext cx="333791" cy="445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Shape 3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3904" y="3206074"/>
            <a:ext cx="333791" cy="445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Shape 3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3904" y="2702700"/>
            <a:ext cx="333791" cy="445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Shape 3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3904" y="2199326"/>
            <a:ext cx="333791" cy="445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Shape 3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3438" y="3206074"/>
            <a:ext cx="333791" cy="445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Shape 3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8379" y="3206074"/>
            <a:ext cx="333791" cy="445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Shape 3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7265" y="3206098"/>
            <a:ext cx="333791" cy="445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Shape 3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7172" y="3206098"/>
            <a:ext cx="333791" cy="4458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4455947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446489" y="1214085"/>
            <a:ext cx="825103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Find the mode of </a:t>
            </a:r>
            <a:r>
              <a:rPr lang="en-US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12, 15, 18, 26, 15, 9, 12, and 27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algn="ctr"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7" name="Shape 367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MODE EXAMPLE</a:t>
            </a:r>
          </a:p>
        </p:txBody>
      </p:sp>
    </p:spTree>
    <p:extLst>
      <p:ext uri="{BB962C8B-B14F-4D97-AF65-F5344CB8AC3E}">
        <p14:creationId xmlns:p14="http://schemas.microsoft.com/office/powerpoint/2010/main" val="844026791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xfrm>
            <a:off x="446489" y="1214085"/>
            <a:ext cx="825103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Find the mode of </a:t>
            </a:r>
            <a:r>
              <a:rPr lang="en-US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12, 15, 18, 26, 15, 9, 12, and 27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algn="ctr">
              <a:buNone/>
            </a:pPr>
            <a:r>
              <a:rPr lang="en-US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9		12		15		18		26		27</a:t>
            </a:r>
          </a:p>
          <a:p>
            <a:pPr algn="ctr"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algn="ctr"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12 and 15 are the modes since the both occur twice.</a:t>
            </a:r>
          </a:p>
        </p:txBody>
      </p:sp>
      <p:sp>
        <p:nvSpPr>
          <p:cNvPr id="373" name="Shape 373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MODE EXAMPLE</a:t>
            </a:r>
          </a:p>
        </p:txBody>
      </p:sp>
      <p:pic>
        <p:nvPicPr>
          <p:cNvPr id="374" name="Shape 3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147" y="3206098"/>
            <a:ext cx="333791" cy="445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Shape 3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1075" y="3206098"/>
            <a:ext cx="333791" cy="445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Shape 3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1075" y="2702724"/>
            <a:ext cx="333791" cy="445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Shape 3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6266" y="3206098"/>
            <a:ext cx="333791" cy="445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Shape 3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6965" y="3206074"/>
            <a:ext cx="333791" cy="445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Shape 3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4437" y="3206098"/>
            <a:ext cx="333791" cy="445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Shape 3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7172" y="3206074"/>
            <a:ext cx="333791" cy="445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Shape 3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6266" y="2702700"/>
            <a:ext cx="333791" cy="4458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0159653"/>
      </p:ext>
    </p:extLst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STATISTICS FUNDAMENTALS</a:t>
            </a:r>
          </a:p>
        </p:txBody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446489" y="1822148"/>
            <a:ext cx="825103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U</a:t>
            </a:r>
            <a:r>
              <a:rPr lang="en-US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se NumPy and Pandas libraries to analyze datasets using basic summary statistics: mean, median, mode, max, min, quartile, inter-quartile range, variance, standard deviation, and correlation</a:t>
            </a:r>
          </a:p>
          <a:p>
            <a:pPr marL="160101" indent="-202128">
              <a:spcBef>
                <a:spcPts val="788"/>
              </a:spcBef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C</a:t>
            </a:r>
            <a:r>
              <a:rPr lang="en-US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reate data visualizations - including: line graphs, box plots, and histograms- to discern characteristics and trends in a dataset</a:t>
            </a:r>
          </a:p>
          <a:p>
            <a:pPr marL="160101" indent="-202128">
              <a:spcBef>
                <a:spcPts val="788"/>
              </a:spcBef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-US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dentify a normal distribution within a dataset using summary statistics and visualization</a:t>
            </a:r>
          </a:p>
          <a:p>
            <a:pPr marL="160101" indent="-202128">
              <a:spcBef>
                <a:spcPts val="788"/>
              </a:spcBef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-US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 variable types and complete dummy coding by hand</a:t>
            </a:r>
          </a:p>
        </p:txBody>
      </p:sp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446485" y="1383527"/>
            <a:ext cx="8251031" cy="66800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4300" b="1">
                <a:latin typeface="Oswald"/>
                <a:ea typeface="Oswald"/>
                <a:cs typeface="Oswald"/>
                <a:sym typeface="Oswald"/>
              </a:rPr>
              <a:t>LEARNING OBJECTIVES</a:t>
            </a:r>
          </a:p>
        </p:txBody>
      </p:sp>
    </p:spTree>
    <p:extLst>
      <p:ext uri="{BB962C8B-B14F-4D97-AF65-F5344CB8AC3E}">
        <p14:creationId xmlns:p14="http://schemas.microsoft.com/office/powerpoint/2010/main" val="683951154"/>
      </p:ext>
    </p:extLst>
  </p:cSld>
  <p:clrMapOvr>
    <a:masterClrMapping/>
  </p:clrMapOvr>
  <p:transition xmlns:p14="http://schemas.microsoft.com/office/powerpoint/2010/main"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body" idx="1"/>
          </p:nvPr>
        </p:nvSpPr>
        <p:spPr>
          <a:xfrm>
            <a:off x="446489" y="1214085"/>
            <a:ext cx="825103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Find the mode of </a:t>
            </a:r>
            <a:r>
              <a:rPr lang="en-US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4, 8, 15, 21, and 23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algn="ctr"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87" name="Shape 387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MODE EXAMPLE</a:t>
            </a:r>
          </a:p>
        </p:txBody>
      </p:sp>
    </p:spTree>
    <p:extLst>
      <p:ext uri="{BB962C8B-B14F-4D97-AF65-F5344CB8AC3E}">
        <p14:creationId xmlns:p14="http://schemas.microsoft.com/office/powerpoint/2010/main" val="3154959271"/>
      </p:ext>
    </p:extLst>
  </p:cSld>
  <p:clrMapOvr>
    <a:masterClrMapping/>
  </p:clrMapOvr>
  <p:transition xmlns:p14="http://schemas.microsoft.com/office/powerpoint/2010/main"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>
            <a:spLocks noGrp="1"/>
          </p:cNvSpPr>
          <p:nvPr>
            <p:ph type="body" idx="1"/>
          </p:nvPr>
        </p:nvSpPr>
        <p:spPr>
          <a:xfrm>
            <a:off x="446489" y="1214085"/>
            <a:ext cx="825103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Find the mode of </a:t>
            </a:r>
            <a:r>
              <a:rPr lang="en-US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4, 8, 15, 21, and 23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algn="ctr">
              <a:buNone/>
            </a:pPr>
            <a:r>
              <a:rPr lang="en-US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4		8		15		21		23</a:t>
            </a:r>
          </a:p>
          <a:p>
            <a:pPr algn="ctr"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algn="ctr"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There is no mode since all values occur the same number of times.</a:t>
            </a:r>
          </a:p>
        </p:txBody>
      </p:sp>
      <p:sp>
        <p:nvSpPr>
          <p:cNvPr id="393" name="Shape 393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MODE EXAMPLE</a:t>
            </a:r>
          </a:p>
        </p:txBody>
      </p:sp>
      <p:pic>
        <p:nvPicPr>
          <p:cNvPr id="394" name="Shape 3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5059" y="3206098"/>
            <a:ext cx="333791" cy="445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Shape 3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5714" y="3206098"/>
            <a:ext cx="333791" cy="445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Shape 3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7118" y="3206074"/>
            <a:ext cx="333791" cy="445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Shape 3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7007" y="3206074"/>
            <a:ext cx="333791" cy="445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Shape 3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7763" y="3206098"/>
            <a:ext cx="333791" cy="4458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1031582"/>
      </p:ext>
    </p:extLst>
  </p:cSld>
  <p:clrMapOvr>
    <a:masterClrMapping/>
  </p:clrMapOvr>
  <p:transition xmlns:p14="http://schemas.microsoft.com/office/powerpoint/2010/main"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/>
          <p:nvPr/>
        </p:nvSpPr>
        <p:spPr>
          <a:xfrm>
            <a:off x="446485" y="691763"/>
            <a:ext cx="760535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404" name="Shape 4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953" y="2912243"/>
            <a:ext cx="669727" cy="894522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Shape 405"/>
          <p:cNvSpPr txBox="1"/>
          <p:nvPr/>
        </p:nvSpPr>
        <p:spPr>
          <a:xfrm>
            <a:off x="510680" y="2061673"/>
            <a:ext cx="1940414" cy="2854299"/>
          </a:xfrm>
          <a:prstGeom prst="rect">
            <a:avLst/>
          </a:prstGeom>
          <a:noFill/>
          <a:ln>
            <a:noFill/>
          </a:ln>
        </p:spPr>
        <p:txBody>
          <a:bodyPr lIns="72034" tIns="72034" rIns="72034" bIns="72034" anchor="ctr" anchorCtr="0">
            <a:noAutofit/>
          </a:bodyPr>
          <a:lstStyle/>
          <a:p>
            <a:pPr indent="360228">
              <a:lnSpc>
                <a:spcPct val="120000"/>
              </a:lnSpc>
            </a:pPr>
            <a:r>
              <a:rPr lang="en-US" sz="9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>
              <a:lnSpc>
                <a:spcPct val="115000"/>
              </a:lnSpc>
            </a:pPr>
            <a:endParaRPr sz="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06" name="Shape 406"/>
          <p:cNvSpPr/>
          <p:nvPr/>
        </p:nvSpPr>
        <p:spPr>
          <a:xfrm>
            <a:off x="2146461" y="5439764"/>
            <a:ext cx="2932664" cy="310195"/>
          </a:xfrm>
          <a:prstGeom prst="rect">
            <a:avLst/>
          </a:prstGeom>
          <a:noFill/>
          <a:ln>
            <a:noFill/>
          </a:ln>
        </p:spPr>
        <p:txBody>
          <a:bodyPr lIns="40025" tIns="40025" rIns="40025" bIns="40025" anchor="ctr" anchorCtr="0">
            <a:noAutofit/>
          </a:bodyPr>
          <a:lstStyle/>
          <a:p>
            <a:pPr>
              <a:buSzPct val="25000"/>
            </a:pPr>
            <a:r>
              <a:rPr lang="en-US" sz="14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407" name="Shape 407"/>
          <p:cNvSpPr/>
          <p:nvPr/>
        </p:nvSpPr>
        <p:spPr>
          <a:xfrm>
            <a:off x="2102203" y="5070982"/>
            <a:ext cx="2625328" cy="2386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1600"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408" name="Shape 408"/>
          <p:cNvSpPr/>
          <p:nvPr/>
        </p:nvSpPr>
        <p:spPr>
          <a:xfrm>
            <a:off x="2082288" y="2088965"/>
            <a:ext cx="5315202" cy="2344632"/>
          </a:xfrm>
          <a:prstGeom prst="rect">
            <a:avLst/>
          </a:prstGeom>
          <a:noFill/>
          <a:ln>
            <a:noFill/>
          </a:ln>
        </p:spPr>
        <p:txBody>
          <a:bodyPr lIns="40025" tIns="40025" rIns="40025" bIns="40025" anchor="ctr" anchorCtr="0">
            <a:noAutofit/>
          </a:bodyPr>
          <a:lstStyle/>
          <a:p>
            <a:endParaRPr sz="1400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60228" indent="-270171">
              <a:buClr>
                <a:srgbClr val="333333"/>
              </a:buClr>
              <a:buSzPct val="100000"/>
              <a:buFont typeface="Georgia"/>
              <a:buAutoNum type="arabicPeriod"/>
            </a:pPr>
            <a:r>
              <a:rPr lang="en-US" sz="14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For the following groups of numbers, calculate the mean, median and mode by hand.  Also determine the min and max.</a:t>
            </a:r>
          </a:p>
          <a:p>
            <a:pPr marL="720456" lvl="1" indent="-270171">
              <a:lnSpc>
                <a:spcPct val="145000"/>
              </a:lnSpc>
              <a:spcAft>
                <a:spcPts val="945"/>
              </a:spcAft>
              <a:buClr>
                <a:srgbClr val="333333"/>
              </a:buClr>
              <a:buSzPct val="100000"/>
              <a:buFont typeface="Georgia"/>
              <a:buAutoNum type="alphaLcPeriod"/>
            </a:pPr>
            <a:r>
              <a:rPr lang="en-US" sz="14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18, 24, 17, 21, 24, 16, 29, 18</a:t>
            </a:r>
          </a:p>
          <a:p>
            <a:pPr marL="720456" lvl="1" indent="-270171">
              <a:lnSpc>
                <a:spcPct val="145000"/>
              </a:lnSpc>
              <a:spcAft>
                <a:spcPts val="945"/>
              </a:spcAft>
              <a:buClr>
                <a:srgbClr val="333333"/>
              </a:buClr>
              <a:buSzPct val="100000"/>
              <a:buFont typeface="Georgia"/>
              <a:buAutoNum type="alphaLcPeriod"/>
            </a:pPr>
            <a:r>
              <a:rPr lang="en-US" sz="14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75, 87, 49, 68, 75, 84, 98, 92</a:t>
            </a:r>
          </a:p>
          <a:p>
            <a:pPr marL="720456" lvl="1" indent="-270171">
              <a:lnSpc>
                <a:spcPct val="145000"/>
              </a:lnSpc>
              <a:spcAft>
                <a:spcPts val="945"/>
              </a:spcAft>
              <a:buClr>
                <a:srgbClr val="333333"/>
              </a:buClr>
              <a:buSzPct val="100000"/>
              <a:buFont typeface="Georgia"/>
              <a:buAutoNum type="alphaLcPeriod"/>
            </a:pPr>
            <a:r>
              <a:rPr lang="en-US" sz="14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55, 47, 38, 66, 56, 64, 44, 39</a:t>
            </a:r>
          </a:p>
        </p:txBody>
      </p:sp>
      <p:sp>
        <p:nvSpPr>
          <p:cNvPr id="409" name="Shape 409"/>
          <p:cNvSpPr/>
          <p:nvPr/>
        </p:nvSpPr>
        <p:spPr>
          <a:xfrm>
            <a:off x="2102203" y="1668037"/>
            <a:ext cx="5356125" cy="2386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1600" b="1">
                <a:latin typeface="Oswald"/>
                <a:ea typeface="Oswald"/>
                <a:cs typeface="Oswald"/>
                <a:sym typeface="Oswald"/>
              </a:rPr>
              <a:t>ANSWER THE FOLLOWING QUESTIONS (5 minutes)</a:t>
            </a:r>
          </a:p>
        </p:txBody>
      </p:sp>
      <p:cxnSp>
        <p:nvCxnSpPr>
          <p:cNvPr id="410" name="Shape 410"/>
          <p:cNvCxnSpPr/>
          <p:nvPr/>
        </p:nvCxnSpPr>
        <p:spPr>
          <a:xfrm rot="10800000">
            <a:off x="1756371" y="1648597"/>
            <a:ext cx="0" cy="437738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1435232621"/>
      </p:ext>
    </p:extLst>
  </p:cSld>
  <p:clrMapOvr>
    <a:masterClrMapping/>
  </p:clrMapOvr>
  <p:transition xmlns:p14="http://schemas.microsoft.com/office/powerpoint/2010/main"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>
            <a:spLocks noGrp="1"/>
          </p:cNvSpPr>
          <p:nvPr>
            <p:ph type="body" idx="1"/>
          </p:nvPr>
        </p:nvSpPr>
        <p:spPr>
          <a:xfrm>
            <a:off x="446489" y="1222067"/>
            <a:ext cx="825103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We can use Pandas to calculate the mean, median, mode, min, and max.</a:t>
            </a:r>
          </a:p>
          <a:p>
            <a:pPr algn="ctr">
              <a:lnSpc>
                <a:spcPct val="145000"/>
              </a:lnSpc>
              <a:spcAft>
                <a:spcPts val="945"/>
              </a:spcAft>
              <a:buNone/>
            </a:pPr>
            <a:endParaRPr sz="19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algn="ctr">
              <a:lnSpc>
                <a:spcPct val="145000"/>
              </a:lnSpc>
              <a:spcAft>
                <a:spcPts val="945"/>
              </a:spcAft>
              <a:buNone/>
            </a:pPr>
            <a:r>
              <a:rPr lang="en-US" sz="19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Methods available include: </a:t>
            </a:r>
            <a:br>
              <a:rPr lang="en-US" sz="19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9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.min() - Compute minimum value</a:t>
            </a:r>
            <a:br>
              <a:rPr lang="en-US" sz="19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9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.max() - Compute maximum value</a:t>
            </a:r>
            <a:br>
              <a:rPr lang="en-US" sz="19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9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.mean() - Compute mean value</a:t>
            </a:r>
            <a:br>
              <a:rPr lang="en-US" sz="19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9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.median() - Compute median value</a:t>
            </a:r>
            <a:br>
              <a:rPr lang="en-US" sz="19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9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.mode() - Compute mode value</a:t>
            </a:r>
            <a:br>
              <a:rPr lang="en-US" sz="19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9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.count() - Count the number of observations</a:t>
            </a: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28" name="Shape 428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CODEALONG PART 1:  BASIC STATS</a:t>
            </a:r>
          </a:p>
        </p:txBody>
      </p:sp>
    </p:spTree>
    <p:extLst>
      <p:ext uri="{BB962C8B-B14F-4D97-AF65-F5344CB8AC3E}">
        <p14:creationId xmlns:p14="http://schemas.microsoft.com/office/powerpoint/2010/main" val="3824873862"/>
      </p:ext>
    </p:extLst>
  </p:cSld>
  <p:clrMapOvr>
    <a:masterClrMapping/>
  </p:clrMapOvr>
  <p:transition xmlns:p14="http://schemas.microsoft.com/office/powerpoint/2010/main"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>
            <a:spLocks noGrp="1"/>
          </p:cNvSpPr>
          <p:nvPr>
            <p:ph type="body" idx="1"/>
          </p:nvPr>
        </p:nvSpPr>
        <p:spPr>
          <a:xfrm>
            <a:off x="446489" y="1222067"/>
            <a:ext cx="825103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Quartiles divide a rank-ordered data set into four equal parts.</a:t>
            </a: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The values that divide each part are called first, second, and third quartiles, denoted Q1, Q2, and Q3, respectively.</a:t>
            </a: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The interquartile range (IQR) is Q3 - Q1, a measure of variability.</a:t>
            </a:r>
          </a:p>
          <a:p>
            <a:pPr>
              <a:spcBef>
                <a:spcPts val="788"/>
              </a:spcBef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34" name="Shape 434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QUARTILES AND INTERQUARTILE RANGE</a:t>
            </a:r>
          </a:p>
        </p:txBody>
      </p:sp>
      <p:pic>
        <p:nvPicPr>
          <p:cNvPr id="435" name="Shape 4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6303" y="4341365"/>
            <a:ext cx="3451395" cy="2380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0851984"/>
      </p:ext>
    </p:extLst>
  </p:cSld>
  <p:clrMapOvr>
    <a:masterClrMapping/>
  </p:clrMapOvr>
  <p:transition xmlns:p14="http://schemas.microsoft.com/office/powerpoint/2010/main"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446489" y="1222067"/>
            <a:ext cx="825103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Box plots give a nice visual of min, max, mean, median, and the quartile and interquartile range.</a:t>
            </a:r>
          </a:p>
          <a:p>
            <a:pPr>
              <a:spcBef>
                <a:spcPts val="788"/>
              </a:spcBef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1" name="Shape 441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CODEALONG PART 2:  BOX PLOT</a:t>
            </a:r>
          </a:p>
        </p:txBody>
      </p:sp>
      <p:pic>
        <p:nvPicPr>
          <p:cNvPr id="442" name="Shape 4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5930" y="2712091"/>
            <a:ext cx="4212140" cy="38925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4720819"/>
      </p:ext>
    </p:extLst>
  </p:cSld>
  <p:clrMapOvr>
    <a:masterClrMapping/>
  </p:clrMapOvr>
  <p:transition xmlns:p14="http://schemas.microsoft.com/office/powerpoint/2010/main"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>
            <a:spLocks noGrp="1"/>
          </p:cNvSpPr>
          <p:nvPr>
            <p:ph type="body" idx="1"/>
          </p:nvPr>
        </p:nvSpPr>
        <p:spPr>
          <a:xfrm>
            <a:off x="446485" y="1222067"/>
            <a:ext cx="5864484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Error due to </a:t>
            </a:r>
            <a:r>
              <a:rPr lang="en-US" b="1">
                <a:latin typeface="Georgia"/>
                <a:ea typeface="Georgia"/>
                <a:cs typeface="Georgia"/>
                <a:sym typeface="Georgia"/>
              </a:rPr>
              <a:t>bias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is calculated at the difference between the </a:t>
            </a:r>
            <a:r>
              <a:rPr lang="en-US" i="1">
                <a:latin typeface="Georgia"/>
                <a:ea typeface="Georgia"/>
                <a:cs typeface="Georgia"/>
                <a:sym typeface="Georgia"/>
              </a:rPr>
              <a:t>expected prediction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of our model and the </a:t>
            </a:r>
            <a:r>
              <a:rPr lang="en-US" i="1">
                <a:latin typeface="Georgia"/>
                <a:ea typeface="Georgia"/>
                <a:cs typeface="Georgia"/>
                <a:sym typeface="Georgia"/>
              </a:rPr>
              <a:t>correct value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we are trying to predict.</a:t>
            </a: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Imagine creating multiple models on various datasets.  </a:t>
            </a:r>
            <a:r>
              <a:rPr lang="en-US" b="1">
                <a:latin typeface="Georgia"/>
                <a:ea typeface="Georgia"/>
                <a:cs typeface="Georgia"/>
                <a:sym typeface="Georgia"/>
              </a:rPr>
              <a:t>Bias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measures </a:t>
            </a:r>
            <a:r>
              <a:rPr lang="en-US" i="1">
                <a:latin typeface="Georgia"/>
                <a:ea typeface="Georgia"/>
                <a:cs typeface="Georgia"/>
                <a:sym typeface="Georgia"/>
              </a:rPr>
              <a:t>how far off in general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models’ predictions are from the correct value.</a:t>
            </a:r>
          </a:p>
        </p:txBody>
      </p:sp>
      <p:sp>
        <p:nvSpPr>
          <p:cNvPr id="448" name="Shape 448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BIAS VS. VARIANCE</a:t>
            </a:r>
          </a:p>
        </p:txBody>
      </p:sp>
      <p:pic>
        <p:nvPicPr>
          <p:cNvPr id="449" name="Shape 4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1004" y="1516402"/>
            <a:ext cx="2263676" cy="48214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7611750"/>
      </p:ext>
    </p:extLst>
  </p:cSld>
  <p:clrMapOvr>
    <a:masterClrMapping/>
  </p:clrMapOvr>
  <p:transition xmlns:p14="http://schemas.microsoft.com/office/powerpoint/2010/main"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446484" y="1222067"/>
            <a:ext cx="825103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Error due to </a:t>
            </a:r>
            <a:r>
              <a:rPr lang="en-US" b="1">
                <a:latin typeface="Georgia"/>
                <a:ea typeface="Georgia"/>
                <a:cs typeface="Georgia"/>
                <a:sym typeface="Georgia"/>
              </a:rPr>
              <a:t>variance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is taken as the variability of a model prediction for a given point.</a:t>
            </a: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Imagine creating multiple models on various datasets.  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The </a:t>
            </a:r>
            <a:r>
              <a:rPr lang="en-US" b="1">
                <a:latin typeface="Georgia"/>
                <a:ea typeface="Georgia"/>
                <a:cs typeface="Georgia"/>
                <a:sym typeface="Georgia"/>
              </a:rPr>
              <a:t>variance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is </a:t>
            </a:r>
            <a:r>
              <a:rPr lang="en-US" i="1">
                <a:latin typeface="Georgia"/>
                <a:ea typeface="Georgia"/>
                <a:cs typeface="Georgia"/>
                <a:sym typeface="Georgia"/>
              </a:rPr>
              <a:t>how much the predictions for a given point vary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between different realizations of the model.</a:t>
            </a:r>
          </a:p>
        </p:txBody>
      </p:sp>
      <p:sp>
        <p:nvSpPr>
          <p:cNvPr id="455" name="Shape 455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BIAS VS. VARIANCE</a:t>
            </a:r>
          </a:p>
        </p:txBody>
      </p:sp>
      <p:pic>
        <p:nvPicPr>
          <p:cNvPr id="456" name="Shape 4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3830" y="4046220"/>
            <a:ext cx="3576340" cy="27730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7283392"/>
      </p:ext>
    </p:extLst>
  </p:cSld>
  <p:clrMapOvr>
    <a:masterClrMapping/>
  </p:clrMapOvr>
  <p:transition xmlns:p14="http://schemas.microsoft.com/office/powerpoint/2010/main"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1" name="Shape 4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3793" y="1222067"/>
            <a:ext cx="4456412" cy="5637436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Shape 462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BIAS VS. VARIANCE</a:t>
            </a:r>
          </a:p>
        </p:txBody>
      </p:sp>
    </p:spTree>
    <p:extLst>
      <p:ext uri="{BB962C8B-B14F-4D97-AF65-F5344CB8AC3E}">
        <p14:creationId xmlns:p14="http://schemas.microsoft.com/office/powerpoint/2010/main" val="485866008"/>
      </p:ext>
    </p:extLst>
  </p:cSld>
  <p:clrMapOvr>
    <a:masterClrMapping/>
  </p:clrMapOvr>
  <p:transition xmlns:p14="http://schemas.microsoft.com/office/powerpoint/2010/main"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>
            <a:spLocks noGrp="1"/>
          </p:cNvSpPr>
          <p:nvPr>
            <p:ph type="body" idx="1"/>
          </p:nvPr>
        </p:nvSpPr>
        <p:spPr>
          <a:xfrm>
            <a:off x="446489" y="1222067"/>
            <a:ext cx="825103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Standard deviation (SD, </a:t>
            </a:r>
            <a:r>
              <a:rPr lang="en-US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σ for population, s for sample)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 is a measure that is used to quantify the amount of variation or dispersion of a set of data values.</a:t>
            </a: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Standard deviation is the square root of variance.</a:t>
            </a:r>
          </a:p>
        </p:txBody>
      </p:sp>
      <p:sp>
        <p:nvSpPr>
          <p:cNvPr id="468" name="Shape 468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STANDARD DEVIATION</a:t>
            </a:r>
          </a:p>
        </p:txBody>
      </p:sp>
      <p:pic>
        <p:nvPicPr>
          <p:cNvPr id="469" name="Shape 4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8428" y="3770349"/>
            <a:ext cx="2747143" cy="27519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6978556"/>
      </p:ext>
    </p:extLst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PRE-WORK REVIEW</a:t>
            </a:r>
          </a:p>
        </p:txBody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446489" y="899687"/>
            <a:ext cx="825103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Clr>
                <a:schemeClr val="dk1"/>
              </a:buClr>
              <a:buSzPct val="39285"/>
              <a:buNone/>
            </a:pP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>
              <a:buClr>
                <a:schemeClr val="dk1"/>
              </a:buClr>
              <a:buSzPct val="39285"/>
              <a:buNone/>
            </a:pP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Create and open an iPython Notebook</a:t>
            </a:r>
          </a:p>
          <a:p>
            <a:pPr>
              <a:buClr>
                <a:schemeClr val="dk1"/>
              </a:buClr>
              <a:buSzPct val="39285"/>
              <a:buNone/>
            </a:pP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Complete the Python pre-work</a:t>
            </a:r>
          </a:p>
          <a:p>
            <a:pPr>
              <a:buClr>
                <a:schemeClr val="dk1"/>
              </a:buClr>
              <a:buSzPct val="39285"/>
              <a:buNone/>
            </a:pP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>
              <a:spcBef>
                <a:spcPts val="788"/>
              </a:spcBef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903162952"/>
      </p:ext>
    </p:extLst>
  </p:cSld>
  <p:clrMapOvr>
    <a:masterClrMapping/>
  </p:clrMapOvr>
  <p:transition xmlns:p14="http://schemas.microsoft.com/office/powerpoint/2010/main"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>
            <a:spLocks noGrp="1"/>
          </p:cNvSpPr>
          <p:nvPr>
            <p:ph type="body" idx="1"/>
          </p:nvPr>
        </p:nvSpPr>
        <p:spPr>
          <a:xfrm>
            <a:off x="446489" y="1222067"/>
            <a:ext cx="825103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The standard error of the mean (SEM) quantifies the precision of the mean.</a:t>
            </a: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It is a measure of how far your sample mean is likely to be from the true population mean.</a:t>
            </a: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It generally increases with the size of an estimate, meaning a large standard error may not indicate the estimate of the mean is unreliable.</a:t>
            </a: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It’s often better to compare the error in relation to the size of the estimate.</a:t>
            </a:r>
          </a:p>
        </p:txBody>
      </p:sp>
      <p:sp>
        <p:nvSpPr>
          <p:cNvPr id="475" name="Shape 475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STANDARD ERROR</a:t>
            </a:r>
          </a:p>
        </p:txBody>
      </p:sp>
    </p:spTree>
    <p:extLst>
      <p:ext uri="{BB962C8B-B14F-4D97-AF65-F5344CB8AC3E}">
        <p14:creationId xmlns:p14="http://schemas.microsoft.com/office/powerpoint/2010/main" val="2433350381"/>
      </p:ext>
    </p:extLst>
  </p:cSld>
  <p:clrMapOvr>
    <a:masterClrMapping/>
  </p:clrMapOvr>
  <p:transition xmlns:p14="http://schemas.microsoft.com/office/powerpoint/2010/main"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STANDARD ERROR</a:t>
            </a:r>
          </a:p>
        </p:txBody>
      </p:sp>
      <p:pic>
        <p:nvPicPr>
          <p:cNvPr id="481" name="Shape 4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8694" y="2458433"/>
            <a:ext cx="2906613" cy="19411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4637750"/>
      </p:ext>
    </p:extLst>
  </p:cSld>
  <p:clrMapOvr>
    <a:masterClrMapping/>
  </p:clrMapOvr>
  <p:transition xmlns:p14="http://schemas.microsoft.com/office/powerpoint/2010/main"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 txBox="1">
            <a:spLocks noGrp="1"/>
          </p:cNvSpPr>
          <p:nvPr>
            <p:ph type="body" idx="1"/>
          </p:nvPr>
        </p:nvSpPr>
        <p:spPr>
          <a:xfrm>
            <a:off x="446489" y="1222067"/>
            <a:ext cx="825103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You can calculate variance and standard deviation easily in Pandas.</a:t>
            </a: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algn="ctr">
              <a:lnSpc>
                <a:spcPct val="145000"/>
              </a:lnSpc>
              <a:spcAft>
                <a:spcPts val="945"/>
              </a:spcAft>
              <a:buNone/>
            </a:pPr>
            <a:r>
              <a:rPr lang="en-US" sz="19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Methods include: </a:t>
            </a:r>
            <a:br>
              <a:rPr lang="en-US" sz="19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9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.std() - Compute Standard Deviation</a:t>
            </a:r>
            <a:br>
              <a:rPr lang="en-US" sz="19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9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.var() - Compute variance</a:t>
            </a:r>
            <a:br>
              <a:rPr lang="en-US" sz="19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9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.describe() - short cut that prints out count, mean, std, min, quartiles, max</a:t>
            </a: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>
              <a:spcBef>
                <a:spcPts val="788"/>
              </a:spcBef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7" name="Shape 487"/>
          <p:cNvSpPr/>
          <p:nvPr/>
        </p:nvSpPr>
        <p:spPr>
          <a:xfrm>
            <a:off x="446484" y="691763"/>
            <a:ext cx="8697586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CODEALONG PART 3:  STANDARD DEVIATION &amp; VARIANCE</a:t>
            </a:r>
          </a:p>
        </p:txBody>
      </p:sp>
    </p:spTree>
    <p:extLst>
      <p:ext uri="{BB962C8B-B14F-4D97-AF65-F5344CB8AC3E}">
        <p14:creationId xmlns:p14="http://schemas.microsoft.com/office/powerpoint/2010/main" val="1305751967"/>
      </p:ext>
    </p:extLst>
  </p:cSld>
  <p:clrMapOvr>
    <a:masterClrMapping/>
  </p:clrMapOvr>
  <p:transition xmlns:p14="http://schemas.microsoft.com/office/powerpoint/2010/main"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446489" y="1222067"/>
            <a:ext cx="825103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The correlation measures the extent of interdependence of variable quantities.</a:t>
            </a: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Example correlation values</a:t>
            </a:r>
          </a:p>
          <a:p>
            <a:pPr>
              <a:spcBef>
                <a:spcPts val="788"/>
              </a:spcBef>
              <a:buClr>
                <a:srgbClr val="000000"/>
              </a:buClr>
              <a:buSzPct val="39285"/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93" name="Shape 493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CORRELATION</a:t>
            </a:r>
          </a:p>
        </p:txBody>
      </p:sp>
      <p:pic>
        <p:nvPicPr>
          <p:cNvPr id="494" name="Shape 4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2106" y="3292944"/>
            <a:ext cx="5579789" cy="34021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4917567"/>
      </p:ext>
    </p:extLst>
  </p:cSld>
  <p:clrMapOvr>
    <a:masterClrMapping/>
  </p:clrMapOvr>
  <p:transition xmlns:p14="http://schemas.microsoft.com/office/powerpoint/2010/main"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xfrm>
            <a:off x="446489" y="1222067"/>
            <a:ext cx="825103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For most projects, descriptive stats will come first.  These help you get to know your dataset better.</a:t>
            </a: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Sometimes, descriptive stats may be all you need to answer your question.</a:t>
            </a:r>
          </a:p>
          <a:p>
            <a:pPr>
              <a:spcBef>
                <a:spcPts val="788"/>
              </a:spcBef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00" name="Shape 500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CONTEXT</a:t>
            </a:r>
          </a:p>
        </p:txBody>
      </p:sp>
    </p:spTree>
    <p:extLst>
      <p:ext uri="{BB962C8B-B14F-4D97-AF65-F5344CB8AC3E}">
        <p14:creationId xmlns:p14="http://schemas.microsoft.com/office/powerpoint/2010/main" val="3439226372"/>
      </p:ext>
    </p:extLst>
  </p:cSld>
  <p:clrMapOvr>
    <a:masterClrMapping/>
  </p:clrMapOvr>
  <p:transition xmlns:p14="http://schemas.microsoft.com/office/powerpoint/2010/main"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506" name="Shape 506"/>
          <p:cNvSpPr/>
          <p:nvPr/>
        </p:nvSpPr>
        <p:spPr>
          <a:xfrm>
            <a:off x="446485" y="1383528"/>
            <a:ext cx="8251031" cy="26359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lnSpc>
                <a:spcPct val="88333"/>
              </a:lnSpc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>
              <a:lnSpc>
                <a:spcPct val="88333"/>
              </a:lnSpc>
              <a:buSzPct val="25000"/>
            </a:pPr>
            <a:r>
              <a:rPr lang="en-US" sz="7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IS THIS NORMAL?</a:t>
            </a:r>
          </a:p>
        </p:txBody>
      </p:sp>
    </p:spTree>
    <p:extLst>
      <p:ext uri="{BB962C8B-B14F-4D97-AF65-F5344CB8AC3E}">
        <p14:creationId xmlns:p14="http://schemas.microsoft.com/office/powerpoint/2010/main" val="4183329661"/>
      </p:ext>
    </p:extLst>
  </p:cSld>
  <p:clrMapOvr>
    <a:masterClrMapping/>
  </p:clrMapOvr>
  <p:transition xmlns:p14="http://schemas.microsoft.com/office/powerpoint/2010/main"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 txBox="1">
            <a:spLocks noGrp="1"/>
          </p:cNvSpPr>
          <p:nvPr>
            <p:ph type="body" idx="1"/>
          </p:nvPr>
        </p:nvSpPr>
        <p:spPr>
          <a:xfrm>
            <a:off x="446489" y="1097187"/>
            <a:ext cx="825103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A normal distribution is often a key assumption to many models.</a:t>
            </a: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The normal distribution depends upon the </a:t>
            </a:r>
            <a:r>
              <a:rPr lang="en-US" i="1">
                <a:latin typeface="Georgia"/>
                <a:ea typeface="Georgia"/>
                <a:cs typeface="Georgia"/>
                <a:sym typeface="Georgia"/>
              </a:rPr>
              <a:t>mean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and the </a:t>
            </a:r>
            <a:r>
              <a:rPr lang="en-US" i="1">
                <a:latin typeface="Georgia"/>
                <a:ea typeface="Georgia"/>
                <a:cs typeface="Georgia"/>
                <a:sym typeface="Georgia"/>
              </a:rPr>
              <a:t>standard deviation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The </a:t>
            </a:r>
            <a:r>
              <a:rPr lang="en-US" i="1">
                <a:latin typeface="Georgia"/>
                <a:ea typeface="Georgia"/>
                <a:cs typeface="Georgia"/>
                <a:sym typeface="Georgia"/>
              </a:rPr>
              <a:t>mean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determines the center of the distribution.  The </a:t>
            </a:r>
            <a:r>
              <a:rPr lang="en-US" i="1">
                <a:latin typeface="Georgia"/>
                <a:ea typeface="Georgia"/>
                <a:cs typeface="Georgia"/>
                <a:sym typeface="Georgia"/>
              </a:rPr>
              <a:t>standard deviation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determines the height and width of the distribution.</a:t>
            </a:r>
          </a:p>
        </p:txBody>
      </p:sp>
      <p:sp>
        <p:nvSpPr>
          <p:cNvPr id="512" name="Shape 512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THE NORMAL DISTRIBUTION</a:t>
            </a:r>
          </a:p>
        </p:txBody>
      </p:sp>
      <p:pic>
        <p:nvPicPr>
          <p:cNvPr id="513" name="Shape 5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1288" y="4471740"/>
            <a:ext cx="4501423" cy="23862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9987473"/>
      </p:ext>
    </p:extLst>
  </p:cSld>
  <p:clrMapOvr>
    <a:masterClrMapping/>
  </p:clrMapOvr>
  <p:transition xmlns:p14="http://schemas.microsoft.com/office/powerpoint/2010/main"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 txBox="1">
            <a:spLocks noGrp="1"/>
          </p:cNvSpPr>
          <p:nvPr>
            <p:ph type="body" idx="1"/>
          </p:nvPr>
        </p:nvSpPr>
        <p:spPr>
          <a:xfrm>
            <a:off x="446489" y="950870"/>
            <a:ext cx="825103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Normal distributions are symmetric, bell-shaped curves.</a:t>
            </a: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When the standard deviation is large, the curve is short and wide.</a:t>
            </a: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When the standard deviation is small, the curve it tall and narrow.</a:t>
            </a:r>
          </a:p>
        </p:txBody>
      </p:sp>
      <p:sp>
        <p:nvSpPr>
          <p:cNvPr id="519" name="Shape 519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THE NORMAL DISTRIBUTION</a:t>
            </a:r>
          </a:p>
        </p:txBody>
      </p:sp>
      <p:pic>
        <p:nvPicPr>
          <p:cNvPr id="520" name="Shape 5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9793" y="3651808"/>
            <a:ext cx="3884414" cy="28624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7086538"/>
      </p:ext>
    </p:extLst>
  </p:cSld>
  <p:clrMapOvr>
    <a:masterClrMapping/>
  </p:clrMapOvr>
  <p:transition xmlns:p14="http://schemas.microsoft.com/office/powerpoint/2010/main"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 txBox="1">
            <a:spLocks noGrp="1"/>
          </p:cNvSpPr>
          <p:nvPr>
            <p:ph type="body" idx="1"/>
          </p:nvPr>
        </p:nvSpPr>
        <p:spPr>
          <a:xfrm>
            <a:off x="446489" y="950870"/>
            <a:ext cx="825103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Skewness is a measure of the asymmetry of the distribution of a random variable about its mean.</a:t>
            </a: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Skewness can be positive or negative, or even undefined.</a:t>
            </a:r>
          </a:p>
        </p:txBody>
      </p:sp>
      <p:sp>
        <p:nvSpPr>
          <p:cNvPr id="526" name="Shape 526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SKEWNESS</a:t>
            </a:r>
          </a:p>
        </p:txBody>
      </p:sp>
      <p:pic>
        <p:nvPicPr>
          <p:cNvPr id="527" name="Shape 5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7802" y="3095656"/>
            <a:ext cx="5868395" cy="35780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7168137"/>
      </p:ext>
    </p:extLst>
  </p:cSld>
  <p:clrMapOvr>
    <a:masterClrMapping/>
  </p:clrMapOvr>
  <p:transition xmlns:p14="http://schemas.microsoft.com/office/powerpoint/2010/main"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>
            <a:spLocks noGrp="1"/>
          </p:cNvSpPr>
          <p:nvPr>
            <p:ph type="body" idx="1"/>
          </p:nvPr>
        </p:nvSpPr>
        <p:spPr>
          <a:xfrm>
            <a:off x="446489" y="965567"/>
            <a:ext cx="825103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Kurtosis is a measure of whether the data are peaked or flat relative to a normal distribution.</a:t>
            </a: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Datasets with high kurtosis tend to have a distinct peak near the mean, decline rather rapidly, and have heavy tails. </a:t>
            </a:r>
          </a:p>
        </p:txBody>
      </p:sp>
      <p:sp>
        <p:nvSpPr>
          <p:cNvPr id="533" name="Shape 533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KURTOSIS</a:t>
            </a:r>
          </a:p>
        </p:txBody>
      </p:sp>
      <p:pic>
        <p:nvPicPr>
          <p:cNvPr id="534" name="Shape 5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1237" y="3754010"/>
            <a:ext cx="4121525" cy="31039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1777549"/>
      </p:ext>
    </p:extLst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446489" y="1214085"/>
            <a:ext cx="825103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The steps:</a:t>
            </a: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360228" indent="-320203">
              <a:buSzPct val="100000"/>
              <a:buFont typeface="Georgia"/>
              <a:buAutoNum type="arabicPeriod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Identify the problem</a:t>
            </a:r>
          </a:p>
          <a:p>
            <a:pPr marL="360228" indent="-320203">
              <a:buSzPct val="100000"/>
              <a:buFont typeface="Georgia"/>
              <a:buAutoNum type="arabicPeriod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Acquire the data</a:t>
            </a:r>
          </a:p>
          <a:p>
            <a:pPr marL="360228" indent="-320203">
              <a:buSzPct val="100000"/>
              <a:buFont typeface="Georgia"/>
              <a:buAutoNum type="arabicPeriod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Parse the data</a:t>
            </a:r>
          </a:p>
          <a:p>
            <a:pPr marL="360228" indent="-320203">
              <a:buSzPct val="100000"/>
              <a:buFont typeface="Georgia"/>
              <a:buAutoNum type="arabicPeriod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Mine the data</a:t>
            </a:r>
          </a:p>
          <a:p>
            <a:pPr marL="360228" indent="-320203">
              <a:buSzPct val="100000"/>
              <a:buFont typeface="Georgia"/>
              <a:buAutoNum type="arabicPeriod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Refine the data</a:t>
            </a:r>
          </a:p>
          <a:p>
            <a:pPr marL="360228" indent="-320203">
              <a:buSzPct val="100000"/>
              <a:buFont typeface="Georgia"/>
              <a:buAutoNum type="arabicPeriod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Build a data model</a:t>
            </a:r>
          </a:p>
          <a:p>
            <a:pPr marL="360228" indent="-320203">
              <a:buSzPct val="100000"/>
              <a:buFont typeface="Georgia"/>
              <a:buAutoNum type="arabicPeriod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Present the results</a:t>
            </a:r>
          </a:p>
        </p:txBody>
      </p:sp>
      <p:sp>
        <p:nvSpPr>
          <p:cNvPr id="264" name="Shape 264"/>
          <p:cNvSpPr/>
          <p:nvPr/>
        </p:nvSpPr>
        <p:spPr>
          <a:xfrm>
            <a:off x="446484" y="691763"/>
            <a:ext cx="8108016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LET’S REVIEW THE DATA SCIENCE WORKFLOW</a:t>
            </a:r>
          </a:p>
        </p:txBody>
      </p:sp>
      <p:pic>
        <p:nvPicPr>
          <p:cNvPr id="265" name="Shape 2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0312" y="1195442"/>
            <a:ext cx="2998616" cy="5304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3124004"/>
      </p:ext>
    </p:extLst>
  </p:cSld>
  <p:clrMapOvr>
    <a:masterClrMapping/>
  </p:clrMapOvr>
  <p:transition xmlns:p14="http://schemas.microsoft.com/office/powerpoint/2010/main"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GUIDED PRACTICE	</a:t>
            </a:r>
          </a:p>
        </p:txBody>
      </p:sp>
      <p:sp>
        <p:nvSpPr>
          <p:cNvPr id="552" name="Shape 552"/>
          <p:cNvSpPr/>
          <p:nvPr/>
        </p:nvSpPr>
        <p:spPr>
          <a:xfrm>
            <a:off x="446485" y="1383528"/>
            <a:ext cx="8251031" cy="26359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lnSpc>
                <a:spcPct val="88333"/>
              </a:lnSpc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>
              <a:lnSpc>
                <a:spcPct val="88333"/>
              </a:lnSpc>
              <a:buSzPct val="25000"/>
            </a:pPr>
            <a:r>
              <a:rPr lang="en-US" sz="7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IS THIS SKEWED?</a:t>
            </a:r>
          </a:p>
        </p:txBody>
      </p:sp>
    </p:spTree>
    <p:extLst>
      <p:ext uri="{BB962C8B-B14F-4D97-AF65-F5344CB8AC3E}">
        <p14:creationId xmlns:p14="http://schemas.microsoft.com/office/powerpoint/2010/main" val="1950471738"/>
      </p:ext>
    </p:extLst>
  </p:cSld>
  <p:clrMapOvr>
    <a:masterClrMapping/>
  </p:clrMapOvr>
  <p:transition xmlns:p14="http://schemas.microsoft.com/office/powerpoint/2010/main"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7" name="Shape 5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953" y="2912243"/>
            <a:ext cx="669727" cy="894522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Shape 558"/>
          <p:cNvSpPr txBox="1"/>
          <p:nvPr/>
        </p:nvSpPr>
        <p:spPr>
          <a:xfrm>
            <a:off x="510680" y="2061673"/>
            <a:ext cx="1940414" cy="2854299"/>
          </a:xfrm>
          <a:prstGeom prst="rect">
            <a:avLst/>
          </a:prstGeom>
          <a:noFill/>
          <a:ln>
            <a:noFill/>
          </a:ln>
        </p:spPr>
        <p:txBody>
          <a:bodyPr lIns="72034" tIns="72034" rIns="72034" bIns="72034" anchor="ctr" anchorCtr="0">
            <a:noAutofit/>
          </a:bodyPr>
          <a:lstStyle/>
          <a:p>
            <a:pPr indent="360228">
              <a:lnSpc>
                <a:spcPct val="120000"/>
              </a:lnSpc>
            </a:pPr>
            <a:r>
              <a:rPr lang="en-US" sz="9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>
              <a:lnSpc>
                <a:spcPct val="115000"/>
              </a:lnSpc>
            </a:pPr>
            <a:endParaRPr sz="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59" name="Shape 559"/>
          <p:cNvSpPr/>
          <p:nvPr/>
        </p:nvSpPr>
        <p:spPr>
          <a:xfrm>
            <a:off x="2082288" y="2088965"/>
            <a:ext cx="5315202" cy="2344632"/>
          </a:xfrm>
          <a:prstGeom prst="rect">
            <a:avLst/>
          </a:prstGeom>
          <a:noFill/>
          <a:ln>
            <a:noFill/>
          </a:ln>
        </p:spPr>
        <p:txBody>
          <a:bodyPr lIns="40025" tIns="40025" rIns="40025" bIns="40025" anchor="ctr" anchorCtr="0">
            <a:noAutofit/>
          </a:bodyPr>
          <a:lstStyle/>
          <a:p>
            <a:pPr marL="360228" indent="-270171"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400">
                <a:latin typeface="Georgia"/>
                <a:ea typeface="Georgia"/>
                <a:cs typeface="Georgia"/>
                <a:sym typeface="Georgia"/>
              </a:rPr>
              <a:t>We’re going to walk through several images of datasets.  </a:t>
            </a:r>
          </a:p>
          <a:p>
            <a:pPr marL="360228" indent="-270171"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400">
                <a:latin typeface="Georgia"/>
                <a:ea typeface="Georgia"/>
                <a:cs typeface="Georgia"/>
                <a:sym typeface="Georgia"/>
              </a:rPr>
              <a:t>For each image, vote on whether the image is:</a:t>
            </a:r>
          </a:p>
          <a:p>
            <a:pPr marL="720456" lvl="1" indent="-270171"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400">
                <a:latin typeface="Georgia"/>
                <a:ea typeface="Georgia"/>
                <a:cs typeface="Georgia"/>
                <a:sym typeface="Georgia"/>
              </a:rPr>
              <a:t>Normal</a:t>
            </a:r>
          </a:p>
          <a:p>
            <a:pPr marL="720456" lvl="1" indent="-270171"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400">
                <a:latin typeface="Georgia"/>
                <a:ea typeface="Georgia"/>
                <a:cs typeface="Georgia"/>
                <a:sym typeface="Georgia"/>
              </a:rPr>
              <a:t>Positively, negatively, or not skewed</a:t>
            </a:r>
          </a:p>
          <a:p>
            <a:pPr marL="720456" lvl="1" indent="-270171"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400">
                <a:latin typeface="Georgia"/>
                <a:ea typeface="Georgia"/>
                <a:cs typeface="Georgia"/>
                <a:sym typeface="Georgia"/>
              </a:rPr>
              <a:t>Has positive, negative, or zero kurtosis</a:t>
            </a:r>
          </a:p>
          <a:p>
            <a:pPr marL="360228" indent="-270171">
              <a:buSzPct val="100000"/>
              <a:buFont typeface="Georgia"/>
              <a:buAutoNum type="arabicPeriod"/>
            </a:pPr>
            <a:r>
              <a:rPr lang="en-US" sz="1400">
                <a:latin typeface="Georgia"/>
                <a:ea typeface="Georgia"/>
                <a:cs typeface="Georgia"/>
                <a:sym typeface="Georgia"/>
              </a:rPr>
              <a:t>Determine how you would correct the issue with each dataset to return it to the normal distribution.</a:t>
            </a:r>
          </a:p>
        </p:txBody>
      </p:sp>
      <p:sp>
        <p:nvSpPr>
          <p:cNvPr id="560" name="Shape 560"/>
          <p:cNvSpPr/>
          <p:nvPr/>
        </p:nvSpPr>
        <p:spPr>
          <a:xfrm>
            <a:off x="2102203" y="1668037"/>
            <a:ext cx="6293531" cy="2386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1600" b="1">
                <a:latin typeface="Oswald"/>
                <a:ea typeface="Oswald"/>
                <a:cs typeface="Oswald"/>
                <a:sym typeface="Oswald"/>
              </a:rPr>
              <a:t>DIRECTIONS (10 minutes)</a:t>
            </a:r>
          </a:p>
        </p:txBody>
      </p:sp>
      <p:cxnSp>
        <p:nvCxnSpPr>
          <p:cNvPr id="561" name="Shape 561"/>
          <p:cNvCxnSpPr/>
          <p:nvPr/>
        </p:nvCxnSpPr>
        <p:spPr>
          <a:xfrm rot="10800000">
            <a:off x="1756371" y="1648597"/>
            <a:ext cx="0" cy="437738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2" name="Shape 562"/>
          <p:cNvSpPr/>
          <p:nvPr/>
        </p:nvSpPr>
        <p:spPr>
          <a:xfrm>
            <a:off x="446485" y="691763"/>
            <a:ext cx="8244070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ACTIVITY: IS THIS SKEWED?</a:t>
            </a:r>
          </a:p>
        </p:txBody>
      </p:sp>
    </p:spTree>
    <p:extLst>
      <p:ext uri="{BB962C8B-B14F-4D97-AF65-F5344CB8AC3E}">
        <p14:creationId xmlns:p14="http://schemas.microsoft.com/office/powerpoint/2010/main" val="2815979916"/>
      </p:ext>
    </p:extLst>
  </p:cSld>
  <p:clrMapOvr>
    <a:masterClrMapping/>
  </p:clrMapOvr>
  <p:transition xmlns:p14="http://schemas.microsoft.com/office/powerpoint/2010/main"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568" name="Shape 568"/>
          <p:cNvSpPr/>
          <p:nvPr/>
        </p:nvSpPr>
        <p:spPr>
          <a:xfrm>
            <a:off x="446485" y="1383528"/>
            <a:ext cx="8251031" cy="26359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lnSpc>
                <a:spcPct val="88333"/>
              </a:lnSpc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>
              <a:lnSpc>
                <a:spcPct val="88333"/>
              </a:lnSpc>
              <a:buSzPct val="25000"/>
            </a:pPr>
            <a:r>
              <a:rPr lang="en-US" sz="7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VARIABLE TYPES</a:t>
            </a:r>
          </a:p>
        </p:txBody>
      </p:sp>
    </p:spTree>
    <p:extLst>
      <p:ext uri="{BB962C8B-B14F-4D97-AF65-F5344CB8AC3E}">
        <p14:creationId xmlns:p14="http://schemas.microsoft.com/office/powerpoint/2010/main" val="2621000655"/>
      </p:ext>
    </p:extLst>
  </p:cSld>
  <p:clrMapOvr>
    <a:masterClrMapping/>
  </p:clrMapOvr>
  <p:transition xmlns:p14="http://schemas.microsoft.com/office/powerpoint/2010/main"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 txBox="1">
            <a:spLocks noGrp="1"/>
          </p:cNvSpPr>
          <p:nvPr>
            <p:ph type="body" idx="1"/>
          </p:nvPr>
        </p:nvSpPr>
        <p:spPr>
          <a:xfrm>
            <a:off x="446489" y="1214085"/>
            <a:ext cx="825103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Numeric variables can take on a large range of non-predetermined, quantitative values. These are things such as height, income, etc.</a:t>
            </a: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Categorical variables can take on a specific set of variables.  These are things such as race, gender, paint colors, movie titles, etc.</a:t>
            </a: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74" name="Shape 574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VARIABLE TYPES</a:t>
            </a:r>
          </a:p>
        </p:txBody>
      </p:sp>
    </p:spTree>
    <p:extLst>
      <p:ext uri="{BB962C8B-B14F-4D97-AF65-F5344CB8AC3E}">
        <p14:creationId xmlns:p14="http://schemas.microsoft.com/office/powerpoint/2010/main" val="3085709033"/>
      </p:ext>
    </p:extLst>
  </p:cSld>
  <p:clrMapOvr>
    <a:masterClrMapping/>
  </p:clrMapOvr>
  <p:transition xmlns:p14="http://schemas.microsoft.com/office/powerpoint/2010/main"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/>
          <p:nvPr/>
        </p:nvSpPr>
        <p:spPr>
          <a:xfrm>
            <a:off x="446485" y="1383528"/>
            <a:ext cx="8251031" cy="26359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lnSpc>
                <a:spcPct val="88333"/>
              </a:lnSpc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>
              <a:lnSpc>
                <a:spcPct val="88333"/>
              </a:lnSpc>
              <a:buSzPct val="25000"/>
            </a:pPr>
            <a:r>
              <a:rPr lang="en-US" sz="7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CLASSES</a:t>
            </a:r>
          </a:p>
        </p:txBody>
      </p:sp>
      <p:sp>
        <p:nvSpPr>
          <p:cNvPr id="580" name="Shape 580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9726665"/>
      </p:ext>
    </p:extLst>
  </p:cSld>
  <p:clrMapOvr>
    <a:masterClrMapping/>
  </p:clrMapOvr>
  <p:transition xmlns:p14="http://schemas.microsoft.com/office/powerpoint/2010/main"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>
            <a:spLocks noGrp="1"/>
          </p:cNvSpPr>
          <p:nvPr>
            <p:ph type="body" idx="1"/>
          </p:nvPr>
        </p:nvSpPr>
        <p:spPr>
          <a:xfrm>
            <a:off x="446489" y="1214085"/>
            <a:ext cx="825103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Let’s say we have the categorical variable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area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, which takes on one of the following values: 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rural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suburban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, and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urban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We need to represent these numerically for a model.  So how do we code them?  </a:t>
            </a:r>
          </a:p>
        </p:txBody>
      </p:sp>
      <p:sp>
        <p:nvSpPr>
          <p:cNvPr id="586" name="Shape 586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CLASS/DUMMY VARIABLES</a:t>
            </a:r>
          </a:p>
        </p:txBody>
      </p:sp>
    </p:spTree>
    <p:extLst>
      <p:ext uri="{BB962C8B-B14F-4D97-AF65-F5344CB8AC3E}">
        <p14:creationId xmlns:p14="http://schemas.microsoft.com/office/powerpoint/2010/main" val="379664308"/>
      </p:ext>
    </p:extLst>
  </p:cSld>
  <p:clrMapOvr>
    <a:masterClrMapping/>
  </p:clrMapOvr>
  <p:transition xmlns:p14="http://schemas.microsoft.com/office/powerpoint/2010/main"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Shape 591"/>
          <p:cNvSpPr txBox="1">
            <a:spLocks noGrp="1"/>
          </p:cNvSpPr>
          <p:nvPr>
            <p:ph type="body" idx="1"/>
          </p:nvPr>
        </p:nvSpPr>
        <p:spPr>
          <a:xfrm>
            <a:off x="446489" y="1214085"/>
            <a:ext cx="825103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3703"/>
              <a:buFont typeface="Georgia"/>
              <a:buChar char="‣"/>
            </a:pPr>
            <a:r>
              <a:rPr lang="en-US" sz="2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 about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0=rural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1=suburban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, and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2=urban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?</a:t>
            </a: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92" name="Shape 592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CLASS/DUMMY VARIABLES</a:t>
            </a:r>
          </a:p>
        </p:txBody>
      </p:sp>
    </p:spTree>
    <p:extLst>
      <p:ext uri="{BB962C8B-B14F-4D97-AF65-F5344CB8AC3E}">
        <p14:creationId xmlns:p14="http://schemas.microsoft.com/office/powerpoint/2010/main" val="468046570"/>
      </p:ext>
    </p:extLst>
  </p:cSld>
  <p:clrMapOvr>
    <a:masterClrMapping/>
  </p:clrMapOvr>
  <p:transition xmlns:p14="http://schemas.microsoft.com/office/powerpoint/2010/main"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Shape 597"/>
          <p:cNvSpPr txBox="1">
            <a:spLocks noGrp="1"/>
          </p:cNvSpPr>
          <p:nvPr>
            <p:ph type="body" idx="1"/>
          </p:nvPr>
        </p:nvSpPr>
        <p:spPr>
          <a:xfrm>
            <a:off x="446489" y="1214085"/>
            <a:ext cx="825103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No, that implies that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urban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is </a:t>
            </a:r>
            <a:r>
              <a:rPr lang="en-US" i="1">
                <a:latin typeface="Georgia"/>
                <a:ea typeface="Georgia"/>
                <a:cs typeface="Georgia"/>
                <a:sym typeface="Georgia"/>
              </a:rPr>
              <a:t>twice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suburban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, an ordered relationship. This doesn’t make sense.</a:t>
            </a: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However, we can represent this information by converting the one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area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variable into two new variables,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area_urban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area_suburban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.</a:t>
            </a:r>
          </a:p>
        </p:txBody>
      </p:sp>
      <p:sp>
        <p:nvSpPr>
          <p:cNvPr id="598" name="Shape 598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CLASS/DUMMY VARIABLES</a:t>
            </a:r>
          </a:p>
        </p:txBody>
      </p:sp>
    </p:spTree>
    <p:extLst>
      <p:ext uri="{BB962C8B-B14F-4D97-AF65-F5344CB8AC3E}">
        <p14:creationId xmlns:p14="http://schemas.microsoft.com/office/powerpoint/2010/main" val="31384777"/>
      </p:ext>
    </p:extLst>
  </p:cSld>
  <p:clrMapOvr>
    <a:masterClrMapping/>
  </p:clrMapOvr>
  <p:transition xmlns:p14="http://schemas.microsoft.com/office/powerpoint/2010/main"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 txBox="1">
            <a:spLocks noGrp="1"/>
          </p:cNvSpPr>
          <p:nvPr>
            <p:ph type="body" idx="1"/>
          </p:nvPr>
        </p:nvSpPr>
        <p:spPr>
          <a:xfrm>
            <a:off x="446489" y="1214085"/>
            <a:ext cx="825103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We’ll draw out how categorical variables can be represented without implying order.</a:t>
            </a: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First, let’s choose a reference category.  This will be our “base” category.</a:t>
            </a: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It’s often good to choose the category with the largest sample size and a criteria that will help model interpretation.  If we are testing for a disease, the reference category would be people without the disease.</a:t>
            </a:r>
          </a:p>
        </p:txBody>
      </p:sp>
      <p:sp>
        <p:nvSpPr>
          <p:cNvPr id="604" name="Shape 604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CLASS/DUMMY VARIABLES</a:t>
            </a:r>
          </a:p>
        </p:txBody>
      </p:sp>
    </p:spTree>
    <p:extLst>
      <p:ext uri="{BB962C8B-B14F-4D97-AF65-F5344CB8AC3E}">
        <p14:creationId xmlns:p14="http://schemas.microsoft.com/office/powerpoint/2010/main" val="3582683973"/>
      </p:ext>
    </p:extLst>
  </p:cSld>
  <p:clrMapOvr>
    <a:masterClrMapping/>
  </p:clrMapOvr>
  <p:transition xmlns:p14="http://schemas.microsoft.com/office/powerpoint/2010/main"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 txBox="1">
            <a:spLocks noGrp="1"/>
          </p:cNvSpPr>
          <p:nvPr>
            <p:ph type="body" idx="1"/>
          </p:nvPr>
        </p:nvSpPr>
        <p:spPr>
          <a:xfrm>
            <a:off x="446489" y="1214085"/>
            <a:ext cx="825103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Step 1:  Select a reference category.  We’ll choose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rural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as our reference category.  </a:t>
            </a: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Step 2:  Convert the values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urban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suburban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, and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urban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into a numeric representation that does not imply order.</a:t>
            </a: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Step 3:  Create two new variables: 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area_urban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area_suburban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.</a:t>
            </a:r>
          </a:p>
        </p:txBody>
      </p:sp>
      <p:sp>
        <p:nvSpPr>
          <p:cNvPr id="610" name="Shape 610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CLASS/DUMMY VARIABLES</a:t>
            </a:r>
          </a:p>
        </p:txBody>
      </p:sp>
    </p:spTree>
    <p:extLst>
      <p:ext uri="{BB962C8B-B14F-4D97-AF65-F5344CB8AC3E}">
        <p14:creationId xmlns:p14="http://schemas.microsoft.com/office/powerpoint/2010/main" val="2150164437"/>
      </p:ext>
    </p:extLst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/>
        </p:nvSpPr>
        <p:spPr>
          <a:xfrm>
            <a:off x="446485" y="691763"/>
            <a:ext cx="5429320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TODAY</a:t>
            </a:r>
          </a:p>
        </p:txBody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446489" y="1214085"/>
            <a:ext cx="825103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We’re going to begin to talk about step 3:  Parsing the Data</a:t>
            </a: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We’ll begin to talk about the fundamentals of Statistics</a:t>
            </a:r>
          </a:p>
        </p:txBody>
      </p:sp>
    </p:spTree>
    <p:extLst>
      <p:ext uri="{BB962C8B-B14F-4D97-AF65-F5344CB8AC3E}">
        <p14:creationId xmlns:p14="http://schemas.microsoft.com/office/powerpoint/2010/main" val="2635725058"/>
      </p:ext>
    </p:extLst>
  </p:cSld>
  <p:clrMapOvr>
    <a:masterClrMapping/>
  </p:clrMapOvr>
  <p:transition xmlns:p14="http://schemas.microsoft.com/office/powerpoint/2010/main"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 txBox="1">
            <a:spLocks noGrp="1"/>
          </p:cNvSpPr>
          <p:nvPr>
            <p:ph type="body" idx="1"/>
          </p:nvPr>
        </p:nvSpPr>
        <p:spPr>
          <a:xfrm>
            <a:off x="446489" y="1214085"/>
            <a:ext cx="825103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Why do we need only two dummy variables?</a:t>
            </a: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We can derive all of the possible values from these two.  If an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area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isn’t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urban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or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suburban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, we know it must be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rural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In general, if you have a categorical feature with k categories, you need to create k-1 dummy variable to represent all of the information.</a:t>
            </a:r>
          </a:p>
        </p:txBody>
      </p:sp>
      <p:sp>
        <p:nvSpPr>
          <p:cNvPr id="616" name="Shape 616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CLASS/DUMMY VARIABLES</a:t>
            </a:r>
          </a:p>
        </p:txBody>
      </p:sp>
      <p:graphicFrame>
        <p:nvGraphicFramePr>
          <p:cNvPr id="617" name="Shape 617"/>
          <p:cNvGraphicFramePr/>
          <p:nvPr/>
        </p:nvGraphicFramePr>
        <p:xfrm>
          <a:off x="669736" y="2283707"/>
          <a:ext cx="7804530" cy="5222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601510"/>
                <a:gridCol w="2601510"/>
                <a:gridCol w="2601510"/>
              </a:tblGrid>
              <a:tr h="515216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rural</a:t>
                      </a:r>
                    </a:p>
                  </a:txBody>
                  <a:tcPr marL="64283" marR="64283" marT="85860" marB="8586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urban</a:t>
                      </a:r>
                    </a:p>
                  </a:txBody>
                  <a:tcPr marL="64283" marR="64283" marT="85860" marB="8586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suburban</a:t>
                      </a:r>
                    </a:p>
                  </a:txBody>
                  <a:tcPr marL="64283" marR="64283" marT="85860" marB="8586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867364"/>
      </p:ext>
    </p:extLst>
  </p:cSld>
  <p:clrMapOvr>
    <a:masterClrMapping/>
  </p:clrMapOvr>
  <p:transition xmlns:p14="http://schemas.microsoft.com/office/powerpoint/2010/main"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2" name="Shape 622"/>
          <p:cNvGraphicFramePr/>
          <p:nvPr/>
        </p:nvGraphicFramePr>
        <p:xfrm>
          <a:off x="669736" y="2352052"/>
          <a:ext cx="7804530" cy="20889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601510"/>
                <a:gridCol w="2601510"/>
                <a:gridCol w="2601510"/>
              </a:tblGrid>
              <a:tr h="515216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sz="2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4283" marR="64283" marT="85860" marB="8586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3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area_urban</a:t>
                      </a:r>
                    </a:p>
                  </a:txBody>
                  <a:tcPr marL="64283" marR="64283" marT="85860" marB="8586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3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area_suburban</a:t>
                      </a:r>
                    </a:p>
                  </a:txBody>
                  <a:tcPr marL="64283" marR="64283" marT="85860" marB="85860"/>
                </a:tc>
              </a:tr>
              <a:tr h="515216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rural</a:t>
                      </a:r>
                    </a:p>
                  </a:txBody>
                  <a:tcPr marL="64283" marR="64283" marT="85860" marB="8586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</a:p>
                  </a:txBody>
                  <a:tcPr marL="64283" marR="64283" marT="85860" marB="8586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</a:p>
                  </a:txBody>
                  <a:tcPr marL="64283" marR="64283" marT="85860" marB="85860"/>
                </a:tc>
              </a:tr>
              <a:tr h="515216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suburban</a:t>
                      </a:r>
                    </a:p>
                  </a:txBody>
                  <a:tcPr marL="64283" marR="64283" marT="85860" marB="8586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</a:p>
                  </a:txBody>
                  <a:tcPr marL="64283" marR="64283" marT="85860" marB="8586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</a:p>
                  </a:txBody>
                  <a:tcPr marL="64283" marR="64283" marT="85860" marB="85860"/>
                </a:tc>
              </a:tr>
              <a:tr h="515216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urban</a:t>
                      </a:r>
                    </a:p>
                  </a:txBody>
                  <a:tcPr marL="64283" marR="64283" marT="85860" marB="8586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</a:p>
                  </a:txBody>
                  <a:tcPr marL="64283" marR="64283" marT="85860" marB="8586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</a:p>
                  </a:txBody>
                  <a:tcPr marL="64283" marR="64283" marT="85860" marB="85860"/>
                </a:tc>
              </a:tr>
            </a:tbl>
          </a:graphicData>
        </a:graphic>
      </p:graphicFrame>
      <p:sp>
        <p:nvSpPr>
          <p:cNvPr id="623" name="Shape 623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CLASS/DUMMY VARIABLES</a:t>
            </a:r>
          </a:p>
        </p:txBody>
      </p:sp>
      <p:sp>
        <p:nvSpPr>
          <p:cNvPr id="624" name="Shape 624"/>
          <p:cNvSpPr txBox="1">
            <a:spLocks noGrp="1"/>
          </p:cNvSpPr>
          <p:nvPr>
            <p:ph type="body" idx="1"/>
          </p:nvPr>
        </p:nvSpPr>
        <p:spPr>
          <a:xfrm>
            <a:off x="446489" y="1214085"/>
            <a:ext cx="825103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 dirty="0"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 dirty="0">
                <a:latin typeface="Georgia"/>
                <a:ea typeface="Georgia"/>
                <a:cs typeface="Georgia"/>
                <a:sym typeface="Georgia"/>
              </a:rPr>
              <a:t>Let’s see our dummy variables.</a:t>
            </a:r>
          </a:p>
          <a:p>
            <a:pPr>
              <a:buNone/>
            </a:pPr>
            <a:endParaRPr dirty="0">
              <a:latin typeface="Georgia"/>
              <a:ea typeface="Georgia"/>
              <a:cs typeface="Georgia"/>
              <a:sym typeface="Georgia"/>
            </a:endParaRPr>
          </a:p>
          <a:p>
            <a:pPr>
              <a:buNone/>
            </a:pPr>
            <a:endParaRPr dirty="0">
              <a:latin typeface="Georgia"/>
              <a:ea typeface="Georgia"/>
              <a:cs typeface="Georgia"/>
              <a:sym typeface="Georgia"/>
            </a:endParaRPr>
          </a:p>
          <a:p>
            <a:pPr>
              <a:buNone/>
            </a:pPr>
            <a:endParaRPr dirty="0">
              <a:latin typeface="Georgia"/>
              <a:ea typeface="Georgia"/>
              <a:cs typeface="Georgia"/>
              <a:sym typeface="Georgia"/>
            </a:endParaRPr>
          </a:p>
          <a:p>
            <a:pPr>
              <a:buNone/>
            </a:pPr>
            <a:endParaRPr dirty="0">
              <a:latin typeface="Georgia"/>
              <a:ea typeface="Georgia"/>
              <a:cs typeface="Georgia"/>
              <a:sym typeface="Georgia"/>
            </a:endParaRPr>
          </a:p>
          <a:p>
            <a:pPr>
              <a:buNone/>
            </a:pPr>
            <a:endParaRPr dirty="0">
              <a:latin typeface="Georgia"/>
              <a:ea typeface="Georgia"/>
              <a:cs typeface="Georgia"/>
              <a:sym typeface="Georgia"/>
            </a:endParaRPr>
          </a:p>
          <a:p>
            <a:pPr>
              <a:buNone/>
            </a:pPr>
            <a:endParaRPr dirty="0">
              <a:latin typeface="Georgia"/>
              <a:ea typeface="Georgia"/>
              <a:cs typeface="Georgia"/>
              <a:sym typeface="Georgia"/>
            </a:endParaRPr>
          </a:p>
          <a:p>
            <a:pPr>
              <a:buNone/>
            </a:pPr>
            <a:endParaRPr dirty="0"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 dirty="0">
                <a:latin typeface="Georgia"/>
                <a:ea typeface="Georgia"/>
                <a:cs typeface="Georgia"/>
                <a:sym typeface="Georgia"/>
              </a:rPr>
              <a:t>As mentioned before, if we know </a:t>
            </a:r>
            <a:r>
              <a:rPr lang="en-US" sz="1900" dirty="0" err="1">
                <a:latin typeface="Consolas"/>
                <a:ea typeface="Consolas"/>
                <a:cs typeface="Consolas"/>
                <a:sym typeface="Consolas"/>
              </a:rPr>
              <a:t>area_urban</a:t>
            </a:r>
            <a:r>
              <a:rPr lang="en-US" sz="1900" dirty="0">
                <a:latin typeface="Consolas"/>
                <a:ea typeface="Consolas"/>
                <a:cs typeface="Consolas"/>
                <a:sym typeface="Consolas"/>
              </a:rPr>
              <a:t>=0</a:t>
            </a:r>
            <a:r>
              <a:rPr lang="en-US" dirty="0"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n-US" sz="1900" dirty="0" err="1">
                <a:latin typeface="Consolas"/>
                <a:ea typeface="Consolas"/>
                <a:cs typeface="Consolas"/>
                <a:sym typeface="Consolas"/>
              </a:rPr>
              <a:t>area_suburban</a:t>
            </a:r>
            <a:r>
              <a:rPr lang="en-US" sz="1900" dirty="0">
                <a:latin typeface="Consolas"/>
                <a:ea typeface="Consolas"/>
                <a:cs typeface="Consolas"/>
                <a:sym typeface="Consolas"/>
              </a:rPr>
              <a:t>=0</a:t>
            </a:r>
            <a:r>
              <a:rPr lang="en-US" dirty="0">
                <a:latin typeface="Georgia"/>
                <a:ea typeface="Georgia"/>
                <a:cs typeface="Georgia"/>
                <a:sym typeface="Georgia"/>
              </a:rPr>
              <a:t>, then the area must be </a:t>
            </a:r>
            <a:r>
              <a:rPr lang="en-US" sz="1900" dirty="0">
                <a:latin typeface="Consolas"/>
                <a:ea typeface="Consolas"/>
                <a:cs typeface="Consolas"/>
                <a:sym typeface="Consolas"/>
              </a:rPr>
              <a:t>rural</a:t>
            </a:r>
            <a:r>
              <a:rPr lang="en-US" dirty="0">
                <a:latin typeface="Georgia"/>
                <a:ea typeface="Georgia"/>
                <a:cs typeface="Georgia"/>
                <a:sym typeface="Georgi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5127298"/>
      </p:ext>
    </p:extLst>
  </p:cSld>
  <p:clrMapOvr>
    <a:masterClrMapping/>
  </p:clrMapOvr>
  <p:transition xmlns:p14="http://schemas.microsoft.com/office/powerpoint/2010/main"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CLASS/DUMMY VARIABLES</a:t>
            </a:r>
          </a:p>
        </p:txBody>
      </p:sp>
      <p:sp>
        <p:nvSpPr>
          <p:cNvPr id="630" name="Shape 630"/>
          <p:cNvSpPr txBox="1">
            <a:spLocks noGrp="1"/>
          </p:cNvSpPr>
          <p:nvPr>
            <p:ph type="body" idx="1"/>
          </p:nvPr>
        </p:nvSpPr>
        <p:spPr>
          <a:xfrm>
            <a:off x="446489" y="1214085"/>
            <a:ext cx="825103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We can do this for a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gender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variable with two categories: 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male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n-US" sz="1900">
                <a:latin typeface="Cambria"/>
                <a:ea typeface="Cambria"/>
                <a:cs typeface="Cambria"/>
                <a:sym typeface="Cambria"/>
              </a:rPr>
              <a:t>female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How many dummy variables need to be created? </a:t>
            </a:r>
          </a:p>
        </p:txBody>
      </p:sp>
    </p:spTree>
    <p:extLst>
      <p:ext uri="{BB962C8B-B14F-4D97-AF65-F5344CB8AC3E}">
        <p14:creationId xmlns:p14="http://schemas.microsoft.com/office/powerpoint/2010/main" val="3375857218"/>
      </p:ext>
    </p:extLst>
  </p:cSld>
  <p:clrMapOvr>
    <a:masterClrMapping/>
  </p:clrMapOvr>
  <p:transition xmlns:p14="http://schemas.microsoft.com/office/powerpoint/2010/main"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Shape 635"/>
          <p:cNvSpPr txBox="1">
            <a:spLocks noGrp="1"/>
          </p:cNvSpPr>
          <p:nvPr>
            <p:ph type="body" idx="1"/>
          </p:nvPr>
        </p:nvSpPr>
        <p:spPr>
          <a:xfrm>
            <a:off x="446489" y="1214085"/>
            <a:ext cx="825103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# of categories - 1 = 2 -1 = 1</a:t>
            </a:r>
          </a:p>
        </p:txBody>
      </p:sp>
      <p:sp>
        <p:nvSpPr>
          <p:cNvPr id="636" name="Shape 636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CLASS/DUMMY VARIABLES</a:t>
            </a:r>
          </a:p>
        </p:txBody>
      </p:sp>
    </p:spTree>
    <p:extLst>
      <p:ext uri="{BB962C8B-B14F-4D97-AF65-F5344CB8AC3E}">
        <p14:creationId xmlns:p14="http://schemas.microsoft.com/office/powerpoint/2010/main" val="1442002610"/>
      </p:ext>
    </p:extLst>
  </p:cSld>
  <p:clrMapOvr>
    <a:masterClrMapping/>
  </p:clrMapOvr>
  <p:transition xmlns:p14="http://schemas.microsoft.com/office/powerpoint/2010/main"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Shape 641"/>
          <p:cNvSpPr txBox="1">
            <a:spLocks noGrp="1"/>
          </p:cNvSpPr>
          <p:nvPr>
            <p:ph type="body" idx="1"/>
          </p:nvPr>
        </p:nvSpPr>
        <p:spPr>
          <a:xfrm>
            <a:off x="446489" y="1214085"/>
            <a:ext cx="825103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We will make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female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our reference category.  Thus,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female=0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male=1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This can be done in Pandas with the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get_dummies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method.</a:t>
            </a:r>
          </a:p>
        </p:txBody>
      </p:sp>
      <p:sp>
        <p:nvSpPr>
          <p:cNvPr id="642" name="Shape 642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CLASS/DUMMY VARIABLES</a:t>
            </a:r>
          </a:p>
        </p:txBody>
      </p:sp>
      <p:graphicFrame>
        <p:nvGraphicFramePr>
          <p:cNvPr id="643" name="Shape 643"/>
          <p:cNvGraphicFramePr/>
          <p:nvPr/>
        </p:nvGraphicFramePr>
        <p:xfrm>
          <a:off x="669727" y="2176670"/>
          <a:ext cx="7804546" cy="15667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902273"/>
                <a:gridCol w="3902273"/>
              </a:tblGrid>
              <a:tr h="515216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2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4283" marR="64283" marT="85860" marB="8586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3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gender_male</a:t>
                      </a:r>
                    </a:p>
                  </a:txBody>
                  <a:tcPr marL="64283" marR="64283" marT="85860" marB="85860"/>
                </a:tc>
              </a:tr>
              <a:tr h="515216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female</a:t>
                      </a:r>
                    </a:p>
                  </a:txBody>
                  <a:tcPr marL="64283" marR="64283" marT="85860" marB="8586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</a:p>
                  </a:txBody>
                  <a:tcPr marL="64283" marR="64283" marT="85860" marB="85860"/>
                </a:tc>
              </a:tr>
              <a:tr h="515216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male</a:t>
                      </a:r>
                    </a:p>
                  </a:txBody>
                  <a:tcPr marL="64283" marR="64283" marT="85860" marB="8586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</a:p>
                  </a:txBody>
                  <a:tcPr marL="64283" marR="64283" marT="85860" marB="8586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9560040"/>
      </p:ext>
    </p:extLst>
  </p:cSld>
  <p:clrMapOvr>
    <a:masterClrMapping/>
  </p:clrMapOvr>
  <p:transition xmlns:p14="http://schemas.microsoft.com/office/powerpoint/2010/main" spd="slow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Shape 648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INDEPENDENT PRACTICE</a:t>
            </a:r>
          </a:p>
        </p:txBody>
      </p:sp>
      <p:sp>
        <p:nvSpPr>
          <p:cNvPr id="649" name="Shape 649"/>
          <p:cNvSpPr/>
          <p:nvPr/>
        </p:nvSpPr>
        <p:spPr>
          <a:xfrm>
            <a:off x="446485" y="1383528"/>
            <a:ext cx="8251031" cy="26359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lnSpc>
                <a:spcPct val="88333"/>
              </a:lnSpc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>
              <a:lnSpc>
                <a:spcPct val="88333"/>
              </a:lnSpc>
              <a:buSzPct val="25000"/>
            </a:pPr>
            <a:r>
              <a:rPr lang="en-US" sz="7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DUMMY COLORS</a:t>
            </a:r>
          </a:p>
        </p:txBody>
      </p:sp>
    </p:spTree>
    <p:extLst>
      <p:ext uri="{BB962C8B-B14F-4D97-AF65-F5344CB8AC3E}">
        <p14:creationId xmlns:p14="http://schemas.microsoft.com/office/powerpoint/2010/main" val="4037221971"/>
      </p:ext>
    </p:extLst>
  </p:cSld>
  <p:clrMapOvr>
    <a:masterClrMapping/>
  </p:clrMapOvr>
  <p:transition xmlns:p14="http://schemas.microsoft.com/office/powerpoint/2010/main" spd="slow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4" name="Shape 6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953" y="2912243"/>
            <a:ext cx="669727" cy="894522"/>
          </a:xfrm>
          <a:prstGeom prst="rect">
            <a:avLst/>
          </a:prstGeom>
          <a:noFill/>
          <a:ln>
            <a:noFill/>
          </a:ln>
        </p:spPr>
      </p:pic>
      <p:sp>
        <p:nvSpPr>
          <p:cNvPr id="655" name="Shape 655"/>
          <p:cNvSpPr txBox="1"/>
          <p:nvPr/>
        </p:nvSpPr>
        <p:spPr>
          <a:xfrm>
            <a:off x="510680" y="2061673"/>
            <a:ext cx="1940414" cy="2854299"/>
          </a:xfrm>
          <a:prstGeom prst="rect">
            <a:avLst/>
          </a:prstGeom>
          <a:noFill/>
          <a:ln>
            <a:noFill/>
          </a:ln>
        </p:spPr>
        <p:txBody>
          <a:bodyPr lIns="72034" tIns="72034" rIns="72034" bIns="72034" anchor="ctr" anchorCtr="0">
            <a:noAutofit/>
          </a:bodyPr>
          <a:lstStyle/>
          <a:p>
            <a:pPr indent="360228">
              <a:lnSpc>
                <a:spcPct val="120000"/>
              </a:lnSpc>
            </a:pPr>
            <a:r>
              <a:rPr lang="en-US" sz="9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>
              <a:lnSpc>
                <a:spcPct val="115000"/>
              </a:lnSpc>
            </a:pPr>
            <a:endParaRPr sz="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56" name="Shape 656"/>
          <p:cNvSpPr/>
          <p:nvPr/>
        </p:nvSpPr>
        <p:spPr>
          <a:xfrm>
            <a:off x="2082288" y="2088965"/>
            <a:ext cx="5315202" cy="2344632"/>
          </a:xfrm>
          <a:prstGeom prst="rect">
            <a:avLst/>
          </a:prstGeom>
          <a:noFill/>
          <a:ln>
            <a:noFill/>
          </a:ln>
        </p:spPr>
        <p:txBody>
          <a:bodyPr lIns="40025" tIns="40025" rIns="40025" bIns="40025" anchor="ctr" anchorCtr="0">
            <a:noAutofit/>
          </a:bodyPr>
          <a:lstStyle/>
          <a:p>
            <a:r>
              <a:rPr lang="en-US" sz="1400">
                <a:latin typeface="Georgia"/>
                <a:ea typeface="Georgia"/>
                <a:cs typeface="Georgia"/>
                <a:sym typeface="Georgia"/>
              </a:rPr>
              <a:t>It’s important to understand the concept before we use the Pandas function </a:t>
            </a:r>
            <a:r>
              <a:rPr lang="en-US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get_dummies</a:t>
            </a:r>
            <a:r>
              <a:rPr lang="en-US" sz="1400">
                <a:latin typeface="Georgia"/>
                <a:ea typeface="Georgia"/>
                <a:cs typeface="Georgia"/>
                <a:sym typeface="Georgia"/>
              </a:rPr>
              <a:t> to create dummy variables.  So today, we’ll create our dummy variables by hand.</a:t>
            </a:r>
          </a:p>
          <a:p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marL="360228" indent="-270171"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400">
                <a:latin typeface="Georgia"/>
                <a:ea typeface="Georgia"/>
                <a:cs typeface="Georgia"/>
                <a:sym typeface="Georgia"/>
              </a:rPr>
              <a:t>Draw a table like the one on the white board.</a:t>
            </a:r>
          </a:p>
          <a:p>
            <a:pPr marL="360228" indent="-270171"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400">
                <a:latin typeface="Georgia"/>
                <a:ea typeface="Georgia"/>
                <a:cs typeface="Georgia"/>
                <a:sym typeface="Georgia"/>
              </a:rPr>
              <a:t>Create dummy variables for the variable “colors” that has 6 categories:  blue, red, green, purple, grey, and brown.  Use grey as the reference.</a:t>
            </a:r>
          </a:p>
        </p:txBody>
      </p:sp>
      <p:sp>
        <p:nvSpPr>
          <p:cNvPr id="657" name="Shape 657"/>
          <p:cNvSpPr/>
          <p:nvPr/>
        </p:nvSpPr>
        <p:spPr>
          <a:xfrm>
            <a:off x="2146468" y="5439772"/>
            <a:ext cx="5002593" cy="310195"/>
          </a:xfrm>
          <a:prstGeom prst="rect">
            <a:avLst/>
          </a:prstGeom>
          <a:noFill/>
          <a:ln>
            <a:noFill/>
          </a:ln>
        </p:spPr>
        <p:txBody>
          <a:bodyPr lIns="40025" tIns="40025" rIns="40025" bIns="40025" anchor="ctr" anchorCtr="0">
            <a:noAutofit/>
          </a:bodyPr>
          <a:lstStyle/>
          <a:p>
            <a:pPr>
              <a:buSzPct val="25000"/>
            </a:pPr>
            <a:r>
              <a:rPr lang="en-US" sz="1400">
                <a:latin typeface="Georgia"/>
                <a:ea typeface="Georgia"/>
                <a:cs typeface="Georgia"/>
                <a:sym typeface="Georgia"/>
              </a:rPr>
              <a:t>Dummy variables table for colors</a:t>
            </a:r>
          </a:p>
        </p:txBody>
      </p:sp>
      <p:sp>
        <p:nvSpPr>
          <p:cNvPr id="658" name="Shape 658"/>
          <p:cNvSpPr/>
          <p:nvPr/>
        </p:nvSpPr>
        <p:spPr>
          <a:xfrm>
            <a:off x="2102203" y="5070982"/>
            <a:ext cx="2625328" cy="2386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1600"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659" name="Shape 659"/>
          <p:cNvSpPr/>
          <p:nvPr/>
        </p:nvSpPr>
        <p:spPr>
          <a:xfrm>
            <a:off x="2102203" y="1668037"/>
            <a:ext cx="5695101" cy="2386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1600" b="1">
                <a:latin typeface="Oswald"/>
                <a:ea typeface="Oswald"/>
                <a:cs typeface="Oswald"/>
                <a:sym typeface="Oswald"/>
              </a:rPr>
              <a:t>DIRECTIONS (15 minutes)</a:t>
            </a:r>
          </a:p>
        </p:txBody>
      </p:sp>
      <p:cxnSp>
        <p:nvCxnSpPr>
          <p:cNvPr id="660" name="Shape 660"/>
          <p:cNvCxnSpPr/>
          <p:nvPr/>
        </p:nvCxnSpPr>
        <p:spPr>
          <a:xfrm rot="10800000">
            <a:off x="1756371" y="1648597"/>
            <a:ext cx="0" cy="437738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61" name="Shape 661"/>
          <p:cNvSpPr/>
          <p:nvPr/>
        </p:nvSpPr>
        <p:spPr>
          <a:xfrm>
            <a:off x="446485" y="691763"/>
            <a:ext cx="8287523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ACTIVITY: DUMMY COLORS</a:t>
            </a:r>
          </a:p>
        </p:txBody>
      </p:sp>
    </p:spTree>
    <p:extLst>
      <p:ext uri="{BB962C8B-B14F-4D97-AF65-F5344CB8AC3E}">
        <p14:creationId xmlns:p14="http://schemas.microsoft.com/office/powerpoint/2010/main" val="768264563"/>
      </p:ext>
    </p:extLst>
  </p:cSld>
  <p:clrMapOvr>
    <a:masterClrMapping/>
  </p:clrMapOvr>
  <p:transition xmlns:p14="http://schemas.microsoft.com/office/powerpoint/2010/main" spd="slow"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>
            <a:spLocks noGrp="1"/>
          </p:cNvSpPr>
          <p:nvPr>
            <p:ph type="body" idx="1"/>
          </p:nvPr>
        </p:nvSpPr>
        <p:spPr>
          <a:xfrm>
            <a:off x="446489" y="1222067"/>
            <a:ext cx="825103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Let’s go through the process for creating dummy variables for “colors”.</a:t>
            </a: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520329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We talked about several different types of summary statistics, what are they?</a:t>
            </a:r>
          </a:p>
          <a:p>
            <a:pPr marL="360228" indent="0"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520329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We covered several different types of visualizations; which ones?</a:t>
            </a:r>
          </a:p>
          <a:p>
            <a:pPr marL="360228" indent="0"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520329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We talked about the normal distribution; how do we determine your data’s distribution?</a:t>
            </a:r>
          </a:p>
          <a:p>
            <a:pPr marL="360228" indent="0"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Any other questions?</a:t>
            </a:r>
          </a:p>
          <a:p>
            <a:pPr>
              <a:spcBef>
                <a:spcPts val="788"/>
              </a:spcBef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73" name="Shape 673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2069767369"/>
      </p:ext>
    </p:extLst>
  </p:cSld>
  <p:clrMapOvr>
    <a:masterClrMapping/>
  </p:clrMapOvr>
  <p:transition xmlns:p14="http://schemas.microsoft.com/office/powerpoint/2010/main" spd="slow"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BEFORE NEXT CLASS</a:t>
            </a:r>
          </a:p>
        </p:txBody>
      </p:sp>
      <p:sp>
        <p:nvSpPr>
          <p:cNvPr id="685" name="Shape 685"/>
          <p:cNvSpPr txBox="1">
            <a:spLocks noGrp="1"/>
          </p:cNvSpPr>
          <p:nvPr>
            <p:ph type="title"/>
          </p:nvPr>
        </p:nvSpPr>
        <p:spPr>
          <a:xfrm>
            <a:off x="446485" y="1383527"/>
            <a:ext cx="8251031" cy="66800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4300" b="1">
                <a:latin typeface="Oswald"/>
                <a:ea typeface="Oswald"/>
                <a:cs typeface="Oswald"/>
                <a:sym typeface="Oswald"/>
              </a:rPr>
              <a:t>DUE DATE</a:t>
            </a:r>
          </a:p>
        </p:txBody>
      </p:sp>
      <p:sp>
        <p:nvSpPr>
          <p:cNvPr id="686" name="Shape 686"/>
          <p:cNvSpPr txBox="1">
            <a:spLocks noGrp="1"/>
          </p:cNvSpPr>
          <p:nvPr>
            <p:ph type="body" idx="1"/>
          </p:nvPr>
        </p:nvSpPr>
        <p:spPr>
          <a:xfrm>
            <a:off x="444415" y="2266122"/>
            <a:ext cx="825103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Project: Unit Project 2</a:t>
            </a:r>
          </a:p>
          <a:p>
            <a:pPr>
              <a:spcBef>
                <a:spcPts val="788"/>
              </a:spcBef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296510765"/>
      </p:ext>
    </p:extLst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446489" y="1214085"/>
            <a:ext cx="825103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Mean</a:t>
            </a: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Median</a:t>
            </a: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Mode</a:t>
            </a: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Max</a:t>
            </a: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Min</a:t>
            </a: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Quartile</a:t>
            </a: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Interquartile Range</a:t>
            </a: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Variance</a:t>
            </a: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Standard Deviation</a:t>
            </a: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Correlation</a:t>
            </a:r>
          </a:p>
          <a:p>
            <a:pPr>
              <a:spcBef>
                <a:spcPts val="788"/>
              </a:spcBef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3" name="Shape 283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WE’RE GOING TO COVER SEVERAL TOPICS</a:t>
            </a:r>
          </a:p>
        </p:txBody>
      </p:sp>
    </p:spTree>
    <p:extLst>
      <p:ext uri="{BB962C8B-B14F-4D97-AF65-F5344CB8AC3E}">
        <p14:creationId xmlns:p14="http://schemas.microsoft.com/office/powerpoint/2010/main" val="1355031663"/>
      </p:ext>
    </p:extLst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446489" y="1214085"/>
            <a:ext cx="825103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The mean of a set of values is the sum of the values divided by the number of values.  It is also called the average.</a:t>
            </a:r>
          </a:p>
        </p:txBody>
      </p:sp>
      <p:sp>
        <p:nvSpPr>
          <p:cNvPr id="289" name="Shape 289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MEAN</a:t>
            </a:r>
          </a:p>
        </p:txBody>
      </p:sp>
      <p:pic>
        <p:nvPicPr>
          <p:cNvPr id="290" name="Shape 2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774" y="3119040"/>
            <a:ext cx="3083079" cy="2370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Shape 2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5277" y="2587023"/>
            <a:ext cx="3429000" cy="3434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4576170"/>
      </p:ext>
    </p:extLst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446489" y="1214085"/>
            <a:ext cx="825103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Find the mean of 19, 13, 15, 25, and 18.</a:t>
            </a: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algn="ctr"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7" name="Shape 297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MEAN EXAMPLE</a:t>
            </a:r>
          </a:p>
        </p:txBody>
      </p:sp>
    </p:spTree>
    <p:extLst>
      <p:ext uri="{BB962C8B-B14F-4D97-AF65-F5344CB8AC3E}">
        <p14:creationId xmlns:p14="http://schemas.microsoft.com/office/powerpoint/2010/main" val="3468752018"/>
      </p:ext>
    </p:extLst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446489" y="1214085"/>
            <a:ext cx="825103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Find the mean of 19, 13, 15, 25, and 18.</a:t>
            </a: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algn="ctr"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19 + 13 + 15 + 25 + 18       90</a:t>
            </a:r>
          </a:p>
          <a:p>
            <a:pPr algn="ctr"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          --------------------------- = ----- = 18</a:t>
            </a:r>
          </a:p>
          <a:p>
            <a:pPr algn="ctr"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                  5                           5</a:t>
            </a:r>
          </a:p>
        </p:txBody>
      </p:sp>
      <p:sp>
        <p:nvSpPr>
          <p:cNvPr id="303" name="Shape 303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MEAN EXAMPLE</a:t>
            </a:r>
          </a:p>
        </p:txBody>
      </p:sp>
    </p:spTree>
    <p:extLst>
      <p:ext uri="{BB962C8B-B14F-4D97-AF65-F5344CB8AC3E}">
        <p14:creationId xmlns:p14="http://schemas.microsoft.com/office/powerpoint/2010/main" val="3216343534"/>
      </p:ext>
    </p:extLst>
  </p:cSld>
  <p:clrMapOvr>
    <a:masterClrMapping/>
  </p:clrMapOvr>
  <p:transition xmlns:p14="http://schemas.microsoft.com/office/powerpoint/2010/main" spd="slow">
    <p:cut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4</TotalTime>
  <Words>2066</Words>
  <Application>Microsoft Macintosh PowerPoint</Application>
  <PresentationFormat>On-screen Show (4:3)</PresentationFormat>
  <Paragraphs>371</Paragraphs>
  <Slides>58</Slides>
  <Notes>57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Adjacency</vt:lpstr>
      <vt:lpstr>Data Science</vt:lpstr>
      <vt:lpstr>LEARNING 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DUE DATE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</dc:title>
  <dc:creator>HH</dc:creator>
  <cp:lastModifiedBy>HH</cp:lastModifiedBy>
  <cp:revision>1</cp:revision>
  <dcterms:created xsi:type="dcterms:W3CDTF">2016-02-01T22:49:40Z</dcterms:created>
  <dcterms:modified xsi:type="dcterms:W3CDTF">2016-02-01T22:54:31Z</dcterms:modified>
</cp:coreProperties>
</file>