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2" r:id="rId7"/>
    <p:sldId id="265" r:id="rId8"/>
    <p:sldId id="263" r:id="rId9"/>
    <p:sldId id="266" r:id="rId10"/>
    <p:sldId id="264"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EF823-48A5-43FC-BE03-E79964288B41}" type="datetimeFigureOut">
              <a:rPr lang="en-US" smtClean="0"/>
              <a:t>6/15/2023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8996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07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86020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65522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71365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78487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82285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08031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0397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1311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0179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4243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77939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9076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2629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9463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6/15/2023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06726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fld id="{53BEF823-48A5-43FC-BE03-E79964288B41}" type="datetimeFigureOut">
              <a:rPr lang="en-US" smtClean="0"/>
              <a:pPr algn="r"/>
              <a:t>6/15/2023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lgn="l"/>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9538404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22"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F83F308-C8B5-9FA5-A832-FCAD576ACDDC}"/>
              </a:ext>
            </a:extLst>
          </p:cNvPr>
          <p:cNvSpPr>
            <a:spLocks noGrp="1"/>
          </p:cNvSpPr>
          <p:nvPr>
            <p:ph type="ctrTitle"/>
          </p:nvPr>
        </p:nvSpPr>
        <p:spPr>
          <a:xfrm>
            <a:off x="5448299" y="1380068"/>
            <a:ext cx="6054723" cy="2616199"/>
          </a:xfrm>
        </p:spPr>
        <p:txBody>
          <a:bodyPr>
            <a:normAutofit/>
          </a:bodyPr>
          <a:lstStyle/>
          <a:p>
            <a:r>
              <a:rPr lang="en-US" dirty="0"/>
              <a:t>Benefits of Agile</a:t>
            </a:r>
          </a:p>
        </p:txBody>
      </p:sp>
      <p:sp>
        <p:nvSpPr>
          <p:cNvPr id="3" name="Subtitle 2">
            <a:extLst>
              <a:ext uri="{FF2B5EF4-FFF2-40B4-BE49-F238E27FC236}">
                <a16:creationId xmlns:a16="http://schemas.microsoft.com/office/drawing/2014/main" id="{7F183321-3784-D99C-AB68-9C3A0210B108}"/>
              </a:ext>
            </a:extLst>
          </p:cNvPr>
          <p:cNvSpPr>
            <a:spLocks noGrp="1"/>
          </p:cNvSpPr>
          <p:nvPr>
            <p:ph type="subTitle" idx="1"/>
          </p:nvPr>
        </p:nvSpPr>
        <p:spPr>
          <a:xfrm>
            <a:off x="6336254" y="3996267"/>
            <a:ext cx="5166768" cy="1388534"/>
          </a:xfrm>
        </p:spPr>
        <p:txBody>
          <a:bodyPr>
            <a:normAutofit/>
          </a:bodyPr>
          <a:lstStyle/>
          <a:p>
            <a:r>
              <a:rPr lang="en-US" dirty="0"/>
              <a:t>Treyton Davis</a:t>
            </a:r>
          </a:p>
        </p:txBody>
      </p:sp>
      <p:pic>
        <p:nvPicPr>
          <p:cNvPr id="14" name="Picture 3" descr="Neon laser lights aligned to form a triangle">
            <a:extLst>
              <a:ext uri="{FF2B5EF4-FFF2-40B4-BE49-F238E27FC236}">
                <a16:creationId xmlns:a16="http://schemas.microsoft.com/office/drawing/2014/main" id="{B91B78C9-E524-00BB-F924-9A5D6CC917BB}"/>
              </a:ext>
            </a:extLst>
          </p:cNvPr>
          <p:cNvPicPr>
            <a:picLocks noChangeAspect="1"/>
          </p:cNvPicPr>
          <p:nvPr/>
        </p:nvPicPr>
        <p:blipFill rotWithShape="1">
          <a:blip r:embed="rId3"/>
          <a:srcRect l="33565" r="20498" b="7484"/>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726625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6C4B-EB49-AE82-6B47-4BC76154CFCC}"/>
              </a:ext>
            </a:extLst>
          </p:cNvPr>
          <p:cNvSpPr>
            <a:spLocks noGrp="1"/>
          </p:cNvSpPr>
          <p:nvPr>
            <p:ph type="title"/>
          </p:nvPr>
        </p:nvSpPr>
        <p:spPr/>
        <p:txBody>
          <a:bodyPr/>
          <a:lstStyle/>
          <a:p>
            <a:r>
              <a:rPr lang="en-US"/>
              <a:t>Which To Choose</a:t>
            </a:r>
          </a:p>
        </p:txBody>
      </p:sp>
      <p:sp>
        <p:nvSpPr>
          <p:cNvPr id="3" name="Content Placeholder 2">
            <a:extLst>
              <a:ext uri="{FF2B5EF4-FFF2-40B4-BE49-F238E27FC236}">
                <a16:creationId xmlns:a16="http://schemas.microsoft.com/office/drawing/2014/main" id="{56055657-4CFD-2C1C-3F89-84C441A2F9D2}"/>
              </a:ext>
            </a:extLst>
          </p:cNvPr>
          <p:cNvSpPr>
            <a:spLocks noGrp="1"/>
          </p:cNvSpPr>
          <p:nvPr>
            <p:ph idx="1"/>
          </p:nvPr>
        </p:nvSpPr>
        <p:spPr/>
        <p:txBody>
          <a:bodyPr>
            <a:normAutofit fontScale="92500" lnSpcReduction="10000"/>
          </a:bodyPr>
          <a:lstStyle/>
          <a:p>
            <a:r>
              <a:rPr lang="en-US" dirty="0"/>
              <a:t>Waterfall has distinct phases and does not allow for moving backwards. Development in this methodology requires flow in one direction. Best used for banks, governments, insurance, and large teams.</a:t>
            </a:r>
          </a:p>
          <a:p>
            <a:r>
              <a:rPr lang="en-US" dirty="0"/>
              <a:t>Agile allows for the team to rapidly respond to requirement changes. Best used in startups, small teams, Software as a Service products, and small companies.</a:t>
            </a:r>
          </a:p>
          <a:p>
            <a:r>
              <a:rPr lang="en-US" dirty="0"/>
              <a:t>In my personal experience, I would choose Agile over Waterfall. The main reason is because if a requirement changes while in the development, we could make sure it gets added before the end of the project and the product doesn’t have enough time before deployment to be able to add that feature.</a:t>
            </a:r>
          </a:p>
        </p:txBody>
      </p:sp>
    </p:spTree>
    <p:extLst>
      <p:ext uri="{BB962C8B-B14F-4D97-AF65-F5344CB8AC3E}">
        <p14:creationId xmlns:p14="http://schemas.microsoft.com/office/powerpoint/2010/main" val="133564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C44B-7DBB-CE85-79F0-828B094018E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1596940-72DA-CC19-CA50-8ABD644A1A8F}"/>
              </a:ext>
            </a:extLst>
          </p:cNvPr>
          <p:cNvSpPr>
            <a:spLocks noGrp="1"/>
          </p:cNvSpPr>
          <p:nvPr>
            <p:ph idx="1"/>
          </p:nvPr>
        </p:nvSpPr>
        <p:spPr/>
        <p:txBody>
          <a:bodyPr/>
          <a:lstStyle/>
          <a:p>
            <a:r>
              <a:rPr lang="en-US" b="0" i="0" dirty="0">
                <a:effectLst/>
                <a:latin typeface="Helvetica" panose="020B0604020202020204" pitchFamily="34" charset="0"/>
              </a:rPr>
              <a:t>Charles G. Cobb. (2015). </a:t>
            </a:r>
            <a:r>
              <a:rPr lang="en-US" b="0" i="1" dirty="0">
                <a:effectLst/>
                <a:latin typeface="Helvetica" panose="020B0604020202020204" pitchFamily="34" charset="0"/>
              </a:rPr>
              <a:t>The Project Manager’s Guide to Mastering Agile : Principles and Practices for an Adaptive Approach</a:t>
            </a:r>
            <a:r>
              <a:rPr lang="en-US" b="0" i="0" dirty="0">
                <a:effectLst/>
                <a:latin typeface="Helvetica" panose="020B0604020202020204" pitchFamily="34" charset="0"/>
              </a:rPr>
              <a:t>. Wiley.</a:t>
            </a:r>
          </a:p>
          <a:p>
            <a:r>
              <a:rPr lang="en-US" i="1" dirty="0" err="1">
                <a:effectLst/>
                <a:latin typeface="Helvetica" panose="020B0604020202020204" pitchFamily="34" charset="0"/>
                <a:cs typeface="Helvetica" panose="020B0604020202020204" pitchFamily="34" charset="0"/>
              </a:rPr>
              <a:t>DeClute</a:t>
            </a:r>
            <a:r>
              <a:rPr lang="en-US" i="1" dirty="0">
                <a:effectLst/>
                <a:latin typeface="Helvetica" panose="020B0604020202020204" pitchFamily="34" charset="0"/>
                <a:cs typeface="Helvetica" panose="020B0604020202020204" pitchFamily="34" charset="0"/>
              </a:rPr>
              <a:t>, D. (2022, September 15). Agile vs. waterfall: What’s the difference?: </a:t>
            </a:r>
            <a:r>
              <a:rPr lang="en-US" i="1" dirty="0" err="1">
                <a:effectLst/>
                <a:latin typeface="Helvetica" panose="020B0604020202020204" pitchFamily="34" charset="0"/>
                <a:cs typeface="Helvetica" panose="020B0604020202020204" pitchFamily="34" charset="0"/>
              </a:rPr>
              <a:t>Theserverside</a:t>
            </a:r>
            <a:r>
              <a:rPr lang="en-US" i="1" dirty="0">
                <a:effectLst/>
                <a:latin typeface="Helvetica" panose="020B0604020202020204" pitchFamily="34" charset="0"/>
                <a:cs typeface="Helvetica" panose="020B0604020202020204" pitchFamily="34" charset="0"/>
              </a:rPr>
              <a:t>. TheServerSide.com. https://www.theserverside.com/tip/Agile-vs-Waterfall-Whats-the-difference. </a:t>
            </a:r>
          </a:p>
          <a:p>
            <a:endParaRPr lang="en-US" b="0" i="0" dirty="0">
              <a:solidFill>
                <a:srgbClr val="595959"/>
              </a:solidFill>
              <a:effectLst/>
              <a:latin typeface="Helvetica" panose="020B0604020202020204" pitchFamily="34" charset="0"/>
            </a:endParaRPr>
          </a:p>
          <a:p>
            <a:endParaRPr lang="en-US" dirty="0"/>
          </a:p>
        </p:txBody>
      </p:sp>
    </p:spTree>
    <p:extLst>
      <p:ext uri="{BB962C8B-B14F-4D97-AF65-F5344CB8AC3E}">
        <p14:creationId xmlns:p14="http://schemas.microsoft.com/office/powerpoint/2010/main" val="3351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EB90-8B04-B459-8BBF-B95B963CE282}"/>
              </a:ext>
            </a:extLst>
          </p:cNvPr>
          <p:cNvSpPr>
            <a:spLocks noGrp="1"/>
          </p:cNvSpPr>
          <p:nvPr>
            <p:ph type="title"/>
          </p:nvPr>
        </p:nvSpPr>
        <p:spPr/>
        <p:txBody>
          <a:bodyPr/>
          <a:lstStyle/>
          <a:p>
            <a:r>
              <a:rPr lang="en-US" dirty="0"/>
              <a:t>Roles of a Scrum Team</a:t>
            </a:r>
          </a:p>
        </p:txBody>
      </p:sp>
      <p:sp>
        <p:nvSpPr>
          <p:cNvPr id="3" name="Content Placeholder 2">
            <a:extLst>
              <a:ext uri="{FF2B5EF4-FFF2-40B4-BE49-F238E27FC236}">
                <a16:creationId xmlns:a16="http://schemas.microsoft.com/office/drawing/2014/main" id="{D33EE360-54DF-D826-9577-45AC0FB92646}"/>
              </a:ext>
            </a:extLst>
          </p:cNvPr>
          <p:cNvSpPr>
            <a:spLocks noGrp="1"/>
          </p:cNvSpPr>
          <p:nvPr>
            <p:ph idx="1"/>
          </p:nvPr>
        </p:nvSpPr>
        <p:spPr/>
        <p:txBody>
          <a:bodyPr/>
          <a:lstStyle/>
          <a:p>
            <a:r>
              <a:rPr lang="en-US" dirty="0"/>
              <a:t>Product Owner</a:t>
            </a:r>
          </a:p>
          <a:p>
            <a:r>
              <a:rPr lang="en-US" dirty="0"/>
              <a:t>Scrum Master</a:t>
            </a:r>
          </a:p>
          <a:p>
            <a:r>
              <a:rPr lang="en-US" dirty="0"/>
              <a:t>Team</a:t>
            </a:r>
          </a:p>
        </p:txBody>
      </p:sp>
    </p:spTree>
    <p:extLst>
      <p:ext uri="{BB962C8B-B14F-4D97-AF65-F5344CB8AC3E}">
        <p14:creationId xmlns:p14="http://schemas.microsoft.com/office/powerpoint/2010/main" val="164655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241C-84DB-AA45-38AE-DA81A1810C5D}"/>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A480C659-B045-AB49-D175-AEA9E15C6D3F}"/>
              </a:ext>
            </a:extLst>
          </p:cNvPr>
          <p:cNvSpPr>
            <a:spLocks noGrp="1"/>
          </p:cNvSpPr>
          <p:nvPr>
            <p:ph idx="1"/>
          </p:nvPr>
        </p:nvSpPr>
        <p:spPr>
          <a:xfrm>
            <a:off x="1484310" y="1841501"/>
            <a:ext cx="10018713" cy="3949700"/>
          </a:xfrm>
        </p:spPr>
        <p:txBody>
          <a:bodyPr>
            <a:normAutofit lnSpcReduction="10000"/>
          </a:bodyPr>
          <a:lstStyle/>
          <a:p>
            <a:r>
              <a:rPr lang="en-US" dirty="0"/>
              <a:t>Responsible for maximizing value of product and work of development team.</a:t>
            </a:r>
          </a:p>
          <a:p>
            <a:r>
              <a:rPr lang="en-US" dirty="0"/>
              <a:t>Sole person responsible for managing the Product Backlog.</a:t>
            </a:r>
          </a:p>
          <a:p>
            <a:pPr lvl="1"/>
            <a:r>
              <a:rPr lang="en-US" dirty="0"/>
              <a:t>Clearly expressing backlog items.</a:t>
            </a:r>
          </a:p>
          <a:p>
            <a:pPr lvl="1"/>
            <a:r>
              <a:rPr lang="en-US" dirty="0"/>
              <a:t>Ordering backlog items to achieve goals and missions.</a:t>
            </a:r>
          </a:p>
          <a:p>
            <a:pPr lvl="1"/>
            <a:r>
              <a:rPr lang="en-US" dirty="0"/>
              <a:t>Optimizing value of work the development team performs.</a:t>
            </a:r>
          </a:p>
          <a:p>
            <a:pPr lvl="1"/>
            <a:r>
              <a:rPr lang="en-US" dirty="0"/>
              <a:t>Ensuring that the Product Backlog in visible, transparent, and clear to all.</a:t>
            </a:r>
          </a:p>
          <a:p>
            <a:pPr lvl="1"/>
            <a:r>
              <a:rPr lang="en-US" dirty="0"/>
              <a:t>Show what the Team will work on next.</a:t>
            </a:r>
          </a:p>
          <a:p>
            <a:pPr lvl="1"/>
            <a:r>
              <a:rPr lang="en-US" dirty="0"/>
              <a:t>Makes sure Team understands items in the Product Backlog to the level needed.</a:t>
            </a:r>
          </a:p>
        </p:txBody>
      </p:sp>
    </p:spTree>
    <p:extLst>
      <p:ext uri="{BB962C8B-B14F-4D97-AF65-F5344CB8AC3E}">
        <p14:creationId xmlns:p14="http://schemas.microsoft.com/office/powerpoint/2010/main" val="2441344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DBE7-C6B5-A9FF-D048-2CDB657001FE}"/>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699A56FD-EC88-CF36-D8A2-862002C8BD96}"/>
              </a:ext>
            </a:extLst>
          </p:cNvPr>
          <p:cNvSpPr>
            <a:spLocks noGrp="1"/>
          </p:cNvSpPr>
          <p:nvPr>
            <p:ph idx="1"/>
          </p:nvPr>
        </p:nvSpPr>
        <p:spPr/>
        <p:txBody>
          <a:bodyPr>
            <a:normAutofit lnSpcReduction="10000"/>
          </a:bodyPr>
          <a:lstStyle/>
          <a:p>
            <a:r>
              <a:rPr lang="en-US" dirty="0"/>
              <a:t>Leads and coaches the organization in its Scrum adoption.</a:t>
            </a:r>
          </a:p>
          <a:p>
            <a:r>
              <a:rPr lang="en-US" dirty="0"/>
              <a:t>Plans Scrum implementation within the organization.</a:t>
            </a:r>
          </a:p>
          <a:p>
            <a:r>
              <a:rPr lang="en-US" dirty="0"/>
              <a:t>Helps employees and stakeholders understand Scrum and empirical product development.</a:t>
            </a:r>
          </a:p>
          <a:p>
            <a:r>
              <a:rPr lang="en-US" dirty="0"/>
              <a:t>Causes change that increases the productivity of the Scrum Team.</a:t>
            </a:r>
          </a:p>
          <a:p>
            <a:r>
              <a:rPr lang="en-US" dirty="0"/>
              <a:t>Works with other Scrum Masters to increase the effectiveness of application of Scrum in the organization</a:t>
            </a:r>
          </a:p>
          <a:p>
            <a:endParaRPr lang="en-US" dirty="0"/>
          </a:p>
        </p:txBody>
      </p:sp>
    </p:spTree>
    <p:extLst>
      <p:ext uri="{BB962C8B-B14F-4D97-AF65-F5344CB8AC3E}">
        <p14:creationId xmlns:p14="http://schemas.microsoft.com/office/powerpoint/2010/main" val="213902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E384-A054-DFA8-1B5A-CB516FD7B2A9}"/>
              </a:ext>
            </a:extLst>
          </p:cNvPr>
          <p:cNvSpPr>
            <a:spLocks noGrp="1"/>
          </p:cNvSpPr>
          <p:nvPr>
            <p:ph type="title"/>
          </p:nvPr>
        </p:nvSpPr>
        <p:spPr/>
        <p:txBody>
          <a:bodyPr/>
          <a:lstStyle/>
          <a:p>
            <a:r>
              <a:rPr lang="en-US" dirty="0"/>
              <a:t>Team</a:t>
            </a:r>
          </a:p>
        </p:txBody>
      </p:sp>
      <p:sp>
        <p:nvSpPr>
          <p:cNvPr id="3" name="Content Placeholder 2">
            <a:extLst>
              <a:ext uri="{FF2B5EF4-FFF2-40B4-BE49-F238E27FC236}">
                <a16:creationId xmlns:a16="http://schemas.microsoft.com/office/drawing/2014/main" id="{87551CF0-0DBB-6F1C-1AEF-F4F7A7E1335B}"/>
              </a:ext>
            </a:extLst>
          </p:cNvPr>
          <p:cNvSpPr>
            <a:spLocks noGrp="1"/>
          </p:cNvSpPr>
          <p:nvPr>
            <p:ph idx="1"/>
          </p:nvPr>
        </p:nvSpPr>
        <p:spPr/>
        <p:txBody>
          <a:bodyPr>
            <a:normAutofit fontScale="85000" lnSpcReduction="10000"/>
          </a:bodyPr>
          <a:lstStyle/>
          <a:p>
            <a:r>
              <a:rPr lang="en-US" dirty="0"/>
              <a:t>Self-organizing, turns Product Backlog into increments of potentially releasable functionality.</a:t>
            </a:r>
          </a:p>
          <a:p>
            <a:r>
              <a:rPr lang="en-US" dirty="0"/>
              <a:t>Cross-Functional, all of the skills as a team necessary to create a product increment.</a:t>
            </a:r>
          </a:p>
          <a:p>
            <a:r>
              <a:rPr lang="en-US" dirty="0"/>
              <a:t>No titles for members except for Developer, regardless of work being performed by the person. No exceptions.</a:t>
            </a:r>
          </a:p>
          <a:p>
            <a:r>
              <a:rPr lang="en-US" dirty="0"/>
              <a:t>No sub-teams in the Team, regardless of particular domains like testing or analysis. No exceptions.</a:t>
            </a:r>
          </a:p>
          <a:p>
            <a:r>
              <a:rPr lang="en-US" dirty="0"/>
              <a:t>Individual members may have specialized skills and areas of focus but accountability stays on the entire team.</a:t>
            </a:r>
          </a:p>
        </p:txBody>
      </p:sp>
    </p:spTree>
    <p:extLst>
      <p:ext uri="{BB962C8B-B14F-4D97-AF65-F5344CB8AC3E}">
        <p14:creationId xmlns:p14="http://schemas.microsoft.com/office/powerpoint/2010/main" val="290344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2739-8CE7-03E8-EA2B-90106C6CFAED}"/>
              </a:ext>
            </a:extLst>
          </p:cNvPr>
          <p:cNvSpPr>
            <a:spLocks noGrp="1"/>
          </p:cNvSpPr>
          <p:nvPr>
            <p:ph type="title"/>
          </p:nvPr>
        </p:nvSpPr>
        <p:spPr/>
        <p:txBody>
          <a:bodyPr/>
          <a:lstStyle/>
          <a:p>
            <a:r>
              <a:rPr lang="en-US" dirty="0"/>
              <a:t>Phases of Agile</a:t>
            </a:r>
          </a:p>
        </p:txBody>
      </p:sp>
      <p:sp>
        <p:nvSpPr>
          <p:cNvPr id="3" name="Content Placeholder 2">
            <a:extLst>
              <a:ext uri="{FF2B5EF4-FFF2-40B4-BE49-F238E27FC236}">
                <a16:creationId xmlns:a16="http://schemas.microsoft.com/office/drawing/2014/main" id="{6A96B433-03C6-71B5-9D11-FC2F353F3698}"/>
              </a:ext>
            </a:extLst>
          </p:cNvPr>
          <p:cNvSpPr>
            <a:spLocks noGrp="1"/>
          </p:cNvSpPr>
          <p:nvPr>
            <p:ph idx="1"/>
          </p:nvPr>
        </p:nvSpPr>
        <p:spPr>
          <a:xfrm>
            <a:off x="1484310" y="2012951"/>
            <a:ext cx="10018713" cy="3778250"/>
          </a:xfrm>
        </p:spPr>
        <p:txBody>
          <a:bodyPr>
            <a:normAutofit fontScale="55000" lnSpcReduction="20000"/>
          </a:bodyPr>
          <a:lstStyle/>
          <a:p>
            <a:r>
              <a:rPr lang="en-US" dirty="0"/>
              <a:t>Sprint Planning</a:t>
            </a:r>
          </a:p>
          <a:p>
            <a:pPr lvl="1"/>
            <a:r>
              <a:rPr lang="en-US" dirty="0"/>
              <a:t>Team determines how much items it can deliver by the end of the sprint.</a:t>
            </a:r>
          </a:p>
          <a:p>
            <a:r>
              <a:rPr lang="en-US" dirty="0"/>
              <a:t>Sprint Backlog</a:t>
            </a:r>
          </a:p>
          <a:p>
            <a:pPr lvl="1"/>
            <a:r>
              <a:rPr lang="en-US" dirty="0"/>
              <a:t>Tasks broken down into manageable items for each member to produce.</a:t>
            </a:r>
          </a:p>
          <a:p>
            <a:r>
              <a:rPr lang="en-US" dirty="0"/>
              <a:t>1-4 Week Sprint</a:t>
            </a:r>
          </a:p>
          <a:p>
            <a:pPr lvl="1"/>
            <a:r>
              <a:rPr lang="en-US" dirty="0"/>
              <a:t>Daily Standup Meeting</a:t>
            </a:r>
          </a:p>
          <a:p>
            <a:pPr lvl="2"/>
            <a:r>
              <a:rPr lang="en-US" dirty="0"/>
              <a:t>Main Questions:</a:t>
            </a:r>
          </a:p>
          <a:p>
            <a:pPr lvl="3"/>
            <a:r>
              <a:rPr lang="en-US" dirty="0"/>
              <a:t>What did you do yesterday?</a:t>
            </a:r>
          </a:p>
          <a:p>
            <a:pPr lvl="3"/>
            <a:r>
              <a:rPr lang="en-US" dirty="0"/>
              <a:t>What are you going to do today?</a:t>
            </a:r>
          </a:p>
          <a:p>
            <a:pPr lvl="3"/>
            <a:r>
              <a:rPr lang="en-US" dirty="0"/>
              <a:t>Any obstacles that need resolved?</a:t>
            </a:r>
          </a:p>
          <a:p>
            <a:pPr lvl="2"/>
            <a:r>
              <a:rPr lang="en-US" dirty="0"/>
              <a:t>Keeps team up-to-date on progress during sprint</a:t>
            </a:r>
          </a:p>
          <a:p>
            <a:r>
              <a:rPr lang="en-US" dirty="0"/>
              <a:t>Sprint Review</a:t>
            </a:r>
          </a:p>
          <a:p>
            <a:pPr lvl="1"/>
            <a:r>
              <a:rPr lang="en-US" dirty="0"/>
              <a:t>Team presents finished work to Product Owner. Product Owner does their own testing to determine if it passes </a:t>
            </a:r>
            <a:r>
              <a:rPr lang="en-US"/>
              <a:t>or fails.</a:t>
            </a:r>
            <a:endParaRPr lang="en-US" dirty="0"/>
          </a:p>
          <a:p>
            <a:r>
              <a:rPr lang="en-US" dirty="0"/>
              <a:t>Sprint Retrospective</a:t>
            </a:r>
          </a:p>
          <a:p>
            <a:pPr lvl="1"/>
            <a:r>
              <a:rPr lang="en-US" dirty="0"/>
              <a:t>Opportunity to review and discuss learnings, reflects on what went well and what did not, and identifies opportunities for improvement in the next sprint.</a:t>
            </a:r>
          </a:p>
        </p:txBody>
      </p:sp>
    </p:spTree>
    <p:extLst>
      <p:ext uri="{BB962C8B-B14F-4D97-AF65-F5344CB8AC3E}">
        <p14:creationId xmlns:p14="http://schemas.microsoft.com/office/powerpoint/2010/main" val="237590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D6A5-2769-17A5-8237-4CB9D75BB5B0}"/>
              </a:ext>
            </a:extLst>
          </p:cNvPr>
          <p:cNvSpPr>
            <a:spLocks noGrp="1"/>
          </p:cNvSpPr>
          <p:nvPr>
            <p:ph type="title"/>
          </p:nvPr>
        </p:nvSpPr>
        <p:spPr/>
        <p:txBody>
          <a:bodyPr/>
          <a:lstStyle/>
          <a:p>
            <a:r>
              <a:rPr lang="en-US" dirty="0"/>
              <a:t>Phases of Waterfall</a:t>
            </a:r>
          </a:p>
        </p:txBody>
      </p:sp>
      <p:sp>
        <p:nvSpPr>
          <p:cNvPr id="3" name="Content Placeholder 2">
            <a:extLst>
              <a:ext uri="{FF2B5EF4-FFF2-40B4-BE49-F238E27FC236}">
                <a16:creationId xmlns:a16="http://schemas.microsoft.com/office/drawing/2014/main" id="{2916A051-02EE-4653-425A-6F648A221068}"/>
              </a:ext>
            </a:extLst>
          </p:cNvPr>
          <p:cNvSpPr>
            <a:spLocks noGrp="1"/>
          </p:cNvSpPr>
          <p:nvPr>
            <p:ph idx="1"/>
          </p:nvPr>
        </p:nvSpPr>
        <p:spPr/>
        <p:txBody>
          <a:bodyPr>
            <a:normAutofit fontScale="92500" lnSpcReduction="10000"/>
          </a:bodyPr>
          <a:lstStyle/>
          <a:p>
            <a:r>
              <a:rPr lang="en-US" dirty="0"/>
              <a:t>System Requirements</a:t>
            </a:r>
          </a:p>
          <a:p>
            <a:r>
              <a:rPr lang="en-US" dirty="0"/>
              <a:t>Software Requirements</a:t>
            </a:r>
          </a:p>
          <a:p>
            <a:r>
              <a:rPr lang="en-US" dirty="0"/>
              <a:t>Analysis</a:t>
            </a:r>
          </a:p>
          <a:p>
            <a:r>
              <a:rPr lang="en-US" dirty="0"/>
              <a:t>Program Design</a:t>
            </a:r>
          </a:p>
          <a:p>
            <a:r>
              <a:rPr lang="en-US" dirty="0"/>
              <a:t>Coding</a:t>
            </a:r>
          </a:p>
          <a:p>
            <a:r>
              <a:rPr lang="en-US" dirty="0"/>
              <a:t>Testing</a:t>
            </a:r>
          </a:p>
          <a:p>
            <a:r>
              <a:rPr lang="en-US" dirty="0"/>
              <a:t>Operations</a:t>
            </a:r>
          </a:p>
        </p:txBody>
      </p:sp>
    </p:spTree>
    <p:extLst>
      <p:ext uri="{BB962C8B-B14F-4D97-AF65-F5344CB8AC3E}">
        <p14:creationId xmlns:p14="http://schemas.microsoft.com/office/powerpoint/2010/main" val="359377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A31D-B519-21D4-2E60-612535CFD91B}"/>
              </a:ext>
            </a:extLst>
          </p:cNvPr>
          <p:cNvSpPr>
            <a:spLocks noGrp="1"/>
          </p:cNvSpPr>
          <p:nvPr>
            <p:ph type="title"/>
          </p:nvPr>
        </p:nvSpPr>
        <p:spPr/>
        <p:txBody>
          <a:bodyPr/>
          <a:lstStyle/>
          <a:p>
            <a:r>
              <a:rPr lang="en-US" dirty="0"/>
              <a:t>Agile Vs Waterfall</a:t>
            </a:r>
          </a:p>
        </p:txBody>
      </p:sp>
      <p:sp>
        <p:nvSpPr>
          <p:cNvPr id="3" name="Content Placeholder 2">
            <a:extLst>
              <a:ext uri="{FF2B5EF4-FFF2-40B4-BE49-F238E27FC236}">
                <a16:creationId xmlns:a16="http://schemas.microsoft.com/office/drawing/2014/main" id="{56D27742-DA08-9EE9-C379-B6859089142F}"/>
              </a:ext>
            </a:extLst>
          </p:cNvPr>
          <p:cNvSpPr>
            <a:spLocks noGrp="1"/>
          </p:cNvSpPr>
          <p:nvPr>
            <p:ph idx="1"/>
          </p:nvPr>
        </p:nvSpPr>
        <p:spPr/>
        <p:txBody>
          <a:bodyPr>
            <a:normAutofit fontScale="70000" lnSpcReduction="20000"/>
          </a:bodyPr>
          <a:lstStyle/>
          <a:p>
            <a:r>
              <a:rPr lang="en-US" dirty="0"/>
              <a:t>Agile</a:t>
            </a:r>
          </a:p>
          <a:p>
            <a:pPr lvl="1"/>
            <a:r>
              <a:rPr lang="en-US" dirty="0"/>
              <a:t>Individuals and Interactions</a:t>
            </a:r>
          </a:p>
          <a:p>
            <a:pPr lvl="1"/>
            <a:r>
              <a:rPr lang="en-US" dirty="0"/>
              <a:t>Working software</a:t>
            </a:r>
          </a:p>
          <a:p>
            <a:pPr lvl="1"/>
            <a:r>
              <a:rPr lang="en-US" dirty="0"/>
              <a:t>Customer collaboration</a:t>
            </a:r>
          </a:p>
          <a:p>
            <a:pPr lvl="1"/>
            <a:r>
              <a:rPr lang="en-US" dirty="0"/>
              <a:t>Responding to change, allows for room in case a requirements is added or changed</a:t>
            </a:r>
          </a:p>
          <a:p>
            <a:r>
              <a:rPr lang="en-US" dirty="0"/>
              <a:t>Waterfall</a:t>
            </a:r>
          </a:p>
          <a:p>
            <a:pPr lvl="1"/>
            <a:r>
              <a:rPr lang="en-US" dirty="0"/>
              <a:t>Processes and tools</a:t>
            </a:r>
          </a:p>
          <a:p>
            <a:pPr lvl="1"/>
            <a:r>
              <a:rPr lang="en-US" dirty="0"/>
              <a:t>Comprehensive documentation</a:t>
            </a:r>
          </a:p>
          <a:p>
            <a:pPr lvl="1"/>
            <a:r>
              <a:rPr lang="en-US" dirty="0"/>
              <a:t>Contract negotiation</a:t>
            </a:r>
          </a:p>
          <a:p>
            <a:pPr lvl="1"/>
            <a:r>
              <a:rPr lang="en-US" dirty="0"/>
              <a:t>Following a plan, doesn’t allow much room for changes</a:t>
            </a:r>
          </a:p>
        </p:txBody>
      </p:sp>
    </p:spTree>
    <p:extLst>
      <p:ext uri="{BB962C8B-B14F-4D97-AF65-F5344CB8AC3E}">
        <p14:creationId xmlns:p14="http://schemas.microsoft.com/office/powerpoint/2010/main" val="376333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0167-BACF-F1E6-6C01-75A0E618F636}"/>
              </a:ext>
            </a:extLst>
          </p:cNvPr>
          <p:cNvSpPr>
            <a:spLocks noGrp="1"/>
          </p:cNvSpPr>
          <p:nvPr>
            <p:ph type="title"/>
          </p:nvPr>
        </p:nvSpPr>
        <p:spPr/>
        <p:txBody>
          <a:bodyPr/>
          <a:lstStyle/>
          <a:p>
            <a:r>
              <a:rPr lang="en-US" dirty="0"/>
              <a:t>Agile Vs Waterfall	</a:t>
            </a:r>
          </a:p>
        </p:txBody>
      </p:sp>
      <p:sp>
        <p:nvSpPr>
          <p:cNvPr id="3" name="Content Placeholder 2">
            <a:extLst>
              <a:ext uri="{FF2B5EF4-FFF2-40B4-BE49-F238E27FC236}">
                <a16:creationId xmlns:a16="http://schemas.microsoft.com/office/drawing/2014/main" id="{7D6A57CE-0781-AB27-F202-0A57E6364698}"/>
              </a:ext>
            </a:extLst>
          </p:cNvPr>
          <p:cNvSpPr>
            <a:spLocks noGrp="1"/>
          </p:cNvSpPr>
          <p:nvPr>
            <p:ph idx="1"/>
          </p:nvPr>
        </p:nvSpPr>
        <p:spPr/>
        <p:txBody>
          <a:bodyPr>
            <a:normAutofit fontScale="92500" lnSpcReduction="10000"/>
          </a:bodyPr>
          <a:lstStyle/>
          <a:p>
            <a:r>
              <a:rPr lang="en-US" dirty="0"/>
              <a:t>Agile allows the team to show the customer/product owner working software every sprint.</a:t>
            </a:r>
          </a:p>
          <a:p>
            <a:r>
              <a:rPr lang="en-US" dirty="0"/>
              <a:t>Waterfall only allows the customer or product owner to see the software during testing.</a:t>
            </a:r>
          </a:p>
          <a:p>
            <a:r>
              <a:rPr lang="en-US" dirty="0"/>
              <a:t>If a problem appears during development in Waterfall, then it might not be able to be fixed.</a:t>
            </a:r>
          </a:p>
          <a:p>
            <a:r>
              <a:rPr lang="en-US" dirty="0"/>
              <a:t>If that same problem appears with Agile, the team can add it to the backlog to be fixed at a later time.</a:t>
            </a:r>
          </a:p>
        </p:txBody>
      </p:sp>
    </p:spTree>
    <p:extLst>
      <p:ext uri="{BB962C8B-B14F-4D97-AF65-F5344CB8AC3E}">
        <p14:creationId xmlns:p14="http://schemas.microsoft.com/office/powerpoint/2010/main" val="2622683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63</TotalTime>
  <Words>687</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Helvetica</vt:lpstr>
      <vt:lpstr>Parallax</vt:lpstr>
      <vt:lpstr>Benefits of Agile</vt:lpstr>
      <vt:lpstr>Roles of a Scrum Team</vt:lpstr>
      <vt:lpstr>Product Owner</vt:lpstr>
      <vt:lpstr>Scrum Master</vt:lpstr>
      <vt:lpstr>Team</vt:lpstr>
      <vt:lpstr>Phases of Agile</vt:lpstr>
      <vt:lpstr>Phases of Waterfall</vt:lpstr>
      <vt:lpstr>Agile Vs Waterfall</vt:lpstr>
      <vt:lpstr>Agile Vs Waterfall </vt:lpstr>
      <vt:lpstr>Which To Choose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Benefits of Agile</dc:title>
  <dc:creator>Davis, Treyton</dc:creator>
  <cp:lastModifiedBy>Davis, Treyton</cp:lastModifiedBy>
  <cp:revision>4</cp:revision>
  <dcterms:created xsi:type="dcterms:W3CDTF">2023-06-15T03:49:03Z</dcterms:created>
  <dcterms:modified xsi:type="dcterms:W3CDTF">2023-06-15T21:08:19Z</dcterms:modified>
</cp:coreProperties>
</file>