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1" r:id="rId5"/>
    <p:sldId id="262" r:id="rId6"/>
    <p:sldId id="263" r:id="rId7"/>
    <p:sldId id="259" r:id="rId8"/>
    <p:sldId id="265"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46"/>
  </p:normalViewPr>
  <p:slideViewPr>
    <p:cSldViewPr snapToGrid="0" snapToObjects="1">
      <p:cViewPr>
        <p:scale>
          <a:sx n="104" d="100"/>
          <a:sy n="104" d="100"/>
        </p:scale>
        <p:origin x="360"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s://api.foursquare.com/v2/venues/explore?&amp;client_id=%7b%7d&amp;client_secret=%7b%7d&amp;v=%7b%7d&amp;ll=%7b%7d,%7b%7d&amp;radius=%7b%7d&amp;limit=%7b%7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4A91-CEB2-6440-B8E3-A2DA257A8F0E}"/>
              </a:ext>
            </a:extLst>
          </p:cNvPr>
          <p:cNvSpPr>
            <a:spLocks noGrp="1"/>
          </p:cNvSpPr>
          <p:nvPr>
            <p:ph type="ctrTitle"/>
          </p:nvPr>
        </p:nvSpPr>
        <p:spPr/>
        <p:txBody>
          <a:bodyPr/>
          <a:lstStyle/>
          <a:p>
            <a:r>
              <a:rPr lang="en-US" dirty="0"/>
              <a:t>Battle of the Neighborhood</a:t>
            </a:r>
          </a:p>
        </p:txBody>
      </p:sp>
      <p:sp>
        <p:nvSpPr>
          <p:cNvPr id="3" name="Subtitle 2">
            <a:extLst>
              <a:ext uri="{FF2B5EF4-FFF2-40B4-BE49-F238E27FC236}">
                <a16:creationId xmlns:a16="http://schemas.microsoft.com/office/drawing/2014/main" id="{8DAC8B58-35F6-1542-8872-D44C25286DAA}"/>
              </a:ext>
            </a:extLst>
          </p:cNvPr>
          <p:cNvSpPr>
            <a:spLocks noGrp="1"/>
          </p:cNvSpPr>
          <p:nvPr>
            <p:ph type="subTitle" idx="1"/>
          </p:nvPr>
        </p:nvSpPr>
        <p:spPr>
          <a:xfrm>
            <a:off x="2695194" y="4352544"/>
            <a:ext cx="6801612" cy="1775124"/>
          </a:xfrm>
        </p:spPr>
        <p:txBody>
          <a:bodyPr>
            <a:normAutofit fontScale="92500" lnSpcReduction="10000"/>
          </a:bodyPr>
          <a:lstStyle/>
          <a:p>
            <a:r>
              <a:rPr lang="en-US" sz="2400" i="1" dirty="0"/>
              <a:t>Applied Data Science Capstone Project</a:t>
            </a:r>
          </a:p>
          <a:p>
            <a:r>
              <a:rPr lang="en-US" sz="2400" i="1" dirty="0"/>
              <a:t>November 2020</a:t>
            </a:r>
          </a:p>
          <a:p>
            <a:endParaRPr lang="en-US" sz="2400" i="1" dirty="0"/>
          </a:p>
          <a:p>
            <a:r>
              <a:rPr lang="en-US" sz="2400" dirty="0"/>
              <a:t>Trent Dawson</a:t>
            </a:r>
          </a:p>
        </p:txBody>
      </p:sp>
    </p:spTree>
    <p:extLst>
      <p:ext uri="{BB962C8B-B14F-4D97-AF65-F5344CB8AC3E}">
        <p14:creationId xmlns:p14="http://schemas.microsoft.com/office/powerpoint/2010/main" val="52599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B336-4ACD-6547-A8E1-27DFD2DBBD6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6C889B0-1D25-2448-88D5-4299DB0A96B3}"/>
              </a:ext>
            </a:extLst>
          </p:cNvPr>
          <p:cNvSpPr>
            <a:spLocks noGrp="1"/>
          </p:cNvSpPr>
          <p:nvPr>
            <p:ph idx="1"/>
          </p:nvPr>
        </p:nvSpPr>
        <p:spPr>
          <a:xfrm>
            <a:off x="1739022" y="2590543"/>
            <a:ext cx="8713955" cy="3560875"/>
          </a:xfrm>
        </p:spPr>
        <p:txBody>
          <a:bodyPr>
            <a:normAutofit/>
          </a:bodyPr>
          <a:lstStyle/>
          <a:p>
            <a:r>
              <a:rPr lang="en-US" sz="2400" b="1" dirty="0"/>
              <a:t>Business Objective: </a:t>
            </a:r>
            <a:r>
              <a:rPr lang="en-US" sz="2400" dirty="0"/>
              <a:t>A small business owner is looking to open a store somewhere in the Scarborough Borough of Toronto, Canada and is deciding between opening a coffee shop and a gas station.</a:t>
            </a:r>
          </a:p>
          <a:p>
            <a:endParaRPr lang="en-US" sz="2400" dirty="0"/>
          </a:p>
          <a:p>
            <a:r>
              <a:rPr lang="en-US" sz="2400" b="1" dirty="0"/>
              <a:t>Analysis Objective: </a:t>
            </a:r>
            <a:r>
              <a:rPr lang="en-US" sz="2400" dirty="0"/>
              <a:t>This project will explore the neighborhoods in Scarborough as well as the venues that exist in them, aiming to find the best-fitting neighborhood for the new coffee shop/gas station</a:t>
            </a:r>
            <a:endParaRPr lang="en-US" sz="2400" b="1" dirty="0"/>
          </a:p>
        </p:txBody>
      </p:sp>
    </p:spTree>
    <p:extLst>
      <p:ext uri="{BB962C8B-B14F-4D97-AF65-F5344CB8AC3E}">
        <p14:creationId xmlns:p14="http://schemas.microsoft.com/office/powerpoint/2010/main" val="360498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0934-CA61-5043-A186-4DA28E4E520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2F4463A-FB08-EB4C-92CA-DD3E4A5A35DF}"/>
              </a:ext>
            </a:extLst>
          </p:cNvPr>
          <p:cNvSpPr>
            <a:spLocks noGrp="1"/>
          </p:cNvSpPr>
          <p:nvPr>
            <p:ph idx="1"/>
          </p:nvPr>
        </p:nvSpPr>
        <p:spPr>
          <a:xfrm>
            <a:off x="2231136" y="2638044"/>
            <a:ext cx="7729728" cy="3663902"/>
          </a:xfrm>
        </p:spPr>
        <p:txBody>
          <a:bodyPr>
            <a:normAutofit fontScale="40000" lnSpcReduction="20000"/>
          </a:bodyPr>
          <a:lstStyle/>
          <a:p>
            <a:endParaRPr lang="en-US" dirty="0"/>
          </a:p>
          <a:p>
            <a:r>
              <a:rPr lang="en-US" sz="6000" b="1" dirty="0"/>
              <a:t>Summary of Data Collected: </a:t>
            </a:r>
          </a:p>
          <a:p>
            <a:pPr lvl="2"/>
            <a:r>
              <a:rPr lang="en-US" sz="4500" dirty="0"/>
              <a:t>Postal Code, Borough Name, Neighborhood Name</a:t>
            </a:r>
          </a:p>
          <a:p>
            <a:pPr lvl="2"/>
            <a:r>
              <a:rPr lang="en-US" sz="4500" dirty="0"/>
              <a:t>Longitude/Latitude Coordinates</a:t>
            </a:r>
          </a:p>
          <a:p>
            <a:pPr lvl="2"/>
            <a:r>
              <a:rPr lang="en-US" sz="4500" dirty="0"/>
              <a:t>Venue Name, Venue Coordinates, Venue Category</a:t>
            </a:r>
          </a:p>
          <a:p>
            <a:endParaRPr lang="en-US" sz="3100" dirty="0"/>
          </a:p>
          <a:p>
            <a:r>
              <a:rPr lang="en-US" sz="7400" b="1" dirty="0"/>
              <a:t>Links to Data Sources:</a:t>
            </a:r>
          </a:p>
          <a:p>
            <a:pPr lvl="1"/>
            <a:r>
              <a:rPr lang="en-US" sz="2900" u="sng" dirty="0">
                <a:hlinkClick r:id="rId2"/>
              </a:rPr>
              <a:t>https://en.wikipedia.org/wiki/List_of_postal_codes_of_Canada:_M</a:t>
            </a:r>
            <a:endParaRPr lang="en-US" sz="2900" dirty="0"/>
          </a:p>
          <a:p>
            <a:pPr lvl="1"/>
            <a:r>
              <a:rPr lang="en-US" sz="2900" u="sng" dirty="0">
                <a:hlinkClick r:id="rId3"/>
              </a:rPr>
              <a:t>http://cocl.us/Geospatial_data</a:t>
            </a:r>
            <a:endParaRPr lang="en-US" sz="2900" dirty="0"/>
          </a:p>
          <a:p>
            <a:pPr lvl="1"/>
            <a:r>
              <a:rPr lang="en-US" sz="2900" u="sng" dirty="0">
                <a:hlinkClick r:id="rId4"/>
              </a:rPr>
              <a:t>https://api.foursquare.com/v2/venues/explore?&amp;client_id={}&amp;client_secret={}&amp;v={}&amp;ll={},{}&amp;radius={}&amp;limit={}</a:t>
            </a:r>
            <a:endParaRPr lang="en-US" sz="2900" dirty="0"/>
          </a:p>
          <a:p>
            <a:endParaRPr lang="en-US" dirty="0"/>
          </a:p>
        </p:txBody>
      </p:sp>
    </p:spTree>
    <p:extLst>
      <p:ext uri="{BB962C8B-B14F-4D97-AF65-F5344CB8AC3E}">
        <p14:creationId xmlns:p14="http://schemas.microsoft.com/office/powerpoint/2010/main" val="158584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B278F-B371-1D4E-B7AD-951433D783A9}"/>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000"/>
              <a:t>Neighborhood Data Preview</a:t>
            </a:r>
          </a:p>
        </p:txBody>
      </p:sp>
      <p:pic>
        <p:nvPicPr>
          <p:cNvPr id="6" name="Picture 5" descr="Table&#10;&#10;Description automatically generated">
            <a:extLst>
              <a:ext uri="{FF2B5EF4-FFF2-40B4-BE49-F238E27FC236}">
                <a16:creationId xmlns:a16="http://schemas.microsoft.com/office/drawing/2014/main" id="{76908C29-6E19-3341-AC03-159EC519B513}"/>
              </a:ext>
            </a:extLst>
          </p:cNvPr>
          <p:cNvPicPr>
            <a:picLocks noChangeAspect="1"/>
          </p:cNvPicPr>
          <p:nvPr/>
        </p:nvPicPr>
        <p:blipFill>
          <a:blip r:embed="rId2"/>
          <a:stretch>
            <a:fillRect/>
          </a:stretch>
        </p:blipFill>
        <p:spPr>
          <a:xfrm>
            <a:off x="5294376" y="2223508"/>
            <a:ext cx="6257544" cy="2096277"/>
          </a:xfrm>
          <a:prstGeom prst="rect">
            <a:avLst/>
          </a:prstGeom>
        </p:spPr>
      </p:pic>
    </p:spTree>
    <p:extLst>
      <p:ext uri="{BB962C8B-B14F-4D97-AF65-F5344CB8AC3E}">
        <p14:creationId xmlns:p14="http://schemas.microsoft.com/office/powerpoint/2010/main" val="23044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B278F-B371-1D4E-B7AD-951433D783A9}"/>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600"/>
              <a:t>Coordinate Data Preview</a:t>
            </a:r>
          </a:p>
        </p:txBody>
      </p:sp>
      <p:pic>
        <p:nvPicPr>
          <p:cNvPr id="4" name="Picture 3" descr="Table&#10;&#10;Description automatically generated">
            <a:extLst>
              <a:ext uri="{FF2B5EF4-FFF2-40B4-BE49-F238E27FC236}">
                <a16:creationId xmlns:a16="http://schemas.microsoft.com/office/drawing/2014/main" id="{F9461535-1362-7E4C-8E60-158791126F25}"/>
              </a:ext>
            </a:extLst>
          </p:cNvPr>
          <p:cNvPicPr>
            <a:picLocks noChangeAspect="1"/>
          </p:cNvPicPr>
          <p:nvPr/>
        </p:nvPicPr>
        <p:blipFill>
          <a:blip r:embed="rId2"/>
          <a:stretch>
            <a:fillRect/>
          </a:stretch>
        </p:blipFill>
        <p:spPr>
          <a:xfrm>
            <a:off x="5294376" y="1216931"/>
            <a:ext cx="6257544" cy="4109431"/>
          </a:xfrm>
          <a:prstGeom prst="rect">
            <a:avLst/>
          </a:prstGeom>
        </p:spPr>
      </p:pic>
    </p:spTree>
    <p:extLst>
      <p:ext uri="{BB962C8B-B14F-4D97-AF65-F5344CB8AC3E}">
        <p14:creationId xmlns:p14="http://schemas.microsoft.com/office/powerpoint/2010/main" val="360117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B278F-B371-1D4E-B7AD-951433D783A9}"/>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Venue Data Preview</a:t>
            </a:r>
          </a:p>
        </p:txBody>
      </p:sp>
      <p:pic>
        <p:nvPicPr>
          <p:cNvPr id="5" name="Picture 4" descr="Table&#10;&#10;Description automatically generated">
            <a:extLst>
              <a:ext uri="{FF2B5EF4-FFF2-40B4-BE49-F238E27FC236}">
                <a16:creationId xmlns:a16="http://schemas.microsoft.com/office/drawing/2014/main" id="{81BBEEC1-FA6E-1C46-875D-D752B65D06DC}"/>
              </a:ext>
            </a:extLst>
          </p:cNvPr>
          <p:cNvPicPr>
            <a:picLocks noChangeAspect="1"/>
          </p:cNvPicPr>
          <p:nvPr/>
        </p:nvPicPr>
        <p:blipFill>
          <a:blip r:embed="rId2"/>
          <a:stretch>
            <a:fillRect/>
          </a:stretch>
        </p:blipFill>
        <p:spPr>
          <a:xfrm>
            <a:off x="5331446" y="2246518"/>
            <a:ext cx="6444543" cy="1933362"/>
          </a:xfrm>
          <a:prstGeom prst="rect">
            <a:avLst/>
          </a:prstGeom>
        </p:spPr>
      </p:pic>
    </p:spTree>
    <p:extLst>
      <p:ext uri="{BB962C8B-B14F-4D97-AF65-F5344CB8AC3E}">
        <p14:creationId xmlns:p14="http://schemas.microsoft.com/office/powerpoint/2010/main" val="283326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0BB6-E182-E049-B8B2-21138DD7CC5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5EEC365-14A6-6844-8899-E0DD9DA7F4C5}"/>
              </a:ext>
            </a:extLst>
          </p:cNvPr>
          <p:cNvSpPr>
            <a:spLocks noGrp="1"/>
          </p:cNvSpPr>
          <p:nvPr>
            <p:ph idx="1"/>
          </p:nvPr>
        </p:nvSpPr>
        <p:spPr>
          <a:xfrm>
            <a:off x="2231136" y="2638044"/>
            <a:ext cx="7729728" cy="3478551"/>
          </a:xfrm>
        </p:spPr>
        <p:txBody>
          <a:bodyPr>
            <a:normAutofit fontScale="92500" lnSpcReduction="10000"/>
          </a:bodyPr>
          <a:lstStyle/>
          <a:p>
            <a:pPr marL="342900" indent="-342900">
              <a:buAutoNum type="arabicPeriod"/>
            </a:pPr>
            <a:r>
              <a:rPr lang="en-US" sz="2000" dirty="0"/>
              <a:t>Data for neighborhoods in Toronto is gathered from the Wikipedia page and is pre-processed before ultimately </a:t>
            </a:r>
          </a:p>
          <a:p>
            <a:pPr marL="342900" indent="-342900">
              <a:buAutoNum type="arabicPeriod"/>
            </a:pPr>
            <a:r>
              <a:rPr lang="en-US" sz="2000" dirty="0"/>
              <a:t>Data is joined with the coordinates csv file and n filtered down to only contain Scarborough neighborhoods.</a:t>
            </a:r>
          </a:p>
          <a:p>
            <a:pPr marL="342900" indent="-342900">
              <a:buAutoNum type="arabicPeriod"/>
            </a:pPr>
            <a:r>
              <a:rPr lang="en-US" sz="2000" dirty="0"/>
              <a:t> The venue data is fetched from the Foursquare API. Each venue can then be assigned to a neighborhood and joined with the neighborhood data from Wikipedia.</a:t>
            </a:r>
          </a:p>
          <a:p>
            <a:pPr marL="342900" indent="-342900">
              <a:buAutoNum type="arabicPeriod"/>
            </a:pPr>
            <a:r>
              <a:rPr lang="en-US" sz="2000" dirty="0"/>
              <a:t>The venue data is grouped together by venue category, allowing for a good summary of the venues that exist within each neighborhood.</a:t>
            </a:r>
          </a:p>
          <a:p>
            <a:pPr marL="342900" indent="-342900">
              <a:buAutoNum type="arabicPeriod"/>
            </a:pPr>
            <a:r>
              <a:rPr lang="en-US" sz="2000" dirty="0"/>
              <a:t>Conclusions are derived from these findings to provide business value for the client.</a:t>
            </a:r>
          </a:p>
          <a:p>
            <a:pPr marL="0" indent="0">
              <a:buNone/>
            </a:pPr>
            <a:endParaRPr lang="en-US" dirty="0"/>
          </a:p>
        </p:txBody>
      </p:sp>
    </p:spTree>
    <p:extLst>
      <p:ext uri="{BB962C8B-B14F-4D97-AF65-F5344CB8AC3E}">
        <p14:creationId xmlns:p14="http://schemas.microsoft.com/office/powerpoint/2010/main" val="2067563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08E68-CF48-2C43-8F21-D7F23EA5B10B}"/>
              </a:ext>
            </a:extLst>
          </p:cNvPr>
          <p:cNvSpPr>
            <a:spLocks noGrp="1"/>
          </p:cNvSpPr>
          <p:nvPr>
            <p:ph type="title"/>
          </p:nvPr>
        </p:nvSpPr>
        <p:spPr>
          <a:xfrm>
            <a:off x="643468" y="820010"/>
            <a:ext cx="3415288" cy="1503060"/>
          </a:xfrm>
          <a:noFill/>
          <a:ln>
            <a:solidFill>
              <a:schemeClr val="bg1"/>
            </a:solidFill>
          </a:ln>
        </p:spPr>
        <p:txBody>
          <a:bodyPr vert="horz" lIns="274320" tIns="182880" rIns="274320" bIns="182880" rtlCol="0" anchor="ctr" anchorCtr="1">
            <a:normAutofit/>
          </a:bodyPr>
          <a:lstStyle/>
          <a:p>
            <a:r>
              <a:rPr lang="en-US" sz="3800">
                <a:solidFill>
                  <a:schemeClr val="bg1"/>
                </a:solidFill>
              </a:rPr>
              <a:t>Results</a:t>
            </a:r>
          </a:p>
        </p:txBody>
      </p:sp>
      <p:sp>
        <p:nvSpPr>
          <p:cNvPr id="4" name="Text Placeholder 3">
            <a:extLst>
              <a:ext uri="{FF2B5EF4-FFF2-40B4-BE49-F238E27FC236}">
                <a16:creationId xmlns:a16="http://schemas.microsoft.com/office/drawing/2014/main" id="{2A905FC5-1DFC-A54C-B4BE-1EBC7DE80B30}"/>
              </a:ext>
            </a:extLst>
          </p:cNvPr>
          <p:cNvSpPr>
            <a:spLocks noGrp="1"/>
          </p:cNvSpPr>
          <p:nvPr>
            <p:ph type="body" sz="half" idx="2"/>
          </p:nvPr>
        </p:nvSpPr>
        <p:spPr>
          <a:xfrm>
            <a:off x="699777" y="2792627"/>
            <a:ext cx="3415288" cy="3768811"/>
          </a:xfrm>
        </p:spPr>
        <p:txBody>
          <a:bodyPr vert="horz" lIns="91440" tIns="45720" rIns="91440" bIns="45720" rtlCol="0">
            <a:normAutofit/>
          </a:bodyPr>
          <a:lstStyle/>
          <a:p>
            <a:r>
              <a:rPr lang="en-US" sz="2000" kern="1200" dirty="0">
                <a:solidFill>
                  <a:schemeClr val="bg1"/>
                </a:solidFill>
                <a:latin typeface="+mn-lt"/>
                <a:ea typeface="+mn-ea"/>
                <a:cs typeface="+mn-cs"/>
              </a:rPr>
              <a:t>This output table shows the various neighborhoods in the Scarborough borough and the most common venues in each neighborhood. The results are scaled out to the 10 most common venues in each neighborhood.</a:t>
            </a:r>
          </a:p>
        </p:txBody>
      </p:sp>
      <p:pic>
        <p:nvPicPr>
          <p:cNvPr id="16" name="Content Placeholder 15" descr="Table&#10;&#10;Description automatically generated">
            <a:extLst>
              <a:ext uri="{FF2B5EF4-FFF2-40B4-BE49-F238E27FC236}">
                <a16:creationId xmlns:a16="http://schemas.microsoft.com/office/drawing/2014/main" id="{F3D7627E-21C3-1A4C-ABB9-07216C230D19}"/>
              </a:ext>
            </a:extLst>
          </p:cNvPr>
          <p:cNvPicPr>
            <a:picLocks noGrp="1" noChangeAspect="1"/>
          </p:cNvPicPr>
          <p:nvPr>
            <p:ph idx="1"/>
          </p:nvPr>
        </p:nvPicPr>
        <p:blipFill>
          <a:blip r:embed="rId2"/>
          <a:stretch>
            <a:fillRect/>
          </a:stretch>
        </p:blipFill>
        <p:spPr>
          <a:xfrm>
            <a:off x="5297763" y="1551471"/>
            <a:ext cx="6250769" cy="3594191"/>
          </a:xfrm>
          <a:prstGeom prst="rect">
            <a:avLst/>
          </a:prstGeom>
        </p:spPr>
      </p:pic>
    </p:spTree>
    <p:extLst>
      <p:ext uri="{BB962C8B-B14F-4D97-AF65-F5344CB8AC3E}">
        <p14:creationId xmlns:p14="http://schemas.microsoft.com/office/powerpoint/2010/main" val="55086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1A8F-EA97-8546-BA7B-89A6602F5570}"/>
              </a:ext>
            </a:extLst>
          </p:cNvPr>
          <p:cNvSpPr>
            <a:spLocks noGrp="1"/>
          </p:cNvSpPr>
          <p:nvPr>
            <p:ph type="title"/>
          </p:nvPr>
        </p:nvSpPr>
        <p:spPr>
          <a:xfrm>
            <a:off x="2231136" y="420995"/>
            <a:ext cx="7729728" cy="1188720"/>
          </a:xfrm>
        </p:spPr>
        <p:txBody>
          <a:bodyPr/>
          <a:lstStyle/>
          <a:p>
            <a:r>
              <a:rPr lang="en-US" dirty="0"/>
              <a:t>Recommendation</a:t>
            </a:r>
          </a:p>
        </p:txBody>
      </p:sp>
      <p:sp>
        <p:nvSpPr>
          <p:cNvPr id="3" name="Content Placeholder 2">
            <a:extLst>
              <a:ext uri="{FF2B5EF4-FFF2-40B4-BE49-F238E27FC236}">
                <a16:creationId xmlns:a16="http://schemas.microsoft.com/office/drawing/2014/main" id="{3A9ED5DE-E588-B943-B53E-EA55C56DB707}"/>
              </a:ext>
            </a:extLst>
          </p:cNvPr>
          <p:cNvSpPr>
            <a:spLocks noGrp="1"/>
          </p:cNvSpPr>
          <p:nvPr>
            <p:ph idx="1"/>
          </p:nvPr>
        </p:nvSpPr>
        <p:spPr>
          <a:xfrm>
            <a:off x="877329" y="1841157"/>
            <a:ext cx="9848335" cy="4732639"/>
          </a:xfrm>
        </p:spPr>
        <p:txBody>
          <a:bodyPr>
            <a:normAutofit fontScale="55000" lnSpcReduction="20000"/>
          </a:bodyPr>
          <a:lstStyle/>
          <a:p>
            <a:r>
              <a:rPr lang="en-US" sz="3300" b="1" dirty="0"/>
              <a:t>Recommended Store Type: </a:t>
            </a:r>
          </a:p>
          <a:p>
            <a:pPr lvl="1"/>
            <a:r>
              <a:rPr lang="en-US" sz="2900" i="1" dirty="0"/>
              <a:t>Gas station</a:t>
            </a:r>
          </a:p>
          <a:p>
            <a:pPr lvl="2"/>
            <a:r>
              <a:rPr lang="en-US" sz="2900" dirty="0"/>
              <a:t>Less throughout the entire borough</a:t>
            </a:r>
          </a:p>
          <a:p>
            <a:r>
              <a:rPr lang="en-US" sz="3300" b="1" dirty="0"/>
              <a:t>Potential Neighborhoods:</a:t>
            </a:r>
          </a:p>
          <a:p>
            <a:pPr lvl="1"/>
            <a:r>
              <a:rPr lang="en-US" sz="2900" dirty="0"/>
              <a:t>These neighborhoods do not feature a gas station as one oft their top 10 most frequent venues, meaning there is not a high level of competition for business within these neighborhoods.</a:t>
            </a:r>
          </a:p>
          <a:p>
            <a:pPr lvl="2">
              <a:lnSpc>
                <a:spcPct val="120000"/>
              </a:lnSpc>
            </a:pPr>
            <a:r>
              <a:rPr lang="en-US" sz="2900" i="1" dirty="0"/>
              <a:t>Golden Mile</a:t>
            </a:r>
          </a:p>
          <a:p>
            <a:pPr lvl="2">
              <a:lnSpc>
                <a:spcPct val="120000"/>
              </a:lnSpc>
            </a:pPr>
            <a:r>
              <a:rPr lang="en-US" sz="2900" i="1" dirty="0"/>
              <a:t>Guildwood</a:t>
            </a:r>
          </a:p>
          <a:p>
            <a:pPr lvl="2">
              <a:lnSpc>
                <a:spcPct val="120000"/>
              </a:lnSpc>
            </a:pPr>
            <a:r>
              <a:rPr lang="en-US" sz="2900" i="1" dirty="0" err="1"/>
              <a:t>Wexfor</a:t>
            </a:r>
            <a:endParaRPr lang="en-US" sz="2900" i="1" dirty="0"/>
          </a:p>
          <a:p>
            <a:pPr lvl="2">
              <a:lnSpc>
                <a:spcPct val="120000"/>
              </a:lnSpc>
            </a:pPr>
            <a:r>
              <a:rPr lang="en-US" sz="2900" i="1" dirty="0"/>
              <a:t>Woburn</a:t>
            </a:r>
          </a:p>
          <a:p>
            <a:r>
              <a:rPr lang="en-US" sz="3300" b="1" dirty="0"/>
              <a:t>Final Recommendation: </a:t>
            </a:r>
          </a:p>
          <a:p>
            <a:pPr lvl="1"/>
            <a:r>
              <a:rPr lang="en-US" sz="2900" i="1" dirty="0"/>
              <a:t>Guildwood</a:t>
            </a:r>
          </a:p>
          <a:p>
            <a:pPr lvl="2"/>
            <a:r>
              <a:rPr lang="en-US" sz="2900" dirty="0"/>
              <a:t>Low number of grocery stores </a:t>
            </a:r>
          </a:p>
          <a:p>
            <a:pPr lvl="2"/>
            <a:r>
              <a:rPr lang="en-US" sz="2900" dirty="0"/>
              <a:t>High number of intersections</a:t>
            </a:r>
          </a:p>
          <a:p>
            <a:endParaRPr lang="en-US" dirty="0"/>
          </a:p>
        </p:txBody>
      </p:sp>
    </p:spTree>
    <p:extLst>
      <p:ext uri="{BB962C8B-B14F-4D97-AF65-F5344CB8AC3E}">
        <p14:creationId xmlns:p14="http://schemas.microsoft.com/office/powerpoint/2010/main" val="13504255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8</TotalTime>
  <Words>390</Words>
  <Application>Microsoft Macintosh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Battle of the Neighborhood</vt:lpstr>
      <vt:lpstr>Introduction</vt:lpstr>
      <vt:lpstr>Data</vt:lpstr>
      <vt:lpstr>Neighborhood Data Preview</vt:lpstr>
      <vt:lpstr>Coordinate Data Preview</vt:lpstr>
      <vt:lpstr>Venue Data Preview</vt:lpstr>
      <vt:lpstr>Methodology</vt:lpstr>
      <vt:lpstr>Results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dc:title>
  <dc:creator>Trent Dawson</dc:creator>
  <cp:lastModifiedBy>Trent Dawson</cp:lastModifiedBy>
  <cp:revision>3</cp:revision>
  <dcterms:created xsi:type="dcterms:W3CDTF">2020-11-20T20:30:24Z</dcterms:created>
  <dcterms:modified xsi:type="dcterms:W3CDTF">2020-11-20T20:39:09Z</dcterms:modified>
</cp:coreProperties>
</file>