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64" r:id="rId6"/>
    <p:sldId id="265" r:id="rId7"/>
    <p:sldId id="266" r:id="rId8"/>
    <p:sldId id="267" r:id="rId9"/>
    <p:sldId id="268" r:id="rId10"/>
    <p:sldId id="277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5143500" type="screen16x9"/>
  <p:notesSz cx="6858000" cy="9144000"/>
  <p:embeddedFontLst>
    <p:embeddedFont>
      <p:font typeface="Maven Pro" panose="020B0604020202020204" charset="0"/>
      <p:regular r:id="rId20"/>
      <p:bold r:id="rId21"/>
    </p:embeddedFont>
    <p:embeddedFont>
      <p:font typeface="Nuni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igai Vel" initials="TV" lastIdx="1" clrIdx="0">
    <p:extLst>
      <p:ext uri="{19B8F6BF-5375-455C-9EA6-DF929625EA0E}">
        <p15:presenceInfo xmlns:p15="http://schemas.microsoft.com/office/powerpoint/2012/main" userId="ec233eba6a6ba5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5FC3A8-3304-40F4-9B61-89F5A4A83C17}">
  <a:tblStyle styleId="{865FC3A8-3304-40F4-9B61-89F5A4A83C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5" autoAdjust="0"/>
    <p:restoredTop sz="83648" autoAdjust="0"/>
  </p:normalViewPr>
  <p:slideViewPr>
    <p:cSldViewPr snapToGrid="0">
      <p:cViewPr varScale="1">
        <p:scale>
          <a:sx n="95" d="100"/>
          <a:sy n="95" d="100"/>
        </p:scale>
        <p:origin x="12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4cc793c6e9_0_1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4cc793c6e9_0_1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708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4cc793c6e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4cc793c6e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4cc793c6e9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4cc793c6e9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4cc793c6e9_0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4cc793c6e9_0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4cc793c6e9_0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4cc793c6e9_0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4cc793c6e9_0_1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4cc793c6e9_0_1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- MPM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t2_sat_area(microns2) = 2.514793e-04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int_s_avg_5(counts/ms) = 1.243470e-04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- MPM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=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t2_sat_num(-) = 0.64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int_s_p(counts/ms) = 0.33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4cc793c6e9_0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4cc793c6e9_0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4cc793c6e9_0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4cc793c6e9_0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ee3e6ba1f_0_2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ee3e6ba1f_0_2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ee3e6ba1f_0_1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ee3e6ba1f_0_1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ee3e6ba1f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ee3e6ba1f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4ee3e6ba1f_0_2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4ee3e6ba1f_0_2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4cc793c6e9_0_1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4cc793c6e9_0_1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cc793c6e9_0_1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4cc793c6e9_0_1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4cc793c6e9_0_1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4cc793c6e9_0_1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4cc793c6e9_0_1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4cc793c6e9_0_1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reditriskanalytics.ne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259696" y="89125"/>
            <a:ext cx="5910908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Loan Default Prediction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Report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782300" cy="1232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Thanigaivel</a:t>
            </a:r>
            <a:r>
              <a:rPr lang="en" dirty="0"/>
              <a:t> </a:t>
            </a:r>
            <a:r>
              <a:rPr lang="en-US" dirty="0"/>
              <a:t>Dayanandan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Science Career Track - Capstone Project #1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2019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279" name="Google Shape;279;p13"/>
          <p:cNvPicPr preferRelativeResize="0"/>
          <p:nvPr/>
        </p:nvPicPr>
        <p:blipFill rotWithShape="1">
          <a:blip r:embed="rId3">
            <a:alphaModFix/>
          </a:blip>
          <a:srcRect l="9936" t="26623" r="9928" b="26618"/>
          <a:stretch/>
        </p:blipFill>
        <p:spPr>
          <a:xfrm>
            <a:off x="5829825" y="4660775"/>
            <a:ext cx="1349100" cy="393600"/>
          </a:xfrm>
          <a:prstGeom prst="snip2DiagRect">
            <a:avLst>
              <a:gd name="adj1" fmla="val 32552"/>
              <a:gd name="adj2" fmla="val 0"/>
            </a:avLst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7625" y="912375"/>
            <a:ext cx="1466850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71" name="Google Shape;471;p25"/>
          <p:cNvSpPr txBox="1"/>
          <p:nvPr/>
        </p:nvSpPr>
        <p:spPr>
          <a:xfrm>
            <a:off x="275089" y="0"/>
            <a:ext cx="6310195" cy="569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ATRRIBUTE RELEVANCE ANALYSIS</a:t>
            </a:r>
            <a:endParaRPr sz="28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6C72FF4-53D5-49B1-9C27-53B09DBA9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760" y="-1445228"/>
            <a:ext cx="728311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57C584E3-ECC7-4B15-BDF1-35ADD4D6F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730" y="702235"/>
            <a:ext cx="2790825" cy="34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7202B2-3106-46CF-A3C6-464624002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638508"/>
              </p:ext>
            </p:extLst>
          </p:nvPr>
        </p:nvGraphicFramePr>
        <p:xfrm>
          <a:off x="1592207" y="702235"/>
          <a:ext cx="1708427" cy="3420827"/>
        </p:xfrm>
        <a:graphic>
          <a:graphicData uri="http://schemas.openxmlformats.org/drawingml/2006/table">
            <a:tbl>
              <a:tblPr/>
              <a:tblGrid>
                <a:gridCol w="977194">
                  <a:extLst>
                    <a:ext uri="{9D8B030D-6E8A-4147-A177-3AD203B41FA5}">
                      <a16:colId xmlns:a16="http://schemas.microsoft.com/office/drawing/2014/main" val="1409542465"/>
                    </a:ext>
                  </a:extLst>
                </a:gridCol>
                <a:gridCol w="731233">
                  <a:extLst>
                    <a:ext uri="{9D8B030D-6E8A-4147-A177-3AD203B41FA5}">
                      <a16:colId xmlns:a16="http://schemas.microsoft.com/office/drawing/2014/main" val="405722206"/>
                    </a:ext>
                  </a:extLst>
                </a:gridCol>
              </a:tblGrid>
              <a:tr h="2686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ATTRIBUTE</a:t>
                      </a:r>
                      <a:endParaRPr lang="en-US" sz="1200">
                        <a:effectLst/>
                      </a:endParaRPr>
                    </a:p>
                  </a:txBody>
                  <a:tcPr marL="55396" marR="55396" marT="55396" marB="55396">
                    <a:lnL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IV SCORE</a:t>
                      </a:r>
                      <a:endParaRPr lang="en-US" sz="1200">
                        <a:effectLst/>
                      </a:endParaRPr>
                    </a:p>
                  </a:txBody>
                  <a:tcPr marL="55396" marR="55396" marT="55396" marB="55396">
                    <a:lnL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885187"/>
                  </a:ext>
                </a:extLst>
              </a:tr>
              <a:tr h="2686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LOAN </a:t>
                      </a:r>
                      <a:endParaRPr lang="en-US" sz="1200">
                        <a:effectLst/>
                      </a:endParaRPr>
                    </a:p>
                  </a:txBody>
                  <a:tcPr marL="55396" marR="55396" marT="55396" marB="55396">
                    <a:lnL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</a:t>
                      </a:r>
                      <a:endParaRPr lang="en-US" sz="1200">
                        <a:effectLst/>
                      </a:endParaRPr>
                    </a:p>
                  </a:txBody>
                  <a:tcPr marL="55396" marR="55396" marT="55396" marB="55396">
                    <a:lnL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066900"/>
                  </a:ext>
                </a:extLst>
              </a:tr>
              <a:tr h="2686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MORTDUE</a:t>
                      </a:r>
                      <a:endParaRPr lang="en-US" sz="1200">
                        <a:effectLst/>
                      </a:endParaRPr>
                    </a:p>
                  </a:txBody>
                  <a:tcPr marL="55396" marR="55396" marT="55396" marB="55396">
                    <a:lnL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0.29</a:t>
                      </a:r>
                      <a:endParaRPr lang="en-US" sz="1200">
                        <a:effectLst/>
                      </a:endParaRPr>
                    </a:p>
                  </a:txBody>
                  <a:tcPr marL="55396" marR="55396" marT="55396" marB="55396">
                    <a:lnL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273214"/>
                  </a:ext>
                </a:extLst>
              </a:tr>
              <a:tr h="2686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  <a:endParaRPr lang="en-US" sz="1200">
                        <a:effectLst/>
                      </a:endParaRPr>
                    </a:p>
                  </a:txBody>
                  <a:tcPr marL="55396" marR="55396" marT="55396" marB="55396">
                    <a:lnL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0.69</a:t>
                      </a:r>
                      <a:endParaRPr lang="en-US" sz="1200">
                        <a:effectLst/>
                      </a:endParaRPr>
                    </a:p>
                  </a:txBody>
                  <a:tcPr marL="55396" marR="55396" marT="55396" marB="55396">
                    <a:lnL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624905"/>
                  </a:ext>
                </a:extLst>
              </a:tr>
              <a:tr h="2686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REASON </a:t>
                      </a:r>
                      <a:endParaRPr lang="en-US" sz="1200">
                        <a:effectLst/>
                      </a:endParaRPr>
                    </a:p>
                  </a:txBody>
                  <a:tcPr marL="55396" marR="55396" marT="55396" marB="55396">
                    <a:lnL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  <a:endParaRPr lang="en-US" sz="1200">
                        <a:effectLst/>
                      </a:endParaRPr>
                    </a:p>
                  </a:txBody>
                  <a:tcPr marL="55396" marR="55396" marT="55396" marB="55396">
                    <a:lnL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726346"/>
                  </a:ext>
                </a:extLst>
              </a:tr>
              <a:tr h="2686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JOB</a:t>
                      </a:r>
                      <a:endParaRPr lang="en-US" sz="1200">
                        <a:effectLst/>
                      </a:endParaRPr>
                    </a:p>
                  </a:txBody>
                  <a:tcPr marL="55396" marR="55396" marT="55396" marB="55396">
                    <a:lnL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0.08</a:t>
                      </a:r>
                      <a:endParaRPr lang="en-US" sz="1200">
                        <a:effectLst/>
                      </a:endParaRPr>
                    </a:p>
                  </a:txBody>
                  <a:tcPr marL="55396" marR="55396" marT="55396" marB="55396">
                    <a:lnL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252177"/>
                  </a:ext>
                </a:extLst>
              </a:tr>
              <a:tr h="2686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YOJ</a:t>
                      </a:r>
                      <a:endParaRPr lang="en-US" sz="1200">
                        <a:effectLst/>
                      </a:endParaRPr>
                    </a:p>
                  </a:txBody>
                  <a:tcPr marL="55396" marR="55396" marT="55396" marB="55396">
                    <a:lnL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0.11</a:t>
                      </a:r>
                      <a:endParaRPr lang="en-US" sz="1200">
                        <a:effectLst/>
                      </a:endParaRPr>
                    </a:p>
                  </a:txBody>
                  <a:tcPr marL="55396" marR="55396" marT="55396" marB="55396">
                    <a:lnL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181907"/>
                  </a:ext>
                </a:extLst>
              </a:tr>
              <a:tr h="2686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DEROG</a:t>
                      </a:r>
                      <a:endParaRPr lang="en-US" sz="1200">
                        <a:effectLst/>
                      </a:endParaRPr>
                    </a:p>
                  </a:txBody>
                  <a:tcPr marL="55396" marR="55396" marT="55396" marB="55396">
                    <a:lnL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0.35</a:t>
                      </a:r>
                      <a:endParaRPr lang="en-US" sz="1200">
                        <a:effectLst/>
                      </a:endParaRPr>
                    </a:p>
                  </a:txBody>
                  <a:tcPr marL="55396" marR="55396" marT="55396" marB="55396">
                    <a:lnL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578459"/>
                  </a:ext>
                </a:extLst>
              </a:tr>
              <a:tr h="2686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DELINQ</a:t>
                      </a:r>
                      <a:endParaRPr lang="en-US" sz="1200">
                        <a:effectLst/>
                      </a:endParaRPr>
                    </a:p>
                  </a:txBody>
                  <a:tcPr marL="55396" marR="55396" marT="55396" marB="55396">
                    <a:lnL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0.49</a:t>
                      </a:r>
                      <a:endParaRPr lang="en-US" sz="1200">
                        <a:effectLst/>
                      </a:endParaRPr>
                    </a:p>
                  </a:txBody>
                  <a:tcPr marL="55396" marR="55396" marT="55396" marB="55396">
                    <a:lnL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098633"/>
                  </a:ext>
                </a:extLst>
              </a:tr>
              <a:tr h="2686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CLAGE</a:t>
                      </a:r>
                      <a:endParaRPr lang="en-US" sz="1200">
                        <a:effectLst/>
                      </a:endParaRPr>
                    </a:p>
                  </a:txBody>
                  <a:tcPr marL="55396" marR="55396" marT="55396" marB="55396">
                    <a:lnL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0.39</a:t>
                      </a:r>
                      <a:endParaRPr lang="en-US" sz="1200">
                        <a:effectLst/>
                      </a:endParaRPr>
                    </a:p>
                  </a:txBody>
                  <a:tcPr marL="55396" marR="55396" marT="55396" marB="55396">
                    <a:lnL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52730"/>
                  </a:ext>
                </a:extLst>
              </a:tr>
              <a:tr h="2686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NINQ </a:t>
                      </a:r>
                      <a:endParaRPr lang="en-US" sz="1200">
                        <a:effectLst/>
                      </a:endParaRPr>
                    </a:p>
                  </a:txBody>
                  <a:tcPr marL="55396" marR="55396" marT="55396" marB="55396">
                    <a:lnL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0.17</a:t>
                      </a:r>
                      <a:endParaRPr lang="en-US" sz="1200">
                        <a:effectLst/>
                      </a:endParaRPr>
                    </a:p>
                  </a:txBody>
                  <a:tcPr marL="55396" marR="55396" marT="55396" marB="55396">
                    <a:lnL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620432"/>
                  </a:ext>
                </a:extLst>
              </a:tr>
              <a:tr h="2304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CLNO</a:t>
                      </a:r>
                      <a:endParaRPr lang="en-US" sz="1200">
                        <a:effectLst/>
                      </a:endParaRPr>
                    </a:p>
                  </a:txBody>
                  <a:tcPr marL="55396" marR="55396" marT="55396" marB="55396">
                    <a:lnL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0.16</a:t>
                      </a:r>
                      <a:endParaRPr lang="en-US" sz="1200">
                        <a:effectLst/>
                      </a:endParaRPr>
                    </a:p>
                  </a:txBody>
                  <a:tcPr marL="55396" marR="55396" marT="55396" marB="55396">
                    <a:lnL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6587"/>
                  </a:ext>
                </a:extLst>
              </a:tr>
              <a:tr h="2304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DEBTINC </a:t>
                      </a:r>
                      <a:endParaRPr lang="en-US" sz="1200">
                        <a:effectLst/>
                      </a:endParaRPr>
                    </a:p>
                  </a:txBody>
                  <a:tcPr marL="55396" marR="55396" marT="55396" marB="55396">
                    <a:lnL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1.06</a:t>
                      </a:r>
                      <a:endParaRPr lang="en-US" sz="1200" dirty="0">
                        <a:effectLst/>
                      </a:endParaRPr>
                    </a:p>
                  </a:txBody>
                  <a:tcPr marL="55396" marR="55396" marT="55396" marB="55396">
                    <a:lnL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29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936897"/>
                  </a:ext>
                </a:extLst>
              </a:tr>
            </a:tbl>
          </a:graphicData>
        </a:graphic>
      </p:graphicFrame>
      <p:sp>
        <p:nvSpPr>
          <p:cNvPr id="7" name="Rectangle 5">
            <a:extLst>
              <a:ext uri="{FF2B5EF4-FFF2-40B4-BE49-F238E27FC236}">
                <a16:creationId xmlns:a16="http://schemas.microsoft.com/office/drawing/2014/main" id="{6052D81D-6C96-4BE4-A5C1-C791433E0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346" y="7029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462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26"/>
          <p:cNvGrpSpPr/>
          <p:nvPr/>
        </p:nvGrpSpPr>
        <p:grpSpPr>
          <a:xfrm>
            <a:off x="319470" y="188204"/>
            <a:ext cx="745200" cy="745200"/>
            <a:chOff x="2315825" y="3550925"/>
            <a:chExt cx="745200" cy="745200"/>
          </a:xfrm>
        </p:grpSpPr>
        <p:sp>
          <p:nvSpPr>
            <p:cNvPr id="488" name="Google Shape;488;p26"/>
            <p:cNvSpPr/>
            <p:nvPr/>
          </p:nvSpPr>
          <p:spPr>
            <a:xfrm>
              <a:off x="2315825" y="3550925"/>
              <a:ext cx="745200" cy="745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89" name="Google Shape;489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86000" y="3621100"/>
              <a:ext cx="604850" cy="604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0" name="Google Shape;490;p26"/>
          <p:cNvSpPr txBox="1">
            <a:spLocks noGrp="1"/>
          </p:cNvSpPr>
          <p:nvPr>
            <p:ph type="title"/>
          </p:nvPr>
        </p:nvSpPr>
        <p:spPr>
          <a:xfrm>
            <a:off x="1643100" y="-3046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 4: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</a:t>
            </a:r>
            <a:endParaRPr dirty="0"/>
          </a:p>
        </p:txBody>
      </p:sp>
      <p:sp>
        <p:nvSpPr>
          <p:cNvPr id="491" name="Google Shape;491;p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97" name="Google Shape;497;p27"/>
          <p:cNvSpPr txBox="1"/>
          <p:nvPr/>
        </p:nvSpPr>
        <p:spPr>
          <a:xfrm>
            <a:off x="539783" y="-43222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Logistic Regression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9BE6D60-4239-4C95-B786-F16F27A41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568" y="1034716"/>
            <a:ext cx="5598989" cy="409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20" name="Google Shape;520;p28"/>
          <p:cNvSpPr txBox="1"/>
          <p:nvPr/>
        </p:nvSpPr>
        <p:spPr>
          <a:xfrm>
            <a:off x="555825" y="96325"/>
            <a:ext cx="7030500" cy="601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RANDOM FOREST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67AA41D-38E3-46F3-8C7C-BA0D46A5C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16" y="775216"/>
            <a:ext cx="5767137" cy="436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31" name="Google Shape;531;p29"/>
          <p:cNvSpPr txBox="1"/>
          <p:nvPr/>
        </p:nvSpPr>
        <p:spPr>
          <a:xfrm>
            <a:off x="555825" y="96325"/>
            <a:ext cx="7030500" cy="511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GRADIENT BOOSTING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572727E-5738-4D44-873E-4B9DE032D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274" y="837975"/>
            <a:ext cx="5763669" cy="430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43" name="Google Shape;543;p30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FEATURE IMPORTANCE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9453A71-234E-4E7F-87D8-666B73EA4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787" y="1095625"/>
            <a:ext cx="6101876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31"/>
          <p:cNvGrpSpPr/>
          <p:nvPr/>
        </p:nvGrpSpPr>
        <p:grpSpPr>
          <a:xfrm>
            <a:off x="311448" y="279705"/>
            <a:ext cx="745200" cy="745200"/>
            <a:chOff x="2315825" y="3550925"/>
            <a:chExt cx="745200" cy="745200"/>
          </a:xfrm>
        </p:grpSpPr>
        <p:sp>
          <p:nvSpPr>
            <p:cNvPr id="554" name="Google Shape;554;p31"/>
            <p:cNvSpPr/>
            <p:nvPr/>
          </p:nvSpPr>
          <p:spPr>
            <a:xfrm>
              <a:off x="2315825" y="3550925"/>
              <a:ext cx="745200" cy="745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55" name="Google Shape;555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86000" y="3621100"/>
              <a:ext cx="604850" cy="604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6" name="Google Shape;556;p31"/>
          <p:cNvSpPr txBox="1">
            <a:spLocks noGrp="1"/>
          </p:cNvSpPr>
          <p:nvPr>
            <p:ph type="title"/>
          </p:nvPr>
        </p:nvSpPr>
        <p:spPr>
          <a:xfrm>
            <a:off x="1569958" y="15010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 5: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557" name="Google Shape;557;p3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63" name="Google Shape;563;p32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Conclusion</a:t>
            </a:r>
            <a:endParaRPr sz="3600"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028C2-6C8E-4996-B50C-F7CACF222C54}"/>
              </a:ext>
            </a:extLst>
          </p:cNvPr>
          <p:cNvSpPr txBox="1"/>
          <p:nvPr/>
        </p:nvSpPr>
        <p:spPr>
          <a:xfrm>
            <a:off x="768210" y="1419726"/>
            <a:ext cx="76075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Apply the RandomForest classifier model with updated hyperparameter values to predict the potential loan defaulters.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Supports existing  Risk management 	which is essential to mitigate the risk.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Table of 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1303800" y="1490220"/>
            <a:ext cx="7030500" cy="33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" sz="2400" dirty="0">
                <a:solidFill>
                  <a:srgbClr val="FFFFFF"/>
                </a:solidFill>
              </a:rPr>
              <a:t>Problem Statement</a:t>
            </a:r>
            <a:endParaRPr sz="2400" dirty="0">
              <a:solidFill>
                <a:srgbClr val="FFFFFF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" sz="2400" dirty="0">
                <a:solidFill>
                  <a:srgbClr val="FFFFFF"/>
                </a:solidFill>
              </a:rPr>
              <a:t>Data Collection</a:t>
            </a:r>
            <a:endParaRPr sz="2400" dirty="0">
              <a:solidFill>
                <a:srgbClr val="FFFFFF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" sz="2400" dirty="0">
                <a:solidFill>
                  <a:srgbClr val="FFFFFF"/>
                </a:solidFill>
              </a:rPr>
              <a:t>Exploratory Data Analysis</a:t>
            </a:r>
            <a:endParaRPr sz="2400" dirty="0">
              <a:solidFill>
                <a:srgbClr val="FFFFFF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" sz="2400" dirty="0">
                <a:solidFill>
                  <a:srgbClr val="FFFFFF"/>
                </a:solidFill>
              </a:rPr>
              <a:t>Machine Learning</a:t>
            </a:r>
            <a:endParaRPr sz="2400" dirty="0">
              <a:solidFill>
                <a:srgbClr val="FFFFFF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" sz="2400" dirty="0">
                <a:solidFill>
                  <a:srgbClr val="FFFFFF"/>
                </a:solidFill>
              </a:rPr>
              <a:t>Conclusion</a:t>
            </a:r>
            <a:br>
              <a:rPr lang="en" sz="1800" dirty="0">
                <a:solidFill>
                  <a:srgbClr val="FFFFFF"/>
                </a:solidFill>
              </a:rPr>
            </a:br>
            <a:endParaRPr sz="1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15"/>
          <p:cNvGrpSpPr/>
          <p:nvPr/>
        </p:nvGrpSpPr>
        <p:grpSpPr>
          <a:xfrm>
            <a:off x="289854" y="228494"/>
            <a:ext cx="745200" cy="745200"/>
            <a:chOff x="2315825" y="3550925"/>
            <a:chExt cx="745200" cy="745200"/>
          </a:xfrm>
        </p:grpSpPr>
        <p:sp>
          <p:nvSpPr>
            <p:cNvPr id="294" name="Google Shape;294;p15"/>
            <p:cNvSpPr/>
            <p:nvPr/>
          </p:nvSpPr>
          <p:spPr>
            <a:xfrm>
              <a:off x="2315825" y="3550925"/>
              <a:ext cx="745200" cy="745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95" name="Google Shape;295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86000" y="3621100"/>
              <a:ext cx="604850" cy="604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6" name="Google Shape;296;p15"/>
          <p:cNvSpPr txBox="1">
            <a:spLocks noGrp="1"/>
          </p:cNvSpPr>
          <p:nvPr>
            <p:ph type="title"/>
          </p:nvPr>
        </p:nvSpPr>
        <p:spPr>
          <a:xfrm>
            <a:off x="1377915" y="0"/>
            <a:ext cx="5857800" cy="1327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 1: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297" name="Google Shape;297;p1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30C25-9E58-47E1-8B33-F4936D3A8D7B}"/>
              </a:ext>
            </a:extLst>
          </p:cNvPr>
          <p:cNvSpPr txBox="1"/>
          <p:nvPr/>
        </p:nvSpPr>
        <p:spPr>
          <a:xfrm>
            <a:off x="1496318" y="1327638"/>
            <a:ext cx="562099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bg1"/>
                </a:solidFill>
              </a:rPr>
              <a:t>MAJOR  REASONS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Most Profitable Loan for the banks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Delinquency rate higher than other loans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Credit risk management practices for home equity lending have not kept pace with the product’s rapid growth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18"/>
          <p:cNvGrpSpPr/>
          <p:nvPr/>
        </p:nvGrpSpPr>
        <p:grpSpPr>
          <a:xfrm>
            <a:off x="223216" y="206260"/>
            <a:ext cx="745200" cy="745200"/>
            <a:chOff x="2315825" y="3550925"/>
            <a:chExt cx="745200" cy="745200"/>
          </a:xfrm>
        </p:grpSpPr>
        <p:sp>
          <p:nvSpPr>
            <p:cNvPr id="337" name="Google Shape;337;p18"/>
            <p:cNvSpPr/>
            <p:nvPr/>
          </p:nvSpPr>
          <p:spPr>
            <a:xfrm>
              <a:off x="2315825" y="3550925"/>
              <a:ext cx="745200" cy="745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38" name="Google Shape;338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86000" y="3621100"/>
              <a:ext cx="604850" cy="604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9" name="Google Shape;339;p18"/>
          <p:cNvSpPr txBox="1">
            <a:spLocks noGrp="1"/>
          </p:cNvSpPr>
          <p:nvPr>
            <p:ph type="title"/>
          </p:nvPr>
        </p:nvSpPr>
        <p:spPr>
          <a:xfrm>
            <a:off x="1465684" y="15010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 2: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</a:t>
            </a:r>
            <a:endParaRPr dirty="0"/>
          </a:p>
        </p:txBody>
      </p:sp>
      <p:sp>
        <p:nvSpPr>
          <p:cNvPr id="340" name="Google Shape;340;p1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4E55D0-CE2E-4731-A778-8E557B9EBB35}"/>
              </a:ext>
            </a:extLst>
          </p:cNvPr>
          <p:cNvSpPr txBox="1"/>
          <p:nvPr/>
        </p:nvSpPr>
        <p:spPr>
          <a:xfrm>
            <a:off x="1363578" y="1887910"/>
            <a:ext cx="68548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data set reports characteristics and delinquency information for 5,960 home equity loans.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data was obtained from the website</a:t>
            </a:r>
            <a:r>
              <a:rPr lang="en-US" sz="2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http://www.creditriskanalytics.net</a:t>
            </a:r>
            <a:r>
              <a:rPr lang="en-US" sz="2000" dirty="0">
                <a:solidFill>
                  <a:schemeClr val="bg1"/>
                </a:solidFill>
              </a:rPr>
              <a:t> in csv format.</a:t>
            </a:r>
          </a:p>
          <a:p>
            <a:br>
              <a:rPr lang="en-US" sz="2000" dirty="0"/>
            </a:b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21"/>
          <p:cNvGrpSpPr/>
          <p:nvPr/>
        </p:nvGrpSpPr>
        <p:grpSpPr>
          <a:xfrm>
            <a:off x="367595" y="472210"/>
            <a:ext cx="745200" cy="745200"/>
            <a:chOff x="2315825" y="3550925"/>
            <a:chExt cx="745200" cy="745200"/>
          </a:xfrm>
        </p:grpSpPr>
        <p:sp>
          <p:nvSpPr>
            <p:cNvPr id="401" name="Google Shape;401;p21"/>
            <p:cNvSpPr/>
            <p:nvPr/>
          </p:nvSpPr>
          <p:spPr>
            <a:xfrm>
              <a:off x="2315825" y="3550925"/>
              <a:ext cx="745200" cy="745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02" name="Google Shape;402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86000" y="3621100"/>
              <a:ext cx="604850" cy="604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3" name="Google Shape;403;p21"/>
          <p:cNvSpPr txBox="1">
            <a:spLocks noGrp="1"/>
          </p:cNvSpPr>
          <p:nvPr>
            <p:ph type="title"/>
          </p:nvPr>
        </p:nvSpPr>
        <p:spPr>
          <a:xfrm>
            <a:off x="1643100" y="134963"/>
            <a:ext cx="6281700" cy="18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 3: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404" name="Google Shape;404;p2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10" name="Google Shape;410;p22"/>
          <p:cNvSpPr txBox="1"/>
          <p:nvPr/>
        </p:nvSpPr>
        <p:spPr>
          <a:xfrm>
            <a:off x="555825" y="96325"/>
            <a:ext cx="7030500" cy="94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  <a:latin typeface="Maven Pro"/>
                <a:sym typeface="Maven Pro"/>
              </a:rPr>
              <a:t>HANDLING OUTLIERS</a:t>
            </a:r>
            <a:endParaRPr sz="3600" b="1" dirty="0">
              <a:solidFill>
                <a:schemeClr val="lt1"/>
              </a:solidFill>
              <a:latin typeface="Maven Pro"/>
              <a:sym typeface="Maven Pr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4E558B-E61E-46F9-B587-C487FD257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88" y="1042737"/>
            <a:ext cx="8026701" cy="345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38" name="Google Shape;438;p23"/>
          <p:cNvSpPr txBox="1"/>
          <p:nvPr/>
        </p:nvSpPr>
        <p:spPr>
          <a:xfrm>
            <a:off x="555825" y="96325"/>
            <a:ext cx="7030500" cy="69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HISTOGRAM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C8220B2-04B6-4598-BF6D-BA6A5E781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48" y="1155531"/>
            <a:ext cx="3762375" cy="276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8FC5D1A-FC00-4044-BB6F-46BEE9D6C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877" y="1207920"/>
            <a:ext cx="4676775" cy="2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53" name="Google Shape;453;p24"/>
          <p:cNvSpPr txBox="1"/>
          <p:nvPr/>
        </p:nvSpPr>
        <p:spPr>
          <a:xfrm>
            <a:off x="458126" y="329628"/>
            <a:ext cx="7030500" cy="624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BIVARIATE VISUALIZATION</a:t>
            </a:r>
          </a:p>
          <a:p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9F8651B5-A26D-40A9-BBD2-3F056A8DA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05" y="1139490"/>
            <a:ext cx="4436895" cy="296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90947C8-89DE-4A1D-BD71-A436B042F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139491"/>
            <a:ext cx="4572000" cy="296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71" name="Google Shape;471;p25"/>
          <p:cNvSpPr txBox="1"/>
          <p:nvPr/>
        </p:nvSpPr>
        <p:spPr>
          <a:xfrm>
            <a:off x="307173" y="96324"/>
            <a:ext cx="7030500" cy="83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CORRELATION</a:t>
            </a:r>
            <a:endParaRPr sz="28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E3B8A19-4F1B-47D2-BCCD-6010258FA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995" y="241176"/>
            <a:ext cx="6041993" cy="488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269</Words>
  <Application>Microsoft Office PowerPoint</Application>
  <PresentationFormat>On-screen Show (16:9)</PresentationFormat>
  <Paragraphs>111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Nunito</vt:lpstr>
      <vt:lpstr>Maven Pro</vt:lpstr>
      <vt:lpstr>Arial</vt:lpstr>
      <vt:lpstr>Momentum</vt:lpstr>
      <vt:lpstr>Loan Default Prediction Final Report</vt:lpstr>
      <vt:lpstr>Table of Contents</vt:lpstr>
      <vt:lpstr>Section 1: Problem Statement</vt:lpstr>
      <vt:lpstr>Section 2: Data Collection</vt:lpstr>
      <vt:lpstr>Section 3: 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Section 4: Machine Learning</vt:lpstr>
      <vt:lpstr>PowerPoint Presentation</vt:lpstr>
      <vt:lpstr>PowerPoint Presentation</vt:lpstr>
      <vt:lpstr>PowerPoint Presentation</vt:lpstr>
      <vt:lpstr>PowerPoint Presentation</vt:lpstr>
      <vt:lpstr>Section 5: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Increase AM Yield: Final Report</dc:title>
  <dc:creator>Thanigai Vel</dc:creator>
  <cp:lastModifiedBy>Thanigai Vel</cp:lastModifiedBy>
  <cp:revision>9</cp:revision>
  <dcterms:modified xsi:type="dcterms:W3CDTF">2020-01-11T18:21:49Z</dcterms:modified>
</cp:coreProperties>
</file>