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6"/>
    <p:restoredTop sz="91207" autoAdjust="0"/>
  </p:normalViewPr>
  <p:slideViewPr>
    <p:cSldViewPr snapToGrid="0">
      <p:cViewPr varScale="1">
        <p:scale>
          <a:sx n="81" d="100"/>
          <a:sy n="81" d="100"/>
        </p:scale>
        <p:origin x="90" y="12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282173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
        <p:nvSpPr>
          <p:cNvPr id="2" name="TextBox 1">
            <a:extLst>
              <a:ext uri="{FF2B5EF4-FFF2-40B4-BE49-F238E27FC236}">
                <a16:creationId xmlns:a16="http://schemas.microsoft.com/office/drawing/2014/main" id="{8D8E2ADA-A998-1542-BFCC-B0C086E1E6F2}"/>
              </a:ext>
            </a:extLst>
          </p:cNvPr>
          <p:cNvSpPr txBox="1"/>
          <p:nvPr/>
        </p:nvSpPr>
        <p:spPr>
          <a:xfrm>
            <a:off x="4937760" y="1899914"/>
            <a:ext cx="6900672" cy="1754326"/>
          </a:xfrm>
          <a:prstGeom prst="rect">
            <a:avLst/>
          </a:prstGeom>
          <a:noFill/>
        </p:spPr>
        <p:txBody>
          <a:bodyPr wrap="square" rtlCol="0">
            <a:spAutoFit/>
          </a:bodyPr>
          <a:lstStyle/>
          <a:p>
            <a:r>
              <a:rPr lang="en-US" sz="3600" b="1" dirty="0">
                <a:solidFill>
                  <a:schemeClr val="accent1"/>
                </a:solidFill>
              </a:rPr>
              <a:t>Migration Analysis: </a:t>
            </a:r>
          </a:p>
          <a:p>
            <a:r>
              <a:rPr lang="en-US" sz="3600" b="1" dirty="0">
                <a:solidFill>
                  <a:schemeClr val="accent1"/>
                </a:solidFill>
              </a:rPr>
              <a:t>{{</a:t>
            </a:r>
            <a:r>
              <a:rPr lang="en-US" sz="3600" b="1" dirty="0" err="1">
                <a:solidFill>
                  <a:schemeClr val="accent1"/>
                </a:solidFill>
              </a:rPr>
              <a:t>val:account.csv</a:t>
            </a:r>
            <a:r>
              <a:rPr lang="en-US" sz="3600" b="1" dirty="0">
                <a:solidFill>
                  <a:schemeClr val="accent1"/>
                </a:solidFill>
              </a:rPr>
              <a:t>[1:1]}}</a:t>
            </a:r>
          </a:p>
          <a:p>
            <a:r>
              <a:rPr lang="en-US" sz="3600" b="1" dirty="0">
                <a:solidFill>
                  <a:schemeClr val="accent1"/>
                </a:solidFill>
              </a:rPr>
              <a:t>  </a:t>
            </a:r>
            <a:r>
              <a:rPr lang="en-US" sz="2800" b="1" dirty="0">
                <a:solidFill>
                  <a:schemeClr val="accent1"/>
                </a:solidFill>
              </a:rPr>
              <a:t>System: {{</a:t>
            </a:r>
            <a:r>
              <a:rPr lang="en-US" sz="2800" b="1" dirty="0" err="1">
                <a:solidFill>
                  <a:schemeClr val="accent1"/>
                </a:solidFill>
              </a:rPr>
              <a:t>val:account.csv</a:t>
            </a:r>
            <a:r>
              <a:rPr lang="en-US" sz="2800" b="1" dirty="0">
                <a:solidFill>
                  <a:schemeClr val="accent1"/>
                </a:solidFill>
              </a:rPr>
              <a:t>[1:2]}}</a:t>
            </a:r>
            <a:endParaRPr lang="en-US" sz="3600" b="1" dirty="0">
              <a:solidFill>
                <a:schemeClr val="accent1"/>
              </a:solidFill>
            </a:endParaRP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a:xfrm>
            <a:off x="587482" y="395492"/>
            <a:ext cx="10397193" cy="715294"/>
          </a:xfrm>
        </p:spPr>
        <p:txBody>
          <a:bodyPr/>
          <a:lstStyle/>
          <a:p>
            <a:r>
              <a:rPr lang="en-US" dirty="0"/>
              <a:t>Dictionary Analysis - Blockers to Successful Migration</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0"/>
            <a:ext cx="2068743" cy="873654"/>
            <a:chOff x="852617" y="1672397"/>
            <a:chExt cx="2201335" cy="1026621"/>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75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itchFamily="34" charset="0"/>
                </a:rPr>
                <a:t>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2911130"/>
            <a:ext cx="3491669" cy="2814916"/>
            <a:chOff x="698895" y="1658403"/>
            <a:chExt cx="2736759" cy="2814916"/>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249299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{{val:dat_snowflake_usage_per_type.csv[1:2]}}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[1:2]}} Join Indexes</a:t>
              </a:r>
            </a:p>
            <a:p>
              <a:pPr marL="171450" lvl="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Queue Tables</a:t>
              </a:r>
            </a:p>
            <a:p>
              <a:pPr marL="171450" lvl="0" indent="-171450">
                <a:buFont typeface="Arial" panose="020B0604020202020204" pitchFamily="34" charset="0"/>
                <a:buChar char="•"/>
                <a:defRPr/>
              </a:pPr>
              <a:r>
                <a:rPr lang="en-US" sz="1200" dirty="0">
                  <a:solidFill>
                    <a:schemeClr val="tx2"/>
                  </a:solidFill>
                  <a:latin typeface="Arial" panose="020B0604020202020204" pitchFamily="34" charset="0"/>
                  <a:cs typeface="Arial" panose="020B0604020202020204" pitchFamily="34" charset="0"/>
                </a:rPr>
                <a:t>{{</a:t>
              </a:r>
              <a:r>
                <a:rPr lang="en-US" sz="1200" dirty="0" err="1">
                  <a:solidFill>
                    <a:schemeClr val="tx2"/>
                  </a:solidFill>
                  <a:latin typeface="Arial" panose="020B0604020202020204" pitchFamily="34" charset="0"/>
                  <a:cs typeface="Arial" panose="020B0604020202020204" pitchFamily="34" charset="0"/>
                </a:rPr>
                <a:t>val:dat_snowflake_col_types.csv</a:t>
              </a:r>
              <a:r>
                <a:rPr lang="en-US" sz="1200" dirty="0">
                  <a:solidFill>
                    <a:schemeClr val="tx2"/>
                  </a:solidFill>
                  <a:latin typeface="Arial" panose="020B0604020202020204" pitchFamily="34" charset="0"/>
                  <a:cs typeface="Arial" panose="020B0604020202020204" pitchFamily="34" charset="0"/>
                </a:rPr>
                <a:t>[1:9]}}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Tables with </a:t>
              </a:r>
              <a:r>
                <a:rPr lang="en-IN" sz="1200" dirty="0">
                  <a:solidFill>
                    <a:schemeClr val="tx2"/>
                  </a:solidFill>
                  <a:latin typeface="Arial" pitchFamily="34" charset="0"/>
                  <a:cs typeface="Arial" pitchFamily="34" charset="0"/>
                </a:rPr>
                <a:t>Identity Columns</a:t>
              </a:r>
              <a:endPar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01485"/>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848280"/>
            <a:ext cx="2519672" cy="2248403"/>
            <a:chOff x="812462" y="1755009"/>
            <a:chExt cx="2196525" cy="1473639"/>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57802"/>
              <a:ext cx="2185605" cy="127084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[1:3]}}  PPI Defined</a:t>
              </a:r>
            </a:p>
            <a:p>
              <a:pPr marL="17145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Secondary Indexes</a:t>
              </a:r>
            </a:p>
            <a:p>
              <a:pPr marL="171450" indent="-171450">
                <a:buFont typeface="Arial" panose="020B0604020202020204" pitchFamily="34" charset="0"/>
                <a:buChar char="•"/>
                <a:defRPr/>
              </a:pPr>
              <a:r>
                <a:rPr lang="nl-NL" sz="1200" dirty="0">
                  <a:solidFill>
                    <a:schemeClr val="tx2"/>
                  </a:solidFill>
                  <a:latin typeface="Arial" pitchFamily="34" charset="0"/>
                  <a:cs typeface="Arial" pitchFamily="34" charset="0"/>
                </a:rPr>
                <a:t>{{val:dat_snowflake_usage_per_type.csv[1:3]}}</a:t>
              </a:r>
              <a:r>
                <a:rPr lang="en-IN" sz="1200" dirty="0">
                  <a:solidFill>
                    <a:schemeClr val="tx2"/>
                  </a:solidFill>
                  <a:latin typeface="Arial" pitchFamily="34" charset="0"/>
                  <a:cs typeface="Arial" pitchFamily="34" charset="0"/>
                </a:rPr>
                <a:t> total indexes used </a:t>
              </a:r>
              <a:r>
                <a:rPr lang="nl-NL" sz="1200" dirty="0">
                  <a:solidFill>
                    <a:schemeClr val="tx2"/>
                  </a:solidFill>
                  <a:latin typeface="Arial" pitchFamily="34" charset="0"/>
                  <a:cs typeface="Arial" pitchFamily="34" charset="0"/>
                </a:rPr>
                <a:t>{{val:dat_snowflake_usage_per_type.csv[1:4]}}</a:t>
              </a:r>
              <a:r>
                <a:rPr lang="en-IN" sz="1200" dirty="0">
                  <a:solidFill>
                    <a:schemeClr val="tx2"/>
                  </a:solidFill>
                  <a:latin typeface="Arial" pitchFamily="34" charset="0"/>
                  <a:cs typeface="Arial" pitchFamily="34" charset="0"/>
                </a:rPr>
                <a:t> times in the workload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23382" y="1755009"/>
              <a:ext cx="2185605" cy="202957"/>
            </a:xfrm>
            <a:prstGeom prst="rect">
              <a:avLst/>
            </a:prstGeom>
            <a:noFill/>
          </p:spPr>
          <p:txBody>
            <a:bodyPr wrap="square" rtlCol="0">
              <a:spAutoFit/>
            </a:bodyPr>
            <a:lstStyle/>
            <a:p>
              <a:pPr lvl="0">
                <a:defRPr/>
              </a:pPr>
              <a:r>
                <a:rPr lang="en-GB" sz="1600" b="1" dirty="0">
                  <a:solidFill>
                    <a:schemeClr val="tx2"/>
                  </a:solidFill>
                  <a:latin typeface="Arial" pitchFamily="34" charset="0"/>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590251"/>
            <a:ext cx="2211083" cy="3380820"/>
            <a:chOff x="786984" y="1646497"/>
            <a:chExt cx="2211083" cy="3380820"/>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a:t>
              </a:r>
              <a:r>
                <a:rPr lang="en-US" sz="1200" dirty="0">
                  <a:solidFill>
                    <a:schemeClr val="tx2"/>
                  </a:solidFill>
                  <a:latin typeface="Arial" panose="020B0604020202020204" pitchFamily="34" charset="0"/>
                  <a:cs typeface="Arial" panose="020B0604020202020204" pitchFamily="34" charset="0"/>
                </a:rPr>
                <a:t>col</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_types.csv[1:2]}}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Geospatial</a:t>
              </a: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val:users_active.csv</a:t>
            </a:r>
            <a:r>
              <a:rPr lang="en-US" sz="1400" b="1" dirty="0">
                <a:solidFill>
                  <a:schemeClr val="accent2"/>
                </a:solidFill>
              </a:rPr>
              <a:t>[</a:t>
            </a:r>
            <a:r>
              <a:rPr lang="en-US" sz="1400" b="1">
                <a:solidFill>
                  <a:schemeClr val="accent2"/>
                </a:solidFill>
              </a:rPr>
              <a:t>1:3]}} </a:t>
            </a:r>
            <a:r>
              <a:rPr lang="en-US" sz="1400" b="1" dirty="0">
                <a:solidFill>
                  <a:schemeClr val="accent2"/>
                </a:solidFill>
              </a:rPr>
              <a:t>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a:t>
            </a:r>
            <a:r>
              <a:rPr lang="en-US" sz="1400" b="1" dirty="0" err="1">
                <a:solidFill>
                  <a:schemeClr val="tx2"/>
                </a:solidFill>
              </a:rPr>
              <a:t>val:concurrency_summary.csv</a:t>
            </a:r>
            <a:r>
              <a:rPr lang="en-US" sz="1400" b="1" dirty="0">
                <a:solidFill>
                  <a:schemeClr val="tx2"/>
                </a:solidFill>
              </a:rPr>
              <a:t>[1:1]}} Concurrent Queries (Peak)</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[1:12]}}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347531219"/>
              </p:ext>
            </p:extLst>
          </p:nvPr>
        </p:nvGraphicFramePr>
        <p:xfrm>
          <a:off x="1056789" y="2057401"/>
          <a:ext cx="4217738" cy="60395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[1:1]}}</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[1:7]}}</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[1:12]}}</a:t>
                      </a: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[1:2]}}</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[1:3]}}</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2063150794"/>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just"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3673395770"/>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2114098">
                  <a:extLst>
                    <a:ext uri="{9D8B030D-6E8A-4147-A177-3AD203B41FA5}">
                      <a16:colId xmlns:a16="http://schemas.microsoft.com/office/drawing/2014/main" val="3407009080"/>
                    </a:ext>
                  </a:extLst>
                </a:gridCol>
                <a:gridCol w="3313216">
                  <a:extLst>
                    <a:ext uri="{9D8B030D-6E8A-4147-A177-3AD203B41FA5}">
                      <a16:colId xmlns:a16="http://schemas.microsoft.com/office/drawing/2014/main" val="901635371"/>
                    </a:ext>
                  </a:extLst>
                </a:gridCol>
                <a:gridCol w="1199203">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r"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40843952"/>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5F9D9AD-6A6F-4E80-B40B-AD3273D508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649</TotalTime>
  <Words>1870</Words>
  <Application>Microsoft Office PowerPoint</Application>
  <PresentationFormat>Widescreen</PresentationFormat>
  <Paragraphs>413</Paragraphs>
  <Slides>13</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Blockers to Successful Migration</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56</cp:revision>
  <dcterms:created xsi:type="dcterms:W3CDTF">2020-06-30T16:14:18Z</dcterms:created>
  <dcterms:modified xsi:type="dcterms:W3CDTF">2020-10-21T20:08:44Z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