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4"/>
  </p:sldMasterIdLst>
  <p:notesMasterIdLst>
    <p:notesMasterId r:id="rId18"/>
  </p:notesMasterIdLst>
  <p:sldIdLst>
    <p:sldId id="256" r:id="rId5"/>
    <p:sldId id="2139117316" r:id="rId6"/>
    <p:sldId id="277" r:id="rId7"/>
    <p:sldId id="278" r:id="rId8"/>
    <p:sldId id="2139117324" r:id="rId9"/>
    <p:sldId id="2139117325" r:id="rId10"/>
    <p:sldId id="2139117326" r:id="rId11"/>
    <p:sldId id="2139117320" r:id="rId12"/>
    <p:sldId id="2139117323" r:id="rId13"/>
    <p:sldId id="310" r:id="rId14"/>
    <p:sldId id="311" r:id="rId15"/>
    <p:sldId id="2139117322"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40"/>
    <a:srgbClr val="181717"/>
    <a:srgbClr val="394851"/>
    <a:srgbClr val="898C92"/>
    <a:srgbClr val="F3753F"/>
    <a:srgbClr val="00B2B2"/>
    <a:srgbClr val="16A3CC"/>
    <a:srgbClr val="737373"/>
    <a:srgbClr val="394951"/>
    <a:srgbClr val="FFC7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4EA573-D06C-424C-9CF2-F4441A246B38}" v="23" dt="2020-07-29T09:22:38.873"/>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848" autoAdjust="0"/>
  </p:normalViewPr>
  <p:slideViewPr>
    <p:cSldViewPr snapToGrid="0">
      <p:cViewPr varScale="1">
        <p:scale>
          <a:sx n="70" d="100"/>
          <a:sy n="70" d="100"/>
        </p:scale>
        <p:origin x="90" y="108"/>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FAQ\Projects\Configuration\US\Mercado%20Libre\Resultados\ML_Consumption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FAQ\Projects\Configuration\US\Mercado%20Libre\Resultados\ML_Consumption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FAQ\Projects\Configuration\US\Mercado%20Libre\Resultados\ML_Quota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Data Traffic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'1'!$B$1</c:f>
              <c:strCache>
                <c:ptCount val="1"/>
                <c:pt idx="0">
                  <c:v>Inbound</c:v>
                </c:pt>
              </c:strCache>
            </c:strRef>
          </c:tx>
          <c:spPr>
            <a:ln w="28575" cap="rnd">
              <a:solidFill>
                <a:schemeClr val="accent1"/>
              </a:solidFill>
              <a:round/>
            </a:ln>
            <a:effectLst/>
          </c:spPr>
          <c:marker>
            <c:symbol val="none"/>
          </c:marker>
          <c:cat>
            <c:numRef>
              <c:f>'1'!$A$2:$A$90</c:f>
              <c:numCache>
                <c:formatCode>yyyy\-mm\-dd</c:formatCode>
                <c:ptCount val="89"/>
                <c:pt idx="0">
                  <c:v>43987</c:v>
                </c:pt>
                <c:pt idx="1">
                  <c:v>43988</c:v>
                </c:pt>
                <c:pt idx="2">
                  <c:v>43989</c:v>
                </c:pt>
                <c:pt idx="3">
                  <c:v>43990</c:v>
                </c:pt>
                <c:pt idx="4">
                  <c:v>43991</c:v>
                </c:pt>
                <c:pt idx="5">
                  <c:v>43992</c:v>
                </c:pt>
                <c:pt idx="6">
                  <c:v>43993</c:v>
                </c:pt>
                <c:pt idx="7">
                  <c:v>43994</c:v>
                </c:pt>
                <c:pt idx="8">
                  <c:v>43995</c:v>
                </c:pt>
                <c:pt idx="9">
                  <c:v>43996</c:v>
                </c:pt>
                <c:pt idx="10">
                  <c:v>43997</c:v>
                </c:pt>
                <c:pt idx="11">
                  <c:v>43998</c:v>
                </c:pt>
                <c:pt idx="12">
                  <c:v>43999</c:v>
                </c:pt>
                <c:pt idx="13">
                  <c:v>44000</c:v>
                </c:pt>
                <c:pt idx="14">
                  <c:v>44001</c:v>
                </c:pt>
                <c:pt idx="15">
                  <c:v>44002</c:v>
                </c:pt>
                <c:pt idx="16">
                  <c:v>44003</c:v>
                </c:pt>
                <c:pt idx="17">
                  <c:v>44004</c:v>
                </c:pt>
                <c:pt idx="18">
                  <c:v>44005</c:v>
                </c:pt>
                <c:pt idx="19">
                  <c:v>44006</c:v>
                </c:pt>
                <c:pt idx="20">
                  <c:v>44007</c:v>
                </c:pt>
                <c:pt idx="21">
                  <c:v>44008</c:v>
                </c:pt>
                <c:pt idx="22">
                  <c:v>44009</c:v>
                </c:pt>
                <c:pt idx="23">
                  <c:v>44010</c:v>
                </c:pt>
                <c:pt idx="24">
                  <c:v>44011</c:v>
                </c:pt>
                <c:pt idx="25">
                  <c:v>44012</c:v>
                </c:pt>
                <c:pt idx="26">
                  <c:v>44013</c:v>
                </c:pt>
                <c:pt idx="27">
                  <c:v>44014</c:v>
                </c:pt>
                <c:pt idx="28">
                  <c:v>44015</c:v>
                </c:pt>
                <c:pt idx="29">
                  <c:v>44016</c:v>
                </c:pt>
                <c:pt idx="30">
                  <c:v>44017</c:v>
                </c:pt>
                <c:pt idx="31">
                  <c:v>44018</c:v>
                </c:pt>
                <c:pt idx="32">
                  <c:v>44019</c:v>
                </c:pt>
                <c:pt idx="33">
                  <c:v>44020</c:v>
                </c:pt>
                <c:pt idx="34">
                  <c:v>44021</c:v>
                </c:pt>
                <c:pt idx="35">
                  <c:v>44022</c:v>
                </c:pt>
                <c:pt idx="36">
                  <c:v>44023</c:v>
                </c:pt>
                <c:pt idx="37">
                  <c:v>44024</c:v>
                </c:pt>
                <c:pt idx="38">
                  <c:v>44025</c:v>
                </c:pt>
                <c:pt idx="39">
                  <c:v>44026</c:v>
                </c:pt>
                <c:pt idx="40">
                  <c:v>44027</c:v>
                </c:pt>
                <c:pt idx="41">
                  <c:v>44028</c:v>
                </c:pt>
                <c:pt idx="42">
                  <c:v>44029</c:v>
                </c:pt>
                <c:pt idx="43">
                  <c:v>44030</c:v>
                </c:pt>
                <c:pt idx="44">
                  <c:v>44031</c:v>
                </c:pt>
                <c:pt idx="45">
                  <c:v>44032</c:v>
                </c:pt>
                <c:pt idx="46">
                  <c:v>44033</c:v>
                </c:pt>
                <c:pt idx="47">
                  <c:v>44034</c:v>
                </c:pt>
                <c:pt idx="48">
                  <c:v>44035</c:v>
                </c:pt>
                <c:pt idx="49">
                  <c:v>44036</c:v>
                </c:pt>
                <c:pt idx="50">
                  <c:v>44037</c:v>
                </c:pt>
                <c:pt idx="51">
                  <c:v>44038</c:v>
                </c:pt>
                <c:pt idx="52">
                  <c:v>44039</c:v>
                </c:pt>
                <c:pt idx="53">
                  <c:v>44040</c:v>
                </c:pt>
                <c:pt idx="54">
                  <c:v>44041</c:v>
                </c:pt>
                <c:pt idx="55">
                  <c:v>44042</c:v>
                </c:pt>
                <c:pt idx="56">
                  <c:v>44043</c:v>
                </c:pt>
                <c:pt idx="57">
                  <c:v>44044</c:v>
                </c:pt>
                <c:pt idx="58">
                  <c:v>44045</c:v>
                </c:pt>
                <c:pt idx="59">
                  <c:v>44046</c:v>
                </c:pt>
                <c:pt idx="60">
                  <c:v>44047</c:v>
                </c:pt>
                <c:pt idx="61">
                  <c:v>44048</c:v>
                </c:pt>
                <c:pt idx="62">
                  <c:v>44049</c:v>
                </c:pt>
                <c:pt idx="63">
                  <c:v>44050</c:v>
                </c:pt>
                <c:pt idx="64">
                  <c:v>44051</c:v>
                </c:pt>
                <c:pt idx="65">
                  <c:v>44052</c:v>
                </c:pt>
                <c:pt idx="66">
                  <c:v>44053</c:v>
                </c:pt>
                <c:pt idx="67">
                  <c:v>44054</c:v>
                </c:pt>
                <c:pt idx="68">
                  <c:v>44055</c:v>
                </c:pt>
                <c:pt idx="69">
                  <c:v>44056</c:v>
                </c:pt>
                <c:pt idx="70">
                  <c:v>44057</c:v>
                </c:pt>
                <c:pt idx="71">
                  <c:v>44058</c:v>
                </c:pt>
                <c:pt idx="72">
                  <c:v>44059</c:v>
                </c:pt>
                <c:pt idx="73">
                  <c:v>44060</c:v>
                </c:pt>
                <c:pt idx="74">
                  <c:v>44061</c:v>
                </c:pt>
                <c:pt idx="75">
                  <c:v>44062</c:v>
                </c:pt>
                <c:pt idx="76">
                  <c:v>44063</c:v>
                </c:pt>
                <c:pt idx="77">
                  <c:v>44064</c:v>
                </c:pt>
                <c:pt idx="78">
                  <c:v>44065</c:v>
                </c:pt>
                <c:pt idx="79">
                  <c:v>44066</c:v>
                </c:pt>
                <c:pt idx="80">
                  <c:v>44067</c:v>
                </c:pt>
                <c:pt idx="81">
                  <c:v>44068</c:v>
                </c:pt>
                <c:pt idx="82">
                  <c:v>44069</c:v>
                </c:pt>
                <c:pt idx="83">
                  <c:v>44070</c:v>
                </c:pt>
                <c:pt idx="84">
                  <c:v>44071</c:v>
                </c:pt>
                <c:pt idx="85">
                  <c:v>44072</c:v>
                </c:pt>
                <c:pt idx="86">
                  <c:v>44073</c:v>
                </c:pt>
                <c:pt idx="87">
                  <c:v>44074</c:v>
                </c:pt>
                <c:pt idx="88">
                  <c:v>44075</c:v>
                </c:pt>
              </c:numCache>
            </c:numRef>
          </c:cat>
          <c:val>
            <c:numRef>
              <c:f>'1'!$B$2:$B$90</c:f>
              <c:numCache>
                <c:formatCode>#0.00;[Red]"-"#0.00</c:formatCode>
                <c:ptCount val="89"/>
                <c:pt idx="0">
                  <c:v>1132154216</c:v>
                </c:pt>
                <c:pt idx="1">
                  <c:v>1005579584</c:v>
                </c:pt>
                <c:pt idx="2">
                  <c:v>746196662</c:v>
                </c:pt>
                <c:pt idx="3">
                  <c:v>1126143827</c:v>
                </c:pt>
                <c:pt idx="4">
                  <c:v>1165174202</c:v>
                </c:pt>
                <c:pt idx="5">
                  <c:v>1183845134</c:v>
                </c:pt>
                <c:pt idx="6">
                  <c:v>1142833847</c:v>
                </c:pt>
                <c:pt idx="7">
                  <c:v>1144741777</c:v>
                </c:pt>
                <c:pt idx="8">
                  <c:v>1054874461</c:v>
                </c:pt>
                <c:pt idx="9">
                  <c:v>796223433</c:v>
                </c:pt>
                <c:pt idx="10">
                  <c:v>889610972</c:v>
                </c:pt>
                <c:pt idx="11">
                  <c:v>1043491002</c:v>
                </c:pt>
                <c:pt idx="12">
                  <c:v>1195257030</c:v>
                </c:pt>
                <c:pt idx="13">
                  <c:v>1204219372</c:v>
                </c:pt>
                <c:pt idx="14">
                  <c:v>877561891</c:v>
                </c:pt>
                <c:pt idx="15">
                  <c:v>1085578037</c:v>
                </c:pt>
                <c:pt idx="16">
                  <c:v>734455816</c:v>
                </c:pt>
                <c:pt idx="17">
                  <c:v>1056063140</c:v>
                </c:pt>
                <c:pt idx="18">
                  <c:v>1783770510</c:v>
                </c:pt>
                <c:pt idx="19">
                  <c:v>1507027057</c:v>
                </c:pt>
                <c:pt idx="20">
                  <c:v>1294953834</c:v>
                </c:pt>
                <c:pt idx="21">
                  <c:v>1559061773</c:v>
                </c:pt>
                <c:pt idx="22">
                  <c:v>955817039</c:v>
                </c:pt>
                <c:pt idx="23">
                  <c:v>749336146</c:v>
                </c:pt>
                <c:pt idx="24">
                  <c:v>996672844</c:v>
                </c:pt>
                <c:pt idx="25">
                  <c:v>1223403122</c:v>
                </c:pt>
                <c:pt idx="26">
                  <c:v>1392385018</c:v>
                </c:pt>
                <c:pt idx="27">
                  <c:v>1169938468</c:v>
                </c:pt>
                <c:pt idx="28">
                  <c:v>1274159016</c:v>
                </c:pt>
                <c:pt idx="29">
                  <c:v>1239419026</c:v>
                </c:pt>
                <c:pt idx="30">
                  <c:v>919530518</c:v>
                </c:pt>
                <c:pt idx="31">
                  <c:v>1138729430</c:v>
                </c:pt>
                <c:pt idx="32">
                  <c:v>1420558340</c:v>
                </c:pt>
                <c:pt idx="33">
                  <c:v>1213174035</c:v>
                </c:pt>
                <c:pt idx="34">
                  <c:v>1302796171</c:v>
                </c:pt>
                <c:pt idx="35">
                  <c:v>1398462209</c:v>
                </c:pt>
                <c:pt idx="36">
                  <c:v>1174572153</c:v>
                </c:pt>
                <c:pt idx="37">
                  <c:v>1321414411</c:v>
                </c:pt>
                <c:pt idx="38">
                  <c:v>1296758106</c:v>
                </c:pt>
                <c:pt idx="39">
                  <c:v>1187327122</c:v>
                </c:pt>
                <c:pt idx="40">
                  <c:v>1235779815</c:v>
                </c:pt>
                <c:pt idx="41">
                  <c:v>1331140571</c:v>
                </c:pt>
                <c:pt idx="42">
                  <c:v>1251498735</c:v>
                </c:pt>
                <c:pt idx="43">
                  <c:v>1076142777</c:v>
                </c:pt>
                <c:pt idx="44">
                  <c:v>941725795</c:v>
                </c:pt>
                <c:pt idx="45">
                  <c:v>1050768845</c:v>
                </c:pt>
                <c:pt idx="46">
                  <c:v>1291195625</c:v>
                </c:pt>
                <c:pt idx="47">
                  <c:v>1557514181</c:v>
                </c:pt>
                <c:pt idx="48">
                  <c:v>1517517955</c:v>
                </c:pt>
                <c:pt idx="49">
                  <c:v>1590846475</c:v>
                </c:pt>
                <c:pt idx="50">
                  <c:v>1388899198</c:v>
                </c:pt>
                <c:pt idx="51">
                  <c:v>1069089205</c:v>
                </c:pt>
                <c:pt idx="52">
                  <c:v>1114914874</c:v>
                </c:pt>
                <c:pt idx="53">
                  <c:v>1418315045</c:v>
                </c:pt>
                <c:pt idx="54">
                  <c:v>1357590288</c:v>
                </c:pt>
                <c:pt idx="55">
                  <c:v>1400504830</c:v>
                </c:pt>
                <c:pt idx="56">
                  <c:v>1242617209</c:v>
                </c:pt>
                <c:pt idx="57">
                  <c:v>1184530116</c:v>
                </c:pt>
                <c:pt idx="58">
                  <c:v>939783161</c:v>
                </c:pt>
                <c:pt idx="59">
                  <c:v>1143968690</c:v>
                </c:pt>
                <c:pt idx="60">
                  <c:v>1287144535</c:v>
                </c:pt>
                <c:pt idx="61">
                  <c:v>1310776056</c:v>
                </c:pt>
                <c:pt idx="62">
                  <c:v>1282655901</c:v>
                </c:pt>
                <c:pt idx="63">
                  <c:v>1237772006</c:v>
                </c:pt>
                <c:pt idx="64">
                  <c:v>1077906689</c:v>
                </c:pt>
                <c:pt idx="65">
                  <c:v>943549924</c:v>
                </c:pt>
                <c:pt idx="66">
                  <c:v>1132512171</c:v>
                </c:pt>
                <c:pt idx="67">
                  <c:v>1248217063</c:v>
                </c:pt>
                <c:pt idx="68">
                  <c:v>1343365657</c:v>
                </c:pt>
                <c:pt idx="69">
                  <c:v>2250021191</c:v>
                </c:pt>
                <c:pt idx="70">
                  <c:v>1350676135</c:v>
                </c:pt>
                <c:pt idx="71">
                  <c:v>1149946980</c:v>
                </c:pt>
                <c:pt idx="72">
                  <c:v>966156743</c:v>
                </c:pt>
                <c:pt idx="73">
                  <c:v>1145525313</c:v>
                </c:pt>
                <c:pt idx="74">
                  <c:v>1253527225</c:v>
                </c:pt>
                <c:pt idx="75">
                  <c:v>1341877159</c:v>
                </c:pt>
                <c:pt idx="76">
                  <c:v>1238594589</c:v>
                </c:pt>
                <c:pt idx="77">
                  <c:v>1281821155</c:v>
                </c:pt>
                <c:pt idx="78">
                  <c:v>1106275392</c:v>
                </c:pt>
                <c:pt idx="79">
                  <c:v>913822806</c:v>
                </c:pt>
                <c:pt idx="80">
                  <c:v>1182842951</c:v>
                </c:pt>
                <c:pt idx="81">
                  <c:v>1341426098</c:v>
                </c:pt>
                <c:pt idx="82">
                  <c:v>1352952051</c:v>
                </c:pt>
                <c:pt idx="83">
                  <c:v>1287919431</c:v>
                </c:pt>
                <c:pt idx="84">
                  <c:v>1378532895</c:v>
                </c:pt>
                <c:pt idx="85">
                  <c:v>1185051883</c:v>
                </c:pt>
                <c:pt idx="86">
                  <c:v>920784899</c:v>
                </c:pt>
                <c:pt idx="87">
                  <c:v>1378373277</c:v>
                </c:pt>
                <c:pt idx="88">
                  <c:v>1558410651</c:v>
                </c:pt>
              </c:numCache>
            </c:numRef>
          </c:val>
          <c:smooth val="0"/>
          <c:extLst>
            <c:ext xmlns:c16="http://schemas.microsoft.com/office/drawing/2014/chart" uri="{C3380CC4-5D6E-409C-BE32-E72D297353CC}">
              <c16:uniqueId val="{00000000-51CA-4261-B8E1-460D7CB2B222}"/>
            </c:ext>
          </c:extLst>
        </c:ser>
        <c:ser>
          <c:idx val="1"/>
          <c:order val="1"/>
          <c:tx>
            <c:strRef>
              <c:f>'1'!$C$1</c:f>
              <c:strCache>
                <c:ptCount val="1"/>
                <c:pt idx="0">
                  <c:v>Outbound</c:v>
                </c:pt>
              </c:strCache>
            </c:strRef>
          </c:tx>
          <c:spPr>
            <a:ln w="28575" cap="rnd">
              <a:solidFill>
                <a:schemeClr val="accent2"/>
              </a:solidFill>
              <a:round/>
            </a:ln>
            <a:effectLst/>
          </c:spPr>
          <c:marker>
            <c:symbol val="none"/>
          </c:marker>
          <c:cat>
            <c:numRef>
              <c:f>'1'!$A$2:$A$90</c:f>
              <c:numCache>
                <c:formatCode>yyyy\-mm\-dd</c:formatCode>
                <c:ptCount val="89"/>
                <c:pt idx="0">
                  <c:v>43987</c:v>
                </c:pt>
                <c:pt idx="1">
                  <c:v>43988</c:v>
                </c:pt>
                <c:pt idx="2">
                  <c:v>43989</c:v>
                </c:pt>
                <c:pt idx="3">
                  <c:v>43990</c:v>
                </c:pt>
                <c:pt idx="4">
                  <c:v>43991</c:v>
                </c:pt>
                <c:pt idx="5">
                  <c:v>43992</c:v>
                </c:pt>
                <c:pt idx="6">
                  <c:v>43993</c:v>
                </c:pt>
                <c:pt idx="7">
                  <c:v>43994</c:v>
                </c:pt>
                <c:pt idx="8">
                  <c:v>43995</c:v>
                </c:pt>
                <c:pt idx="9">
                  <c:v>43996</c:v>
                </c:pt>
                <c:pt idx="10">
                  <c:v>43997</c:v>
                </c:pt>
                <c:pt idx="11">
                  <c:v>43998</c:v>
                </c:pt>
                <c:pt idx="12">
                  <c:v>43999</c:v>
                </c:pt>
                <c:pt idx="13">
                  <c:v>44000</c:v>
                </c:pt>
                <c:pt idx="14">
                  <c:v>44001</c:v>
                </c:pt>
                <c:pt idx="15">
                  <c:v>44002</c:v>
                </c:pt>
                <c:pt idx="16">
                  <c:v>44003</c:v>
                </c:pt>
                <c:pt idx="17">
                  <c:v>44004</c:v>
                </c:pt>
                <c:pt idx="18">
                  <c:v>44005</c:v>
                </c:pt>
                <c:pt idx="19">
                  <c:v>44006</c:v>
                </c:pt>
                <c:pt idx="20">
                  <c:v>44007</c:v>
                </c:pt>
                <c:pt idx="21">
                  <c:v>44008</c:v>
                </c:pt>
                <c:pt idx="22">
                  <c:v>44009</c:v>
                </c:pt>
                <c:pt idx="23">
                  <c:v>44010</c:v>
                </c:pt>
                <c:pt idx="24">
                  <c:v>44011</c:v>
                </c:pt>
                <c:pt idx="25">
                  <c:v>44012</c:v>
                </c:pt>
                <c:pt idx="26">
                  <c:v>44013</c:v>
                </c:pt>
                <c:pt idx="27">
                  <c:v>44014</c:v>
                </c:pt>
                <c:pt idx="28">
                  <c:v>44015</c:v>
                </c:pt>
                <c:pt idx="29">
                  <c:v>44016</c:v>
                </c:pt>
                <c:pt idx="30">
                  <c:v>44017</c:v>
                </c:pt>
                <c:pt idx="31">
                  <c:v>44018</c:v>
                </c:pt>
                <c:pt idx="32">
                  <c:v>44019</c:v>
                </c:pt>
                <c:pt idx="33">
                  <c:v>44020</c:v>
                </c:pt>
                <c:pt idx="34">
                  <c:v>44021</c:v>
                </c:pt>
                <c:pt idx="35">
                  <c:v>44022</c:v>
                </c:pt>
                <c:pt idx="36">
                  <c:v>44023</c:v>
                </c:pt>
                <c:pt idx="37">
                  <c:v>44024</c:v>
                </c:pt>
                <c:pt idx="38">
                  <c:v>44025</c:v>
                </c:pt>
                <c:pt idx="39">
                  <c:v>44026</c:v>
                </c:pt>
                <c:pt idx="40">
                  <c:v>44027</c:v>
                </c:pt>
                <c:pt idx="41">
                  <c:v>44028</c:v>
                </c:pt>
                <c:pt idx="42">
                  <c:v>44029</c:v>
                </c:pt>
                <c:pt idx="43">
                  <c:v>44030</c:v>
                </c:pt>
                <c:pt idx="44">
                  <c:v>44031</c:v>
                </c:pt>
                <c:pt idx="45">
                  <c:v>44032</c:v>
                </c:pt>
                <c:pt idx="46">
                  <c:v>44033</c:v>
                </c:pt>
                <c:pt idx="47">
                  <c:v>44034</c:v>
                </c:pt>
                <c:pt idx="48">
                  <c:v>44035</c:v>
                </c:pt>
                <c:pt idx="49">
                  <c:v>44036</c:v>
                </c:pt>
                <c:pt idx="50">
                  <c:v>44037</c:v>
                </c:pt>
                <c:pt idx="51">
                  <c:v>44038</c:v>
                </c:pt>
                <c:pt idx="52">
                  <c:v>44039</c:v>
                </c:pt>
                <c:pt idx="53">
                  <c:v>44040</c:v>
                </c:pt>
                <c:pt idx="54">
                  <c:v>44041</c:v>
                </c:pt>
                <c:pt idx="55">
                  <c:v>44042</c:v>
                </c:pt>
                <c:pt idx="56">
                  <c:v>44043</c:v>
                </c:pt>
                <c:pt idx="57">
                  <c:v>44044</c:v>
                </c:pt>
                <c:pt idx="58">
                  <c:v>44045</c:v>
                </c:pt>
                <c:pt idx="59">
                  <c:v>44046</c:v>
                </c:pt>
                <c:pt idx="60">
                  <c:v>44047</c:v>
                </c:pt>
                <c:pt idx="61">
                  <c:v>44048</c:v>
                </c:pt>
                <c:pt idx="62">
                  <c:v>44049</c:v>
                </c:pt>
                <c:pt idx="63">
                  <c:v>44050</c:v>
                </c:pt>
                <c:pt idx="64">
                  <c:v>44051</c:v>
                </c:pt>
                <c:pt idx="65">
                  <c:v>44052</c:v>
                </c:pt>
                <c:pt idx="66">
                  <c:v>44053</c:v>
                </c:pt>
                <c:pt idx="67">
                  <c:v>44054</c:v>
                </c:pt>
                <c:pt idx="68">
                  <c:v>44055</c:v>
                </c:pt>
                <c:pt idx="69">
                  <c:v>44056</c:v>
                </c:pt>
                <c:pt idx="70">
                  <c:v>44057</c:v>
                </c:pt>
                <c:pt idx="71">
                  <c:v>44058</c:v>
                </c:pt>
                <c:pt idx="72">
                  <c:v>44059</c:v>
                </c:pt>
                <c:pt idx="73">
                  <c:v>44060</c:v>
                </c:pt>
                <c:pt idx="74">
                  <c:v>44061</c:v>
                </c:pt>
                <c:pt idx="75">
                  <c:v>44062</c:v>
                </c:pt>
                <c:pt idx="76">
                  <c:v>44063</c:v>
                </c:pt>
                <c:pt idx="77">
                  <c:v>44064</c:v>
                </c:pt>
                <c:pt idx="78">
                  <c:v>44065</c:v>
                </c:pt>
                <c:pt idx="79">
                  <c:v>44066</c:v>
                </c:pt>
                <c:pt idx="80">
                  <c:v>44067</c:v>
                </c:pt>
                <c:pt idx="81">
                  <c:v>44068</c:v>
                </c:pt>
                <c:pt idx="82">
                  <c:v>44069</c:v>
                </c:pt>
                <c:pt idx="83">
                  <c:v>44070</c:v>
                </c:pt>
                <c:pt idx="84">
                  <c:v>44071</c:v>
                </c:pt>
                <c:pt idx="85">
                  <c:v>44072</c:v>
                </c:pt>
                <c:pt idx="86">
                  <c:v>44073</c:v>
                </c:pt>
                <c:pt idx="87">
                  <c:v>44074</c:v>
                </c:pt>
                <c:pt idx="88">
                  <c:v>44075</c:v>
                </c:pt>
              </c:numCache>
            </c:numRef>
          </c:cat>
          <c:val>
            <c:numRef>
              <c:f>'1'!$C$2:$C$90</c:f>
              <c:numCache>
                <c:formatCode>#0.00;[Red]"-"#0.00</c:formatCode>
                <c:ptCount val="89"/>
                <c:pt idx="0">
                  <c:v>4324296287</c:v>
                </c:pt>
                <c:pt idx="1">
                  <c:v>3692014491</c:v>
                </c:pt>
                <c:pt idx="2">
                  <c:v>3953718564</c:v>
                </c:pt>
                <c:pt idx="3">
                  <c:v>4607231869</c:v>
                </c:pt>
                <c:pt idx="4">
                  <c:v>5176510167</c:v>
                </c:pt>
                <c:pt idx="5">
                  <c:v>4245691591</c:v>
                </c:pt>
                <c:pt idx="6">
                  <c:v>4435458420</c:v>
                </c:pt>
                <c:pt idx="7">
                  <c:v>4524260533</c:v>
                </c:pt>
                <c:pt idx="8">
                  <c:v>4094977304</c:v>
                </c:pt>
                <c:pt idx="9">
                  <c:v>4209931181</c:v>
                </c:pt>
                <c:pt idx="10">
                  <c:v>7061913716</c:v>
                </c:pt>
                <c:pt idx="11">
                  <c:v>9193881642</c:v>
                </c:pt>
                <c:pt idx="12">
                  <c:v>9180254299</c:v>
                </c:pt>
                <c:pt idx="13">
                  <c:v>6525268342</c:v>
                </c:pt>
                <c:pt idx="14">
                  <c:v>3879665908</c:v>
                </c:pt>
                <c:pt idx="15">
                  <c:v>2320796823</c:v>
                </c:pt>
                <c:pt idx="16">
                  <c:v>4297959506</c:v>
                </c:pt>
                <c:pt idx="17">
                  <c:v>5112057583</c:v>
                </c:pt>
                <c:pt idx="18">
                  <c:v>5198435971</c:v>
                </c:pt>
                <c:pt idx="19">
                  <c:v>4178239712</c:v>
                </c:pt>
                <c:pt idx="20">
                  <c:v>4487189348</c:v>
                </c:pt>
                <c:pt idx="21">
                  <c:v>4554026937</c:v>
                </c:pt>
                <c:pt idx="22">
                  <c:v>4282375143</c:v>
                </c:pt>
                <c:pt idx="23">
                  <c:v>4438175659</c:v>
                </c:pt>
                <c:pt idx="24">
                  <c:v>6022877242</c:v>
                </c:pt>
                <c:pt idx="25">
                  <c:v>5141890514</c:v>
                </c:pt>
                <c:pt idx="26">
                  <c:v>4564516277</c:v>
                </c:pt>
                <c:pt idx="27">
                  <c:v>5412926768</c:v>
                </c:pt>
                <c:pt idx="28">
                  <c:v>4659625285</c:v>
                </c:pt>
                <c:pt idx="29">
                  <c:v>4662307461</c:v>
                </c:pt>
                <c:pt idx="30">
                  <c:v>4635874820</c:v>
                </c:pt>
                <c:pt idx="31">
                  <c:v>4361415562</c:v>
                </c:pt>
                <c:pt idx="32">
                  <c:v>4907477165</c:v>
                </c:pt>
                <c:pt idx="33">
                  <c:v>4918325263</c:v>
                </c:pt>
                <c:pt idx="34">
                  <c:v>4234631156</c:v>
                </c:pt>
                <c:pt idx="35">
                  <c:v>4056439423</c:v>
                </c:pt>
                <c:pt idx="36">
                  <c:v>4127189938</c:v>
                </c:pt>
                <c:pt idx="37">
                  <c:v>4093584723</c:v>
                </c:pt>
                <c:pt idx="38">
                  <c:v>4488940806</c:v>
                </c:pt>
                <c:pt idx="39">
                  <c:v>4547840398</c:v>
                </c:pt>
                <c:pt idx="40">
                  <c:v>4807789894</c:v>
                </c:pt>
                <c:pt idx="41">
                  <c:v>4540521781</c:v>
                </c:pt>
                <c:pt idx="42">
                  <c:v>5456072565</c:v>
                </c:pt>
                <c:pt idx="43">
                  <c:v>4199499332</c:v>
                </c:pt>
                <c:pt idx="44">
                  <c:v>5590715566</c:v>
                </c:pt>
                <c:pt idx="45">
                  <c:v>4870350199</c:v>
                </c:pt>
                <c:pt idx="46">
                  <c:v>5748929446</c:v>
                </c:pt>
                <c:pt idx="47">
                  <c:v>5219939801</c:v>
                </c:pt>
                <c:pt idx="48">
                  <c:v>6224353621</c:v>
                </c:pt>
                <c:pt idx="49">
                  <c:v>9047444963</c:v>
                </c:pt>
                <c:pt idx="50">
                  <c:v>10153658683</c:v>
                </c:pt>
                <c:pt idx="51">
                  <c:v>8393377110</c:v>
                </c:pt>
                <c:pt idx="52">
                  <c:v>7036543269</c:v>
                </c:pt>
                <c:pt idx="53">
                  <c:v>7132446426</c:v>
                </c:pt>
                <c:pt idx="54">
                  <c:v>6359561885</c:v>
                </c:pt>
                <c:pt idx="55">
                  <c:v>13180230104</c:v>
                </c:pt>
                <c:pt idx="56">
                  <c:v>12415225242</c:v>
                </c:pt>
                <c:pt idx="57">
                  <c:v>12724757146</c:v>
                </c:pt>
                <c:pt idx="58">
                  <c:v>12754661909</c:v>
                </c:pt>
                <c:pt idx="59">
                  <c:v>12212677900</c:v>
                </c:pt>
                <c:pt idx="60">
                  <c:v>12283292706</c:v>
                </c:pt>
                <c:pt idx="61">
                  <c:v>6388726134</c:v>
                </c:pt>
                <c:pt idx="62">
                  <c:v>5339596148</c:v>
                </c:pt>
                <c:pt idx="63">
                  <c:v>5076315562</c:v>
                </c:pt>
                <c:pt idx="64">
                  <c:v>4664488940</c:v>
                </c:pt>
                <c:pt idx="65">
                  <c:v>4617543052</c:v>
                </c:pt>
                <c:pt idx="66">
                  <c:v>5051722072</c:v>
                </c:pt>
                <c:pt idx="67">
                  <c:v>4771367025</c:v>
                </c:pt>
                <c:pt idx="68">
                  <c:v>4723039538</c:v>
                </c:pt>
                <c:pt idx="69">
                  <c:v>4820486307</c:v>
                </c:pt>
                <c:pt idx="70">
                  <c:v>6177068218</c:v>
                </c:pt>
                <c:pt idx="71">
                  <c:v>7997818256</c:v>
                </c:pt>
                <c:pt idx="72">
                  <c:v>8129483506</c:v>
                </c:pt>
                <c:pt idx="73">
                  <c:v>5667324046</c:v>
                </c:pt>
                <c:pt idx="74">
                  <c:v>4745423097</c:v>
                </c:pt>
                <c:pt idx="75">
                  <c:v>5143181569</c:v>
                </c:pt>
                <c:pt idx="76">
                  <c:v>4840936978</c:v>
                </c:pt>
                <c:pt idx="77">
                  <c:v>4779555970</c:v>
                </c:pt>
                <c:pt idx="78">
                  <c:v>4832431574</c:v>
                </c:pt>
                <c:pt idx="79">
                  <c:v>4841963471</c:v>
                </c:pt>
                <c:pt idx="80">
                  <c:v>4787032324</c:v>
                </c:pt>
                <c:pt idx="81">
                  <c:v>5288316412</c:v>
                </c:pt>
                <c:pt idx="82">
                  <c:v>5020335286</c:v>
                </c:pt>
                <c:pt idx="83">
                  <c:v>4616274318</c:v>
                </c:pt>
                <c:pt idx="84">
                  <c:v>5270793237</c:v>
                </c:pt>
                <c:pt idx="85">
                  <c:v>4887586799</c:v>
                </c:pt>
                <c:pt idx="86">
                  <c:v>4554329458</c:v>
                </c:pt>
                <c:pt idx="87">
                  <c:v>5062442626</c:v>
                </c:pt>
                <c:pt idx="88">
                  <c:v>5045330272</c:v>
                </c:pt>
              </c:numCache>
            </c:numRef>
          </c:val>
          <c:smooth val="0"/>
          <c:extLst>
            <c:ext xmlns:c16="http://schemas.microsoft.com/office/drawing/2014/chart" uri="{C3380CC4-5D6E-409C-BE32-E72D297353CC}">
              <c16:uniqueId val="{00000001-51CA-4261-B8E1-460D7CB2B222}"/>
            </c:ext>
          </c:extLst>
        </c:ser>
        <c:dLbls>
          <c:showLegendKey val="0"/>
          <c:showVal val="0"/>
          <c:showCatName val="0"/>
          <c:showSerName val="0"/>
          <c:showPercent val="0"/>
          <c:showBubbleSize val="0"/>
        </c:dLbls>
        <c:smooth val="0"/>
        <c:axId val="335736544"/>
        <c:axId val="335734904"/>
      </c:lineChart>
      <c:dateAx>
        <c:axId val="335736544"/>
        <c:scaling>
          <c:orientation val="minMax"/>
        </c:scaling>
        <c:delete val="0"/>
        <c:axPos val="b"/>
        <c:numFmt formatCode="yyyy\-mm\-dd"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5734904"/>
        <c:crosses val="autoZero"/>
        <c:auto val="1"/>
        <c:lblOffset val="100"/>
        <c:baseTimeUnit val="days"/>
      </c:dateAx>
      <c:valAx>
        <c:axId val="335734904"/>
        <c:scaling>
          <c:orientation val="minMax"/>
        </c:scaling>
        <c:delete val="0"/>
        <c:axPos val="l"/>
        <c:majorGridlines>
          <c:spPr>
            <a:ln w="9525" cap="flat" cmpd="sng" algn="ctr">
              <a:solidFill>
                <a:schemeClr val="tx1">
                  <a:lumMod val="15000"/>
                  <a:lumOff val="85000"/>
                </a:schemeClr>
              </a:solidFill>
              <a:round/>
            </a:ln>
            <a:effectLst/>
          </c:spPr>
        </c:majorGridlines>
        <c:numFmt formatCode="#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5736544"/>
        <c:crosses val="autoZero"/>
        <c:crossBetween val="between"/>
        <c:dispUnits>
          <c:builtInUnit val="billions"/>
          <c:dispUnitsLbl>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Terabytes</a:t>
                  </a:r>
                </a:p>
              </c:rich>
            </c:tx>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[ML_Consumption1.xlsx]2!PivotTable3</c:name>
    <c:fmtId val="3"/>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'2'!$O$2</c:f>
              <c:strCache>
                <c:ptCount val="1"/>
                <c:pt idx="0">
                  <c:v>Total Daily Queries</c:v>
                </c:pt>
              </c:strCache>
            </c:strRef>
          </c:tx>
          <c:spPr>
            <a:ln w="28575" cap="rnd">
              <a:solidFill>
                <a:schemeClr val="accent1"/>
              </a:solidFill>
              <a:round/>
            </a:ln>
            <a:effectLst/>
          </c:spPr>
          <c:marker>
            <c:symbol val="none"/>
          </c:marker>
          <c:cat>
            <c:strRef>
              <c:f>'2'!$N$3:$N$122</c:f>
              <c:strCache>
                <c:ptCount val="119"/>
                <c:pt idx="0">
                  <c:v>6-May-20</c:v>
                </c:pt>
                <c:pt idx="1">
                  <c:v>7-May-20</c:v>
                </c:pt>
                <c:pt idx="2">
                  <c:v>8-May-20</c:v>
                </c:pt>
                <c:pt idx="3">
                  <c:v>9-May-20</c:v>
                </c:pt>
                <c:pt idx="4">
                  <c:v>10-May-20</c:v>
                </c:pt>
                <c:pt idx="5">
                  <c:v>11-May-20</c:v>
                </c:pt>
                <c:pt idx="6">
                  <c:v>12-May-20</c:v>
                </c:pt>
                <c:pt idx="7">
                  <c:v>13-May-20</c:v>
                </c:pt>
                <c:pt idx="8">
                  <c:v>14-May-20</c:v>
                </c:pt>
                <c:pt idx="9">
                  <c:v>15-May-20</c:v>
                </c:pt>
                <c:pt idx="10">
                  <c:v>16-May-20</c:v>
                </c:pt>
                <c:pt idx="11">
                  <c:v>17-May-20</c:v>
                </c:pt>
                <c:pt idx="12">
                  <c:v>18-May-20</c:v>
                </c:pt>
                <c:pt idx="13">
                  <c:v>19-May-20</c:v>
                </c:pt>
                <c:pt idx="14">
                  <c:v>20-May-20</c:v>
                </c:pt>
                <c:pt idx="15">
                  <c:v>21-May-20</c:v>
                </c:pt>
                <c:pt idx="16">
                  <c:v>22-May-20</c:v>
                </c:pt>
                <c:pt idx="17">
                  <c:v>23-May-20</c:v>
                </c:pt>
                <c:pt idx="18">
                  <c:v>24-May-20</c:v>
                </c:pt>
                <c:pt idx="19">
                  <c:v>25-May-20</c:v>
                </c:pt>
                <c:pt idx="20">
                  <c:v>26-May-20</c:v>
                </c:pt>
                <c:pt idx="21">
                  <c:v>27-May-20</c:v>
                </c:pt>
                <c:pt idx="22">
                  <c:v>28-May-20</c:v>
                </c:pt>
                <c:pt idx="23">
                  <c:v>29-May-20</c:v>
                </c:pt>
                <c:pt idx="24">
                  <c:v>30-May-20</c:v>
                </c:pt>
                <c:pt idx="25">
                  <c:v>31-May-20</c:v>
                </c:pt>
                <c:pt idx="26">
                  <c:v>1-Jun-20</c:v>
                </c:pt>
                <c:pt idx="27">
                  <c:v>2-Jun-20</c:v>
                </c:pt>
                <c:pt idx="28">
                  <c:v>3-Jun-20</c:v>
                </c:pt>
                <c:pt idx="29">
                  <c:v>4-Jun-20</c:v>
                </c:pt>
                <c:pt idx="30">
                  <c:v>5-Jun-20</c:v>
                </c:pt>
                <c:pt idx="31">
                  <c:v>6-Jun-20</c:v>
                </c:pt>
                <c:pt idx="32">
                  <c:v>7-Jun-20</c:v>
                </c:pt>
                <c:pt idx="33">
                  <c:v>8-Jun-20</c:v>
                </c:pt>
                <c:pt idx="34">
                  <c:v>9-Jun-20</c:v>
                </c:pt>
                <c:pt idx="35">
                  <c:v>10-Jun-20</c:v>
                </c:pt>
                <c:pt idx="36">
                  <c:v>11-Jun-20</c:v>
                </c:pt>
                <c:pt idx="37">
                  <c:v>12-Jun-20</c:v>
                </c:pt>
                <c:pt idx="38">
                  <c:v>13-Jun-20</c:v>
                </c:pt>
                <c:pt idx="39">
                  <c:v>14-Jun-20</c:v>
                </c:pt>
                <c:pt idx="40">
                  <c:v>15-Jun-20</c:v>
                </c:pt>
                <c:pt idx="41">
                  <c:v>16-Jun-20</c:v>
                </c:pt>
                <c:pt idx="42">
                  <c:v>17-Jun-20</c:v>
                </c:pt>
                <c:pt idx="43">
                  <c:v>18-Jun-20</c:v>
                </c:pt>
                <c:pt idx="44">
                  <c:v>19-Jun-20</c:v>
                </c:pt>
                <c:pt idx="45">
                  <c:v>20-Jun-20</c:v>
                </c:pt>
                <c:pt idx="46">
                  <c:v>21-Jun-20</c:v>
                </c:pt>
                <c:pt idx="47">
                  <c:v>22-Jun-20</c:v>
                </c:pt>
                <c:pt idx="48">
                  <c:v>23-Jun-20</c:v>
                </c:pt>
                <c:pt idx="49">
                  <c:v>24-Jun-20</c:v>
                </c:pt>
                <c:pt idx="50">
                  <c:v>25-Jun-20</c:v>
                </c:pt>
                <c:pt idx="51">
                  <c:v>26-Jun-20</c:v>
                </c:pt>
                <c:pt idx="52">
                  <c:v>27-Jun-20</c:v>
                </c:pt>
                <c:pt idx="53">
                  <c:v>28-Jun-20</c:v>
                </c:pt>
                <c:pt idx="54">
                  <c:v>29-Jun-20</c:v>
                </c:pt>
                <c:pt idx="55">
                  <c:v>30-Jun-20</c:v>
                </c:pt>
                <c:pt idx="56">
                  <c:v>1-Jul-20</c:v>
                </c:pt>
                <c:pt idx="57">
                  <c:v>2-Jul-20</c:v>
                </c:pt>
                <c:pt idx="58">
                  <c:v>3-Jul-20</c:v>
                </c:pt>
                <c:pt idx="59">
                  <c:v>4-Jul-20</c:v>
                </c:pt>
                <c:pt idx="60">
                  <c:v>5-Jul-20</c:v>
                </c:pt>
                <c:pt idx="61">
                  <c:v>6-Jul-20</c:v>
                </c:pt>
                <c:pt idx="62">
                  <c:v>7-Jul-20</c:v>
                </c:pt>
                <c:pt idx="63">
                  <c:v>8-Jul-20</c:v>
                </c:pt>
                <c:pt idx="64">
                  <c:v>9-Jul-20</c:v>
                </c:pt>
                <c:pt idx="65">
                  <c:v>10-Jul-20</c:v>
                </c:pt>
                <c:pt idx="66">
                  <c:v>11-Jul-20</c:v>
                </c:pt>
                <c:pt idx="67">
                  <c:v>12-Jul-20</c:v>
                </c:pt>
                <c:pt idx="68">
                  <c:v>13-Jul-20</c:v>
                </c:pt>
                <c:pt idx="69">
                  <c:v>14-Jul-20</c:v>
                </c:pt>
                <c:pt idx="70">
                  <c:v>15-Jul-20</c:v>
                </c:pt>
                <c:pt idx="71">
                  <c:v>16-Jul-20</c:v>
                </c:pt>
                <c:pt idx="72">
                  <c:v>17-Jul-20</c:v>
                </c:pt>
                <c:pt idx="73">
                  <c:v>18-Jul-20</c:v>
                </c:pt>
                <c:pt idx="74">
                  <c:v>19-Jul-20</c:v>
                </c:pt>
                <c:pt idx="75">
                  <c:v>20-Jul-20</c:v>
                </c:pt>
                <c:pt idx="76">
                  <c:v>21-Jul-20</c:v>
                </c:pt>
                <c:pt idx="77">
                  <c:v>22-Jul-20</c:v>
                </c:pt>
                <c:pt idx="78">
                  <c:v>23-Jul-20</c:v>
                </c:pt>
                <c:pt idx="79">
                  <c:v>24-Jul-20</c:v>
                </c:pt>
                <c:pt idx="80">
                  <c:v>25-Jul-20</c:v>
                </c:pt>
                <c:pt idx="81">
                  <c:v>26-Jul-20</c:v>
                </c:pt>
                <c:pt idx="82">
                  <c:v>27-Jul-20</c:v>
                </c:pt>
                <c:pt idx="83">
                  <c:v>28-Jul-20</c:v>
                </c:pt>
                <c:pt idx="84">
                  <c:v>29-Jul-20</c:v>
                </c:pt>
                <c:pt idx="85">
                  <c:v>30-Jul-20</c:v>
                </c:pt>
                <c:pt idx="86">
                  <c:v>31-Jul-20</c:v>
                </c:pt>
                <c:pt idx="87">
                  <c:v>1-Aug-20</c:v>
                </c:pt>
                <c:pt idx="88">
                  <c:v>2-Aug-20</c:v>
                </c:pt>
                <c:pt idx="89">
                  <c:v>3-Aug-20</c:v>
                </c:pt>
                <c:pt idx="90">
                  <c:v>4-Aug-20</c:v>
                </c:pt>
                <c:pt idx="91">
                  <c:v>5-Aug-20</c:v>
                </c:pt>
                <c:pt idx="92">
                  <c:v>6-Aug-20</c:v>
                </c:pt>
                <c:pt idx="93">
                  <c:v>7-Aug-20</c:v>
                </c:pt>
                <c:pt idx="94">
                  <c:v>8-Aug-20</c:v>
                </c:pt>
                <c:pt idx="95">
                  <c:v>9-Aug-20</c:v>
                </c:pt>
                <c:pt idx="96">
                  <c:v>10-Aug-20</c:v>
                </c:pt>
                <c:pt idx="97">
                  <c:v>11-Aug-20</c:v>
                </c:pt>
                <c:pt idx="98">
                  <c:v>12-Aug-20</c:v>
                </c:pt>
                <c:pt idx="99">
                  <c:v>13-Aug-20</c:v>
                </c:pt>
                <c:pt idx="100">
                  <c:v>14-Aug-20</c:v>
                </c:pt>
                <c:pt idx="101">
                  <c:v>15-Aug-20</c:v>
                </c:pt>
                <c:pt idx="102">
                  <c:v>16-Aug-20</c:v>
                </c:pt>
                <c:pt idx="103">
                  <c:v>17-Aug-20</c:v>
                </c:pt>
                <c:pt idx="104">
                  <c:v>18-Aug-20</c:v>
                </c:pt>
                <c:pt idx="105">
                  <c:v>19-Aug-20</c:v>
                </c:pt>
                <c:pt idx="106">
                  <c:v>20-Aug-20</c:v>
                </c:pt>
                <c:pt idx="107">
                  <c:v>21-Aug-20</c:v>
                </c:pt>
                <c:pt idx="108">
                  <c:v>22-Aug-20</c:v>
                </c:pt>
                <c:pt idx="109">
                  <c:v>23-Aug-20</c:v>
                </c:pt>
                <c:pt idx="110">
                  <c:v>24-Aug-20</c:v>
                </c:pt>
                <c:pt idx="111">
                  <c:v>25-Aug-20</c:v>
                </c:pt>
                <c:pt idx="112">
                  <c:v>26-Aug-20</c:v>
                </c:pt>
                <c:pt idx="113">
                  <c:v>27-Aug-20</c:v>
                </c:pt>
                <c:pt idx="114">
                  <c:v>28-Aug-20</c:v>
                </c:pt>
                <c:pt idx="115">
                  <c:v>29-Aug-20</c:v>
                </c:pt>
                <c:pt idx="116">
                  <c:v>30-Aug-20</c:v>
                </c:pt>
                <c:pt idx="117">
                  <c:v>31-Aug-20</c:v>
                </c:pt>
                <c:pt idx="118">
                  <c:v>1-Sep-20</c:v>
                </c:pt>
              </c:strCache>
            </c:strRef>
          </c:cat>
          <c:val>
            <c:numRef>
              <c:f>'2'!$O$3:$O$122</c:f>
              <c:numCache>
                <c:formatCode>#,##0</c:formatCode>
                <c:ptCount val="119"/>
                <c:pt idx="0">
                  <c:v>2207398</c:v>
                </c:pt>
                <c:pt idx="1">
                  <c:v>2375883</c:v>
                </c:pt>
                <c:pt idx="2">
                  <c:v>2748643</c:v>
                </c:pt>
                <c:pt idx="3">
                  <c:v>5069502</c:v>
                </c:pt>
                <c:pt idx="4">
                  <c:v>4984586</c:v>
                </c:pt>
                <c:pt idx="5">
                  <c:v>3016581</c:v>
                </c:pt>
                <c:pt idx="6">
                  <c:v>3225971</c:v>
                </c:pt>
                <c:pt idx="7">
                  <c:v>2926121</c:v>
                </c:pt>
                <c:pt idx="8">
                  <c:v>2950358</c:v>
                </c:pt>
                <c:pt idx="9">
                  <c:v>3274270</c:v>
                </c:pt>
                <c:pt idx="10">
                  <c:v>5211966</c:v>
                </c:pt>
                <c:pt idx="11">
                  <c:v>4612120</c:v>
                </c:pt>
                <c:pt idx="12">
                  <c:v>2662767</c:v>
                </c:pt>
                <c:pt idx="13">
                  <c:v>3061863</c:v>
                </c:pt>
                <c:pt idx="14">
                  <c:v>2381932</c:v>
                </c:pt>
                <c:pt idx="15">
                  <c:v>2202074</c:v>
                </c:pt>
                <c:pt idx="16">
                  <c:v>2138124</c:v>
                </c:pt>
                <c:pt idx="17">
                  <c:v>5009471</c:v>
                </c:pt>
                <c:pt idx="18">
                  <c:v>4176106</c:v>
                </c:pt>
                <c:pt idx="19">
                  <c:v>3214737</c:v>
                </c:pt>
                <c:pt idx="20">
                  <c:v>2323920</c:v>
                </c:pt>
                <c:pt idx="21">
                  <c:v>2185513</c:v>
                </c:pt>
                <c:pt idx="22">
                  <c:v>2296491</c:v>
                </c:pt>
                <c:pt idx="23">
                  <c:v>2778995</c:v>
                </c:pt>
                <c:pt idx="24">
                  <c:v>5568070</c:v>
                </c:pt>
                <c:pt idx="25">
                  <c:v>3748356</c:v>
                </c:pt>
                <c:pt idx="26">
                  <c:v>2193018</c:v>
                </c:pt>
                <c:pt idx="27">
                  <c:v>2196901</c:v>
                </c:pt>
                <c:pt idx="28">
                  <c:v>2009984</c:v>
                </c:pt>
                <c:pt idx="29">
                  <c:v>2827187</c:v>
                </c:pt>
                <c:pt idx="30">
                  <c:v>3161237</c:v>
                </c:pt>
                <c:pt idx="31">
                  <c:v>4815824</c:v>
                </c:pt>
                <c:pt idx="32">
                  <c:v>3540914</c:v>
                </c:pt>
                <c:pt idx="33">
                  <c:v>2809892</c:v>
                </c:pt>
                <c:pt idx="34">
                  <c:v>2083250</c:v>
                </c:pt>
                <c:pt idx="35">
                  <c:v>1980455</c:v>
                </c:pt>
                <c:pt idx="36">
                  <c:v>2122545</c:v>
                </c:pt>
                <c:pt idx="37">
                  <c:v>3543460</c:v>
                </c:pt>
                <c:pt idx="38">
                  <c:v>4965715</c:v>
                </c:pt>
                <c:pt idx="39">
                  <c:v>5149892</c:v>
                </c:pt>
                <c:pt idx="40">
                  <c:v>4006890</c:v>
                </c:pt>
                <c:pt idx="41">
                  <c:v>1855587</c:v>
                </c:pt>
                <c:pt idx="42">
                  <c:v>1917256</c:v>
                </c:pt>
                <c:pt idx="43">
                  <c:v>2216150</c:v>
                </c:pt>
                <c:pt idx="44">
                  <c:v>1476118</c:v>
                </c:pt>
                <c:pt idx="45">
                  <c:v>2490110</c:v>
                </c:pt>
                <c:pt idx="46">
                  <c:v>4628557</c:v>
                </c:pt>
                <c:pt idx="47">
                  <c:v>2954138</c:v>
                </c:pt>
                <c:pt idx="48">
                  <c:v>2854529</c:v>
                </c:pt>
                <c:pt idx="49">
                  <c:v>3134624</c:v>
                </c:pt>
                <c:pt idx="50">
                  <c:v>2742128</c:v>
                </c:pt>
                <c:pt idx="51">
                  <c:v>2822522</c:v>
                </c:pt>
                <c:pt idx="52">
                  <c:v>5047611</c:v>
                </c:pt>
                <c:pt idx="53">
                  <c:v>3260725</c:v>
                </c:pt>
                <c:pt idx="54">
                  <c:v>2595904</c:v>
                </c:pt>
                <c:pt idx="55">
                  <c:v>2964170</c:v>
                </c:pt>
                <c:pt idx="56">
                  <c:v>2396424</c:v>
                </c:pt>
                <c:pt idx="57">
                  <c:v>2248539</c:v>
                </c:pt>
                <c:pt idx="58">
                  <c:v>3012846</c:v>
                </c:pt>
                <c:pt idx="59">
                  <c:v>4167909</c:v>
                </c:pt>
                <c:pt idx="60">
                  <c:v>3994812</c:v>
                </c:pt>
                <c:pt idx="61">
                  <c:v>2482693</c:v>
                </c:pt>
                <c:pt idx="62">
                  <c:v>4176446</c:v>
                </c:pt>
                <c:pt idx="63">
                  <c:v>4075390</c:v>
                </c:pt>
                <c:pt idx="64">
                  <c:v>4434877</c:v>
                </c:pt>
                <c:pt idx="65">
                  <c:v>4407539</c:v>
                </c:pt>
                <c:pt idx="66">
                  <c:v>5200248</c:v>
                </c:pt>
                <c:pt idx="67">
                  <c:v>5395170</c:v>
                </c:pt>
                <c:pt idx="68">
                  <c:v>2795517</c:v>
                </c:pt>
                <c:pt idx="69">
                  <c:v>2394290</c:v>
                </c:pt>
                <c:pt idx="70">
                  <c:v>2583116</c:v>
                </c:pt>
                <c:pt idx="71">
                  <c:v>2911313</c:v>
                </c:pt>
                <c:pt idx="72">
                  <c:v>3434468</c:v>
                </c:pt>
                <c:pt idx="73">
                  <c:v>4602009</c:v>
                </c:pt>
                <c:pt idx="74">
                  <c:v>3955930</c:v>
                </c:pt>
                <c:pt idx="75">
                  <c:v>2446927</c:v>
                </c:pt>
                <c:pt idx="76">
                  <c:v>2515124</c:v>
                </c:pt>
                <c:pt idx="77">
                  <c:v>2748696</c:v>
                </c:pt>
                <c:pt idx="78">
                  <c:v>2675172</c:v>
                </c:pt>
                <c:pt idx="79">
                  <c:v>3007670</c:v>
                </c:pt>
                <c:pt idx="80">
                  <c:v>5124018</c:v>
                </c:pt>
                <c:pt idx="81">
                  <c:v>4326477</c:v>
                </c:pt>
                <c:pt idx="82">
                  <c:v>2342340</c:v>
                </c:pt>
                <c:pt idx="83">
                  <c:v>3238762</c:v>
                </c:pt>
                <c:pt idx="84">
                  <c:v>2030568</c:v>
                </c:pt>
                <c:pt idx="85">
                  <c:v>2687637</c:v>
                </c:pt>
                <c:pt idx="86">
                  <c:v>2676632</c:v>
                </c:pt>
                <c:pt idx="87">
                  <c:v>4619730</c:v>
                </c:pt>
                <c:pt idx="88">
                  <c:v>3262885</c:v>
                </c:pt>
                <c:pt idx="89">
                  <c:v>2040370</c:v>
                </c:pt>
                <c:pt idx="90">
                  <c:v>2843780</c:v>
                </c:pt>
                <c:pt idx="91">
                  <c:v>2227175</c:v>
                </c:pt>
                <c:pt idx="92">
                  <c:v>3124422</c:v>
                </c:pt>
                <c:pt idx="93">
                  <c:v>4034702</c:v>
                </c:pt>
                <c:pt idx="94">
                  <c:v>4781052</c:v>
                </c:pt>
                <c:pt idx="95">
                  <c:v>5400144</c:v>
                </c:pt>
                <c:pt idx="96">
                  <c:v>3083496</c:v>
                </c:pt>
                <c:pt idx="97">
                  <c:v>2484229</c:v>
                </c:pt>
                <c:pt idx="98">
                  <c:v>1831270</c:v>
                </c:pt>
                <c:pt idx="99">
                  <c:v>1976140</c:v>
                </c:pt>
                <c:pt idx="100">
                  <c:v>2767263</c:v>
                </c:pt>
                <c:pt idx="101">
                  <c:v>4811372</c:v>
                </c:pt>
                <c:pt idx="102">
                  <c:v>4084603</c:v>
                </c:pt>
                <c:pt idx="103">
                  <c:v>2589017</c:v>
                </c:pt>
                <c:pt idx="104">
                  <c:v>2018756</c:v>
                </c:pt>
                <c:pt idx="105">
                  <c:v>2641771</c:v>
                </c:pt>
                <c:pt idx="106">
                  <c:v>2323627</c:v>
                </c:pt>
                <c:pt idx="107">
                  <c:v>2086772</c:v>
                </c:pt>
                <c:pt idx="108">
                  <c:v>4699016</c:v>
                </c:pt>
                <c:pt idx="109">
                  <c:v>4144114</c:v>
                </c:pt>
                <c:pt idx="110">
                  <c:v>1679899</c:v>
                </c:pt>
                <c:pt idx="111">
                  <c:v>2007893</c:v>
                </c:pt>
                <c:pt idx="112">
                  <c:v>2141533</c:v>
                </c:pt>
                <c:pt idx="113">
                  <c:v>2089027</c:v>
                </c:pt>
                <c:pt idx="114">
                  <c:v>2481179</c:v>
                </c:pt>
                <c:pt idx="115">
                  <c:v>4457634</c:v>
                </c:pt>
                <c:pt idx="116">
                  <c:v>3339926</c:v>
                </c:pt>
                <c:pt idx="117">
                  <c:v>1993485</c:v>
                </c:pt>
                <c:pt idx="118">
                  <c:v>2683248</c:v>
                </c:pt>
              </c:numCache>
            </c:numRef>
          </c:val>
          <c:smooth val="0"/>
          <c:extLst>
            <c:ext xmlns:c16="http://schemas.microsoft.com/office/drawing/2014/chart" uri="{C3380CC4-5D6E-409C-BE32-E72D297353CC}">
              <c16:uniqueId val="{00000000-8285-4ADB-93FB-1F724AD8FCB9}"/>
            </c:ext>
          </c:extLst>
        </c:ser>
        <c:ser>
          <c:idx val="1"/>
          <c:order val="1"/>
          <c:tx>
            <c:strRef>
              <c:f>'2'!$P$2</c:f>
              <c:strCache>
                <c:ptCount val="1"/>
                <c:pt idx="0">
                  <c:v>Sub Second Queries</c:v>
                </c:pt>
              </c:strCache>
            </c:strRef>
          </c:tx>
          <c:spPr>
            <a:ln w="28575" cap="rnd">
              <a:solidFill>
                <a:schemeClr val="accent2"/>
              </a:solidFill>
              <a:round/>
            </a:ln>
            <a:effectLst/>
          </c:spPr>
          <c:marker>
            <c:symbol val="none"/>
          </c:marker>
          <c:cat>
            <c:strRef>
              <c:f>'2'!$N$3:$N$122</c:f>
              <c:strCache>
                <c:ptCount val="119"/>
                <c:pt idx="0">
                  <c:v>6-May-20</c:v>
                </c:pt>
                <c:pt idx="1">
                  <c:v>7-May-20</c:v>
                </c:pt>
                <c:pt idx="2">
                  <c:v>8-May-20</c:v>
                </c:pt>
                <c:pt idx="3">
                  <c:v>9-May-20</c:v>
                </c:pt>
                <c:pt idx="4">
                  <c:v>10-May-20</c:v>
                </c:pt>
                <c:pt idx="5">
                  <c:v>11-May-20</c:v>
                </c:pt>
                <c:pt idx="6">
                  <c:v>12-May-20</c:v>
                </c:pt>
                <c:pt idx="7">
                  <c:v>13-May-20</c:v>
                </c:pt>
                <c:pt idx="8">
                  <c:v>14-May-20</c:v>
                </c:pt>
                <c:pt idx="9">
                  <c:v>15-May-20</c:v>
                </c:pt>
                <c:pt idx="10">
                  <c:v>16-May-20</c:v>
                </c:pt>
                <c:pt idx="11">
                  <c:v>17-May-20</c:v>
                </c:pt>
                <c:pt idx="12">
                  <c:v>18-May-20</c:v>
                </c:pt>
                <c:pt idx="13">
                  <c:v>19-May-20</c:v>
                </c:pt>
                <c:pt idx="14">
                  <c:v>20-May-20</c:v>
                </c:pt>
                <c:pt idx="15">
                  <c:v>21-May-20</c:v>
                </c:pt>
                <c:pt idx="16">
                  <c:v>22-May-20</c:v>
                </c:pt>
                <c:pt idx="17">
                  <c:v>23-May-20</c:v>
                </c:pt>
                <c:pt idx="18">
                  <c:v>24-May-20</c:v>
                </c:pt>
                <c:pt idx="19">
                  <c:v>25-May-20</c:v>
                </c:pt>
                <c:pt idx="20">
                  <c:v>26-May-20</c:v>
                </c:pt>
                <c:pt idx="21">
                  <c:v>27-May-20</c:v>
                </c:pt>
                <c:pt idx="22">
                  <c:v>28-May-20</c:v>
                </c:pt>
                <c:pt idx="23">
                  <c:v>29-May-20</c:v>
                </c:pt>
                <c:pt idx="24">
                  <c:v>30-May-20</c:v>
                </c:pt>
                <c:pt idx="25">
                  <c:v>31-May-20</c:v>
                </c:pt>
                <c:pt idx="26">
                  <c:v>1-Jun-20</c:v>
                </c:pt>
                <c:pt idx="27">
                  <c:v>2-Jun-20</c:v>
                </c:pt>
                <c:pt idx="28">
                  <c:v>3-Jun-20</c:v>
                </c:pt>
                <c:pt idx="29">
                  <c:v>4-Jun-20</c:v>
                </c:pt>
                <c:pt idx="30">
                  <c:v>5-Jun-20</c:v>
                </c:pt>
                <c:pt idx="31">
                  <c:v>6-Jun-20</c:v>
                </c:pt>
                <c:pt idx="32">
                  <c:v>7-Jun-20</c:v>
                </c:pt>
                <c:pt idx="33">
                  <c:v>8-Jun-20</c:v>
                </c:pt>
                <c:pt idx="34">
                  <c:v>9-Jun-20</c:v>
                </c:pt>
                <c:pt idx="35">
                  <c:v>10-Jun-20</c:v>
                </c:pt>
                <c:pt idx="36">
                  <c:v>11-Jun-20</c:v>
                </c:pt>
                <c:pt idx="37">
                  <c:v>12-Jun-20</c:v>
                </c:pt>
                <c:pt idx="38">
                  <c:v>13-Jun-20</c:v>
                </c:pt>
                <c:pt idx="39">
                  <c:v>14-Jun-20</c:v>
                </c:pt>
                <c:pt idx="40">
                  <c:v>15-Jun-20</c:v>
                </c:pt>
                <c:pt idx="41">
                  <c:v>16-Jun-20</c:v>
                </c:pt>
                <c:pt idx="42">
                  <c:v>17-Jun-20</c:v>
                </c:pt>
                <c:pt idx="43">
                  <c:v>18-Jun-20</c:v>
                </c:pt>
                <c:pt idx="44">
                  <c:v>19-Jun-20</c:v>
                </c:pt>
                <c:pt idx="45">
                  <c:v>20-Jun-20</c:v>
                </c:pt>
                <c:pt idx="46">
                  <c:v>21-Jun-20</c:v>
                </c:pt>
                <c:pt idx="47">
                  <c:v>22-Jun-20</c:v>
                </c:pt>
                <c:pt idx="48">
                  <c:v>23-Jun-20</c:v>
                </c:pt>
                <c:pt idx="49">
                  <c:v>24-Jun-20</c:v>
                </c:pt>
                <c:pt idx="50">
                  <c:v>25-Jun-20</c:v>
                </c:pt>
                <c:pt idx="51">
                  <c:v>26-Jun-20</c:v>
                </c:pt>
                <c:pt idx="52">
                  <c:v>27-Jun-20</c:v>
                </c:pt>
                <c:pt idx="53">
                  <c:v>28-Jun-20</c:v>
                </c:pt>
                <c:pt idx="54">
                  <c:v>29-Jun-20</c:v>
                </c:pt>
                <c:pt idx="55">
                  <c:v>30-Jun-20</c:v>
                </c:pt>
                <c:pt idx="56">
                  <c:v>1-Jul-20</c:v>
                </c:pt>
                <c:pt idx="57">
                  <c:v>2-Jul-20</c:v>
                </c:pt>
                <c:pt idx="58">
                  <c:v>3-Jul-20</c:v>
                </c:pt>
                <c:pt idx="59">
                  <c:v>4-Jul-20</c:v>
                </c:pt>
                <c:pt idx="60">
                  <c:v>5-Jul-20</c:v>
                </c:pt>
                <c:pt idx="61">
                  <c:v>6-Jul-20</c:v>
                </c:pt>
                <c:pt idx="62">
                  <c:v>7-Jul-20</c:v>
                </c:pt>
                <c:pt idx="63">
                  <c:v>8-Jul-20</c:v>
                </c:pt>
                <c:pt idx="64">
                  <c:v>9-Jul-20</c:v>
                </c:pt>
                <c:pt idx="65">
                  <c:v>10-Jul-20</c:v>
                </c:pt>
                <c:pt idx="66">
                  <c:v>11-Jul-20</c:v>
                </c:pt>
                <c:pt idx="67">
                  <c:v>12-Jul-20</c:v>
                </c:pt>
                <c:pt idx="68">
                  <c:v>13-Jul-20</c:v>
                </c:pt>
                <c:pt idx="69">
                  <c:v>14-Jul-20</c:v>
                </c:pt>
                <c:pt idx="70">
                  <c:v>15-Jul-20</c:v>
                </c:pt>
                <c:pt idx="71">
                  <c:v>16-Jul-20</c:v>
                </c:pt>
                <c:pt idx="72">
                  <c:v>17-Jul-20</c:v>
                </c:pt>
                <c:pt idx="73">
                  <c:v>18-Jul-20</c:v>
                </c:pt>
                <c:pt idx="74">
                  <c:v>19-Jul-20</c:v>
                </c:pt>
                <c:pt idx="75">
                  <c:v>20-Jul-20</c:v>
                </c:pt>
                <c:pt idx="76">
                  <c:v>21-Jul-20</c:v>
                </c:pt>
                <c:pt idx="77">
                  <c:v>22-Jul-20</c:v>
                </c:pt>
                <c:pt idx="78">
                  <c:v>23-Jul-20</c:v>
                </c:pt>
                <c:pt idx="79">
                  <c:v>24-Jul-20</c:v>
                </c:pt>
                <c:pt idx="80">
                  <c:v>25-Jul-20</c:v>
                </c:pt>
                <c:pt idx="81">
                  <c:v>26-Jul-20</c:v>
                </c:pt>
                <c:pt idx="82">
                  <c:v>27-Jul-20</c:v>
                </c:pt>
                <c:pt idx="83">
                  <c:v>28-Jul-20</c:v>
                </c:pt>
                <c:pt idx="84">
                  <c:v>29-Jul-20</c:v>
                </c:pt>
                <c:pt idx="85">
                  <c:v>30-Jul-20</c:v>
                </c:pt>
                <c:pt idx="86">
                  <c:v>31-Jul-20</c:v>
                </c:pt>
                <c:pt idx="87">
                  <c:v>1-Aug-20</c:v>
                </c:pt>
                <c:pt idx="88">
                  <c:v>2-Aug-20</c:v>
                </c:pt>
                <c:pt idx="89">
                  <c:v>3-Aug-20</c:v>
                </c:pt>
                <c:pt idx="90">
                  <c:v>4-Aug-20</c:v>
                </c:pt>
                <c:pt idx="91">
                  <c:v>5-Aug-20</c:v>
                </c:pt>
                <c:pt idx="92">
                  <c:v>6-Aug-20</c:v>
                </c:pt>
                <c:pt idx="93">
                  <c:v>7-Aug-20</c:v>
                </c:pt>
                <c:pt idx="94">
                  <c:v>8-Aug-20</c:v>
                </c:pt>
                <c:pt idx="95">
                  <c:v>9-Aug-20</c:v>
                </c:pt>
                <c:pt idx="96">
                  <c:v>10-Aug-20</c:v>
                </c:pt>
                <c:pt idx="97">
                  <c:v>11-Aug-20</c:v>
                </c:pt>
                <c:pt idx="98">
                  <c:v>12-Aug-20</c:v>
                </c:pt>
                <c:pt idx="99">
                  <c:v>13-Aug-20</c:v>
                </c:pt>
                <c:pt idx="100">
                  <c:v>14-Aug-20</c:v>
                </c:pt>
                <c:pt idx="101">
                  <c:v>15-Aug-20</c:v>
                </c:pt>
                <c:pt idx="102">
                  <c:v>16-Aug-20</c:v>
                </c:pt>
                <c:pt idx="103">
                  <c:v>17-Aug-20</c:v>
                </c:pt>
                <c:pt idx="104">
                  <c:v>18-Aug-20</c:v>
                </c:pt>
                <c:pt idx="105">
                  <c:v>19-Aug-20</c:v>
                </c:pt>
                <c:pt idx="106">
                  <c:v>20-Aug-20</c:v>
                </c:pt>
                <c:pt idx="107">
                  <c:v>21-Aug-20</c:v>
                </c:pt>
                <c:pt idx="108">
                  <c:v>22-Aug-20</c:v>
                </c:pt>
                <c:pt idx="109">
                  <c:v>23-Aug-20</c:v>
                </c:pt>
                <c:pt idx="110">
                  <c:v>24-Aug-20</c:v>
                </c:pt>
                <c:pt idx="111">
                  <c:v>25-Aug-20</c:v>
                </c:pt>
                <c:pt idx="112">
                  <c:v>26-Aug-20</c:v>
                </c:pt>
                <c:pt idx="113">
                  <c:v>27-Aug-20</c:v>
                </c:pt>
                <c:pt idx="114">
                  <c:v>28-Aug-20</c:v>
                </c:pt>
                <c:pt idx="115">
                  <c:v>29-Aug-20</c:v>
                </c:pt>
                <c:pt idx="116">
                  <c:v>30-Aug-20</c:v>
                </c:pt>
                <c:pt idx="117">
                  <c:v>31-Aug-20</c:v>
                </c:pt>
                <c:pt idx="118">
                  <c:v>1-Sep-20</c:v>
                </c:pt>
              </c:strCache>
            </c:strRef>
          </c:cat>
          <c:val>
            <c:numRef>
              <c:f>'2'!$P$3:$P$122</c:f>
              <c:numCache>
                <c:formatCode>General</c:formatCode>
                <c:ptCount val="119"/>
                <c:pt idx="0">
                  <c:v>1790907</c:v>
                </c:pt>
                <c:pt idx="1">
                  <c:v>1951632</c:v>
                </c:pt>
                <c:pt idx="2">
                  <c:v>2318767</c:v>
                </c:pt>
                <c:pt idx="3">
                  <c:v>4562023</c:v>
                </c:pt>
                <c:pt idx="4">
                  <c:v>4443272</c:v>
                </c:pt>
                <c:pt idx="5">
                  <c:v>2589802</c:v>
                </c:pt>
                <c:pt idx="6">
                  <c:v>2785135</c:v>
                </c:pt>
                <c:pt idx="7">
                  <c:v>2481365</c:v>
                </c:pt>
                <c:pt idx="8">
                  <c:v>2506058</c:v>
                </c:pt>
                <c:pt idx="9">
                  <c:v>2839728</c:v>
                </c:pt>
                <c:pt idx="10">
                  <c:v>4707892</c:v>
                </c:pt>
                <c:pt idx="11">
                  <c:v>4089642</c:v>
                </c:pt>
                <c:pt idx="12">
                  <c:v>2245177</c:v>
                </c:pt>
                <c:pt idx="13">
                  <c:v>2628564</c:v>
                </c:pt>
                <c:pt idx="14">
                  <c:v>1937152</c:v>
                </c:pt>
                <c:pt idx="15">
                  <c:v>1767896</c:v>
                </c:pt>
                <c:pt idx="16">
                  <c:v>1714740</c:v>
                </c:pt>
                <c:pt idx="17">
                  <c:v>4501145</c:v>
                </c:pt>
                <c:pt idx="18">
                  <c:v>3649974</c:v>
                </c:pt>
                <c:pt idx="19">
                  <c:v>2789794</c:v>
                </c:pt>
                <c:pt idx="20">
                  <c:v>1909292</c:v>
                </c:pt>
                <c:pt idx="21">
                  <c:v>1756498</c:v>
                </c:pt>
                <c:pt idx="22">
                  <c:v>1870852</c:v>
                </c:pt>
                <c:pt idx="23">
                  <c:v>2344534</c:v>
                </c:pt>
                <c:pt idx="24">
                  <c:v>5060065</c:v>
                </c:pt>
                <c:pt idx="25">
                  <c:v>3213356</c:v>
                </c:pt>
                <c:pt idx="26">
                  <c:v>1767339</c:v>
                </c:pt>
                <c:pt idx="27">
                  <c:v>1798824</c:v>
                </c:pt>
                <c:pt idx="28">
                  <c:v>1599478</c:v>
                </c:pt>
                <c:pt idx="29">
                  <c:v>2416977</c:v>
                </c:pt>
                <c:pt idx="30">
                  <c:v>2754912</c:v>
                </c:pt>
                <c:pt idx="31">
                  <c:v>4334643</c:v>
                </c:pt>
                <c:pt idx="32">
                  <c:v>3024795</c:v>
                </c:pt>
                <c:pt idx="33">
                  <c:v>2390626</c:v>
                </c:pt>
                <c:pt idx="34">
                  <c:v>1704037</c:v>
                </c:pt>
                <c:pt idx="35">
                  <c:v>1575313</c:v>
                </c:pt>
                <c:pt idx="36">
                  <c:v>1720747</c:v>
                </c:pt>
                <c:pt idx="37">
                  <c:v>3168105</c:v>
                </c:pt>
                <c:pt idx="38">
                  <c:v>4487862</c:v>
                </c:pt>
                <c:pt idx="39">
                  <c:v>4618779</c:v>
                </c:pt>
                <c:pt idx="40">
                  <c:v>3615088</c:v>
                </c:pt>
                <c:pt idx="41">
                  <c:v>1451542</c:v>
                </c:pt>
                <c:pt idx="42">
                  <c:v>1528353</c:v>
                </c:pt>
                <c:pt idx="43">
                  <c:v>1803248</c:v>
                </c:pt>
                <c:pt idx="44">
                  <c:v>1189953</c:v>
                </c:pt>
                <c:pt idx="45">
                  <c:v>2130354</c:v>
                </c:pt>
                <c:pt idx="46">
                  <c:v>4160092</c:v>
                </c:pt>
                <c:pt idx="47">
                  <c:v>2538329</c:v>
                </c:pt>
                <c:pt idx="48">
                  <c:v>2428997</c:v>
                </c:pt>
                <c:pt idx="49">
                  <c:v>2728534</c:v>
                </c:pt>
                <c:pt idx="50">
                  <c:v>2346524</c:v>
                </c:pt>
                <c:pt idx="51">
                  <c:v>2428798</c:v>
                </c:pt>
                <c:pt idx="52">
                  <c:v>4536092</c:v>
                </c:pt>
                <c:pt idx="53">
                  <c:v>2872857</c:v>
                </c:pt>
                <c:pt idx="54">
                  <c:v>2195252</c:v>
                </c:pt>
                <c:pt idx="55">
                  <c:v>2568656</c:v>
                </c:pt>
                <c:pt idx="56">
                  <c:v>1993056</c:v>
                </c:pt>
                <c:pt idx="57">
                  <c:v>1883953</c:v>
                </c:pt>
                <c:pt idx="58">
                  <c:v>2608550</c:v>
                </c:pt>
                <c:pt idx="59">
                  <c:v>3637662</c:v>
                </c:pt>
                <c:pt idx="60">
                  <c:v>3565104</c:v>
                </c:pt>
                <c:pt idx="61">
                  <c:v>2088188</c:v>
                </c:pt>
                <c:pt idx="62">
                  <c:v>3798388</c:v>
                </c:pt>
                <c:pt idx="63">
                  <c:v>3705704</c:v>
                </c:pt>
                <c:pt idx="64">
                  <c:v>4097532</c:v>
                </c:pt>
                <c:pt idx="65">
                  <c:v>4065933</c:v>
                </c:pt>
                <c:pt idx="66">
                  <c:v>4753031</c:v>
                </c:pt>
                <c:pt idx="67">
                  <c:v>4877547</c:v>
                </c:pt>
                <c:pt idx="68">
                  <c:v>2397847</c:v>
                </c:pt>
                <c:pt idx="69">
                  <c:v>1999871</c:v>
                </c:pt>
                <c:pt idx="70">
                  <c:v>2186310</c:v>
                </c:pt>
                <c:pt idx="71">
                  <c:v>2508176</c:v>
                </c:pt>
                <c:pt idx="72">
                  <c:v>3035064</c:v>
                </c:pt>
                <c:pt idx="73">
                  <c:v>4164835</c:v>
                </c:pt>
                <c:pt idx="74">
                  <c:v>3459598</c:v>
                </c:pt>
                <c:pt idx="75">
                  <c:v>2053102</c:v>
                </c:pt>
                <c:pt idx="76">
                  <c:v>2120788</c:v>
                </c:pt>
                <c:pt idx="77">
                  <c:v>2352029</c:v>
                </c:pt>
                <c:pt idx="78">
                  <c:v>2267643</c:v>
                </c:pt>
                <c:pt idx="79">
                  <c:v>2608242</c:v>
                </c:pt>
                <c:pt idx="80">
                  <c:v>4653573</c:v>
                </c:pt>
                <c:pt idx="81">
                  <c:v>3820760</c:v>
                </c:pt>
                <c:pt idx="82">
                  <c:v>1956674</c:v>
                </c:pt>
                <c:pt idx="83">
                  <c:v>2857136</c:v>
                </c:pt>
                <c:pt idx="84">
                  <c:v>1650973</c:v>
                </c:pt>
                <c:pt idx="85">
                  <c:v>2297740</c:v>
                </c:pt>
                <c:pt idx="86">
                  <c:v>2271242</c:v>
                </c:pt>
                <c:pt idx="87">
                  <c:v>4174574</c:v>
                </c:pt>
                <c:pt idx="88">
                  <c:v>2809408</c:v>
                </c:pt>
                <c:pt idx="89">
                  <c:v>1631140</c:v>
                </c:pt>
                <c:pt idx="90">
                  <c:v>2445733</c:v>
                </c:pt>
                <c:pt idx="91">
                  <c:v>1894135</c:v>
                </c:pt>
                <c:pt idx="92">
                  <c:v>2730561</c:v>
                </c:pt>
                <c:pt idx="93">
                  <c:v>3646338</c:v>
                </c:pt>
                <c:pt idx="94">
                  <c:v>4351636</c:v>
                </c:pt>
                <c:pt idx="95">
                  <c:v>4882652</c:v>
                </c:pt>
                <c:pt idx="96">
                  <c:v>2682299</c:v>
                </c:pt>
                <c:pt idx="97">
                  <c:v>2082535</c:v>
                </c:pt>
                <c:pt idx="98">
                  <c:v>1444515</c:v>
                </c:pt>
                <c:pt idx="99">
                  <c:v>1599858</c:v>
                </c:pt>
                <c:pt idx="100">
                  <c:v>2372017</c:v>
                </c:pt>
                <c:pt idx="101">
                  <c:v>4329547</c:v>
                </c:pt>
                <c:pt idx="102">
                  <c:v>3582758</c:v>
                </c:pt>
                <c:pt idx="103">
                  <c:v>2197359</c:v>
                </c:pt>
                <c:pt idx="104">
                  <c:v>1632468</c:v>
                </c:pt>
                <c:pt idx="105">
                  <c:v>2255920</c:v>
                </c:pt>
                <c:pt idx="106">
                  <c:v>1935458</c:v>
                </c:pt>
                <c:pt idx="107">
                  <c:v>1708083</c:v>
                </c:pt>
                <c:pt idx="108">
                  <c:v>4276736</c:v>
                </c:pt>
                <c:pt idx="109">
                  <c:v>3643619</c:v>
                </c:pt>
                <c:pt idx="110">
                  <c:v>1326590</c:v>
                </c:pt>
                <c:pt idx="111">
                  <c:v>1631392</c:v>
                </c:pt>
                <c:pt idx="112">
                  <c:v>1786953</c:v>
                </c:pt>
                <c:pt idx="113">
                  <c:v>1759286</c:v>
                </c:pt>
                <c:pt idx="114">
                  <c:v>2136777</c:v>
                </c:pt>
                <c:pt idx="115">
                  <c:v>4036311</c:v>
                </c:pt>
                <c:pt idx="116">
                  <c:v>2899682</c:v>
                </c:pt>
                <c:pt idx="117">
                  <c:v>1662284</c:v>
                </c:pt>
                <c:pt idx="118">
                  <c:v>2343310</c:v>
                </c:pt>
              </c:numCache>
            </c:numRef>
          </c:val>
          <c:smooth val="0"/>
          <c:extLst>
            <c:ext xmlns:c16="http://schemas.microsoft.com/office/drawing/2014/chart" uri="{C3380CC4-5D6E-409C-BE32-E72D297353CC}">
              <c16:uniqueId val="{00000001-8285-4ADB-93FB-1F724AD8FCB9}"/>
            </c:ext>
          </c:extLst>
        </c:ser>
        <c:dLbls>
          <c:showLegendKey val="0"/>
          <c:showVal val="0"/>
          <c:showCatName val="0"/>
          <c:showSerName val="0"/>
          <c:showPercent val="0"/>
          <c:showBubbleSize val="0"/>
        </c:dLbls>
        <c:smooth val="0"/>
        <c:axId val="223539664"/>
        <c:axId val="223539336"/>
      </c:lineChart>
      <c:catAx>
        <c:axId val="223539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539336"/>
        <c:crosses val="autoZero"/>
        <c:auto val="1"/>
        <c:lblAlgn val="ctr"/>
        <c:lblOffset val="100"/>
        <c:tickLblSkip val="10"/>
        <c:noMultiLvlLbl val="0"/>
      </c:catAx>
      <c:valAx>
        <c:axId val="2235393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539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[ML_Quotas.xlsx]1!PivotTable1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Daily</a:t>
            </a:r>
            <a:r>
              <a:rPr lang="en-US" baseline="0" dirty="0"/>
              <a:t> Tables with more than 1500 Inserts/Updates/Deletes per Table Per Day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'1'!$I$2</c:f>
              <c:strCache>
                <c:ptCount val="1"/>
                <c:pt idx="0">
                  <c:v>Total</c:v>
                </c:pt>
              </c:strCache>
            </c:strRef>
          </c:tx>
          <c:spPr>
            <a:ln w="28575" cap="rnd">
              <a:solidFill>
                <a:schemeClr val="accent1"/>
              </a:solidFill>
              <a:round/>
            </a:ln>
            <a:effectLst/>
          </c:spPr>
          <c:marker>
            <c:symbol val="none"/>
          </c:marker>
          <c:cat>
            <c:strRef>
              <c:f>'1'!$H$3:$H$33</c:f>
              <c:strCache>
                <c:ptCount val="30"/>
                <c:pt idx="0">
                  <c:v>2020-08-05</c:v>
                </c:pt>
                <c:pt idx="1">
                  <c:v>2020-08-06</c:v>
                </c:pt>
                <c:pt idx="2">
                  <c:v>2020-08-07</c:v>
                </c:pt>
                <c:pt idx="3">
                  <c:v>2020-08-08</c:v>
                </c:pt>
                <c:pt idx="4">
                  <c:v>2020-08-09</c:v>
                </c:pt>
                <c:pt idx="5">
                  <c:v>2020-08-10</c:v>
                </c:pt>
                <c:pt idx="6">
                  <c:v>2020-08-11</c:v>
                </c:pt>
                <c:pt idx="7">
                  <c:v>2020-08-12</c:v>
                </c:pt>
                <c:pt idx="8">
                  <c:v>2020-08-13</c:v>
                </c:pt>
                <c:pt idx="9">
                  <c:v>2020-08-14</c:v>
                </c:pt>
                <c:pt idx="10">
                  <c:v>2020-08-15</c:v>
                </c:pt>
                <c:pt idx="11">
                  <c:v>2020-08-16</c:v>
                </c:pt>
                <c:pt idx="12">
                  <c:v>2020-08-17</c:v>
                </c:pt>
                <c:pt idx="13">
                  <c:v>2020-08-18</c:v>
                </c:pt>
                <c:pt idx="14">
                  <c:v>2020-08-19</c:v>
                </c:pt>
                <c:pt idx="15">
                  <c:v>2020-08-20</c:v>
                </c:pt>
                <c:pt idx="16">
                  <c:v>2020-08-21</c:v>
                </c:pt>
                <c:pt idx="17">
                  <c:v>2020-08-22</c:v>
                </c:pt>
                <c:pt idx="18">
                  <c:v>2020-08-23</c:v>
                </c:pt>
                <c:pt idx="19">
                  <c:v>2020-08-24</c:v>
                </c:pt>
                <c:pt idx="20">
                  <c:v>2020-08-25</c:v>
                </c:pt>
                <c:pt idx="21">
                  <c:v>2020-08-26</c:v>
                </c:pt>
                <c:pt idx="22">
                  <c:v>2020-08-27</c:v>
                </c:pt>
                <c:pt idx="23">
                  <c:v>2020-08-28</c:v>
                </c:pt>
                <c:pt idx="24">
                  <c:v>2020-08-29</c:v>
                </c:pt>
                <c:pt idx="25">
                  <c:v>2020-08-30</c:v>
                </c:pt>
                <c:pt idx="26">
                  <c:v>2020-08-31</c:v>
                </c:pt>
                <c:pt idx="27">
                  <c:v>2020-09-01</c:v>
                </c:pt>
                <c:pt idx="28">
                  <c:v>2020-09-02</c:v>
                </c:pt>
                <c:pt idx="29">
                  <c:v>2020-09-03</c:v>
                </c:pt>
              </c:strCache>
            </c:strRef>
          </c:cat>
          <c:val>
            <c:numRef>
              <c:f>'1'!$I$3:$I$33</c:f>
              <c:numCache>
                <c:formatCode>General</c:formatCode>
                <c:ptCount val="30"/>
                <c:pt idx="0">
                  <c:v>89</c:v>
                </c:pt>
                <c:pt idx="1">
                  <c:v>126</c:v>
                </c:pt>
                <c:pt idx="2">
                  <c:v>143</c:v>
                </c:pt>
                <c:pt idx="3">
                  <c:v>173</c:v>
                </c:pt>
                <c:pt idx="4">
                  <c:v>183</c:v>
                </c:pt>
                <c:pt idx="5">
                  <c:v>131</c:v>
                </c:pt>
                <c:pt idx="6">
                  <c:v>102</c:v>
                </c:pt>
                <c:pt idx="7">
                  <c:v>85</c:v>
                </c:pt>
                <c:pt idx="8">
                  <c:v>84</c:v>
                </c:pt>
                <c:pt idx="9">
                  <c:v>115</c:v>
                </c:pt>
                <c:pt idx="10">
                  <c:v>172</c:v>
                </c:pt>
                <c:pt idx="11">
                  <c:v>159</c:v>
                </c:pt>
                <c:pt idx="12">
                  <c:v>113</c:v>
                </c:pt>
                <c:pt idx="13">
                  <c:v>85</c:v>
                </c:pt>
                <c:pt idx="14">
                  <c:v>107</c:v>
                </c:pt>
                <c:pt idx="15">
                  <c:v>97</c:v>
                </c:pt>
                <c:pt idx="16">
                  <c:v>89</c:v>
                </c:pt>
                <c:pt idx="17">
                  <c:v>173</c:v>
                </c:pt>
                <c:pt idx="18">
                  <c:v>167</c:v>
                </c:pt>
                <c:pt idx="19">
                  <c:v>47</c:v>
                </c:pt>
                <c:pt idx="20">
                  <c:v>99</c:v>
                </c:pt>
                <c:pt idx="21">
                  <c:v>88</c:v>
                </c:pt>
                <c:pt idx="22">
                  <c:v>77</c:v>
                </c:pt>
                <c:pt idx="23">
                  <c:v>106</c:v>
                </c:pt>
                <c:pt idx="24">
                  <c:v>165</c:v>
                </c:pt>
                <c:pt idx="25">
                  <c:v>137</c:v>
                </c:pt>
                <c:pt idx="26">
                  <c:v>80</c:v>
                </c:pt>
                <c:pt idx="27">
                  <c:v>120</c:v>
                </c:pt>
                <c:pt idx="28">
                  <c:v>116</c:v>
                </c:pt>
                <c:pt idx="29">
                  <c:v>88</c:v>
                </c:pt>
              </c:numCache>
            </c:numRef>
          </c:val>
          <c:smooth val="0"/>
          <c:extLst>
            <c:ext xmlns:c16="http://schemas.microsoft.com/office/drawing/2014/chart" uri="{C3380CC4-5D6E-409C-BE32-E72D297353CC}">
              <c16:uniqueId val="{00000002-6931-4A34-A9DD-64598F862246}"/>
            </c:ext>
          </c:extLst>
        </c:ser>
        <c:dLbls>
          <c:showLegendKey val="0"/>
          <c:showVal val="0"/>
          <c:showCatName val="0"/>
          <c:showSerName val="0"/>
          <c:showPercent val="0"/>
          <c:showBubbleSize val="0"/>
        </c:dLbls>
        <c:smooth val="0"/>
        <c:axId val="732215504"/>
        <c:axId val="732214520"/>
      </c:lineChart>
      <c:catAx>
        <c:axId val="732215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2214520"/>
        <c:crosses val="autoZero"/>
        <c:auto val="1"/>
        <c:lblAlgn val="ctr"/>
        <c:lblOffset val="100"/>
        <c:noMultiLvlLbl val="0"/>
      </c:catAx>
      <c:valAx>
        <c:axId val="732214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22155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03FDF-5845-2441-8890-D723FF5A85D0}" type="datetimeFigureOut">
              <a:rPr lang="en-US" smtClean="0"/>
              <a:t>10/13/2020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CFA53-E6C0-FD4E-82A8-4284543D7962}" type="slidenum">
              <a:rPr lang="en-US" smtClean="0"/>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5</a:t>
            </a:fld>
            <a:endParaRPr lang="en-US"/>
          </a:p>
        </p:txBody>
      </p:sp>
    </p:spTree>
    <p:extLst>
      <p:ext uri="{BB962C8B-B14F-4D97-AF65-F5344CB8AC3E}">
        <p14:creationId xmlns:p14="http://schemas.microsoft.com/office/powerpoint/2010/main" val="3685802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6</a:t>
            </a:fld>
            <a:endParaRPr lang="en-US"/>
          </a:p>
        </p:txBody>
      </p:sp>
    </p:spTree>
    <p:extLst>
      <p:ext uri="{BB962C8B-B14F-4D97-AF65-F5344CB8AC3E}">
        <p14:creationId xmlns:p14="http://schemas.microsoft.com/office/powerpoint/2010/main" val="1856494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DCFA53-E6C0-FD4E-82A8-4284543D7962}" type="slidenum">
              <a:rPr lang="en-US" smtClean="0"/>
              <a:t>9</a:t>
            </a:fld>
            <a:endParaRPr lang="en-US"/>
          </a:p>
        </p:txBody>
      </p:sp>
    </p:spTree>
    <p:extLst>
      <p:ext uri="{BB962C8B-B14F-4D97-AF65-F5344CB8AC3E}">
        <p14:creationId xmlns:p14="http://schemas.microsoft.com/office/powerpoint/2010/main" val="3236303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database excluded:</a:t>
            </a:r>
          </a:p>
          <a:p>
            <a:endParaRPr lang="en-US" dirty="0"/>
          </a:p>
          <a:p>
            <a:r>
              <a:rPr lang="en-US" dirty="0" err="1"/>
              <a:t>DatabaseName</a:t>
            </a:r>
            <a:r>
              <a:rPr lang="en-US" dirty="0"/>
              <a:t> NOT IN ('All', '</a:t>
            </a:r>
            <a:r>
              <a:rPr lang="en-US" dirty="0" err="1"/>
              <a:t>Crashdumps</a:t>
            </a:r>
            <a:r>
              <a:rPr lang="en-US" dirty="0"/>
              <a:t>', 'DBC', '</a:t>
            </a:r>
            <a:r>
              <a:rPr lang="en-US" dirty="0" err="1"/>
              <a:t>dbcmngr</a:t>
            </a:r>
            <a:r>
              <a:rPr lang="en-US" dirty="0"/>
              <a:t>’, 'Default', '</a:t>
            </a:r>
            <a:r>
              <a:rPr lang="en-US" dirty="0" err="1"/>
              <a:t>External_AP</a:t>
            </a:r>
            <a:r>
              <a:rPr lang="en-US" dirty="0"/>
              <a:t>', 'EXTUSER', '</a:t>
            </a:r>
            <a:r>
              <a:rPr lang="en-US" dirty="0" err="1"/>
              <a:t>LockLogShredder</a:t>
            </a:r>
            <a:r>
              <a:rPr lang="en-US" dirty="0"/>
              <a:t>', 'PUBLIC','</a:t>
            </a:r>
            <a:r>
              <a:rPr lang="en-US" dirty="0" err="1"/>
              <a:t>Sys_Calendar</a:t>
            </a:r>
            <a:r>
              <a:rPr lang="en-US" dirty="0"/>
              <a:t>', '</a:t>
            </a:r>
            <a:r>
              <a:rPr lang="en-US" dirty="0" err="1"/>
              <a:t>SysAdmin</a:t>
            </a:r>
            <a:r>
              <a:rPr lang="en-US" dirty="0"/>
              <a:t>', 'SYSBAR', 'SYSJDBC', 'SYSLIB','</a:t>
            </a:r>
            <a:r>
              <a:rPr lang="en-US" dirty="0" err="1"/>
              <a:t>SystemFe</a:t>
            </a:r>
            <a:r>
              <a:rPr lang="en-US" dirty="0"/>
              <a:t>', 'SYSUDTLIB', 'SYSUIF', 'TD_SERVER_DB', '</a:t>
            </a:r>
            <a:r>
              <a:rPr lang="en-US" dirty="0" err="1"/>
              <a:t>TDStats</a:t>
            </a:r>
            <a:r>
              <a:rPr lang="en-US" dirty="0"/>
              <a:t>','TD_SYSGPL', 'TD_SYSXML', '</a:t>
            </a:r>
            <a:r>
              <a:rPr lang="en-US" dirty="0" err="1"/>
              <a:t>TDMaps</a:t>
            </a:r>
            <a:r>
              <a:rPr lang="en-US" dirty="0"/>
              <a:t>', 'TDPUSER', 'TDQCD','</a:t>
            </a:r>
            <a:r>
              <a:rPr lang="en-US" dirty="0" err="1"/>
              <a:t>tdwm</a:t>
            </a:r>
            <a:r>
              <a:rPr lang="en-US" dirty="0"/>
              <a:t>', 'SQLJ', 'TD_SYSFNLIB', 'SYSSPATIAL')</a:t>
            </a:r>
          </a:p>
        </p:txBody>
      </p:sp>
      <p:sp>
        <p:nvSpPr>
          <p:cNvPr id="4" name="Slide Number Placeholder 3"/>
          <p:cNvSpPr>
            <a:spLocks noGrp="1"/>
          </p:cNvSpPr>
          <p:nvPr>
            <p:ph type="sldNum" sz="quarter" idx="5"/>
          </p:nvPr>
        </p:nvSpPr>
        <p:spPr/>
        <p:txBody>
          <a:bodyPr/>
          <a:lstStyle/>
          <a:p>
            <a:fld id="{FFDCFA53-E6C0-FD4E-82A8-4284543D7962}" type="slidenum">
              <a:rPr lang="en-US" smtClean="0"/>
              <a:t>10</a:t>
            </a:fld>
            <a:endParaRPr lang="en-US"/>
          </a:p>
        </p:txBody>
      </p:sp>
    </p:spTree>
    <p:extLst>
      <p:ext uri="{BB962C8B-B14F-4D97-AF65-F5344CB8AC3E}">
        <p14:creationId xmlns:p14="http://schemas.microsoft.com/office/powerpoint/2010/main" val="4120659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sz="1200" kern="1200" dirty="0">
                <a:solidFill>
                  <a:schemeClr val="tx1"/>
                </a:solidFill>
                <a:effectLst/>
                <a:latin typeface="+mn-lt"/>
                <a:ea typeface="+mn-ea"/>
                <a:cs typeface="+mn-cs"/>
              </a:rPr>
              <a:t>BigQuery simply doesn’t comply with the functional and non-functional features of the current system. </a:t>
            </a:r>
          </a:p>
          <a:p>
            <a:pPr marL="228600" lvl="0" indent="-228600">
              <a:buFont typeface="+mj-lt"/>
              <a:buAutoNum type="arabicPeriod"/>
            </a:pPr>
            <a:r>
              <a:rPr lang="en-US" sz="1200" kern="1200" dirty="0">
                <a:solidFill>
                  <a:schemeClr val="tx1"/>
                </a:solidFill>
                <a:effectLst/>
                <a:latin typeface="+mn-lt"/>
                <a:ea typeface="+mn-ea"/>
                <a:cs typeface="+mn-cs"/>
              </a:rPr>
              <a:t>The migration tool from BigQuery  will only convert the syntax and most likely the results will be incorrect.</a:t>
            </a:r>
          </a:p>
          <a:p>
            <a:pPr marL="228600" lvl="0" indent="-228600">
              <a:buFont typeface="+mj-lt"/>
              <a:buAutoNum type="arabicPeriod"/>
            </a:pPr>
            <a:r>
              <a:rPr lang="en-US" sz="1200" kern="1200" dirty="0">
                <a:solidFill>
                  <a:schemeClr val="tx1"/>
                </a:solidFill>
                <a:effectLst/>
                <a:latin typeface="+mn-lt"/>
                <a:ea typeface="+mn-ea"/>
                <a:cs typeface="+mn-cs"/>
              </a:rPr>
              <a:t>In order to fix the issue you would be forced to rewrite the ETL which will result in Millions of $ of Systems Integrators bill. We have customers who have spent more than 3 years trying to migrate off a Teradata platform, at that point they have spent orders of magnitude more on Systems Integrators billed hours than the platform. </a:t>
            </a:r>
          </a:p>
          <a:p>
            <a:pPr marL="228600" lvl="0" indent="-228600">
              <a:buFont typeface="+mj-lt"/>
              <a:buAutoNum type="arabicPeriod"/>
            </a:pPr>
            <a:r>
              <a:rPr lang="en-US" sz="1200" kern="1200" dirty="0">
                <a:solidFill>
                  <a:schemeClr val="tx1"/>
                </a:solidFill>
                <a:effectLst/>
                <a:latin typeface="+mn-lt"/>
                <a:ea typeface="+mn-ea"/>
                <a:cs typeface="+mn-cs"/>
              </a:rPr>
              <a:t>After 3 years you have no net new capability but the same capability which is available to you today already.</a:t>
            </a:r>
          </a:p>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11</a:t>
            </a:fld>
            <a:endParaRPr lang="en-US"/>
          </a:p>
        </p:txBody>
      </p:sp>
    </p:spTree>
    <p:extLst>
      <p:ext uri="{BB962C8B-B14F-4D97-AF65-F5344CB8AC3E}">
        <p14:creationId xmlns:p14="http://schemas.microsoft.com/office/powerpoint/2010/main" val="374886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7606F6C-CF25-3941-A841-CF04E4B7C480}"/>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a:effectLst/>
                <a:latin typeface="Arial" panose="020B0604020202020204" pitchFamily="34" charset="0"/>
              </a:rPr>
              <a:t>Subtitle Placeholder Multiple Line Title </a:t>
            </a:r>
            <a:br>
              <a:rPr lang="en-US">
                <a:effectLst/>
                <a:latin typeface="Arial" panose="020B0604020202020204" pitchFamily="34" charset="0"/>
              </a:rPr>
            </a:br>
            <a:r>
              <a:rPr lang="en-US">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a:effectLst/>
                <a:latin typeface="Arial" panose="020B0604020202020204" pitchFamily="34" charset="0"/>
              </a:rPr>
              <a:t>Presenter Name</a:t>
            </a:r>
            <a:r>
              <a:rPr lang="en-US">
                <a:effectLst/>
                <a:latin typeface="Arial" panose="020B0604020202020204" pitchFamily="34" charset="0"/>
              </a:rPr>
              <a:t>, Presenter Title </a:t>
            </a:r>
            <a:br>
              <a:rPr lang="en-US">
                <a:effectLst/>
                <a:latin typeface="Arial" panose="020B0604020202020204" pitchFamily="34" charset="0"/>
              </a:rPr>
            </a:br>
            <a:r>
              <a:rPr lang="en-US">
                <a:effectLst/>
                <a:latin typeface="Arial" panose="020B0604020202020204" pitchFamily="34" charset="0"/>
              </a:rPr>
              <a:t>Month #, 2018</a:t>
            </a:r>
          </a:p>
        </p:txBody>
      </p:sp>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8B08C61-4051-8945-8184-CE268C655A53}"/>
              </a:ext>
            </a:extLst>
          </p:cNvPr>
          <p:cNvSpPr>
            <a:spLocks noGrp="1"/>
          </p:cNvSpPr>
          <p:nvPr>
            <p:ph type="dt" sz="half" idx="10"/>
          </p:nvPr>
        </p:nvSpPr>
        <p:spPr/>
        <p:txBody>
          <a:bodyPr/>
          <a:lstStyle/>
          <a:p>
            <a:r>
              <a:rPr lang="en-US"/>
              <a:t>©2020 Teradata</a:t>
            </a:r>
          </a:p>
        </p:txBody>
      </p:sp>
    </p:spTree>
    <p:extLst>
      <p:ext uri="{BB962C8B-B14F-4D97-AF65-F5344CB8AC3E}">
        <p14:creationId xmlns:p14="http://schemas.microsoft.com/office/powerpoint/2010/main" val="200942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Line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514599"/>
            <a:ext cx="6989762" cy="3695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2246526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066561"/>
            <a:ext cx="6989762" cy="4143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34769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514599"/>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514600"/>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1333636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057400"/>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057401"/>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3404287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85787" y="2488230"/>
            <a:ext cx="5010912"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68830"/>
            <a:ext cx="5009958"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095999" y="2068830"/>
            <a:ext cx="5006975"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 name="Date Placeholder 1">
            <a:extLst>
              <a:ext uri="{FF2B5EF4-FFF2-40B4-BE49-F238E27FC236}">
                <a16:creationId xmlns:a16="http://schemas.microsoft.com/office/drawing/2014/main" id="{7C923940-C381-4D44-8893-94F6FC49562F}"/>
              </a:ext>
            </a:extLst>
          </p:cNvPr>
          <p:cNvSpPr>
            <a:spLocks noGrp="1"/>
          </p:cNvSpPr>
          <p:nvPr>
            <p:ph type="dt" sz="half" idx="16"/>
          </p:nvPr>
        </p:nvSpPr>
        <p:spPr/>
        <p:txBody>
          <a:bodyPr/>
          <a:lstStyle/>
          <a:p>
            <a:r>
              <a:rPr lang="en-US"/>
              <a:t>©2020 Teradata</a:t>
            </a:r>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096000" y="2488230"/>
            <a:ext cx="5006975"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797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57400"/>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Business Challenge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14321"/>
            <a:ext cx="10516342" cy="475488"/>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45"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Solution</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8"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Benefits</a:t>
            </a:r>
          </a:p>
        </p:txBody>
      </p:sp>
      <p:sp>
        <p:nvSpPr>
          <p:cNvPr id="4" name="Date Placeholder 3">
            <a:extLst>
              <a:ext uri="{FF2B5EF4-FFF2-40B4-BE49-F238E27FC236}">
                <a16:creationId xmlns:a16="http://schemas.microsoft.com/office/drawing/2014/main" id="{9CB11ECE-6B8B-8440-AA3B-8B0B66307ACF}"/>
              </a:ext>
            </a:extLst>
          </p:cNvPr>
          <p:cNvSpPr>
            <a:spLocks noGrp="1"/>
          </p:cNvSpPr>
          <p:nvPr>
            <p:ph type="dt" sz="half" idx="19"/>
          </p:nvPr>
        </p:nvSpPr>
        <p:spPr/>
        <p:txBody>
          <a:bodyPr/>
          <a:lstStyle/>
          <a:p>
            <a:r>
              <a:rPr lang="en-US"/>
              <a:t>©2020 Teradata</a:t>
            </a: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17534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5" name="Date Placeholder 4">
            <a:extLst>
              <a:ext uri="{FF2B5EF4-FFF2-40B4-BE49-F238E27FC236}">
                <a16:creationId xmlns:a16="http://schemas.microsoft.com/office/drawing/2014/main" id="{20A07585-4BE5-8A4E-8736-005340213D4C}"/>
              </a:ext>
            </a:extLst>
          </p:cNvPr>
          <p:cNvSpPr>
            <a:spLocks noGrp="1"/>
          </p:cNvSpPr>
          <p:nvPr>
            <p:ph type="dt" sz="half" idx="22"/>
          </p:nvPr>
        </p:nvSpPr>
        <p:spPr/>
        <p:txBody>
          <a:bodyPr/>
          <a:lstStyle/>
          <a:p>
            <a:r>
              <a:rPr lang="en-US"/>
              <a:t>©2020 Teradata</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30055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12" name="Text Placeholder 14">
            <a:extLst>
              <a:ext uri="{FF2B5EF4-FFF2-40B4-BE49-F238E27FC236}">
                <a16:creationId xmlns:a16="http://schemas.microsoft.com/office/drawing/2014/main" id="{76EDA047-05B8-004C-A23F-B76A0D5FC497}"/>
              </a:ext>
            </a:extLst>
          </p:cNvPr>
          <p:cNvSpPr>
            <a:spLocks noGrp="1"/>
          </p:cNvSpPr>
          <p:nvPr>
            <p:ph type="body" sz="quarter" idx="13" hasCustomPrompt="1"/>
          </p:nvPr>
        </p:nvSpPr>
        <p:spPr>
          <a:xfrm>
            <a:off x="6096000" y="5912654"/>
            <a:ext cx="5007082" cy="297646"/>
          </a:xfrm>
          <a:prstGeom prst="rect">
            <a:avLst/>
          </a:prstGeom>
        </p:spPr>
        <p:txBody>
          <a:bodyPr wrap="square" lIns="0" tIns="0" rIns="0" bIns="0" anchor="ctr">
            <a:spAutoFit/>
          </a:bodyPr>
          <a:lstStyle>
            <a:lvl1pPr marL="0" indent="0" algn="ctr">
              <a:lnSpc>
                <a:spcPts val="2700"/>
              </a:lnSpc>
              <a:buNone/>
              <a:defRPr sz="1300" i="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Figure 1: </a:t>
            </a:r>
            <a:r>
              <a:rPr lang="en-US" err="1"/>
              <a:t>Nulpa</a:t>
            </a:r>
            <a:r>
              <a:rPr lang="en-US"/>
              <a:t> se </a:t>
            </a:r>
            <a:r>
              <a:rPr lang="en-US" err="1"/>
              <a:t>percim</a:t>
            </a:r>
            <a:endParaRPr lang="en-US"/>
          </a:p>
        </p:txBody>
      </p:sp>
      <p:sp>
        <p:nvSpPr>
          <p:cNvPr id="3" name="Date Placeholder 2">
            <a:extLst>
              <a:ext uri="{FF2B5EF4-FFF2-40B4-BE49-F238E27FC236}">
                <a16:creationId xmlns:a16="http://schemas.microsoft.com/office/drawing/2014/main" id="{C7CF00B3-C68B-C04E-8325-4E89375F5C56}"/>
              </a:ext>
            </a:extLst>
          </p:cNvPr>
          <p:cNvSpPr>
            <a:spLocks noGrp="1"/>
          </p:cNvSpPr>
          <p:nvPr>
            <p:ph type="dt" sz="half" idx="14"/>
          </p:nvPr>
        </p:nvSpPr>
        <p:spPr/>
        <p:txBody>
          <a:bodyPr/>
          <a:lstStyle/>
          <a:p>
            <a:r>
              <a:rPr lang="en-US"/>
              <a:t>©2020 Teradata</a:t>
            </a:r>
          </a:p>
        </p:txBody>
      </p:sp>
      <p:sp>
        <p:nvSpPr>
          <p:cNvPr id="6" name="Content Placeholder 5">
            <a:extLst>
              <a:ext uri="{FF2B5EF4-FFF2-40B4-BE49-F238E27FC236}">
                <a16:creationId xmlns:a16="http://schemas.microsoft.com/office/drawing/2014/main" id="{F84084C3-A569-5745-AD51-0618F1E5F6DE}"/>
              </a:ext>
            </a:extLst>
          </p:cNvPr>
          <p:cNvSpPr>
            <a:spLocks noGrp="1"/>
          </p:cNvSpPr>
          <p:nvPr>
            <p:ph sz="quarter" idx="16"/>
          </p:nvPr>
        </p:nvSpPr>
        <p:spPr>
          <a:xfrm>
            <a:off x="571500" y="2057400"/>
            <a:ext cx="5081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3207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E93C848-1138-0648-B4EC-6720AB1DBF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a:t>Divider Title Placeholder</a:t>
            </a:r>
          </a:p>
        </p:txBody>
      </p:sp>
    </p:spTree>
    <p:extLst>
      <p:ext uri="{BB962C8B-B14F-4D97-AF65-F5344CB8AC3E}">
        <p14:creationId xmlns:p14="http://schemas.microsoft.com/office/powerpoint/2010/main" val="136415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5ECC4F9-716B-3247-9C75-BD4C184CB1C6}"/>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41C16F32-68A2-8847-8D06-22E0DACE26C2}"/>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4"/>
            <a:ext cx="11565346" cy="6235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3" name="Picture 2">
            <a:extLst>
              <a:ext uri="{FF2B5EF4-FFF2-40B4-BE49-F238E27FC236}">
                <a16:creationId xmlns:a16="http://schemas.microsoft.com/office/drawing/2014/main" id="{F1910982-7169-9644-9935-26CE3BE66F61}"/>
              </a:ext>
            </a:extLst>
          </p:cNvPr>
          <p:cNvPicPr>
            <a:picLocks noChangeAspect="1"/>
          </p:cNvPicPr>
          <p:nvPr userDrawn="1"/>
        </p:nvPicPr>
        <p:blipFill>
          <a:blip r:embed="rId2"/>
          <a:stretch>
            <a:fillRect/>
          </a:stretch>
        </p:blipFill>
        <p:spPr>
          <a:xfrm>
            <a:off x="312149" y="310065"/>
            <a:ext cx="4200144" cy="6236208"/>
          </a:xfrm>
          <a:prstGeom prst="rect">
            <a:avLst/>
          </a:prstGeom>
        </p:spPr>
      </p:pic>
      <p:pic>
        <p:nvPicPr>
          <p:cNvPr id="33" name="Picture 32">
            <a:extLst>
              <a:ext uri="{FF2B5EF4-FFF2-40B4-BE49-F238E27FC236}">
                <a16:creationId xmlns:a16="http://schemas.microsoft.com/office/drawing/2014/main" id="{65F82C4F-DD73-EA47-B15C-8C3440212B1D}"/>
              </a:ext>
            </a:extLst>
          </p:cNvPr>
          <p:cNvPicPr>
            <a:picLocks noChangeAspect="1"/>
          </p:cNvPicPr>
          <p:nvPr/>
        </p:nvPicPr>
        <p:blipFill>
          <a:blip r:embed="rId3"/>
          <a:stretch>
            <a:fillRect/>
          </a:stretch>
        </p:blipFill>
        <p:spPr>
          <a:xfrm>
            <a:off x="819150" y="3163643"/>
            <a:ext cx="2554284" cy="484991"/>
          </a:xfrm>
          <a:prstGeom prst="rect">
            <a:avLst/>
          </a:prstGeom>
        </p:spPr>
      </p:pic>
      <p:pic>
        <p:nvPicPr>
          <p:cNvPr id="17" name="Picture 16">
            <a:extLst>
              <a:ext uri="{FF2B5EF4-FFF2-40B4-BE49-F238E27FC236}">
                <a16:creationId xmlns:a16="http://schemas.microsoft.com/office/drawing/2014/main" id="{DF875C24-8AFB-574A-B052-CF439A898AF2}"/>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44D7588D-3CDC-1B42-8ED4-243A4AB7CC17}"/>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Presentation Title Multiple Line Title Length</a:t>
            </a:r>
          </a:p>
        </p:txBody>
      </p:sp>
      <p:sp>
        <p:nvSpPr>
          <p:cNvPr id="11" name="Text Placeholder 9">
            <a:extLst>
              <a:ext uri="{FF2B5EF4-FFF2-40B4-BE49-F238E27FC236}">
                <a16:creationId xmlns:a16="http://schemas.microsoft.com/office/drawing/2014/main" id="{30F43555-58BE-2B4F-8ED4-DB4B47A89657}"/>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a:effectLst/>
                <a:latin typeface="Arial" panose="020B0604020202020204" pitchFamily="34" charset="0"/>
              </a:rPr>
              <a:t>Subtitle Placeholder Multiple Line Title </a:t>
            </a:r>
            <a:br>
              <a:rPr lang="en-US">
                <a:effectLst/>
                <a:latin typeface="Arial" panose="020B0604020202020204" pitchFamily="34" charset="0"/>
              </a:rPr>
            </a:br>
            <a:r>
              <a:rPr lang="en-US">
                <a:effectLst/>
                <a:latin typeface="Arial" panose="020B0604020202020204" pitchFamily="34" charset="0"/>
              </a:rPr>
              <a:t>Length Which Extends To Two Lines</a:t>
            </a:r>
          </a:p>
        </p:txBody>
      </p:sp>
      <p:sp>
        <p:nvSpPr>
          <p:cNvPr id="13" name="Text Placeholder 9">
            <a:extLst>
              <a:ext uri="{FF2B5EF4-FFF2-40B4-BE49-F238E27FC236}">
                <a16:creationId xmlns:a16="http://schemas.microsoft.com/office/drawing/2014/main" id="{B8489C6D-2ED7-C047-B694-B028CBDA195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a:effectLst/>
                <a:latin typeface="Arial" panose="020B0604020202020204" pitchFamily="34" charset="0"/>
              </a:rPr>
              <a:t>Presenter Name</a:t>
            </a:r>
            <a:r>
              <a:rPr lang="en-US">
                <a:effectLst/>
                <a:latin typeface="Arial" panose="020B0604020202020204" pitchFamily="34" charset="0"/>
              </a:rPr>
              <a:t>, Presenter Title </a:t>
            </a:r>
            <a:br>
              <a:rPr lang="en-US">
                <a:effectLst/>
                <a:latin typeface="Arial" panose="020B0604020202020204" pitchFamily="34" charset="0"/>
              </a:rPr>
            </a:br>
            <a:r>
              <a:rPr lang="en-US">
                <a:effectLst/>
                <a:latin typeface="Arial" panose="020B0604020202020204" pitchFamily="34" charset="0"/>
              </a:rPr>
              <a:t>Month #, 2018</a:t>
            </a:r>
          </a:p>
        </p:txBody>
      </p:sp>
    </p:spTree>
    <p:extLst>
      <p:ext uri="{BB962C8B-B14F-4D97-AF65-F5344CB8AC3E}">
        <p14:creationId xmlns:p14="http://schemas.microsoft.com/office/powerpoint/2010/main" val="40230114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160FB390-5648-D84F-B153-D8331CB92EE8}"/>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a:t>Divider Title Placeholder</a:t>
            </a:r>
          </a:p>
        </p:txBody>
      </p:sp>
    </p:spTree>
    <p:extLst>
      <p:ext uri="{BB962C8B-B14F-4D97-AF65-F5344CB8AC3E}">
        <p14:creationId xmlns:p14="http://schemas.microsoft.com/office/powerpoint/2010/main" val="859579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EAB44FD6-76E3-BC46-85CE-77318EFD45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a:t>Divider Title Placeholder</a:t>
            </a:r>
          </a:p>
        </p:txBody>
      </p:sp>
    </p:spTree>
    <p:extLst>
      <p:ext uri="{BB962C8B-B14F-4D97-AF65-F5344CB8AC3E}">
        <p14:creationId xmlns:p14="http://schemas.microsoft.com/office/powerpoint/2010/main" val="1146156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5806333"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39" y="1114321"/>
            <a:ext cx="5807075" cy="4846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8" name="Rectangle 7">
            <a:extLst>
              <a:ext uri="{FF2B5EF4-FFF2-40B4-BE49-F238E27FC236}">
                <a16:creationId xmlns:a16="http://schemas.microsoft.com/office/drawing/2014/main" id="{296CB0A4-3213-B748-85E5-54E833711A1E}"/>
              </a:ext>
            </a:extLst>
          </p:cNvPr>
          <p:cNvSpPr/>
          <p:nvPr userDrawn="1"/>
        </p:nvSpPr>
        <p:spPr>
          <a:xfrm>
            <a:off x="10326717"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Picture Placeholder 7">
            <a:extLst>
              <a:ext uri="{FF2B5EF4-FFF2-40B4-BE49-F238E27FC236}">
                <a16:creationId xmlns:a16="http://schemas.microsoft.com/office/drawing/2014/main" id="{61005587-9548-1A48-8E5D-E26BE37E4E1D}"/>
              </a:ext>
            </a:extLst>
          </p:cNvPr>
          <p:cNvSpPr>
            <a:spLocks noGrp="1"/>
          </p:cNvSpPr>
          <p:nvPr>
            <p:ph type="pic" sz="quarter" idx="13" hasCustomPrompt="1"/>
          </p:nvPr>
        </p:nvSpPr>
        <p:spPr>
          <a:xfrm>
            <a:off x="6393815" y="395288"/>
            <a:ext cx="5538788" cy="6153150"/>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100"/>
            </a:lvl1pPr>
          </a:lstStyle>
          <a:p>
            <a:r>
              <a:rPr lang="en-US"/>
              <a:t>Drag image here or click the icon</a:t>
            </a:r>
            <a:br>
              <a:rPr lang="en-US"/>
            </a:br>
            <a:r>
              <a:rPr lang="en-US"/>
              <a:t>to prompt image insert</a:t>
            </a:r>
          </a:p>
        </p:txBody>
      </p:sp>
      <p:sp>
        <p:nvSpPr>
          <p:cNvPr id="4" name="Content Placeholder 3">
            <a:extLst>
              <a:ext uri="{FF2B5EF4-FFF2-40B4-BE49-F238E27FC236}">
                <a16:creationId xmlns:a16="http://schemas.microsoft.com/office/drawing/2014/main" id="{0B854A8D-F768-F346-B2CA-527915E78B94}"/>
              </a:ext>
            </a:extLst>
          </p:cNvPr>
          <p:cNvSpPr>
            <a:spLocks noGrp="1"/>
          </p:cNvSpPr>
          <p:nvPr>
            <p:ph sz="quarter" idx="14"/>
          </p:nvPr>
        </p:nvSpPr>
        <p:spPr>
          <a:xfrm>
            <a:off x="571500" y="2057400"/>
            <a:ext cx="55245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D5853-1149-9345-BCD2-97C09F9571EF}"/>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2340489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42644F0-4B72-BA44-AD99-F7708197ECA6}"/>
              </a:ext>
            </a:extLst>
          </p:cNvPr>
          <p:cNvSpPr/>
          <p:nvPr userDrawn="1"/>
        </p:nvSpPr>
        <p:spPr>
          <a:xfrm>
            <a:off x="512804" y="6308522"/>
            <a:ext cx="413472"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80C21D5-8D22-D448-B510-F879B0456224}"/>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Picture Placeholder 6">
            <a:extLst>
              <a:ext uri="{FF2B5EF4-FFF2-40B4-BE49-F238E27FC236}">
                <a16:creationId xmlns:a16="http://schemas.microsoft.com/office/drawing/2014/main" id="{F80E3EFC-7105-AB41-8C35-7DCBA3BD9102}"/>
              </a:ext>
            </a:extLst>
          </p:cNvPr>
          <p:cNvSpPr>
            <a:spLocks noGrp="1"/>
          </p:cNvSpPr>
          <p:nvPr>
            <p:ph type="pic" sz="quarter" idx="14" hasCustomPrompt="1"/>
          </p:nvPr>
        </p:nvSpPr>
        <p:spPr>
          <a:xfrm>
            <a:off x="368300" y="378960"/>
            <a:ext cx="11445327" cy="6100668"/>
          </a:xfrm>
          <a:prstGeom prst="rect">
            <a:avLst/>
          </a:prstGeom>
        </p:spPr>
        <p:txBody>
          <a:bodyPr anchor="ctr">
            <a:noAutofit/>
          </a:bodyPr>
          <a:lstStyle>
            <a:lvl1pPr marL="0" indent="0" algn="ctr">
              <a:buNone/>
              <a:defRPr sz="2100"/>
            </a:lvl1pPr>
          </a:lstStyle>
          <a:p>
            <a:r>
              <a:rPr lang="en-US"/>
              <a:t>Drag image here or click the icon</a:t>
            </a:r>
            <a:br>
              <a:rPr lang="en-US"/>
            </a:br>
            <a:r>
              <a:rPr lang="en-US"/>
              <a:t>to prompt image insert</a:t>
            </a:r>
          </a:p>
        </p:txBody>
      </p:sp>
      <p:pic>
        <p:nvPicPr>
          <p:cNvPr id="10" name="Picture 9">
            <a:extLst>
              <a:ext uri="{FF2B5EF4-FFF2-40B4-BE49-F238E27FC236}">
                <a16:creationId xmlns:a16="http://schemas.microsoft.com/office/drawing/2014/main" id="{ACB63145-947E-1E49-B63C-FD390ADD89B9}"/>
              </a:ext>
            </a:extLst>
          </p:cNvPr>
          <p:cNvPicPr>
            <a:picLocks noChangeAspect="1"/>
          </p:cNvPicPr>
          <p:nvPr/>
        </p:nvPicPr>
        <p:blipFill>
          <a:blip r:embed="rId2"/>
          <a:stretch>
            <a:fillRect/>
          </a:stretch>
        </p:blipFill>
        <p:spPr>
          <a:xfrm>
            <a:off x="1400151" y="2051440"/>
            <a:ext cx="545661" cy="358988"/>
          </a:xfrm>
          <a:prstGeom prst="rect">
            <a:avLst/>
          </a:prstGeom>
        </p:spPr>
      </p:pic>
      <p:sp>
        <p:nvSpPr>
          <p:cNvPr id="12" name="Text Placeholder 11">
            <a:extLst>
              <a:ext uri="{FF2B5EF4-FFF2-40B4-BE49-F238E27FC236}">
                <a16:creationId xmlns:a16="http://schemas.microsoft.com/office/drawing/2014/main" id="{4617ECE6-46C5-E048-AE59-6526AE065C09}"/>
              </a:ext>
            </a:extLst>
          </p:cNvPr>
          <p:cNvSpPr>
            <a:spLocks noGrp="1"/>
          </p:cNvSpPr>
          <p:nvPr>
            <p:ph type="body" sz="quarter" idx="15" hasCustomPrompt="1"/>
          </p:nvPr>
        </p:nvSpPr>
        <p:spPr>
          <a:xfrm>
            <a:off x="1345655" y="2529130"/>
            <a:ext cx="3154363" cy="1460500"/>
          </a:xfrm>
          <a:prstGeom prst="rect">
            <a:avLst/>
          </a:prstGeom>
        </p:spPr>
        <p:txBody>
          <a:bodyPr>
            <a:noAutofit/>
          </a:bodyPr>
          <a:lstStyle>
            <a:lvl1pPr marL="0" indent="0">
              <a:lnSpc>
                <a:spcPct val="100000"/>
              </a:lnSpc>
              <a:buNone/>
              <a:defRPr lang="en-US" sz="2000" i="0" smtClean="0">
                <a:solidFill>
                  <a:schemeClr val="bg1"/>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6" name="Text Placeholder 11">
            <a:extLst>
              <a:ext uri="{FF2B5EF4-FFF2-40B4-BE49-F238E27FC236}">
                <a16:creationId xmlns:a16="http://schemas.microsoft.com/office/drawing/2014/main" id="{C8E3FED6-CA8C-C549-9403-6D6C5D78592C}"/>
              </a:ext>
            </a:extLst>
          </p:cNvPr>
          <p:cNvSpPr>
            <a:spLocks noGrp="1"/>
          </p:cNvSpPr>
          <p:nvPr>
            <p:ph type="body" sz="quarter" idx="16" hasCustomPrompt="1"/>
          </p:nvPr>
        </p:nvSpPr>
        <p:spPr>
          <a:xfrm>
            <a:off x="1345655" y="4811712"/>
            <a:ext cx="3154363" cy="392031"/>
          </a:xfrm>
          <a:prstGeom prst="rect">
            <a:avLst/>
          </a:prstGeom>
        </p:spPr>
        <p:txBody>
          <a:bodyPr>
            <a:noAutofit/>
          </a:bodyPr>
          <a:lstStyle>
            <a:lvl1pPr marL="171450" indent="-171450">
              <a:lnSpc>
                <a:spcPct val="100000"/>
              </a:lnSpc>
              <a:buFont typeface="System Font Regular"/>
              <a:buChar char="–"/>
              <a:defRPr lang="en-US" sz="1200" i="0" smtClean="0">
                <a:solidFill>
                  <a:schemeClr val="bg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pic>
        <p:nvPicPr>
          <p:cNvPr id="8" name="Picture 7">
            <a:extLst>
              <a:ext uri="{FF2B5EF4-FFF2-40B4-BE49-F238E27FC236}">
                <a16:creationId xmlns:a16="http://schemas.microsoft.com/office/drawing/2014/main" id="{CFA2E087-5E5A-5E49-9895-81B1CE8B16C4}"/>
              </a:ext>
            </a:extLst>
          </p:cNvPr>
          <p:cNvPicPr>
            <a:picLocks noChangeAspect="1"/>
          </p:cNvPicPr>
          <p:nvPr userDrawn="1"/>
        </p:nvPicPr>
        <p:blipFill>
          <a:blip r:embed="rId2"/>
          <a:stretch>
            <a:fillRect/>
          </a:stretch>
        </p:blipFill>
        <p:spPr>
          <a:xfrm>
            <a:off x="1400151" y="2051440"/>
            <a:ext cx="545661" cy="358988"/>
          </a:xfrm>
          <a:prstGeom prst="rect">
            <a:avLst/>
          </a:prstGeom>
        </p:spPr>
      </p:pic>
      <p:pic>
        <p:nvPicPr>
          <p:cNvPr id="11" name="Picture 10">
            <a:extLst>
              <a:ext uri="{FF2B5EF4-FFF2-40B4-BE49-F238E27FC236}">
                <a16:creationId xmlns:a16="http://schemas.microsoft.com/office/drawing/2014/main" id="{6A93BFC1-1C6D-C145-8191-1C53A839C60E}"/>
              </a:ext>
            </a:extLst>
          </p:cNvPr>
          <p:cNvPicPr>
            <a:picLocks noChangeAspect="1"/>
          </p:cNvPicPr>
          <p:nvPr userDrawn="1"/>
        </p:nvPicPr>
        <p:blipFill>
          <a:blip r:embed="rId2"/>
          <a:stretch>
            <a:fillRect/>
          </a:stretch>
        </p:blipFill>
        <p:spPr>
          <a:xfrm>
            <a:off x="1400151" y="2051440"/>
            <a:ext cx="545661" cy="358988"/>
          </a:xfrm>
          <a:prstGeom prst="rect">
            <a:avLst/>
          </a:prstGeom>
        </p:spPr>
      </p:pic>
    </p:spTree>
    <p:extLst>
      <p:ext uri="{BB962C8B-B14F-4D97-AF65-F5344CB8AC3E}">
        <p14:creationId xmlns:p14="http://schemas.microsoft.com/office/powerpoint/2010/main" val="2858842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Qu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3" name="Date Placeholder 2">
            <a:extLst>
              <a:ext uri="{FF2B5EF4-FFF2-40B4-BE49-F238E27FC236}">
                <a16:creationId xmlns:a16="http://schemas.microsoft.com/office/drawing/2014/main" id="{6365A640-B665-1042-BAD6-F280D24E8D50}"/>
              </a:ext>
            </a:extLst>
          </p:cNvPr>
          <p:cNvSpPr>
            <a:spLocks noGrp="1"/>
          </p:cNvSpPr>
          <p:nvPr>
            <p:ph type="dt" sz="half" idx="21"/>
          </p:nvPr>
        </p:nvSpPr>
        <p:spPr/>
        <p:txBody>
          <a:bodyPr/>
          <a:lstStyle/>
          <a:p>
            <a:r>
              <a:rPr lang="en-US"/>
              <a:t>©2020 Teradata</a:t>
            </a:r>
          </a:p>
        </p:txBody>
      </p:sp>
      <p:pic>
        <p:nvPicPr>
          <p:cNvPr id="17" name="Picture 16">
            <a:extLst>
              <a:ext uri="{FF2B5EF4-FFF2-40B4-BE49-F238E27FC236}">
                <a16:creationId xmlns:a16="http://schemas.microsoft.com/office/drawing/2014/main" id="{E53BD452-7B47-BC49-B0D7-4BD2AE30C1DC}"/>
              </a:ext>
            </a:extLst>
          </p:cNvPr>
          <p:cNvPicPr>
            <a:picLocks noChangeAspect="1"/>
          </p:cNvPicPr>
          <p:nvPr userDrawn="1"/>
        </p:nvPicPr>
        <p:blipFill>
          <a:blip r:embed="rId2">
            <a:alphaModFix/>
          </a:blip>
          <a:stretch>
            <a:fillRect/>
          </a:stretch>
        </p:blipFill>
        <p:spPr>
          <a:xfrm>
            <a:off x="641236" y="2034663"/>
            <a:ext cx="545661" cy="358988"/>
          </a:xfrm>
          <a:prstGeom prst="rect">
            <a:avLst/>
          </a:prstGeom>
        </p:spPr>
      </p:pic>
      <p:pic>
        <p:nvPicPr>
          <p:cNvPr id="20" name="Picture 19">
            <a:extLst>
              <a:ext uri="{FF2B5EF4-FFF2-40B4-BE49-F238E27FC236}">
                <a16:creationId xmlns:a16="http://schemas.microsoft.com/office/drawing/2014/main" id="{3ED4D585-4A74-5D46-87B6-692AEEB06E9A}"/>
              </a:ext>
            </a:extLst>
          </p:cNvPr>
          <p:cNvPicPr>
            <a:picLocks noChangeAspect="1"/>
          </p:cNvPicPr>
          <p:nvPr userDrawn="1"/>
        </p:nvPicPr>
        <p:blipFill>
          <a:blip r:embed="rId2"/>
          <a:stretch>
            <a:fillRect/>
          </a:stretch>
        </p:blipFill>
        <p:spPr>
          <a:xfrm>
            <a:off x="4329264" y="2034663"/>
            <a:ext cx="545661" cy="358988"/>
          </a:xfrm>
          <a:prstGeom prst="rect">
            <a:avLst/>
          </a:prstGeom>
        </p:spPr>
      </p:pic>
      <p:pic>
        <p:nvPicPr>
          <p:cNvPr id="24" name="Picture 23">
            <a:extLst>
              <a:ext uri="{FF2B5EF4-FFF2-40B4-BE49-F238E27FC236}">
                <a16:creationId xmlns:a16="http://schemas.microsoft.com/office/drawing/2014/main" id="{D565C658-099C-6243-8395-D60B212200F4}"/>
              </a:ext>
            </a:extLst>
          </p:cNvPr>
          <p:cNvPicPr>
            <a:picLocks noChangeAspect="1"/>
          </p:cNvPicPr>
          <p:nvPr userDrawn="1"/>
        </p:nvPicPr>
        <p:blipFill>
          <a:blip r:embed="rId2"/>
          <a:stretch>
            <a:fillRect/>
          </a:stretch>
        </p:blipFill>
        <p:spPr>
          <a:xfrm>
            <a:off x="7979296" y="2034663"/>
            <a:ext cx="545661" cy="358988"/>
          </a:xfrm>
          <a:prstGeom prst="rect">
            <a:avLst/>
          </a:prstGeom>
        </p:spPr>
      </p:pic>
      <p:pic>
        <p:nvPicPr>
          <p:cNvPr id="25" name="Picture 24">
            <a:extLst>
              <a:ext uri="{FF2B5EF4-FFF2-40B4-BE49-F238E27FC236}">
                <a16:creationId xmlns:a16="http://schemas.microsoft.com/office/drawing/2014/main" id="{A6FF8716-882D-3242-999D-25F34BA87149}"/>
              </a:ext>
            </a:extLst>
          </p:cNvPr>
          <p:cNvPicPr>
            <a:picLocks noChangeAspect="1"/>
          </p:cNvPicPr>
          <p:nvPr userDrawn="1"/>
        </p:nvPicPr>
        <p:blipFill>
          <a:blip r:embed="rId2">
            <a:alphaModFix/>
          </a:blip>
          <a:stretch>
            <a:fillRect/>
          </a:stretch>
        </p:blipFill>
        <p:spPr>
          <a:xfrm>
            <a:off x="639643" y="2034658"/>
            <a:ext cx="545661" cy="358988"/>
          </a:xfrm>
          <a:prstGeom prst="rect">
            <a:avLst/>
          </a:prstGeom>
        </p:spPr>
      </p:pic>
      <p:pic>
        <p:nvPicPr>
          <p:cNvPr id="26" name="Picture 25">
            <a:extLst>
              <a:ext uri="{FF2B5EF4-FFF2-40B4-BE49-F238E27FC236}">
                <a16:creationId xmlns:a16="http://schemas.microsoft.com/office/drawing/2014/main" id="{A0933FE4-5E20-1C46-BD54-F0C29880B96E}"/>
              </a:ext>
            </a:extLst>
          </p:cNvPr>
          <p:cNvPicPr>
            <a:picLocks noChangeAspect="1"/>
          </p:cNvPicPr>
          <p:nvPr userDrawn="1"/>
        </p:nvPicPr>
        <p:blipFill>
          <a:blip r:embed="rId2"/>
          <a:stretch>
            <a:fillRect/>
          </a:stretch>
        </p:blipFill>
        <p:spPr>
          <a:xfrm>
            <a:off x="4327671" y="2034658"/>
            <a:ext cx="545661" cy="358988"/>
          </a:xfrm>
          <a:prstGeom prst="rect">
            <a:avLst/>
          </a:prstGeom>
        </p:spPr>
      </p:pic>
      <p:pic>
        <p:nvPicPr>
          <p:cNvPr id="30" name="Picture 29">
            <a:extLst>
              <a:ext uri="{FF2B5EF4-FFF2-40B4-BE49-F238E27FC236}">
                <a16:creationId xmlns:a16="http://schemas.microsoft.com/office/drawing/2014/main" id="{21DF1115-3C2A-834A-AD85-945A4468DC8E}"/>
              </a:ext>
            </a:extLst>
          </p:cNvPr>
          <p:cNvPicPr>
            <a:picLocks noChangeAspect="1"/>
          </p:cNvPicPr>
          <p:nvPr userDrawn="1"/>
        </p:nvPicPr>
        <p:blipFill>
          <a:blip r:embed="rId2"/>
          <a:stretch>
            <a:fillRect/>
          </a:stretch>
        </p:blipFill>
        <p:spPr>
          <a:xfrm>
            <a:off x="7977703" y="2034658"/>
            <a:ext cx="545661" cy="358988"/>
          </a:xfrm>
          <a:prstGeom prst="rect">
            <a:avLst/>
          </a:prstGeom>
        </p:spPr>
      </p:pic>
      <p:pic>
        <p:nvPicPr>
          <p:cNvPr id="31" name="Picture 30">
            <a:extLst>
              <a:ext uri="{FF2B5EF4-FFF2-40B4-BE49-F238E27FC236}">
                <a16:creationId xmlns:a16="http://schemas.microsoft.com/office/drawing/2014/main" id="{F20729BD-6E3C-8E41-A805-9D20E9AE1822}"/>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32" name="Picture 31">
            <a:extLst>
              <a:ext uri="{FF2B5EF4-FFF2-40B4-BE49-F238E27FC236}">
                <a16:creationId xmlns:a16="http://schemas.microsoft.com/office/drawing/2014/main" id="{6A596FB7-F9B5-E540-B509-AECC286814E7}"/>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33" name="Picture 32">
            <a:extLst>
              <a:ext uri="{FF2B5EF4-FFF2-40B4-BE49-F238E27FC236}">
                <a16:creationId xmlns:a16="http://schemas.microsoft.com/office/drawing/2014/main" id="{7213997A-FFB0-624B-8AA0-AF88569FAA41}"/>
              </a:ext>
            </a:extLst>
          </p:cNvPr>
          <p:cNvPicPr>
            <a:picLocks noChangeAspect="1"/>
          </p:cNvPicPr>
          <p:nvPr userDrawn="1"/>
        </p:nvPicPr>
        <p:blipFill>
          <a:blip r:embed="rId2"/>
          <a:stretch>
            <a:fillRect/>
          </a:stretch>
        </p:blipFill>
        <p:spPr>
          <a:xfrm>
            <a:off x="7977703" y="2030848"/>
            <a:ext cx="545661" cy="358988"/>
          </a:xfrm>
          <a:prstGeom prst="rect">
            <a:avLst/>
          </a:prstGeom>
        </p:spPr>
      </p:pic>
    </p:spTree>
    <p:extLst>
      <p:ext uri="{BB962C8B-B14F-4D97-AF65-F5344CB8AC3E}">
        <p14:creationId xmlns:p14="http://schemas.microsoft.com/office/powerpoint/2010/main" val="37865851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4" name="Table Placeholder 3">
            <a:extLst>
              <a:ext uri="{FF2B5EF4-FFF2-40B4-BE49-F238E27FC236}">
                <a16:creationId xmlns:a16="http://schemas.microsoft.com/office/drawing/2014/main" id="{F23E47F7-6C7A-2545-9A27-16E014FF3A8D}"/>
              </a:ext>
            </a:extLst>
          </p:cNvPr>
          <p:cNvSpPr>
            <a:spLocks noGrp="1"/>
          </p:cNvSpPr>
          <p:nvPr>
            <p:ph type="tbl" sz="quarter" idx="12"/>
          </p:nvPr>
        </p:nvSpPr>
        <p:spPr>
          <a:xfrm>
            <a:off x="585093" y="2057400"/>
            <a:ext cx="10058400" cy="4152900"/>
          </a:xfrm>
        </p:spPr>
        <p:txBody>
          <a:bodyPr/>
          <a:lstStyle/>
          <a:p>
            <a:r>
              <a:rPr lang="en-US"/>
              <a:t>Click icon to add table</a:t>
            </a:r>
          </a:p>
        </p:txBody>
      </p:sp>
      <p:sp>
        <p:nvSpPr>
          <p:cNvPr id="5" name="Date Placeholder 4">
            <a:extLst>
              <a:ext uri="{FF2B5EF4-FFF2-40B4-BE49-F238E27FC236}">
                <a16:creationId xmlns:a16="http://schemas.microsoft.com/office/drawing/2014/main" id="{ABE82CBE-84AB-2344-8FCC-A8D1F80744C1}"/>
              </a:ext>
            </a:extLst>
          </p:cNvPr>
          <p:cNvSpPr>
            <a:spLocks noGrp="1"/>
          </p:cNvSpPr>
          <p:nvPr>
            <p:ph type="dt" sz="half" idx="13"/>
          </p:nvPr>
        </p:nvSpPr>
        <p:spPr>
          <a:xfrm>
            <a:off x="933278" y="6446965"/>
            <a:ext cx="2743200" cy="169277"/>
          </a:xfrm>
        </p:spPr>
        <p:txBody>
          <a:bodyPr/>
          <a:lstStyle/>
          <a:p>
            <a:r>
              <a:rPr lang="en-US"/>
              <a:t>©2020 Teradata</a:t>
            </a:r>
          </a:p>
        </p:txBody>
      </p:sp>
    </p:spTree>
    <p:extLst>
      <p:ext uri="{BB962C8B-B14F-4D97-AF65-F5344CB8AC3E}">
        <p14:creationId xmlns:p14="http://schemas.microsoft.com/office/powerpoint/2010/main" val="33088519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ubstitution analys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rgbClr val="F3753F"/>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grpSp>
        <p:nvGrpSpPr>
          <p:cNvPr id="14" name="Gruppieren 17">
            <a:extLst>
              <a:ext uri="{FF2B5EF4-FFF2-40B4-BE49-F238E27FC236}">
                <a16:creationId xmlns:a16="http://schemas.microsoft.com/office/drawing/2014/main" id="{012AEAF1-0241-8449-9730-F552B9325C3C}"/>
              </a:ext>
            </a:extLst>
          </p:cNvPr>
          <p:cNvGrpSpPr/>
          <p:nvPr/>
        </p:nvGrpSpPr>
        <p:grpSpPr>
          <a:xfrm>
            <a:off x="586740" y="2221056"/>
            <a:ext cx="10384479" cy="3771352"/>
            <a:chOff x="530475" y="1569454"/>
            <a:chExt cx="11124000" cy="4315046"/>
          </a:xfrm>
        </p:grpSpPr>
        <p:grpSp>
          <p:nvGrpSpPr>
            <p:cNvPr id="16" name="Gruppieren 6">
              <a:extLst>
                <a:ext uri="{FF2B5EF4-FFF2-40B4-BE49-F238E27FC236}">
                  <a16:creationId xmlns:a16="http://schemas.microsoft.com/office/drawing/2014/main" id="{DC04D5D9-05BE-1A4E-9EDA-099E1865E0C5}"/>
                </a:ext>
              </a:extLst>
            </p:cNvPr>
            <p:cNvGrpSpPr>
              <a:grpSpLocks noChangeAspect="1"/>
            </p:cNvGrpSpPr>
            <p:nvPr/>
          </p:nvGrpSpPr>
          <p:grpSpPr>
            <a:xfrm>
              <a:off x="530475" y="1905316"/>
              <a:ext cx="11124000" cy="3979184"/>
              <a:chOff x="540000" y="1834981"/>
              <a:chExt cx="11109600" cy="3974032"/>
            </a:xfrm>
          </p:grpSpPr>
          <p:sp>
            <p:nvSpPr>
              <p:cNvPr id="20" name="Richtungspfeil 7">
                <a:extLst>
                  <a:ext uri="{FF2B5EF4-FFF2-40B4-BE49-F238E27FC236}">
                    <a16:creationId xmlns:a16="http://schemas.microsoft.com/office/drawing/2014/main" id="{406D8AD6-D6E9-FE4B-810B-39BE85BBFB51}"/>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21" name="Eingekerbter Richtungspfeil 8">
                <a:extLst>
                  <a:ext uri="{FF2B5EF4-FFF2-40B4-BE49-F238E27FC236}">
                    <a16:creationId xmlns:a16="http://schemas.microsoft.com/office/drawing/2014/main" id="{7F43B906-2902-1043-B8B7-E1353175A21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22" name="Eingekerbter Richtungspfeil 9">
                <a:extLst>
                  <a:ext uri="{FF2B5EF4-FFF2-40B4-BE49-F238E27FC236}">
                    <a16:creationId xmlns:a16="http://schemas.microsoft.com/office/drawing/2014/main" id="{1BA02CDF-F369-7C49-B194-B3310C24F6C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23" name="Gruppieren 10">
                <a:extLst>
                  <a:ext uri="{FF2B5EF4-FFF2-40B4-BE49-F238E27FC236}">
                    <a16:creationId xmlns:a16="http://schemas.microsoft.com/office/drawing/2014/main" id="{640A451B-1BBB-8448-9DC8-D0F8F9442711}"/>
                  </a:ext>
                </a:extLst>
              </p:cNvPr>
              <p:cNvGrpSpPr/>
              <p:nvPr/>
            </p:nvGrpSpPr>
            <p:grpSpPr>
              <a:xfrm>
                <a:off x="3075408" y="1834981"/>
                <a:ext cx="3089642" cy="3974031"/>
                <a:chOff x="3075408" y="1834982"/>
                <a:chExt cx="3089642" cy="3974031"/>
              </a:xfrm>
              <a:noFill/>
            </p:grpSpPr>
            <p:sp>
              <p:nvSpPr>
                <p:cNvPr id="24" name="Parallelogramm 11">
                  <a:extLst>
                    <a:ext uri="{FF2B5EF4-FFF2-40B4-BE49-F238E27FC236}">
                      <a16:creationId xmlns:a16="http://schemas.microsoft.com/office/drawing/2014/main" id="{7D3F4ADB-C974-BC48-AABE-92F88E874A93}"/>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25" name="Parallelogramm 12">
                  <a:extLst>
                    <a:ext uri="{FF2B5EF4-FFF2-40B4-BE49-F238E27FC236}">
                      <a16:creationId xmlns:a16="http://schemas.microsoft.com/office/drawing/2014/main" id="{6FA91932-3D37-184C-BBB6-E46001BE626C}"/>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26" name="Eingekerbter Richtungspfeil 13">
                  <a:extLst>
                    <a:ext uri="{FF2B5EF4-FFF2-40B4-BE49-F238E27FC236}">
                      <a16:creationId xmlns:a16="http://schemas.microsoft.com/office/drawing/2014/main" id="{71FC4E15-601C-3040-9A50-A16931F9B067}"/>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17" name="Ellipse 14">
              <a:extLst>
                <a:ext uri="{FF2B5EF4-FFF2-40B4-BE49-F238E27FC236}">
                  <a16:creationId xmlns:a16="http://schemas.microsoft.com/office/drawing/2014/main" id="{D8A820F8-CF38-9F4B-AF01-D3588C98E3AE}"/>
                </a:ext>
              </a:extLst>
            </p:cNvPr>
            <p:cNvSpPr>
              <a:spLocks/>
            </p:cNvSpPr>
            <p:nvPr/>
          </p:nvSpPr>
          <p:spPr bwMode="gray">
            <a:xfrm>
              <a:off x="8757224" y="1643054"/>
              <a:ext cx="430988" cy="456312"/>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18" name="Ellipse 15">
              <a:extLst>
                <a:ext uri="{FF2B5EF4-FFF2-40B4-BE49-F238E27FC236}">
                  <a16:creationId xmlns:a16="http://schemas.microsoft.com/office/drawing/2014/main" id="{587D7E9F-A386-034B-9C5F-F54840C3F19F}"/>
                </a:ext>
              </a:extLst>
            </p:cNvPr>
            <p:cNvSpPr>
              <a:spLocks/>
            </p:cNvSpPr>
            <p:nvPr/>
          </p:nvSpPr>
          <p:spPr bwMode="gray">
            <a:xfrm>
              <a:off x="763190" y="1569454"/>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19" name="Ellipse 16">
              <a:extLst>
                <a:ext uri="{FF2B5EF4-FFF2-40B4-BE49-F238E27FC236}">
                  <a16:creationId xmlns:a16="http://schemas.microsoft.com/office/drawing/2014/main" id="{92A3A92C-2134-4E44-9B41-2E169D06CAC7}"/>
                </a:ext>
              </a:extLst>
            </p:cNvPr>
            <p:cNvSpPr>
              <a:spLocks/>
            </p:cNvSpPr>
            <p:nvPr/>
          </p:nvSpPr>
          <p:spPr bwMode="gray">
            <a:xfrm>
              <a:off x="6036347" y="1643051"/>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a:t>Analyze dynamic</a:t>
            </a:r>
            <a:br>
              <a:rPr lang="en-US"/>
            </a:br>
            <a:r>
              <a:rPr lang="en-US"/>
              <a:t>and derive strategy</a:t>
            </a:r>
          </a:p>
        </p:txBody>
      </p:sp>
      <p:grpSp>
        <p:nvGrpSpPr>
          <p:cNvPr id="32" name="Gruppieren 17">
            <a:extLst>
              <a:ext uri="{FF2B5EF4-FFF2-40B4-BE49-F238E27FC236}">
                <a16:creationId xmlns:a16="http://schemas.microsoft.com/office/drawing/2014/main" id="{0CCE03E1-21D2-CE46-ADDA-7E097A9E712B}"/>
              </a:ext>
            </a:extLst>
          </p:cNvPr>
          <p:cNvGrpSpPr/>
          <p:nvPr/>
        </p:nvGrpSpPr>
        <p:grpSpPr>
          <a:xfrm>
            <a:off x="586740" y="2221056"/>
            <a:ext cx="10384479" cy="3771352"/>
            <a:chOff x="530475" y="1569454"/>
            <a:chExt cx="11124000" cy="4315046"/>
          </a:xfrm>
        </p:grpSpPr>
        <p:grpSp>
          <p:nvGrpSpPr>
            <p:cNvPr id="33" name="Gruppieren 6">
              <a:extLst>
                <a:ext uri="{FF2B5EF4-FFF2-40B4-BE49-F238E27FC236}">
                  <a16:creationId xmlns:a16="http://schemas.microsoft.com/office/drawing/2014/main" id="{DE370D5A-7DEE-B34A-8AD6-6A255146837E}"/>
                </a:ext>
              </a:extLst>
            </p:cNvPr>
            <p:cNvGrpSpPr>
              <a:grpSpLocks noChangeAspect="1"/>
            </p:cNvGrpSpPr>
            <p:nvPr/>
          </p:nvGrpSpPr>
          <p:grpSpPr>
            <a:xfrm>
              <a:off x="530475" y="1905316"/>
              <a:ext cx="11124000" cy="3979184"/>
              <a:chOff x="540000" y="1834981"/>
              <a:chExt cx="11109600" cy="3974032"/>
            </a:xfrm>
          </p:grpSpPr>
          <p:sp>
            <p:nvSpPr>
              <p:cNvPr id="37" name="Richtungspfeil 7">
                <a:extLst>
                  <a:ext uri="{FF2B5EF4-FFF2-40B4-BE49-F238E27FC236}">
                    <a16:creationId xmlns:a16="http://schemas.microsoft.com/office/drawing/2014/main" id="{6E689A40-2BBD-FC4E-8E63-CDC36F0A3FC9}"/>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38" name="Eingekerbter Richtungspfeil 8">
                <a:extLst>
                  <a:ext uri="{FF2B5EF4-FFF2-40B4-BE49-F238E27FC236}">
                    <a16:creationId xmlns:a16="http://schemas.microsoft.com/office/drawing/2014/main" id="{A0965D3C-07B6-074F-843B-6A50CC66A62A}"/>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39" name="Eingekerbter Richtungspfeil 9">
                <a:extLst>
                  <a:ext uri="{FF2B5EF4-FFF2-40B4-BE49-F238E27FC236}">
                    <a16:creationId xmlns:a16="http://schemas.microsoft.com/office/drawing/2014/main" id="{0466E6EC-3DAA-1B4A-B1C4-D01CC0B918FC}"/>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40" name="Gruppieren 10">
                <a:extLst>
                  <a:ext uri="{FF2B5EF4-FFF2-40B4-BE49-F238E27FC236}">
                    <a16:creationId xmlns:a16="http://schemas.microsoft.com/office/drawing/2014/main" id="{0C4561AE-A16B-AD48-BF9A-AB0F42EAE4DB}"/>
                  </a:ext>
                </a:extLst>
              </p:cNvPr>
              <p:cNvGrpSpPr/>
              <p:nvPr/>
            </p:nvGrpSpPr>
            <p:grpSpPr>
              <a:xfrm>
                <a:off x="3075408" y="1834981"/>
                <a:ext cx="3089642" cy="3974031"/>
                <a:chOff x="3075408" y="1834982"/>
                <a:chExt cx="3089642" cy="3974031"/>
              </a:xfrm>
              <a:noFill/>
            </p:grpSpPr>
            <p:sp>
              <p:nvSpPr>
                <p:cNvPr id="41" name="Parallelogramm 11">
                  <a:extLst>
                    <a:ext uri="{FF2B5EF4-FFF2-40B4-BE49-F238E27FC236}">
                      <a16:creationId xmlns:a16="http://schemas.microsoft.com/office/drawing/2014/main" id="{3C0E8A5E-459D-8F43-99E7-1CD26641D1EF}"/>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42" name="Parallelogramm 12">
                  <a:extLst>
                    <a:ext uri="{FF2B5EF4-FFF2-40B4-BE49-F238E27FC236}">
                      <a16:creationId xmlns:a16="http://schemas.microsoft.com/office/drawing/2014/main" id="{EF3FA792-D581-4147-BDB9-2C40CEFBDA24}"/>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43" name="Eingekerbter Richtungspfeil 13">
                  <a:extLst>
                    <a:ext uri="{FF2B5EF4-FFF2-40B4-BE49-F238E27FC236}">
                      <a16:creationId xmlns:a16="http://schemas.microsoft.com/office/drawing/2014/main" id="{1DE4D08B-0D3B-F044-9FF1-120893F7DFDD}"/>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34" name="Ellipse 14">
              <a:extLst>
                <a:ext uri="{FF2B5EF4-FFF2-40B4-BE49-F238E27FC236}">
                  <a16:creationId xmlns:a16="http://schemas.microsoft.com/office/drawing/2014/main" id="{E08D18FE-951C-1945-9A34-1E434154126B}"/>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35" name="Ellipse 15">
              <a:extLst>
                <a:ext uri="{FF2B5EF4-FFF2-40B4-BE49-F238E27FC236}">
                  <a16:creationId xmlns:a16="http://schemas.microsoft.com/office/drawing/2014/main" id="{7BC941A7-4321-444F-AD44-7B9A7622B03B}"/>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36" name="Ellipse 16">
              <a:extLst>
                <a:ext uri="{FF2B5EF4-FFF2-40B4-BE49-F238E27FC236}">
                  <a16:creationId xmlns:a16="http://schemas.microsoft.com/office/drawing/2014/main" id="{B0B07274-5038-8D4A-88DA-309F39455D57}"/>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grpSp>
        <p:nvGrpSpPr>
          <p:cNvPr id="44" name="Gruppieren 17">
            <a:extLst>
              <a:ext uri="{FF2B5EF4-FFF2-40B4-BE49-F238E27FC236}">
                <a16:creationId xmlns:a16="http://schemas.microsoft.com/office/drawing/2014/main" id="{5582B261-BB0E-DD4E-B961-0253F9CD9E4D}"/>
              </a:ext>
            </a:extLst>
          </p:cNvPr>
          <p:cNvGrpSpPr/>
          <p:nvPr userDrawn="1"/>
        </p:nvGrpSpPr>
        <p:grpSpPr>
          <a:xfrm>
            <a:off x="586740" y="2221056"/>
            <a:ext cx="10384479" cy="3771352"/>
            <a:chOff x="530475" y="1569454"/>
            <a:chExt cx="11124000" cy="4315046"/>
          </a:xfrm>
        </p:grpSpPr>
        <p:grpSp>
          <p:nvGrpSpPr>
            <p:cNvPr id="45" name="Gruppieren 6">
              <a:extLst>
                <a:ext uri="{FF2B5EF4-FFF2-40B4-BE49-F238E27FC236}">
                  <a16:creationId xmlns:a16="http://schemas.microsoft.com/office/drawing/2014/main" id="{A93290D1-D26C-5F42-92A0-CDA844E3D983}"/>
                </a:ext>
              </a:extLst>
            </p:cNvPr>
            <p:cNvGrpSpPr>
              <a:grpSpLocks noChangeAspect="1"/>
            </p:cNvGrpSpPr>
            <p:nvPr/>
          </p:nvGrpSpPr>
          <p:grpSpPr>
            <a:xfrm>
              <a:off x="530475" y="1905316"/>
              <a:ext cx="11124000" cy="3979184"/>
              <a:chOff x="540000" y="1834981"/>
              <a:chExt cx="11109600" cy="3974032"/>
            </a:xfrm>
          </p:grpSpPr>
          <p:sp>
            <p:nvSpPr>
              <p:cNvPr id="49" name="Richtungspfeil 7">
                <a:extLst>
                  <a:ext uri="{FF2B5EF4-FFF2-40B4-BE49-F238E27FC236}">
                    <a16:creationId xmlns:a16="http://schemas.microsoft.com/office/drawing/2014/main" id="{757B9701-7A83-9642-9B6B-E631AA863C69}"/>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50" name="Eingekerbter Richtungspfeil 8">
                <a:extLst>
                  <a:ext uri="{FF2B5EF4-FFF2-40B4-BE49-F238E27FC236}">
                    <a16:creationId xmlns:a16="http://schemas.microsoft.com/office/drawing/2014/main" id="{D90AE889-91D5-6C4B-B9E7-D774D2021C4F}"/>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51" name="Eingekerbter Richtungspfeil 9">
                <a:extLst>
                  <a:ext uri="{FF2B5EF4-FFF2-40B4-BE49-F238E27FC236}">
                    <a16:creationId xmlns:a16="http://schemas.microsoft.com/office/drawing/2014/main" id="{DE68DB2E-21BE-5F48-9502-137EBB20D8A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52" name="Gruppieren 10">
                <a:extLst>
                  <a:ext uri="{FF2B5EF4-FFF2-40B4-BE49-F238E27FC236}">
                    <a16:creationId xmlns:a16="http://schemas.microsoft.com/office/drawing/2014/main" id="{57E2BDF8-C034-E24B-BCF0-56CFB9809610}"/>
                  </a:ext>
                </a:extLst>
              </p:cNvPr>
              <p:cNvGrpSpPr/>
              <p:nvPr userDrawn="1"/>
            </p:nvGrpSpPr>
            <p:grpSpPr>
              <a:xfrm>
                <a:off x="3075408" y="1834981"/>
                <a:ext cx="3089642" cy="3974031"/>
                <a:chOff x="3075408" y="1834982"/>
                <a:chExt cx="3089642" cy="3974031"/>
              </a:xfrm>
              <a:noFill/>
            </p:grpSpPr>
            <p:sp>
              <p:nvSpPr>
                <p:cNvPr id="53" name="Parallelogramm 11">
                  <a:extLst>
                    <a:ext uri="{FF2B5EF4-FFF2-40B4-BE49-F238E27FC236}">
                      <a16:creationId xmlns:a16="http://schemas.microsoft.com/office/drawing/2014/main" id="{2C0D4451-0EE4-F144-BCE8-68F5018B3440}"/>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54" name="Parallelogramm 12">
                  <a:extLst>
                    <a:ext uri="{FF2B5EF4-FFF2-40B4-BE49-F238E27FC236}">
                      <a16:creationId xmlns:a16="http://schemas.microsoft.com/office/drawing/2014/main" id="{5D80AAA1-79DF-1F49-959F-96CCCF480C2E}"/>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55" name="Eingekerbter Richtungspfeil 13">
                  <a:extLst>
                    <a:ext uri="{FF2B5EF4-FFF2-40B4-BE49-F238E27FC236}">
                      <a16:creationId xmlns:a16="http://schemas.microsoft.com/office/drawing/2014/main" id="{32F64004-3E30-164F-9DD8-D8FE800934D1}"/>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46" name="Ellipse 14">
              <a:extLst>
                <a:ext uri="{FF2B5EF4-FFF2-40B4-BE49-F238E27FC236}">
                  <a16:creationId xmlns:a16="http://schemas.microsoft.com/office/drawing/2014/main" id="{B0BA3DBF-FF8A-1648-9130-848C5F5E60CE}"/>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47" name="Ellipse 15">
              <a:extLst>
                <a:ext uri="{FF2B5EF4-FFF2-40B4-BE49-F238E27FC236}">
                  <a16:creationId xmlns:a16="http://schemas.microsoft.com/office/drawing/2014/main" id="{30D07D20-49EF-BE4F-AC23-214791D3F278}"/>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48" name="Ellipse 16">
              <a:extLst>
                <a:ext uri="{FF2B5EF4-FFF2-40B4-BE49-F238E27FC236}">
                  <a16:creationId xmlns:a16="http://schemas.microsoft.com/office/drawing/2014/main" id="{F1971FAD-D2E8-944F-8550-6F3100CAF13C}"/>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sp>
        <p:nvSpPr>
          <p:cNvPr id="3" name="Date Placeholder 2">
            <a:extLst>
              <a:ext uri="{FF2B5EF4-FFF2-40B4-BE49-F238E27FC236}">
                <a16:creationId xmlns:a16="http://schemas.microsoft.com/office/drawing/2014/main" id="{3C18610E-3EA9-934D-978B-BA5B32A4A6AA}"/>
              </a:ext>
            </a:extLst>
          </p:cNvPr>
          <p:cNvSpPr>
            <a:spLocks noGrp="1"/>
          </p:cNvSpPr>
          <p:nvPr>
            <p:ph type="dt" sz="half" idx="18"/>
          </p:nvPr>
        </p:nvSpPr>
        <p:spPr/>
        <p:txBody>
          <a:bodyPr/>
          <a:lstStyle/>
          <a:p>
            <a:r>
              <a:rPr lang="en-US"/>
              <a:t>©2020 Teradata</a:t>
            </a:r>
          </a:p>
        </p:txBody>
      </p:sp>
    </p:spTree>
    <p:extLst>
      <p:ext uri="{BB962C8B-B14F-4D97-AF65-F5344CB8AC3E}">
        <p14:creationId xmlns:p14="http://schemas.microsoft.com/office/powerpoint/2010/main" val="3435273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tep process 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0"/>
            <a:ext cx="10516342" cy="478559"/>
          </a:xfrm>
          <a:prstGeom prst="rect">
            <a:avLst/>
          </a:prstGeom>
        </p:spPr>
        <p:txBody>
          <a:bodyPr>
            <a:noAutofit/>
          </a:bodyPr>
          <a:lstStyle>
            <a:lvl1pPr marL="0" indent="0">
              <a:buNone/>
              <a:defRPr sz="2500">
                <a:solidFill>
                  <a:srgbClr val="394951"/>
                </a:solidFill>
              </a:defRPr>
            </a:lvl1pPr>
          </a:lstStyle>
          <a:p>
            <a:pPr lvl="0"/>
            <a:r>
              <a:rPr lang="en-US"/>
              <a:t>Subtitle Placeholder</a:t>
            </a:r>
          </a:p>
        </p:txBody>
      </p:sp>
      <p:grpSp>
        <p:nvGrpSpPr>
          <p:cNvPr id="32" name="Gruppieren 6">
            <a:extLst>
              <a:ext uri="{FF2B5EF4-FFF2-40B4-BE49-F238E27FC236}">
                <a16:creationId xmlns:a16="http://schemas.microsoft.com/office/drawing/2014/main" id="{6D17EBC0-41E6-7545-AB71-A2081DCEED6B}"/>
              </a:ext>
            </a:extLst>
          </p:cNvPr>
          <p:cNvGrpSpPr/>
          <p:nvPr/>
        </p:nvGrpSpPr>
        <p:grpSpPr>
          <a:xfrm>
            <a:off x="587877" y="2056686"/>
            <a:ext cx="10480915" cy="4148046"/>
            <a:chOff x="540000" y="1618968"/>
            <a:chExt cx="11263321" cy="4457700"/>
          </a:xfrm>
        </p:grpSpPr>
        <p:grpSp>
          <p:nvGrpSpPr>
            <p:cNvPr id="33" name="TIMELINE">
              <a:extLst>
                <a:ext uri="{FF2B5EF4-FFF2-40B4-BE49-F238E27FC236}">
                  <a16:creationId xmlns:a16="http://schemas.microsoft.com/office/drawing/2014/main" id="{93FD1239-A8B0-5348-AB21-F599C14A9611}"/>
                </a:ext>
              </a:extLst>
            </p:cNvPr>
            <p:cNvGrpSpPr/>
            <p:nvPr/>
          </p:nvGrpSpPr>
          <p:grpSpPr bwMode="gray">
            <a:xfrm>
              <a:off x="540000" y="3591297"/>
              <a:ext cx="11263321" cy="520049"/>
              <a:chOff x="540000" y="3400125"/>
              <a:chExt cx="11263321" cy="520049"/>
            </a:xfrm>
          </p:grpSpPr>
          <p:sp>
            <p:nvSpPr>
              <p:cNvPr id="52" name="Arrow 1">
                <a:extLst>
                  <a:ext uri="{FF2B5EF4-FFF2-40B4-BE49-F238E27FC236}">
                    <a16:creationId xmlns:a16="http://schemas.microsoft.com/office/drawing/2014/main" id="{EDFB918B-3004-D944-83D5-09F8C7FA8A68}"/>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1</a:t>
                </a:r>
              </a:p>
            </p:txBody>
          </p:sp>
          <p:sp>
            <p:nvSpPr>
              <p:cNvPr id="53" name="Arrow 2">
                <a:extLst>
                  <a:ext uri="{FF2B5EF4-FFF2-40B4-BE49-F238E27FC236}">
                    <a16:creationId xmlns:a16="http://schemas.microsoft.com/office/drawing/2014/main" id="{9E587EF8-004A-C147-8328-01150C5D1443}"/>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2</a:t>
                </a:r>
              </a:p>
            </p:txBody>
          </p:sp>
          <p:sp>
            <p:nvSpPr>
              <p:cNvPr id="54" name="Arrow 3">
                <a:extLst>
                  <a:ext uri="{FF2B5EF4-FFF2-40B4-BE49-F238E27FC236}">
                    <a16:creationId xmlns:a16="http://schemas.microsoft.com/office/drawing/2014/main" id="{5EEA0561-7D19-D04D-B98A-3D830AE7A101}"/>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3</a:t>
                </a:r>
              </a:p>
            </p:txBody>
          </p:sp>
          <p:sp>
            <p:nvSpPr>
              <p:cNvPr id="55" name="Arrow 4">
                <a:extLst>
                  <a:ext uri="{FF2B5EF4-FFF2-40B4-BE49-F238E27FC236}">
                    <a16:creationId xmlns:a16="http://schemas.microsoft.com/office/drawing/2014/main" id="{0D33819B-5D5F-5048-BA4D-AD253FBBA7F7}"/>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56" name="Arrow 5">
                <a:extLst>
                  <a:ext uri="{FF2B5EF4-FFF2-40B4-BE49-F238E27FC236}">
                    <a16:creationId xmlns:a16="http://schemas.microsoft.com/office/drawing/2014/main" id="{DBA55A27-1D55-8D43-B856-F1565AF1EDA0}"/>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57" name="Arrow 6">
                <a:extLst>
                  <a:ext uri="{FF2B5EF4-FFF2-40B4-BE49-F238E27FC236}">
                    <a16:creationId xmlns:a16="http://schemas.microsoft.com/office/drawing/2014/main" id="{2A9DD990-F619-1A43-8428-973062FDB101}"/>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50" name="Line">
              <a:extLst>
                <a:ext uri="{FF2B5EF4-FFF2-40B4-BE49-F238E27FC236}">
                  <a16:creationId xmlns:a16="http://schemas.microsoft.com/office/drawing/2014/main" id="{582ECD84-CAB2-3D4F-843E-87EBC028960A}"/>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8" name="Line">
              <a:extLst>
                <a:ext uri="{FF2B5EF4-FFF2-40B4-BE49-F238E27FC236}">
                  <a16:creationId xmlns:a16="http://schemas.microsoft.com/office/drawing/2014/main" id="{BFC183C0-950F-5E43-B8BB-01E850FB9A3C}"/>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6" name="Line">
              <a:extLst>
                <a:ext uri="{FF2B5EF4-FFF2-40B4-BE49-F238E27FC236}">
                  <a16:creationId xmlns:a16="http://schemas.microsoft.com/office/drawing/2014/main" id="{B4F1CE3E-F689-4347-B656-477259BD2732}"/>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4" name="Line">
              <a:extLst>
                <a:ext uri="{FF2B5EF4-FFF2-40B4-BE49-F238E27FC236}">
                  <a16:creationId xmlns:a16="http://schemas.microsoft.com/office/drawing/2014/main" id="{C3276969-FB7B-474A-8F6E-B7D9B11EB8D1}"/>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3" name="Line">
              <a:extLst>
                <a:ext uri="{FF2B5EF4-FFF2-40B4-BE49-F238E27FC236}">
                  <a16:creationId xmlns:a16="http://schemas.microsoft.com/office/drawing/2014/main" id="{6D2A48F7-ECFD-8442-860A-4AB9B2932F0D}"/>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1" name="Line">
              <a:extLst>
                <a:ext uri="{FF2B5EF4-FFF2-40B4-BE49-F238E27FC236}">
                  <a16:creationId xmlns:a16="http://schemas.microsoft.com/office/drawing/2014/main" id="{C2677CE5-BA48-6E46-914D-9877D216934E}"/>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grpSp>
        <p:nvGrpSpPr>
          <p:cNvPr id="24" name="Gruppieren 6">
            <a:extLst>
              <a:ext uri="{FF2B5EF4-FFF2-40B4-BE49-F238E27FC236}">
                <a16:creationId xmlns:a16="http://schemas.microsoft.com/office/drawing/2014/main" id="{877A7044-181F-CD43-8A29-1B89AA5BE801}"/>
              </a:ext>
            </a:extLst>
          </p:cNvPr>
          <p:cNvGrpSpPr/>
          <p:nvPr/>
        </p:nvGrpSpPr>
        <p:grpSpPr>
          <a:xfrm>
            <a:off x="587877" y="2056686"/>
            <a:ext cx="10480915" cy="4148046"/>
            <a:chOff x="540000" y="1618968"/>
            <a:chExt cx="11263321" cy="4457700"/>
          </a:xfrm>
        </p:grpSpPr>
        <p:grpSp>
          <p:nvGrpSpPr>
            <p:cNvPr id="25" name="TIMELINE">
              <a:extLst>
                <a:ext uri="{FF2B5EF4-FFF2-40B4-BE49-F238E27FC236}">
                  <a16:creationId xmlns:a16="http://schemas.microsoft.com/office/drawing/2014/main" id="{7A6E5A09-E6DE-FE42-BDC8-C0A2A0E0BDC8}"/>
                </a:ext>
              </a:extLst>
            </p:cNvPr>
            <p:cNvGrpSpPr/>
            <p:nvPr/>
          </p:nvGrpSpPr>
          <p:grpSpPr bwMode="gray">
            <a:xfrm>
              <a:off x="540000" y="3591297"/>
              <a:ext cx="11263321" cy="520049"/>
              <a:chOff x="540000" y="3400125"/>
              <a:chExt cx="11263321" cy="520049"/>
            </a:xfrm>
          </p:grpSpPr>
          <p:sp>
            <p:nvSpPr>
              <p:cNvPr id="34" name="Arrow 1">
                <a:extLst>
                  <a:ext uri="{FF2B5EF4-FFF2-40B4-BE49-F238E27FC236}">
                    <a16:creationId xmlns:a16="http://schemas.microsoft.com/office/drawing/2014/main" id="{0C3FB9E5-2881-3C4E-961F-963C432D5553}"/>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1</a:t>
                </a:r>
              </a:p>
            </p:txBody>
          </p:sp>
          <p:sp>
            <p:nvSpPr>
              <p:cNvPr id="35" name="Arrow 2">
                <a:extLst>
                  <a:ext uri="{FF2B5EF4-FFF2-40B4-BE49-F238E27FC236}">
                    <a16:creationId xmlns:a16="http://schemas.microsoft.com/office/drawing/2014/main" id="{99E7FC74-59E6-A14F-9FDB-CEB716FE1E1F}"/>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2</a:t>
                </a:r>
              </a:p>
            </p:txBody>
          </p:sp>
          <p:sp>
            <p:nvSpPr>
              <p:cNvPr id="36" name="Arrow 3">
                <a:extLst>
                  <a:ext uri="{FF2B5EF4-FFF2-40B4-BE49-F238E27FC236}">
                    <a16:creationId xmlns:a16="http://schemas.microsoft.com/office/drawing/2014/main" id="{7ADF6872-330B-864B-9AAA-07459B54E7DA}"/>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3</a:t>
                </a:r>
              </a:p>
            </p:txBody>
          </p:sp>
          <p:sp>
            <p:nvSpPr>
              <p:cNvPr id="37" name="Arrow 4">
                <a:extLst>
                  <a:ext uri="{FF2B5EF4-FFF2-40B4-BE49-F238E27FC236}">
                    <a16:creationId xmlns:a16="http://schemas.microsoft.com/office/drawing/2014/main" id="{7EF50125-F525-E940-ACFC-006F72EB4030}"/>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38" name="Arrow 5">
                <a:extLst>
                  <a:ext uri="{FF2B5EF4-FFF2-40B4-BE49-F238E27FC236}">
                    <a16:creationId xmlns:a16="http://schemas.microsoft.com/office/drawing/2014/main" id="{2A2B3539-F247-194B-BA98-E953CB17CA79}"/>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39" name="Arrow 6">
                <a:extLst>
                  <a:ext uri="{FF2B5EF4-FFF2-40B4-BE49-F238E27FC236}">
                    <a16:creationId xmlns:a16="http://schemas.microsoft.com/office/drawing/2014/main" id="{B33535C8-2E16-FD4E-AAE8-6BF1195DCB7F}"/>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26" name="Line">
              <a:extLst>
                <a:ext uri="{FF2B5EF4-FFF2-40B4-BE49-F238E27FC236}">
                  <a16:creationId xmlns:a16="http://schemas.microsoft.com/office/drawing/2014/main" id="{A2751F86-1868-214F-BE45-C169EDA9D43C}"/>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7" name="Line">
              <a:extLst>
                <a:ext uri="{FF2B5EF4-FFF2-40B4-BE49-F238E27FC236}">
                  <a16:creationId xmlns:a16="http://schemas.microsoft.com/office/drawing/2014/main" id="{102ED534-E475-064B-B7DF-E421312F3E4E}"/>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8" name="Line">
              <a:extLst>
                <a:ext uri="{FF2B5EF4-FFF2-40B4-BE49-F238E27FC236}">
                  <a16:creationId xmlns:a16="http://schemas.microsoft.com/office/drawing/2014/main" id="{FDD4F7E7-EBDA-DD45-9521-DE50E9973D64}"/>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9" name="Line">
              <a:extLst>
                <a:ext uri="{FF2B5EF4-FFF2-40B4-BE49-F238E27FC236}">
                  <a16:creationId xmlns:a16="http://schemas.microsoft.com/office/drawing/2014/main" id="{700650A6-58E6-AB40-82F3-C0FC68404335}"/>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30" name="Line">
              <a:extLst>
                <a:ext uri="{FF2B5EF4-FFF2-40B4-BE49-F238E27FC236}">
                  <a16:creationId xmlns:a16="http://schemas.microsoft.com/office/drawing/2014/main" id="{4FCB64BA-102A-3C45-99A3-357044D597E3}"/>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31" name="Line">
              <a:extLst>
                <a:ext uri="{FF2B5EF4-FFF2-40B4-BE49-F238E27FC236}">
                  <a16:creationId xmlns:a16="http://schemas.microsoft.com/office/drawing/2014/main" id="{26DF1BE8-9C7F-6B46-8631-3E0A1F4D6C02}"/>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grpSp>
        <p:nvGrpSpPr>
          <p:cNvPr id="40" name="Gruppieren 6">
            <a:extLst>
              <a:ext uri="{FF2B5EF4-FFF2-40B4-BE49-F238E27FC236}">
                <a16:creationId xmlns:a16="http://schemas.microsoft.com/office/drawing/2014/main" id="{E8752935-7AE1-714E-8538-B2703C1971B4}"/>
              </a:ext>
            </a:extLst>
          </p:cNvPr>
          <p:cNvGrpSpPr/>
          <p:nvPr userDrawn="1"/>
        </p:nvGrpSpPr>
        <p:grpSpPr>
          <a:xfrm>
            <a:off x="587877" y="2056686"/>
            <a:ext cx="10480915" cy="4148046"/>
            <a:chOff x="540000" y="1618968"/>
            <a:chExt cx="11263321" cy="4457700"/>
          </a:xfrm>
        </p:grpSpPr>
        <p:grpSp>
          <p:nvGrpSpPr>
            <p:cNvPr id="42" name="TIMELINE">
              <a:extLst>
                <a:ext uri="{FF2B5EF4-FFF2-40B4-BE49-F238E27FC236}">
                  <a16:creationId xmlns:a16="http://schemas.microsoft.com/office/drawing/2014/main" id="{F1BD3191-A54E-1142-93A4-6A6CC9F84A43}"/>
                </a:ext>
              </a:extLst>
            </p:cNvPr>
            <p:cNvGrpSpPr/>
            <p:nvPr/>
          </p:nvGrpSpPr>
          <p:grpSpPr bwMode="gray">
            <a:xfrm>
              <a:off x="540000" y="3591297"/>
              <a:ext cx="11263321" cy="520049"/>
              <a:chOff x="540000" y="3400125"/>
              <a:chExt cx="11263321" cy="520049"/>
            </a:xfrm>
          </p:grpSpPr>
          <p:sp>
            <p:nvSpPr>
              <p:cNvPr id="60" name="Arrow 1">
                <a:extLst>
                  <a:ext uri="{FF2B5EF4-FFF2-40B4-BE49-F238E27FC236}">
                    <a16:creationId xmlns:a16="http://schemas.microsoft.com/office/drawing/2014/main" id="{03B34775-305B-3640-AA1D-362B6C52ABD0}"/>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61" name="Arrow 2">
                <a:extLst>
                  <a:ext uri="{FF2B5EF4-FFF2-40B4-BE49-F238E27FC236}">
                    <a16:creationId xmlns:a16="http://schemas.microsoft.com/office/drawing/2014/main" id="{5F7B57D2-3F46-7948-B6F4-E05C2E9AF157}"/>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62" name="Arrow 3">
                <a:extLst>
                  <a:ext uri="{FF2B5EF4-FFF2-40B4-BE49-F238E27FC236}">
                    <a16:creationId xmlns:a16="http://schemas.microsoft.com/office/drawing/2014/main" id="{FF64F88B-6C07-9B4C-83C3-CFC55163C9FD}"/>
                  </a:ext>
                </a:extLst>
              </p:cNvPr>
              <p:cNvSpPr>
                <a:spLocks noChangeArrowheads="1"/>
              </p:cNvSpPr>
              <p:nvPr/>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63" name="Arrow 4">
                <a:extLst>
                  <a:ext uri="{FF2B5EF4-FFF2-40B4-BE49-F238E27FC236}">
                    <a16:creationId xmlns:a16="http://schemas.microsoft.com/office/drawing/2014/main" id="{82AC581E-1BBC-2A49-98B6-4193A2B358A7}"/>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64" name="Arrow 5">
                <a:extLst>
                  <a:ext uri="{FF2B5EF4-FFF2-40B4-BE49-F238E27FC236}">
                    <a16:creationId xmlns:a16="http://schemas.microsoft.com/office/drawing/2014/main" id="{8A247C2F-9063-1F42-99A0-665ACC30DD1B}"/>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70" name="Arrow 6">
                <a:extLst>
                  <a:ext uri="{FF2B5EF4-FFF2-40B4-BE49-F238E27FC236}">
                    <a16:creationId xmlns:a16="http://schemas.microsoft.com/office/drawing/2014/main" id="{1372C1BA-0340-5B4E-99DB-62D041E2F2FA}"/>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45" name="Line">
              <a:extLst>
                <a:ext uri="{FF2B5EF4-FFF2-40B4-BE49-F238E27FC236}">
                  <a16:creationId xmlns:a16="http://schemas.microsoft.com/office/drawing/2014/main" id="{75B33F13-2E1B-404F-BE0D-A747778E6FF6}"/>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7" name="Line">
              <a:extLst>
                <a:ext uri="{FF2B5EF4-FFF2-40B4-BE49-F238E27FC236}">
                  <a16:creationId xmlns:a16="http://schemas.microsoft.com/office/drawing/2014/main" id="{17C5ED7D-F4EC-F74A-9D76-9796C2549E50}"/>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9" name="Line">
              <a:extLst>
                <a:ext uri="{FF2B5EF4-FFF2-40B4-BE49-F238E27FC236}">
                  <a16:creationId xmlns:a16="http://schemas.microsoft.com/office/drawing/2014/main" id="{B0811872-CC7E-DC43-99A2-011CDB646D7F}"/>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1" name="Line">
              <a:extLst>
                <a:ext uri="{FF2B5EF4-FFF2-40B4-BE49-F238E27FC236}">
                  <a16:creationId xmlns:a16="http://schemas.microsoft.com/office/drawing/2014/main" id="{331455C9-B23C-2447-BBB4-10A5B7ED39AC}"/>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8" name="Line">
              <a:extLst>
                <a:ext uri="{FF2B5EF4-FFF2-40B4-BE49-F238E27FC236}">
                  <a16:creationId xmlns:a16="http://schemas.microsoft.com/office/drawing/2014/main" id="{0AF5C9C3-231C-9747-97A0-13201288F9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9" name="Line">
              <a:extLst>
                <a:ext uri="{FF2B5EF4-FFF2-40B4-BE49-F238E27FC236}">
                  <a16:creationId xmlns:a16="http://schemas.microsoft.com/office/drawing/2014/main" id="{BF7DA2D3-E47C-F64E-B713-D08B9E209264}"/>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3" name="Date Placeholder 2">
            <a:extLst>
              <a:ext uri="{FF2B5EF4-FFF2-40B4-BE49-F238E27FC236}">
                <a16:creationId xmlns:a16="http://schemas.microsoft.com/office/drawing/2014/main" id="{6FF06BA3-6784-E547-88F3-CBAAC862BF3C}"/>
              </a:ext>
            </a:extLst>
          </p:cNvPr>
          <p:cNvSpPr>
            <a:spLocks noGrp="1"/>
          </p:cNvSpPr>
          <p:nvPr>
            <p:ph type="dt" sz="half" idx="18"/>
          </p:nvPr>
        </p:nvSpPr>
        <p:spPr/>
        <p:txBody>
          <a:bodyPr/>
          <a:lstStyle/>
          <a:p>
            <a:r>
              <a:rPr lang="en-US"/>
              <a:t>©2020 Teradata</a:t>
            </a:r>
          </a:p>
        </p:txBody>
      </p:sp>
    </p:spTree>
    <p:extLst>
      <p:ext uri="{BB962C8B-B14F-4D97-AF65-F5344CB8AC3E}">
        <p14:creationId xmlns:p14="http://schemas.microsoft.com/office/powerpoint/2010/main" val="40852881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4" name="Rectangle 83">
            <a:extLst>
              <a:ext uri="{FF2B5EF4-FFF2-40B4-BE49-F238E27FC236}">
                <a16:creationId xmlns:a16="http://schemas.microsoft.com/office/drawing/2014/main" id="{E273BD0A-F184-2D4A-8E7A-4C73D6EF9122}"/>
              </a:ext>
            </a:extLst>
          </p:cNvPr>
          <p:cNvSpPr/>
          <p:nvPr userDrawn="1"/>
        </p:nvSpPr>
        <p:spPr>
          <a:xfrm>
            <a:off x="3214194" y="280314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1" name="Rectangle 90">
            <a:extLst>
              <a:ext uri="{FF2B5EF4-FFF2-40B4-BE49-F238E27FC236}">
                <a16:creationId xmlns:a16="http://schemas.microsoft.com/office/drawing/2014/main" id="{45168E04-3B11-D542-9A86-C02466FBE672}"/>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2" name="Rectangle 91">
            <a:extLst>
              <a:ext uri="{FF2B5EF4-FFF2-40B4-BE49-F238E27FC236}">
                <a16:creationId xmlns:a16="http://schemas.microsoft.com/office/drawing/2014/main" id="{CC6861D9-D464-5540-AADF-316A580A80E4}"/>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3" name="Rectangle 92">
            <a:extLst>
              <a:ext uri="{FF2B5EF4-FFF2-40B4-BE49-F238E27FC236}">
                <a16:creationId xmlns:a16="http://schemas.microsoft.com/office/drawing/2014/main" id="{9F6ED957-BABB-584F-98FC-5F0B371A0A79}"/>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4" name="Rectangle 93">
            <a:extLst>
              <a:ext uri="{FF2B5EF4-FFF2-40B4-BE49-F238E27FC236}">
                <a16:creationId xmlns:a16="http://schemas.microsoft.com/office/drawing/2014/main" id="{CC625CBC-B8BF-304A-B813-17E6CB0A673B}"/>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5" name="Rectangle 94">
            <a:extLst>
              <a:ext uri="{FF2B5EF4-FFF2-40B4-BE49-F238E27FC236}">
                <a16:creationId xmlns:a16="http://schemas.microsoft.com/office/drawing/2014/main" id="{0A5AD311-C1B6-5F41-9A28-A009E0DB34FC}"/>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rgbClr val="394951"/>
                </a:solidFill>
              </a:defRPr>
            </a:lvl1pPr>
          </a:lstStyle>
          <a:p>
            <a:pPr lvl="0"/>
            <a:r>
              <a:rPr lang="en-US"/>
              <a:t>Subtitle Placeholder</a:t>
            </a:r>
          </a:p>
        </p:txBody>
      </p:sp>
      <p:grpSp>
        <p:nvGrpSpPr>
          <p:cNvPr id="16" name="Group 15">
            <a:extLst>
              <a:ext uri="{FF2B5EF4-FFF2-40B4-BE49-F238E27FC236}">
                <a16:creationId xmlns:a16="http://schemas.microsoft.com/office/drawing/2014/main" id="{E4886E55-CD23-9249-AAEF-1C13B3F22805}"/>
              </a:ext>
            </a:extLst>
          </p:cNvPr>
          <p:cNvGrpSpPr/>
          <p:nvPr/>
        </p:nvGrpSpPr>
        <p:grpSpPr>
          <a:xfrm>
            <a:off x="3853826" y="1990216"/>
            <a:ext cx="949556" cy="3823133"/>
            <a:chOff x="2468433" y="4038600"/>
            <a:chExt cx="828692" cy="340321"/>
          </a:xfrm>
        </p:grpSpPr>
        <p:cxnSp>
          <p:nvCxnSpPr>
            <p:cNvPr id="17" name="Straight Connector 16">
              <a:extLst>
                <a:ext uri="{FF2B5EF4-FFF2-40B4-BE49-F238E27FC236}">
                  <a16:creationId xmlns:a16="http://schemas.microsoft.com/office/drawing/2014/main" id="{120AFCE2-DAC9-5240-905D-8E15B5F425EE}"/>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050D217-E2EA-A149-A4D7-B7CDD878119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FB8F2EB-7E11-094B-AB32-E7230C3B059E}"/>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B903C21-E7E1-2947-AB80-A6A984231A66}"/>
              </a:ext>
            </a:extLst>
          </p:cNvPr>
          <p:cNvGrpSpPr/>
          <p:nvPr/>
        </p:nvGrpSpPr>
        <p:grpSpPr>
          <a:xfrm>
            <a:off x="5809217" y="1990216"/>
            <a:ext cx="949556" cy="3823133"/>
            <a:chOff x="2468433" y="4038600"/>
            <a:chExt cx="828692" cy="340321"/>
          </a:xfrm>
        </p:grpSpPr>
        <p:cxnSp>
          <p:nvCxnSpPr>
            <p:cNvPr id="21" name="Straight Connector 20">
              <a:extLst>
                <a:ext uri="{FF2B5EF4-FFF2-40B4-BE49-F238E27FC236}">
                  <a16:creationId xmlns:a16="http://schemas.microsoft.com/office/drawing/2014/main" id="{77BC5720-6DB2-ED48-8DFF-E113656F9BD9}"/>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385D01-BEDD-A84B-9B47-30F8D2A254B8}"/>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7F6743-450C-084C-86B4-CEDF9FD5E904}"/>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2F1ADE9-FEF3-A14A-B4C2-95C4E3C12AD0}"/>
              </a:ext>
            </a:extLst>
          </p:cNvPr>
          <p:cNvGrpSpPr/>
          <p:nvPr/>
        </p:nvGrpSpPr>
        <p:grpSpPr>
          <a:xfrm>
            <a:off x="7668267" y="1990216"/>
            <a:ext cx="949556" cy="3823133"/>
            <a:chOff x="2468433" y="4038600"/>
            <a:chExt cx="828692" cy="340321"/>
          </a:xfrm>
        </p:grpSpPr>
        <p:cxnSp>
          <p:nvCxnSpPr>
            <p:cNvPr id="25" name="Straight Connector 24">
              <a:extLst>
                <a:ext uri="{FF2B5EF4-FFF2-40B4-BE49-F238E27FC236}">
                  <a16:creationId xmlns:a16="http://schemas.microsoft.com/office/drawing/2014/main" id="{2F0407F4-8E41-444B-A363-8688027FABE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73C2E1-89AB-6D4A-BA67-F5E90160E9FC}"/>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00F0CDC-804E-0D4E-8CC0-4CF26918B8F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14F6317F-1407-804D-9EA4-B5156F8AB153}"/>
              </a:ext>
            </a:extLst>
          </p:cNvPr>
          <p:cNvGrpSpPr/>
          <p:nvPr/>
        </p:nvGrpSpPr>
        <p:grpSpPr>
          <a:xfrm>
            <a:off x="9470044" y="1990216"/>
            <a:ext cx="949556" cy="3823133"/>
            <a:chOff x="2468433" y="4038600"/>
            <a:chExt cx="828692" cy="340321"/>
          </a:xfrm>
        </p:grpSpPr>
        <p:cxnSp>
          <p:nvCxnSpPr>
            <p:cNvPr id="29" name="Straight Connector 28">
              <a:extLst>
                <a:ext uri="{FF2B5EF4-FFF2-40B4-BE49-F238E27FC236}">
                  <a16:creationId xmlns:a16="http://schemas.microsoft.com/office/drawing/2014/main" id="{7E03F67A-713C-754E-8A3C-E2497E8592A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B600AD-FF72-B143-B864-95C3E751EAE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526E62-E9E5-6D4C-B5C8-2828F5FB201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12524C48-C6AB-6741-9A61-977DC5EA4A70}"/>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1</a:t>
            </a:r>
            <a:br>
              <a:rPr lang="en-US" sz="1600">
                <a:solidFill>
                  <a:srgbClr val="3C3C3B"/>
                </a:solidFill>
              </a:rPr>
            </a:br>
            <a:r>
              <a:rPr lang="en-US" sz="160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2</a:t>
            </a:r>
            <a:br>
              <a:rPr lang="en-US" sz="1600">
                <a:solidFill>
                  <a:srgbClr val="3C3C3B"/>
                </a:solidFill>
              </a:rPr>
            </a:br>
            <a:r>
              <a:rPr lang="en-US" sz="160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3</a:t>
            </a:r>
            <a:br>
              <a:rPr lang="en-US" sz="1600">
                <a:solidFill>
                  <a:srgbClr val="3C3C3B"/>
                </a:solidFill>
              </a:rPr>
            </a:br>
            <a:r>
              <a:rPr lang="en-US" sz="160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4</a:t>
            </a:r>
            <a:br>
              <a:rPr lang="en-US" sz="1600">
                <a:solidFill>
                  <a:srgbClr val="3C3C3B"/>
                </a:solidFill>
              </a:rPr>
            </a:br>
            <a:r>
              <a:rPr lang="en-US" sz="160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5</a:t>
            </a:r>
            <a:br>
              <a:rPr lang="en-US" sz="1600">
                <a:solidFill>
                  <a:srgbClr val="3C3C3B"/>
                </a:solidFill>
              </a:rPr>
            </a:br>
            <a:r>
              <a:rPr lang="en-US" sz="1600">
                <a:solidFill>
                  <a:srgbClr val="3C3C3B"/>
                </a:solidFill>
              </a:rPr>
              <a:t>This is a placeholder</a:t>
            </a:r>
          </a:p>
        </p:txBody>
      </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6" name="TextBox 85">
            <a:extLst>
              <a:ext uri="{FF2B5EF4-FFF2-40B4-BE49-F238E27FC236}">
                <a16:creationId xmlns:a16="http://schemas.microsoft.com/office/drawing/2014/main" id="{3ACA67FE-E27B-5141-868A-E310F8D2F308}"/>
              </a:ext>
            </a:extLst>
          </p:cNvPr>
          <p:cNvSpPr txBox="1"/>
          <p:nvPr/>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sp>
        <p:nvSpPr>
          <p:cNvPr id="44" name="Rectangle 43">
            <a:extLst>
              <a:ext uri="{FF2B5EF4-FFF2-40B4-BE49-F238E27FC236}">
                <a16:creationId xmlns:a16="http://schemas.microsoft.com/office/drawing/2014/main" id="{E706BAAE-A4B9-1849-81E7-BCD6CAB0E6EE}"/>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5" name="Rectangle 44">
            <a:extLst>
              <a:ext uri="{FF2B5EF4-FFF2-40B4-BE49-F238E27FC236}">
                <a16:creationId xmlns:a16="http://schemas.microsoft.com/office/drawing/2014/main" id="{97070A89-EBF4-774D-9668-ED8234298ED3}"/>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6" name="Rectangle 45">
            <a:extLst>
              <a:ext uri="{FF2B5EF4-FFF2-40B4-BE49-F238E27FC236}">
                <a16:creationId xmlns:a16="http://schemas.microsoft.com/office/drawing/2014/main" id="{1268B0E4-877D-0445-A7D3-AB79AADACE4D}"/>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7" name="Rectangle 46">
            <a:extLst>
              <a:ext uri="{FF2B5EF4-FFF2-40B4-BE49-F238E27FC236}">
                <a16:creationId xmlns:a16="http://schemas.microsoft.com/office/drawing/2014/main" id="{CF72BEF4-FA8B-5349-A513-C607DF6DF667}"/>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8" name="Rectangle 47">
            <a:extLst>
              <a:ext uri="{FF2B5EF4-FFF2-40B4-BE49-F238E27FC236}">
                <a16:creationId xmlns:a16="http://schemas.microsoft.com/office/drawing/2014/main" id="{4C6E35F8-1A05-E84B-8EF4-0A964F2A01E1}"/>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nvGrpSpPr>
          <p:cNvPr id="49" name="Group 48">
            <a:extLst>
              <a:ext uri="{FF2B5EF4-FFF2-40B4-BE49-F238E27FC236}">
                <a16:creationId xmlns:a16="http://schemas.microsoft.com/office/drawing/2014/main" id="{27CE89E9-3B90-3D42-9940-1D55C00C3C50}"/>
              </a:ext>
            </a:extLst>
          </p:cNvPr>
          <p:cNvGrpSpPr/>
          <p:nvPr/>
        </p:nvGrpSpPr>
        <p:grpSpPr>
          <a:xfrm>
            <a:off x="3853826" y="1990216"/>
            <a:ext cx="949556" cy="3823133"/>
            <a:chOff x="2468433" y="4038600"/>
            <a:chExt cx="828692" cy="340321"/>
          </a:xfrm>
        </p:grpSpPr>
        <p:cxnSp>
          <p:nvCxnSpPr>
            <p:cNvPr id="50" name="Straight Connector 49">
              <a:extLst>
                <a:ext uri="{FF2B5EF4-FFF2-40B4-BE49-F238E27FC236}">
                  <a16:creationId xmlns:a16="http://schemas.microsoft.com/office/drawing/2014/main" id="{E3A7FFBC-22C4-EE48-93C2-0D1F3EB59AAC}"/>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2AF4AE-ACF2-4F41-BFFF-936ED152BB2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62F0E6-6B25-7B4D-BCEF-A0E7B8C9130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12C40A8C-FD85-2047-B167-28A674ACD5F7}"/>
              </a:ext>
            </a:extLst>
          </p:cNvPr>
          <p:cNvGrpSpPr/>
          <p:nvPr/>
        </p:nvGrpSpPr>
        <p:grpSpPr>
          <a:xfrm>
            <a:off x="5809217" y="1990216"/>
            <a:ext cx="949556" cy="3823133"/>
            <a:chOff x="2468433" y="4038600"/>
            <a:chExt cx="828692" cy="340321"/>
          </a:xfrm>
        </p:grpSpPr>
        <p:cxnSp>
          <p:nvCxnSpPr>
            <p:cNvPr id="54" name="Straight Connector 53">
              <a:extLst>
                <a:ext uri="{FF2B5EF4-FFF2-40B4-BE49-F238E27FC236}">
                  <a16:creationId xmlns:a16="http://schemas.microsoft.com/office/drawing/2014/main" id="{DE84E91E-29C4-BF44-9B2B-1743FDA466C1}"/>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1175D-1798-774B-AE86-3D00277036A7}"/>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8C799C-66CD-2346-AD93-6B370D495CC7}"/>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C4D1D1E6-895E-4B45-B1F9-B01F86A55C79}"/>
              </a:ext>
            </a:extLst>
          </p:cNvPr>
          <p:cNvGrpSpPr/>
          <p:nvPr/>
        </p:nvGrpSpPr>
        <p:grpSpPr>
          <a:xfrm>
            <a:off x="7668267" y="1990216"/>
            <a:ext cx="949556" cy="3823133"/>
            <a:chOff x="2468433" y="4038600"/>
            <a:chExt cx="828692" cy="340321"/>
          </a:xfrm>
        </p:grpSpPr>
        <p:cxnSp>
          <p:nvCxnSpPr>
            <p:cNvPr id="58" name="Straight Connector 57">
              <a:extLst>
                <a:ext uri="{FF2B5EF4-FFF2-40B4-BE49-F238E27FC236}">
                  <a16:creationId xmlns:a16="http://schemas.microsoft.com/office/drawing/2014/main" id="{5666CBE9-58E4-114C-AB40-AE78BE9BF5C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D01D5AD-C12D-B049-8B26-1824682A5E02}"/>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7D925E-A4F8-7C46-AFF9-7A5F97C31CA8}"/>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68970F5B-3607-174A-BE91-59BDF780AEF6}"/>
              </a:ext>
            </a:extLst>
          </p:cNvPr>
          <p:cNvGrpSpPr/>
          <p:nvPr/>
        </p:nvGrpSpPr>
        <p:grpSpPr>
          <a:xfrm>
            <a:off x="9470044" y="1990216"/>
            <a:ext cx="949556" cy="3823133"/>
            <a:chOff x="2468433" y="4038600"/>
            <a:chExt cx="828692" cy="340321"/>
          </a:xfrm>
        </p:grpSpPr>
        <p:cxnSp>
          <p:nvCxnSpPr>
            <p:cNvPr id="62" name="Straight Connector 61">
              <a:extLst>
                <a:ext uri="{FF2B5EF4-FFF2-40B4-BE49-F238E27FC236}">
                  <a16:creationId xmlns:a16="http://schemas.microsoft.com/office/drawing/2014/main" id="{40184F93-05BA-054F-A30B-B680E58A651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A906906-3B97-EF4F-85D5-D8C75836582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359F99-AA6C-214E-8D3D-14C5997BBF0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AC5B7676-515F-9D48-821E-03665ABA4853}"/>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90BA16E-23CC-CA49-9331-DAE9DEADF2A1}"/>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310795-569A-7C4A-8715-75DE4A3ECD0C}"/>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D6630CC-2986-654F-802E-CB30A151F607}"/>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789D430-0CC9-9D43-B325-92692452D944}"/>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29D7033-A453-074D-A580-A57230D1CB92}"/>
              </a:ext>
            </a:extLst>
          </p:cNvPr>
          <p:cNvSpPr txBox="1"/>
          <p:nvPr/>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72" name="TextBox 71">
            <a:extLst>
              <a:ext uri="{FF2B5EF4-FFF2-40B4-BE49-F238E27FC236}">
                <a16:creationId xmlns:a16="http://schemas.microsoft.com/office/drawing/2014/main" id="{8E418A7E-7BAA-924C-86BC-19D3A9B6D2C9}"/>
              </a:ext>
            </a:extLst>
          </p:cNvPr>
          <p:cNvSpPr txBox="1"/>
          <p:nvPr/>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73" name="TextBox 72">
            <a:extLst>
              <a:ext uri="{FF2B5EF4-FFF2-40B4-BE49-F238E27FC236}">
                <a16:creationId xmlns:a16="http://schemas.microsoft.com/office/drawing/2014/main" id="{B375A476-8853-604A-A600-946F7FCCEAF1}"/>
              </a:ext>
            </a:extLst>
          </p:cNvPr>
          <p:cNvSpPr txBox="1"/>
          <p:nvPr/>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79" name="TextBox 78">
            <a:extLst>
              <a:ext uri="{FF2B5EF4-FFF2-40B4-BE49-F238E27FC236}">
                <a16:creationId xmlns:a16="http://schemas.microsoft.com/office/drawing/2014/main" id="{C9982117-52EF-9644-B620-65F2A921007E}"/>
              </a:ext>
            </a:extLst>
          </p:cNvPr>
          <p:cNvSpPr txBox="1"/>
          <p:nvPr/>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grpSp>
        <p:nvGrpSpPr>
          <p:cNvPr id="98" name="Group 97">
            <a:extLst>
              <a:ext uri="{FF2B5EF4-FFF2-40B4-BE49-F238E27FC236}">
                <a16:creationId xmlns:a16="http://schemas.microsoft.com/office/drawing/2014/main" id="{40A5FFCA-4660-2F47-B7BC-3CD1BF36A759}"/>
              </a:ext>
            </a:extLst>
          </p:cNvPr>
          <p:cNvGrpSpPr/>
          <p:nvPr userDrawn="1"/>
        </p:nvGrpSpPr>
        <p:grpSpPr>
          <a:xfrm>
            <a:off x="3853826" y="1990216"/>
            <a:ext cx="949556" cy="3823133"/>
            <a:chOff x="2468433" y="4038600"/>
            <a:chExt cx="828692" cy="340321"/>
          </a:xfrm>
        </p:grpSpPr>
        <p:cxnSp>
          <p:nvCxnSpPr>
            <p:cNvPr id="99" name="Straight Connector 98">
              <a:extLst>
                <a:ext uri="{FF2B5EF4-FFF2-40B4-BE49-F238E27FC236}">
                  <a16:creationId xmlns:a16="http://schemas.microsoft.com/office/drawing/2014/main" id="{9AD77AE8-B5A4-F54C-AF79-BBEBCA1226B9}"/>
                </a:ext>
              </a:extLst>
            </p:cNvPr>
            <p:cNvCxnSpPr/>
            <p:nvPr/>
          </p:nvCxnSpPr>
          <p:spPr>
            <a:xfrm>
              <a:off x="2468433"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FCE602E-8406-B243-B4D5-AC0FD1277CB1}"/>
                </a:ext>
              </a:extLst>
            </p:cNvPr>
            <p:cNvCxnSpPr/>
            <p:nvPr/>
          </p:nvCxnSpPr>
          <p:spPr>
            <a:xfrm>
              <a:off x="2882779"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89FD107-EE3D-D448-A4CB-9D0D1A3553EF}"/>
                </a:ext>
              </a:extLst>
            </p:cNvPr>
            <p:cNvCxnSpPr/>
            <p:nvPr/>
          </p:nvCxnSpPr>
          <p:spPr>
            <a:xfrm>
              <a:off x="3297125"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9CD8E47B-A45E-1B49-917B-7965AEB652DA}"/>
              </a:ext>
            </a:extLst>
          </p:cNvPr>
          <p:cNvGrpSpPr/>
          <p:nvPr userDrawn="1"/>
        </p:nvGrpSpPr>
        <p:grpSpPr>
          <a:xfrm>
            <a:off x="5809217" y="1990216"/>
            <a:ext cx="949556" cy="3823133"/>
            <a:chOff x="2468433" y="4038600"/>
            <a:chExt cx="828692" cy="340321"/>
          </a:xfrm>
        </p:grpSpPr>
        <p:cxnSp>
          <p:nvCxnSpPr>
            <p:cNvPr id="103" name="Straight Connector 102">
              <a:extLst>
                <a:ext uri="{FF2B5EF4-FFF2-40B4-BE49-F238E27FC236}">
                  <a16:creationId xmlns:a16="http://schemas.microsoft.com/office/drawing/2014/main" id="{439EF452-132B-0E43-A993-58C254774726}"/>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21E1923-3840-1F40-BC08-0C2C7E05466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C12BB14-71E8-124E-A367-3BC1F1CD26C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B067D3C-5FEC-A840-9D59-BF1317951ECB}"/>
              </a:ext>
            </a:extLst>
          </p:cNvPr>
          <p:cNvGrpSpPr/>
          <p:nvPr userDrawn="1"/>
        </p:nvGrpSpPr>
        <p:grpSpPr>
          <a:xfrm>
            <a:off x="7668267" y="1990216"/>
            <a:ext cx="949556" cy="3823133"/>
            <a:chOff x="2468433" y="4038600"/>
            <a:chExt cx="828692" cy="340321"/>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20A4D1C-9C28-BD4A-B4B5-A90B1DC1E258}"/>
              </a:ext>
            </a:extLst>
          </p:cNvPr>
          <p:cNvGrpSpPr/>
          <p:nvPr userDrawn="1"/>
        </p:nvGrpSpPr>
        <p:grpSpPr>
          <a:xfrm>
            <a:off x="9470044" y="1990216"/>
            <a:ext cx="949556" cy="3823133"/>
            <a:chOff x="2468433" y="4038600"/>
            <a:chExt cx="828692" cy="340321"/>
          </a:xfrm>
        </p:grpSpPr>
        <p:cxnSp>
          <p:nvCxnSpPr>
            <p:cNvPr id="111" name="Straight Connector 110">
              <a:extLst>
                <a:ext uri="{FF2B5EF4-FFF2-40B4-BE49-F238E27FC236}">
                  <a16:creationId xmlns:a16="http://schemas.microsoft.com/office/drawing/2014/main" id="{9B2CD111-05A0-EB49-A36B-6D24D7BDBFAD}"/>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114" name="Straight Connector 113">
            <a:extLst>
              <a:ext uri="{FF2B5EF4-FFF2-40B4-BE49-F238E27FC236}">
                <a16:creationId xmlns:a16="http://schemas.microsoft.com/office/drawing/2014/main" id="{136D1D8D-3AD1-4E47-AB18-A6094FC2C8E5}"/>
              </a:ext>
            </a:extLst>
          </p:cNvPr>
          <p:cNvCxnSpPr>
            <a:cxnSpLocks/>
          </p:cNvCxnSpPr>
          <p:nvPr userDrawn="1"/>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057E39-430F-FE46-BDC1-41F4DC2C7CC2}"/>
              </a:ext>
            </a:extLst>
          </p:cNvPr>
          <p:cNvCxnSpPr>
            <a:cxnSpLocks/>
          </p:cNvCxnSpPr>
          <p:nvPr userDrawn="1"/>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3F3BA0-7829-5A42-BCF6-2822E8713521}"/>
              </a:ext>
            </a:extLst>
          </p:cNvPr>
          <p:cNvCxnSpPr>
            <a:cxnSpLocks/>
          </p:cNvCxnSpPr>
          <p:nvPr userDrawn="1"/>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266AC6A-0195-D44C-9F0C-E28D94A1A414}"/>
              </a:ext>
            </a:extLst>
          </p:cNvPr>
          <p:cNvCxnSpPr>
            <a:cxnSpLocks/>
          </p:cNvCxnSpPr>
          <p:nvPr userDrawn="1"/>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C1EB67F-9BB2-DD45-9FA9-518C4C3673D5}"/>
              </a:ext>
            </a:extLst>
          </p:cNvPr>
          <p:cNvCxnSpPr>
            <a:cxnSpLocks/>
          </p:cNvCxnSpPr>
          <p:nvPr userDrawn="1"/>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9126D56-2AF5-A64F-8D11-436F40F3AD3E}"/>
              </a:ext>
            </a:extLst>
          </p:cNvPr>
          <p:cNvSpPr txBox="1"/>
          <p:nvPr userDrawn="1"/>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121" name="TextBox 120">
            <a:extLst>
              <a:ext uri="{FF2B5EF4-FFF2-40B4-BE49-F238E27FC236}">
                <a16:creationId xmlns:a16="http://schemas.microsoft.com/office/drawing/2014/main" id="{3A54135D-3E3F-CA45-905E-8266A21B17CC}"/>
              </a:ext>
            </a:extLst>
          </p:cNvPr>
          <p:cNvSpPr txBox="1"/>
          <p:nvPr userDrawn="1"/>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122" name="TextBox 121">
            <a:extLst>
              <a:ext uri="{FF2B5EF4-FFF2-40B4-BE49-F238E27FC236}">
                <a16:creationId xmlns:a16="http://schemas.microsoft.com/office/drawing/2014/main" id="{5B2DB575-D68A-E948-AF28-24C88612F8A3}"/>
              </a:ext>
            </a:extLst>
          </p:cNvPr>
          <p:cNvSpPr txBox="1"/>
          <p:nvPr userDrawn="1"/>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123" name="TextBox 122">
            <a:extLst>
              <a:ext uri="{FF2B5EF4-FFF2-40B4-BE49-F238E27FC236}">
                <a16:creationId xmlns:a16="http://schemas.microsoft.com/office/drawing/2014/main" id="{6742C25D-782C-C94D-91EB-EFA381CC181B}"/>
              </a:ext>
            </a:extLst>
          </p:cNvPr>
          <p:cNvSpPr txBox="1"/>
          <p:nvPr userDrawn="1"/>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sp>
        <p:nvSpPr>
          <p:cNvPr id="3" name="Date Placeholder 2">
            <a:extLst>
              <a:ext uri="{FF2B5EF4-FFF2-40B4-BE49-F238E27FC236}">
                <a16:creationId xmlns:a16="http://schemas.microsoft.com/office/drawing/2014/main" id="{187C76F4-D6CE-9448-9637-B895934B0086}"/>
              </a:ext>
            </a:extLst>
          </p:cNvPr>
          <p:cNvSpPr>
            <a:spLocks noGrp="1"/>
          </p:cNvSpPr>
          <p:nvPr>
            <p:ph type="dt" sz="half" idx="21"/>
          </p:nvPr>
        </p:nvSpPr>
        <p:spPr/>
        <p:txBody>
          <a:bodyPr/>
          <a:lstStyle/>
          <a:p>
            <a:r>
              <a:rPr lang="en-US"/>
              <a:t>©2020 Teradata</a:t>
            </a:r>
          </a:p>
        </p:txBody>
      </p:sp>
    </p:spTree>
    <p:extLst>
      <p:ext uri="{BB962C8B-B14F-4D97-AF65-F5344CB8AC3E}">
        <p14:creationId xmlns:p14="http://schemas.microsoft.com/office/powerpoint/2010/main" val="30912755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a:extLst>
              <a:ext uri="{FF2B5EF4-FFF2-40B4-BE49-F238E27FC236}">
                <a16:creationId xmlns:a16="http://schemas.microsoft.com/office/drawing/2014/main" id="{61135D6B-C4EE-C74F-9BEC-0EFA578C5099}"/>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©2020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
        <p:nvSpPr>
          <p:cNvPr id="19" name="TextBox 18">
            <a:extLst>
              <a:ext uri="{FF2B5EF4-FFF2-40B4-BE49-F238E27FC236}">
                <a16:creationId xmlns:a16="http://schemas.microsoft.com/office/drawing/2014/main" id="{BBA04D5B-D99C-3C4B-814D-424772DC760E}"/>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©2020 Teradata</a:t>
            </a:r>
            <a:endParaRPr lang="en-US" sz="1000" b="1">
              <a:solidFill>
                <a:schemeClr val="bg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806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p:txBody>
          <a:bodyPr/>
          <a:lstStyle/>
          <a:p>
            <a:r>
              <a:rPr lang="en-US"/>
              <a:t>Agenda</a:t>
            </a:r>
          </a:p>
        </p:txBody>
      </p:sp>
      <p:sp>
        <p:nvSpPr>
          <p:cNvPr id="10" name="Date Placeholder 9">
            <a:extLst>
              <a:ext uri="{FF2B5EF4-FFF2-40B4-BE49-F238E27FC236}">
                <a16:creationId xmlns:a16="http://schemas.microsoft.com/office/drawing/2014/main" id="{C932055F-9606-2248-AEDA-885B4F3090AB}"/>
              </a:ext>
            </a:extLst>
          </p:cNvPr>
          <p:cNvSpPr>
            <a:spLocks noGrp="1"/>
          </p:cNvSpPr>
          <p:nvPr>
            <p:ph type="dt" sz="half" idx="15"/>
          </p:nvPr>
        </p:nvSpPr>
        <p:spPr/>
        <p:txBody>
          <a:bodyPr/>
          <a:lstStyle/>
          <a:p>
            <a:r>
              <a:rPr lang="en-US"/>
              <a:t>©2020 Teradata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38A84F-299D-4840-B938-87ABA42AB2B4}"/>
              </a:ext>
            </a:extLst>
          </p:cNvPr>
          <p:cNvSpPr/>
          <p:nvPr userDrawn="1"/>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a:t>Agenda</a:t>
            </a:r>
          </a:p>
        </p:txBody>
      </p:sp>
      <p:sp>
        <p:nvSpPr>
          <p:cNvPr id="3" name="Rectangle 2">
            <a:extLst>
              <a:ext uri="{FF2B5EF4-FFF2-40B4-BE49-F238E27FC236}">
                <a16:creationId xmlns:a16="http://schemas.microsoft.com/office/drawing/2014/main" id="{F0181247-E393-DF48-8C60-6E293D190EB8}"/>
              </a:ext>
            </a:extLst>
          </p:cNvPr>
          <p:cNvSpPr/>
          <p:nvPr/>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a:t>Drag image here or click the icon to prompt image insert</a:t>
            </a:r>
          </a:p>
        </p:txBody>
      </p:sp>
      <p:sp>
        <p:nvSpPr>
          <p:cNvPr id="6" name="Date Placeholder 5">
            <a:extLst>
              <a:ext uri="{FF2B5EF4-FFF2-40B4-BE49-F238E27FC236}">
                <a16:creationId xmlns:a16="http://schemas.microsoft.com/office/drawing/2014/main" id="{42EE1A06-AA3D-9643-BF77-20403566C79E}"/>
              </a:ext>
            </a:extLst>
          </p:cNvPr>
          <p:cNvSpPr>
            <a:spLocks noGrp="1"/>
          </p:cNvSpPr>
          <p:nvPr>
            <p:ph type="dt" sz="half" idx="16"/>
          </p:nvPr>
        </p:nvSpPr>
        <p:spPr/>
        <p:txBody>
          <a:bodyPr/>
          <a:lstStyle/>
          <a:p>
            <a:r>
              <a:rPr lang="en-US"/>
              <a:t>©2020 Teradata</a:t>
            </a:r>
          </a:p>
        </p:txBody>
      </p:sp>
    </p:spTree>
    <p:extLst>
      <p:ext uri="{BB962C8B-B14F-4D97-AF65-F5344CB8AC3E}">
        <p14:creationId xmlns:p14="http://schemas.microsoft.com/office/powerpoint/2010/main" val="793727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87374" y="2057401"/>
            <a:ext cx="10515707"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53C8BCFF-4EA4-A542-89AA-6731D741D224}"/>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180123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p>
        </p:txBody>
      </p:sp>
      <p:sp>
        <p:nvSpPr>
          <p:cNvPr id="3" name="Date Placeholder 2">
            <a:extLst>
              <a:ext uri="{FF2B5EF4-FFF2-40B4-BE49-F238E27FC236}">
                <a16:creationId xmlns:a16="http://schemas.microsoft.com/office/drawing/2014/main" id="{BF71A50F-18DA-BB46-847F-5CC3413F022F}"/>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419531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©2020 Teradata</a:t>
            </a: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2057594"/>
            <a:ext cx="5007082" cy="41527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2057400"/>
            <a:ext cx="5007082" cy="4152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199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©2020 Teradata</a:t>
            </a: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7640B-7E5D-5343-A36C-D300F51C67D0}"/>
              </a:ext>
            </a:extLst>
          </p:cNvPr>
          <p:cNvSpPr>
            <a:spLocks noGrp="1"/>
          </p:cNvSpPr>
          <p:nvPr>
            <p:ph type="dt" sz="half" idx="10"/>
          </p:nvPr>
        </p:nvSpPr>
        <p:spPr/>
        <p:txBody>
          <a:bodyPr/>
          <a:lstStyle/>
          <a:p>
            <a:r>
              <a:rPr lang="en-US"/>
              <a:t>©2020 Teradata</a:t>
            </a:r>
          </a:p>
        </p:txBody>
      </p:sp>
    </p:spTree>
    <p:extLst>
      <p:ext uri="{BB962C8B-B14F-4D97-AF65-F5344CB8AC3E}">
        <p14:creationId xmlns:p14="http://schemas.microsoft.com/office/powerpoint/2010/main" val="187456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31"/>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9" name="Text Placeholder 13">
            <a:extLst>
              <a:ext uri="{FF2B5EF4-FFF2-40B4-BE49-F238E27FC236}">
                <a16:creationId xmlns:a16="http://schemas.microsoft.com/office/drawing/2014/main" id="{69CCF6D0-5C39-FA42-8DFA-C3C8D198B30B}"/>
              </a:ext>
            </a:extLst>
          </p:cNvPr>
          <p:cNvSpPr txBox="1">
            <a:spLocks/>
          </p:cNvSpPr>
          <p:nvPr userDrawn="1"/>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3" name="Date Placeholder 12">
            <a:extLst>
              <a:ext uri="{FF2B5EF4-FFF2-40B4-BE49-F238E27FC236}">
                <a16:creationId xmlns:a16="http://schemas.microsoft.com/office/drawing/2014/main" id="{66331420-2A96-264C-8710-CDCAFB346929}"/>
              </a:ext>
            </a:extLst>
          </p:cNvPr>
          <p:cNvSpPr>
            <a:spLocks noGrp="1"/>
          </p:cNvSpPr>
          <p:nvPr>
            <p:ph type="dt" sz="half" idx="2"/>
          </p:nvPr>
        </p:nvSpPr>
        <p:spPr>
          <a:xfrm>
            <a:off x="933278" y="6446965"/>
            <a:ext cx="2743200" cy="169277"/>
          </a:xfrm>
          <a:prstGeom prst="rect">
            <a:avLst/>
          </a:prstGeom>
        </p:spPr>
        <p:txBody>
          <a:bodyPr vert="horz" lIns="0" tIns="0" rIns="0" bIns="0" rtlCol="0" anchor="ctr">
            <a:spAutoFit/>
          </a:bodyPr>
          <a:lstStyle>
            <a:lvl1pPr algn="l">
              <a:defRPr sz="1100">
                <a:solidFill>
                  <a:schemeClr val="tx2"/>
                </a:solidFill>
              </a:defRPr>
            </a:lvl1pPr>
          </a:lstStyle>
          <a:p>
            <a:r>
              <a:rPr lang="en-US"/>
              <a:t>©2020 Teradata</a:t>
            </a: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4" r:id="rId6"/>
    <p:sldLayoutId id="2147483771" r:id="rId7"/>
    <p:sldLayoutId id="2147483794" r:id="rId8"/>
    <p:sldLayoutId id="2147483772" r:id="rId9"/>
    <p:sldLayoutId id="2147483773" r:id="rId10"/>
    <p:sldLayoutId id="2147483775" r:id="rId11"/>
    <p:sldLayoutId id="2147483795" r:id="rId12"/>
    <p:sldLayoutId id="2147483776" r:id="rId13"/>
    <p:sldLayoutId id="2147483796" r:id="rId14"/>
    <p:sldLayoutId id="2147483777" r:id="rId15"/>
    <p:sldLayoutId id="2147483778" r:id="rId16"/>
    <p:sldLayoutId id="2147483779" r:id="rId17"/>
    <p:sldLayoutId id="2147483780" r:id="rId18"/>
    <p:sldLayoutId id="2147483781" r:id="rId19"/>
    <p:sldLayoutId id="2147483782" r:id="rId20"/>
    <p:sldLayoutId id="2147483783" r:id="rId21"/>
    <p:sldLayoutId id="2147483785" r:id="rId22"/>
    <p:sldLayoutId id="2147483786" r:id="rId23"/>
    <p:sldLayoutId id="2147483787" r:id="rId24"/>
    <p:sldLayoutId id="2147483788" r:id="rId25"/>
    <p:sldLayoutId id="2147483789" r:id="rId26"/>
    <p:sldLayoutId id="2147483790" r:id="rId27"/>
    <p:sldLayoutId id="2147483791" r:id="rId28"/>
    <p:sldLayoutId id="2147483793" r:id="rId29"/>
  </p:sldLayoutIdLst>
  <p:hf sldNum="0" hdr="0" ft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9D2EDFFC-8BBB-6E49-B5A5-8D81F4D14C6C}"/>
              </a:ext>
            </a:extLst>
          </p:cNvPr>
          <p:cNvSpPr>
            <a:spLocks noGrp="1"/>
          </p:cNvSpPr>
          <p:nvPr>
            <p:ph type="body" sz="quarter" idx="10"/>
          </p:nvPr>
        </p:nvSpPr>
        <p:spPr/>
        <p:txBody>
          <a:bodyPr/>
          <a:lstStyle/>
          <a:p>
            <a:r>
              <a:rPr lang="en-US" dirty="0"/>
              <a:t>Mercado Libre System Analysis</a:t>
            </a:r>
          </a:p>
        </p:txBody>
      </p:sp>
      <p:sp>
        <p:nvSpPr>
          <p:cNvPr id="16" name="Text Placeholder 15">
            <a:extLst>
              <a:ext uri="{FF2B5EF4-FFF2-40B4-BE49-F238E27FC236}">
                <a16:creationId xmlns:a16="http://schemas.microsoft.com/office/drawing/2014/main" id="{462EAF12-727C-BA44-B72E-151774AC1204}"/>
              </a:ext>
            </a:extLst>
          </p:cNvPr>
          <p:cNvSpPr>
            <a:spLocks noGrp="1"/>
          </p:cNvSpPr>
          <p:nvPr>
            <p:ph type="body" sz="quarter" idx="14"/>
          </p:nvPr>
        </p:nvSpPr>
        <p:spPr/>
        <p:txBody>
          <a:bodyPr/>
          <a:lstStyle/>
          <a:p>
            <a:r>
              <a:rPr lang="en-US" dirty="0"/>
              <a:t>Workload Analysis to highlight challenges when migrating Teradata to Google BigQuery</a:t>
            </a:r>
          </a:p>
          <a:p>
            <a:endParaRPr lang="en-US" dirty="0"/>
          </a:p>
        </p:txBody>
      </p:sp>
      <p:sp>
        <p:nvSpPr>
          <p:cNvPr id="17" name="Text Placeholder 16">
            <a:extLst>
              <a:ext uri="{FF2B5EF4-FFF2-40B4-BE49-F238E27FC236}">
                <a16:creationId xmlns:a16="http://schemas.microsoft.com/office/drawing/2014/main" id="{D264EEBE-8E68-5E4B-AF2C-D85570DF05A1}"/>
              </a:ext>
            </a:extLst>
          </p:cNvPr>
          <p:cNvSpPr>
            <a:spLocks noGrp="1"/>
          </p:cNvSpPr>
          <p:nvPr>
            <p:ph type="body" sz="quarter" idx="15"/>
          </p:nvPr>
        </p:nvSpPr>
        <p:spPr/>
        <p:txBody>
          <a:bodyPr/>
          <a:lstStyle/>
          <a:p>
            <a:r>
              <a:rPr lang="en-US" dirty="0"/>
              <a:t>Fawad Qureshi</a:t>
            </a:r>
          </a:p>
          <a:p>
            <a:r>
              <a:rPr lang="en-US" dirty="0"/>
              <a:t>EMEA Solution Engineering</a:t>
            </a:r>
          </a:p>
          <a:p>
            <a:r>
              <a:rPr lang="en-US" dirty="0"/>
              <a:t>Sep 2020</a:t>
            </a:r>
          </a:p>
        </p:txBody>
      </p:sp>
    </p:spTree>
    <p:extLst>
      <p:ext uri="{BB962C8B-B14F-4D97-AF65-F5344CB8AC3E}">
        <p14:creationId xmlns:p14="http://schemas.microsoft.com/office/powerpoint/2010/main" val="728498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Dictionary Analysis - Blockers to Successful Migration </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7176758" y="2324215"/>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3956635" y="2317400"/>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3106339" y="1736137"/>
            <a:ext cx="2238732" cy="467148"/>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rot="5400000" flipH="1" flipV="1">
            <a:off x="3167912" y="3127131"/>
            <a:ext cx="766944" cy="52931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843079" y="1840169"/>
            <a:ext cx="2185605" cy="610831"/>
            <a:chOff x="812462" y="1646497"/>
            <a:chExt cx="2185605" cy="610831"/>
          </a:xfrm>
        </p:grpSpPr>
        <p:sp>
          <p:nvSpPr>
            <p:cNvPr id="110" name="TextBox 109">
              <a:extLst>
                <a:ext uri="{FF2B5EF4-FFF2-40B4-BE49-F238E27FC236}">
                  <a16:creationId xmlns:a16="http://schemas.microsoft.com/office/drawing/2014/main" id="{E06D6F74-C049-E840-9572-4F0A5D52923E}"/>
                </a:ext>
              </a:extLst>
            </p:cNvPr>
            <p:cNvSpPr txBox="1"/>
            <p:nvPr/>
          </p:nvSpPr>
          <p:spPr>
            <a:xfrm>
              <a:off x="812462" y="1980329"/>
              <a:ext cx="2185605" cy="276999"/>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34,742 UPI/NUPI Defined</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Primary Indexes</a:t>
              </a:r>
              <a:endParaRPr lang="en-IN" sz="1600" b="1" dirty="0">
                <a:solidFill>
                  <a:schemeClr val="tx2"/>
                </a:solidFill>
                <a:latin typeface="Arial" pitchFamily="34" charset="0"/>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93855" y="3158745"/>
            <a:ext cx="3152766" cy="980163"/>
            <a:chOff x="812462" y="1646497"/>
            <a:chExt cx="2647028" cy="980163"/>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1980329"/>
              <a:ext cx="2647028" cy="646331"/>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29,679 SET tables out of 54,830 (54%)</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114 Global Temporary Tables</a:t>
              </a:r>
            </a:p>
            <a:p>
              <a:pPr marL="171450" indent="-171450">
                <a:buFont typeface="Arial" panose="020B0604020202020204" pitchFamily="34" charset="0"/>
                <a:buChar char="•"/>
              </a:pPr>
              <a:endParaRPr lang="en-IN" sz="1200" dirty="0">
                <a:solidFill>
                  <a:schemeClr val="tx2"/>
                </a:solidFill>
                <a:latin typeface="Arial" pitchFamily="34" charset="0"/>
                <a:cs typeface="Arial" pitchFamily="34" charset="0"/>
              </a:endParaRPr>
            </a:p>
          </p:txBody>
        </p:sp>
        <p:sp>
          <p:nvSpPr>
            <p:cNvPr id="114" name="TextBox 113">
              <a:extLst>
                <a:ext uri="{FF2B5EF4-FFF2-40B4-BE49-F238E27FC236}">
                  <a16:creationId xmlns:a16="http://schemas.microsoft.com/office/drawing/2014/main" id="{A12270CD-178B-534C-A091-5828231D53F7}"/>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673584" y="5071869"/>
            <a:ext cx="2436333" cy="610831"/>
            <a:chOff x="642967" y="1646497"/>
            <a:chExt cx="2436333" cy="610831"/>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436333" cy="276999"/>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608 Primary Key Constraints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Constraints</a:t>
              </a:r>
              <a:endParaRPr lang="en-IN" sz="1600" b="1" dirty="0">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140035" y="1655503"/>
            <a:ext cx="2782834" cy="795497"/>
            <a:chOff x="812462" y="1646497"/>
            <a:chExt cx="2185605" cy="795497"/>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461665"/>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2,358,570 Column Formats</a:t>
              </a:r>
            </a:p>
            <a:p>
              <a:endParaRPr lang="en-IN" sz="1200" dirty="0">
                <a:solidFill>
                  <a:schemeClr val="tx2"/>
                </a:solidFill>
                <a:latin typeface="Arial" pitchFamily="34" charset="0"/>
                <a:cs typeface="Arial" pitchFamily="34" charset="0"/>
              </a:endParaRP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Column Formatting</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332592" y="2780928"/>
            <a:ext cx="2782833" cy="1349495"/>
            <a:chOff x="812461" y="1646497"/>
            <a:chExt cx="2370708" cy="1349495"/>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2" y="1980329"/>
              <a:ext cx="2185605" cy="1015663"/>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1,186 PPI Defined</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76,270 total indexes used 24,295,344 times in the workload</a:t>
              </a:r>
            </a:p>
            <a:p>
              <a:pPr marL="171450" indent="-171450">
                <a:buFont typeface="Arial" panose="020B0604020202020204" pitchFamily="34" charset="0"/>
                <a:buChar char="•"/>
              </a:pPr>
              <a:endParaRPr lang="en-IN" sz="1200" dirty="0">
                <a:solidFill>
                  <a:schemeClr val="tx2"/>
                </a:solidFill>
                <a:latin typeface="Arial" pitchFamily="34" charset="0"/>
                <a:cs typeface="Arial" pitchFamily="34" charset="0"/>
              </a:endParaRP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1" y="1646497"/>
              <a:ext cx="2370708"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 &amp; Indexes</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1903492"/>
            <a:chOff x="786984" y="1646497"/>
            <a:chExt cx="2211083" cy="1903492"/>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1569660"/>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815 INTERVAL</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170 PERIOD</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1,302 NUMBER</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53 BLOB &gt; 8MB</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91 CLOB &gt; 16MB</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75 XML/JSON </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212 Geospatial</a:t>
              </a:r>
            </a:p>
            <a:p>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Special Data Types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6665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Business Impacts of Gaps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7176758" y="2324215"/>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3956635" y="2317400"/>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3106339" y="1736137"/>
            <a:ext cx="2238732" cy="467148"/>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rot="5400000" flipH="1" flipV="1">
            <a:off x="3167912" y="3127131"/>
            <a:ext cx="766944" cy="52931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843079" y="1840169"/>
            <a:ext cx="2473100" cy="1164829"/>
            <a:chOff x="812462" y="1646497"/>
            <a:chExt cx="2473100" cy="1164829"/>
          </a:xfrm>
        </p:grpSpPr>
        <p:sp>
          <p:nvSpPr>
            <p:cNvPr id="110" name="TextBox 109">
              <a:extLst>
                <a:ext uri="{FF2B5EF4-FFF2-40B4-BE49-F238E27FC236}">
                  <a16:creationId xmlns:a16="http://schemas.microsoft.com/office/drawing/2014/main" id="{E06D6F74-C049-E840-9572-4F0A5D52923E}"/>
                </a:ext>
              </a:extLst>
            </p:cNvPr>
            <p:cNvSpPr txBox="1"/>
            <p:nvPr/>
          </p:nvSpPr>
          <p:spPr>
            <a:xfrm>
              <a:off x="812462" y="1980329"/>
              <a:ext cx="2473100" cy="830997"/>
            </a:xfrm>
            <a:prstGeom prst="rect">
              <a:avLst/>
            </a:prstGeom>
            <a:noFill/>
          </p:spPr>
          <p:txBody>
            <a:bodyPr wrap="square" rtlCol="0">
              <a:spAutoFit/>
            </a:bodyPr>
            <a:lstStyle/>
            <a:p>
              <a:pPr algn="just"/>
              <a:r>
                <a:rPr lang="en-IN" sz="1200" dirty="0">
                  <a:solidFill>
                    <a:schemeClr val="tx2"/>
                  </a:solidFill>
                  <a:latin typeface="Arial" pitchFamily="34" charset="0"/>
                  <a:cs typeface="Arial" pitchFamily="34" charset="0"/>
                </a:rPr>
                <a:t>Not having PI will require complete remodelling and will dramatically reduce performance especially for tactical queries</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Primary Indexes</a:t>
              </a:r>
              <a:endParaRPr lang="en-IN" sz="1600" b="1" dirty="0">
                <a:solidFill>
                  <a:schemeClr val="tx2"/>
                </a:solidFill>
                <a:latin typeface="Arial" pitchFamily="34" charset="0"/>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93855" y="3158745"/>
            <a:ext cx="3152766" cy="1534161"/>
            <a:chOff x="812462" y="1646497"/>
            <a:chExt cx="2647028" cy="1534161"/>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1980329"/>
              <a:ext cx="2647028" cy="1200329"/>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54% of the tables are SET tables which enforce uniqueness automatically, absence of this capability will require moving this complex logic to ETL.</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Global Temporary tables will need to be handled in the ETL as well.</a:t>
              </a:r>
            </a:p>
          </p:txBody>
        </p:sp>
        <p:sp>
          <p:nvSpPr>
            <p:cNvPr id="114" name="TextBox 113">
              <a:extLst>
                <a:ext uri="{FF2B5EF4-FFF2-40B4-BE49-F238E27FC236}">
                  <a16:creationId xmlns:a16="http://schemas.microsoft.com/office/drawing/2014/main" id="{A12270CD-178B-534C-A091-5828231D53F7}"/>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673584" y="5071869"/>
            <a:ext cx="2613145" cy="1349495"/>
            <a:chOff x="642967" y="1646497"/>
            <a:chExt cx="2613145" cy="1349495"/>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61314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All the constraints handled by the database would need to handled by ETL which will significantly increase ETL effort and it can cause reconciliation issues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Constraints</a:t>
              </a:r>
              <a:endParaRPr lang="en-IN" sz="1600" b="1" dirty="0">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140035" y="1655503"/>
            <a:ext cx="2782834" cy="1349495"/>
            <a:chOff x="812462" y="1646497"/>
            <a:chExt cx="2185605" cy="1349495"/>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Column Formatting allows you to control data type precision and if not handled properly in the ETL logic can cause reconciliation issues.</a:t>
              </a:r>
            </a:p>
            <a:p>
              <a:endParaRPr lang="en-IN" sz="1200" dirty="0">
                <a:solidFill>
                  <a:schemeClr val="tx2"/>
                </a:solidFill>
                <a:latin typeface="Arial" pitchFamily="34" charset="0"/>
                <a:cs typeface="Arial" pitchFamily="34" charset="0"/>
              </a:endParaRP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Column Formatting</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332592" y="2780928"/>
            <a:ext cx="2668063" cy="1534161"/>
            <a:chOff x="812461" y="1646497"/>
            <a:chExt cx="2668063" cy="1534161"/>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1" y="1980329"/>
              <a:ext cx="2668063" cy="1200329"/>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Multi-Level partitioning available in Teradata is missing in other databases which will result in significantly worse performance for partitioned queries and queries requiring index.</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2" y="1646497"/>
              <a:ext cx="2416384"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 &amp; Indexes</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2272824"/>
            <a:chOff x="786984" y="1646497"/>
            <a:chExt cx="2211083" cy="2272824"/>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1938992"/>
            </a:xfrm>
            <a:prstGeom prst="rect">
              <a:avLst/>
            </a:prstGeom>
            <a:noFill/>
          </p:spPr>
          <p:txBody>
            <a:bodyPr wrap="square" rtlCol="0">
              <a:spAutoFit/>
            </a:bodyPr>
            <a:lstStyle/>
            <a:p>
              <a:r>
                <a:rPr lang="en-US" sz="1200" dirty="0">
                  <a:solidFill>
                    <a:schemeClr val="tx2"/>
                  </a:solidFill>
                  <a:latin typeface="Arial" pitchFamily="34" charset="0"/>
                  <a:cs typeface="Arial" pitchFamily="34" charset="0"/>
                </a:rPr>
                <a:t>These data types provide specialized business capabilities such as Time Series, Geospatial, Temporal, Unstructured Data processing. Absence of the data types will make it really difficult to provide these business capabilities.</a:t>
              </a:r>
            </a:p>
            <a:p>
              <a:pPr marL="171450" indent="-171450">
                <a:buFont typeface="Arial" panose="020B0604020202020204" pitchFamily="34" charset="0"/>
                <a:buChar char="•"/>
              </a:pPr>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Special Data Types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17612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108D88-8D66-4B5D-AF19-9D5925F5175A}"/>
              </a:ext>
            </a:extLst>
          </p:cNvPr>
          <p:cNvSpPr>
            <a:spLocks noGrp="1"/>
          </p:cNvSpPr>
          <p:nvPr>
            <p:ph sz="quarter" idx="16"/>
          </p:nvPr>
        </p:nvSpPr>
        <p:spPr/>
        <p:txBody>
          <a:bodyPr/>
          <a:lstStyle/>
          <a:p>
            <a:r>
              <a:rPr lang="en-US" dirty="0"/>
              <a:t>The Mercado Libre system has:</a:t>
            </a:r>
          </a:p>
          <a:p>
            <a:pPr lvl="1"/>
            <a:r>
              <a:rPr lang="en-US" dirty="0"/>
              <a:t>Complex workload involving multiple joins running at scale (3.1M Queries Daily)</a:t>
            </a:r>
          </a:p>
          <a:p>
            <a:pPr lvl="1"/>
            <a:r>
              <a:rPr lang="en-US" dirty="0"/>
              <a:t>Low Latency ingestion performed on a regular basis</a:t>
            </a:r>
          </a:p>
          <a:p>
            <a:pPr lvl="1"/>
            <a:r>
              <a:rPr lang="en-US" dirty="0"/>
              <a:t>Sophisticated schema deployed</a:t>
            </a:r>
          </a:p>
          <a:p>
            <a:pPr lvl="1"/>
            <a:r>
              <a:rPr lang="en-US" dirty="0"/>
              <a:t>Multiple applications running large extracts</a:t>
            </a:r>
          </a:p>
          <a:p>
            <a:r>
              <a:rPr lang="en-US" dirty="0"/>
              <a:t>The above factors need to be considered during migration.</a:t>
            </a:r>
          </a:p>
          <a:p>
            <a:r>
              <a:rPr lang="en-US" dirty="0"/>
              <a:t>There is an opportunity to run some analytics in-Database.</a:t>
            </a:r>
          </a:p>
          <a:p>
            <a:endParaRPr lang="en-US" dirty="0"/>
          </a:p>
        </p:txBody>
      </p:sp>
      <p:sp>
        <p:nvSpPr>
          <p:cNvPr id="3" name="Title 2">
            <a:extLst>
              <a:ext uri="{FF2B5EF4-FFF2-40B4-BE49-F238E27FC236}">
                <a16:creationId xmlns:a16="http://schemas.microsoft.com/office/drawing/2014/main" id="{5FBD484A-5474-48C1-98D1-85A818AC8677}"/>
              </a:ext>
            </a:extLst>
          </p:cNvPr>
          <p:cNvSpPr>
            <a:spLocks noGrp="1"/>
          </p:cNvSpPr>
          <p:nvPr>
            <p:ph type="title"/>
          </p:nvPr>
        </p:nvSpPr>
        <p:spPr/>
        <p:txBody>
          <a:bodyPr/>
          <a:lstStyle/>
          <a:p>
            <a:r>
              <a:rPr lang="en-US" dirty="0"/>
              <a:t>Conclusions</a:t>
            </a:r>
          </a:p>
        </p:txBody>
      </p:sp>
      <p:sp>
        <p:nvSpPr>
          <p:cNvPr id="4" name="Text Placeholder 3">
            <a:extLst>
              <a:ext uri="{FF2B5EF4-FFF2-40B4-BE49-F238E27FC236}">
                <a16:creationId xmlns:a16="http://schemas.microsoft.com/office/drawing/2014/main" id="{78448A84-DE05-4939-9FC0-0253740F0960}"/>
              </a:ext>
            </a:extLst>
          </p:cNvPr>
          <p:cNvSpPr>
            <a:spLocks noGrp="1"/>
          </p:cNvSpPr>
          <p:nvPr>
            <p:ph type="body" sz="quarter" idx="11"/>
          </p:nvPr>
        </p:nvSpPr>
        <p:spPr/>
        <p:txBody>
          <a:bodyPr/>
          <a:lstStyle/>
          <a:p>
            <a:endParaRPr lang="en-US"/>
          </a:p>
        </p:txBody>
      </p:sp>
      <p:sp>
        <p:nvSpPr>
          <p:cNvPr id="5" name="Date Placeholder 4">
            <a:extLst>
              <a:ext uri="{FF2B5EF4-FFF2-40B4-BE49-F238E27FC236}">
                <a16:creationId xmlns:a16="http://schemas.microsoft.com/office/drawing/2014/main" id="{F184546B-1A78-4D1F-9DA3-111BCDD6E580}"/>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3455209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30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1314E7CD-A3AE-4F7B-B8A0-3FAC231A5745}"/>
              </a:ext>
            </a:extLst>
          </p:cNvPr>
          <p:cNvSpPr>
            <a:spLocks noGrp="1"/>
          </p:cNvSpPr>
          <p:nvPr>
            <p:ph type="body" sz="quarter" idx="11"/>
          </p:nvPr>
        </p:nvSpPr>
        <p:spPr/>
        <p:txBody>
          <a:bodyPr/>
          <a:lstStyle/>
          <a:p>
            <a:r>
              <a:rPr lang="en-US" dirty="0"/>
              <a:t>Mercado Libre</a:t>
            </a:r>
          </a:p>
        </p:txBody>
      </p:sp>
      <p:sp>
        <p:nvSpPr>
          <p:cNvPr id="18" name="Content Placeholder 17">
            <a:extLst>
              <a:ext uri="{FF2B5EF4-FFF2-40B4-BE49-F238E27FC236}">
                <a16:creationId xmlns:a16="http://schemas.microsoft.com/office/drawing/2014/main" id="{69059703-A7C7-402D-BEE3-880BDB96F758}"/>
              </a:ext>
            </a:extLst>
          </p:cNvPr>
          <p:cNvSpPr>
            <a:spLocks noGrp="1"/>
          </p:cNvSpPr>
          <p:nvPr>
            <p:ph sz="quarter" idx="17"/>
          </p:nvPr>
        </p:nvSpPr>
        <p:spPr>
          <a:xfrm>
            <a:off x="6245860" y="1943453"/>
            <a:ext cx="5293360" cy="4152341"/>
          </a:xfrm>
        </p:spPr>
        <p:txBody>
          <a:bodyPr/>
          <a:lstStyle/>
          <a:p>
            <a:pPr lvl="0"/>
            <a:r>
              <a:rPr lang="en-US" sz="1600" b="1" dirty="0"/>
              <a:t>Summary:</a:t>
            </a:r>
            <a:endParaRPr lang="en-US" sz="1600" dirty="0"/>
          </a:p>
          <a:p>
            <a:pPr lvl="1">
              <a:buClr>
                <a:schemeClr val="bg1">
                  <a:lumMod val="50000"/>
                </a:schemeClr>
              </a:buClr>
              <a:buSzPct val="100000"/>
              <a:buFont typeface="Helvetica" pitchFamily="2" charset="0"/>
              <a:buChar char="‣"/>
            </a:pPr>
            <a:r>
              <a:rPr lang="nl-NL" sz="1400" b="1" dirty="0">
                <a:solidFill>
                  <a:schemeClr val="accent2"/>
                </a:solidFill>
              </a:rPr>
              <a:t>{{val:dat_apps_total.csv[1:2]}}</a:t>
            </a:r>
            <a:r>
              <a:rPr lang="en-US" sz="1400" b="1" dirty="0">
                <a:solidFill>
                  <a:schemeClr val="accent2"/>
                </a:solidFill>
              </a:rPr>
              <a:t> Applications on same platform</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 Active Users, Business &amp; Applications</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[1:9]}} Billion Annual Queries</a:t>
            </a: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[1:6]}} M Average Queries per Month</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a:t>
            </a:r>
            <a:r>
              <a:rPr lang="en-US" sz="1400" b="1" dirty="0" err="1">
                <a:solidFill>
                  <a:schemeClr val="accent2"/>
                </a:solidFill>
              </a:rPr>
              <a:t>val:dat_query_counts.csv</a:t>
            </a:r>
            <a:r>
              <a:rPr lang="en-US" sz="1400" b="1" dirty="0">
                <a:solidFill>
                  <a:schemeClr val="accent2"/>
                </a:solidFill>
              </a:rPr>
              <a:t>[1:5]}} M Average Queries per Day</a:t>
            </a:r>
          </a:p>
          <a:p>
            <a:pPr lvl="1">
              <a:buClr>
                <a:schemeClr val="bg1">
                  <a:lumMod val="50000"/>
                </a:schemeClr>
              </a:buClr>
              <a:buSzPct val="100000"/>
              <a:buFont typeface="Helvetica" pitchFamily="2" charset="0"/>
              <a:buChar char="‣"/>
            </a:pPr>
            <a:r>
              <a:rPr lang="en-US" sz="1400" b="1" dirty="0">
                <a:solidFill>
                  <a:schemeClr val="tx2"/>
                </a:solidFill>
              </a:rPr>
              <a:t>162 Concurrent Queries (Peak)</a:t>
            </a:r>
          </a:p>
          <a:p>
            <a:pPr lvl="1">
              <a:buClr>
                <a:schemeClr val="bg1">
                  <a:lumMod val="50000"/>
                </a:schemeClr>
              </a:buClr>
              <a:buSzPct val="100000"/>
              <a:buFont typeface="Helvetica" pitchFamily="2" charset="0"/>
              <a:buChar char="‣"/>
            </a:pPr>
            <a:r>
              <a:rPr lang="en-US" sz="1400" b="1" dirty="0">
                <a:solidFill>
                  <a:schemeClr val="accent2"/>
                </a:solidFill>
              </a:rPr>
              <a:t>1.4 Seconds Average Response Time</a:t>
            </a:r>
            <a:endParaRPr lang="en-US" sz="1400" dirty="0">
              <a:solidFill>
                <a:schemeClr val="accent2"/>
              </a:solidFill>
            </a:endParaRPr>
          </a:p>
          <a:p>
            <a:endParaRPr lang="en-US" sz="1600" dirty="0"/>
          </a:p>
        </p:txBody>
      </p:sp>
      <p:sp>
        <p:nvSpPr>
          <p:cNvPr id="15" name="Title 14">
            <a:extLst>
              <a:ext uri="{FF2B5EF4-FFF2-40B4-BE49-F238E27FC236}">
                <a16:creationId xmlns:a16="http://schemas.microsoft.com/office/drawing/2014/main" id="{767CDCC8-1E58-4227-9314-830B6E16C63C}"/>
              </a:ext>
            </a:extLst>
          </p:cNvPr>
          <p:cNvSpPr>
            <a:spLocks noGrp="1"/>
          </p:cNvSpPr>
          <p:nvPr>
            <p:ph type="title"/>
          </p:nvPr>
        </p:nvSpPr>
        <p:spPr/>
        <p:txBody>
          <a:bodyPr/>
          <a:lstStyle/>
          <a:p>
            <a:r>
              <a:rPr lang="en-US"/>
              <a:t>System Analysis</a:t>
            </a:r>
          </a:p>
        </p:txBody>
      </p:sp>
      <p:graphicFrame>
        <p:nvGraphicFramePr>
          <p:cNvPr id="5" name="Content Placeholder 4">
            <a:extLst>
              <a:ext uri="{FF2B5EF4-FFF2-40B4-BE49-F238E27FC236}">
                <a16:creationId xmlns:a16="http://schemas.microsoft.com/office/drawing/2014/main" id="{8CE31CDE-26BA-4C08-AA10-F374DB315988}"/>
              </a:ext>
            </a:extLst>
          </p:cNvPr>
          <p:cNvGraphicFramePr>
            <a:graphicFrameLocks noGrp="1"/>
          </p:cNvGraphicFramePr>
          <p:nvPr>
            <p:ph sz="quarter" idx="16"/>
            <p:extLst>
              <p:ext uri="{D42A27DB-BD31-4B8C-83A1-F6EECF244321}">
                <p14:modId xmlns:p14="http://schemas.microsoft.com/office/powerpoint/2010/main" val="1056164906"/>
              </p:ext>
            </p:extLst>
          </p:nvPr>
        </p:nvGraphicFramePr>
        <p:xfrm>
          <a:off x="1056789" y="2057401"/>
          <a:ext cx="4068146" cy="5701089"/>
        </p:xfrm>
        <a:graphic>
          <a:graphicData uri="http://schemas.openxmlformats.org/drawingml/2006/table">
            <a:tbl>
              <a:tblPr>
                <a:tableStyleId>{9DCAF9ED-07DC-4A11-8D7F-57B35C25682E}</a:tableStyleId>
              </a:tblPr>
              <a:tblGrid>
                <a:gridCol w="2986026">
                  <a:extLst>
                    <a:ext uri="{9D8B030D-6E8A-4147-A177-3AD203B41FA5}">
                      <a16:colId xmlns:a16="http://schemas.microsoft.com/office/drawing/2014/main" val="2659564971"/>
                    </a:ext>
                  </a:extLst>
                </a:gridCol>
                <a:gridCol w="1082120">
                  <a:extLst>
                    <a:ext uri="{9D8B030D-6E8A-4147-A177-3AD203B41FA5}">
                      <a16:colId xmlns:a16="http://schemas.microsoft.com/office/drawing/2014/main" val="1023460423"/>
                    </a:ext>
                  </a:extLst>
                </a:gridCol>
              </a:tblGrid>
              <a:tr h="197757">
                <a:tc>
                  <a:txBody>
                    <a:bodyPr/>
                    <a:lstStyle/>
                    <a:p>
                      <a:pPr algn="l" fontAlgn="ctr"/>
                      <a:r>
                        <a:rPr lang="en-US" sz="1200" u="none" strike="noStrike" dirty="0" err="1">
                          <a:effectLst/>
                        </a:rPr>
                        <a:t>Users_Total</a:t>
                      </a:r>
                      <a:endParaRPr lang="en-US" sz="1200" b="0" i="0" u="none" strike="noStrike" dirty="0">
                        <a:solidFill>
                          <a:srgbClr val="000000"/>
                        </a:solidFill>
                        <a:effectLst/>
                        <a:latin typeface="Calibri" panose="020F0502020204030204" pitchFamily="34" charset="0"/>
                      </a:endParaRPr>
                    </a:p>
                  </a:txBody>
                  <a:tcPr marL="9417" marR="9417" marT="9417" marB="0" anchor="ctr">
                    <a:solidFill>
                      <a:schemeClr val="tx1">
                        <a:lumMod val="20000"/>
                        <a:lumOff val="80000"/>
                      </a:schemeClr>
                    </a:solidFill>
                  </a:tcPr>
                </a:tc>
                <a:tc>
                  <a:txBody>
                    <a:bodyPr/>
                    <a:lstStyle/>
                    <a:p>
                      <a:pPr algn="r" fontAlgn="ctr"/>
                      <a:r>
                        <a:rPr lang="en-US" sz="1200" u="none" strike="noStrike" dirty="0">
                          <a:effectLst/>
                        </a:rPr>
                        <a:t>{{</a:t>
                      </a:r>
                      <a:r>
                        <a:rPr lang="en-US" sz="1200" u="none" strike="noStrike" dirty="0" err="1">
                          <a:effectLst/>
                        </a:rPr>
                        <a:t>val:users_active.csv</a:t>
                      </a:r>
                      <a:r>
                        <a:rPr lang="en-US" sz="1200" u="none" strike="noStrike" dirty="0">
                          <a:effectLst/>
                        </a:rPr>
                        <a:t>[1:3]}}</a:t>
                      </a:r>
                    </a:p>
                  </a:txBody>
                  <a:tcPr marL="9417" marR="9417" marT="9417" marB="0" anchor="ctr">
                    <a:solidFill>
                      <a:schemeClr val="tx1">
                        <a:lumMod val="20000"/>
                        <a:lumOff val="80000"/>
                      </a:schemeClr>
                    </a:solidFill>
                  </a:tcPr>
                </a:tc>
                <a:extLst>
                  <a:ext uri="{0D108BD9-81ED-4DB2-BD59-A6C34878D82A}">
                    <a16:rowId xmlns:a16="http://schemas.microsoft.com/office/drawing/2014/main" val="3863906513"/>
                  </a:ext>
                </a:extLst>
              </a:tr>
              <a:tr h="197757">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417" marR="9417" marT="9417" marB="0" anchor="b"/>
                </a:tc>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2105354655"/>
                  </a:ext>
                </a:extLst>
              </a:tr>
              <a:tr h="197757">
                <a:tc>
                  <a:txBody>
                    <a:bodyPr/>
                    <a:lstStyle/>
                    <a:p>
                      <a:pPr algn="l" fontAlgn="b"/>
                      <a:r>
                        <a:rPr lang="en-US" sz="1200" u="none" strike="noStrike" dirty="0" err="1">
                          <a:effectLst/>
                        </a:rPr>
                        <a:t>ObjectCount_Tables</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effectLst/>
                        </a:rPr>
                        <a:t>{{</a:t>
                      </a:r>
                      <a:r>
                        <a:rPr lang="en-US" sz="1200" u="none" strike="noStrike" dirty="0" err="1">
                          <a:effectLst/>
                        </a:rPr>
                        <a:t>val:dat_objectkind_count-total.csv</a:t>
                      </a:r>
                      <a:r>
                        <a:rPr lang="en-US" sz="1200" u="none" strike="noStrike" dirty="0">
                          <a:effectLst/>
                        </a:rPr>
                        <a:t>[1:3]}}</a:t>
                      </a:r>
                    </a:p>
                  </a:txBody>
                  <a:tcPr marL="9417" marR="9417" marT="9417" marB="0" anchor="b">
                    <a:solidFill>
                      <a:schemeClr val="tx1">
                        <a:lumMod val="20000"/>
                        <a:lumOff val="80000"/>
                      </a:schemeClr>
                    </a:solidFill>
                  </a:tcPr>
                </a:tc>
                <a:extLst>
                  <a:ext uri="{0D108BD9-81ED-4DB2-BD59-A6C34878D82A}">
                    <a16:rowId xmlns:a16="http://schemas.microsoft.com/office/drawing/2014/main" val="31300813"/>
                  </a:ext>
                </a:extLst>
              </a:tr>
              <a:tr h="197757">
                <a:tc>
                  <a:txBody>
                    <a:bodyPr/>
                    <a:lstStyle/>
                    <a:p>
                      <a:pPr algn="l" fontAlgn="b"/>
                      <a:r>
                        <a:rPr lang="en-US" sz="1200" u="none" strike="noStrike">
                          <a:effectLst/>
                        </a:rPr>
                        <a:t>ObjectCount_Views</a:t>
                      </a:r>
                      <a:endParaRPr lang="en-US" sz="1200" b="0" i="0" u="none" strike="noStrike">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effectLst/>
                        </a:rPr>
                        <a:t>{{</a:t>
                      </a:r>
                      <a:r>
                        <a:rPr lang="en-US" sz="1200" u="none" strike="noStrike" dirty="0" err="1">
                          <a:effectLst/>
                        </a:rPr>
                        <a:t>val:dat_objectkind_count-total.csv</a:t>
                      </a:r>
                      <a:r>
                        <a:rPr lang="en-US" sz="1200" u="none" strike="noStrike" dirty="0">
                          <a:effectLst/>
                        </a:rPr>
                        <a:t>[1:4]}</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94540709"/>
                  </a:ext>
                </a:extLst>
              </a:tr>
              <a:tr h="197757">
                <a:tc>
                  <a:txBody>
                    <a:bodyPr/>
                    <a:lstStyle/>
                    <a:p>
                      <a:pPr algn="l" fontAlgn="b"/>
                      <a:r>
                        <a:rPr lang="en-US" sz="1200" u="none" strike="noStrike" dirty="0" err="1">
                          <a:effectLst/>
                        </a:rPr>
                        <a:t>ObjectCount_Program</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3495082765"/>
                  </a:ext>
                </a:extLst>
              </a:tr>
              <a:tr h="197757">
                <a:tc>
                  <a:txBody>
                    <a:bodyPr/>
                    <a:lstStyle/>
                    <a:p>
                      <a:pPr algn="l" fontAlgn="b"/>
                      <a:r>
                        <a:rPr lang="en-US" sz="1200" u="none" strike="noStrike">
                          <a:effectLst/>
                        </a:rPr>
                        <a:t>ObjectCount_Other</a:t>
                      </a:r>
                      <a:endParaRPr lang="en-US" sz="1200" b="0" i="0" u="none" strike="noStrike">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effectLst/>
                        </a:rPr>
                        <a:t>{{</a:t>
                      </a:r>
                      <a:r>
                        <a:rPr lang="en-US" sz="1200" u="none" strike="noStrike" dirty="0" err="1">
                          <a:effectLst/>
                        </a:rPr>
                        <a:t>val:dat_objectkind_count-total.csv</a:t>
                      </a:r>
                      <a:r>
                        <a:rPr lang="en-US" sz="1200" u="none" strike="noStrike" dirty="0">
                          <a:effectLst/>
                        </a:rPr>
                        <a:t>[1:9]}}</a:t>
                      </a:r>
                    </a:p>
                  </a:txBody>
                  <a:tcPr marL="9417" marR="9417" marT="9417" marB="0" anchor="b">
                    <a:solidFill>
                      <a:schemeClr val="tx1">
                        <a:lumMod val="20000"/>
                        <a:lumOff val="80000"/>
                      </a:schemeClr>
                    </a:solidFill>
                  </a:tcPr>
                </a:tc>
                <a:extLst>
                  <a:ext uri="{0D108BD9-81ED-4DB2-BD59-A6C34878D82A}">
                    <a16:rowId xmlns:a16="http://schemas.microsoft.com/office/drawing/2014/main" val="670154972"/>
                  </a:ext>
                </a:extLst>
              </a:tr>
              <a:tr h="197757">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417" marR="9417" marT="9417"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2323884235"/>
                  </a:ext>
                </a:extLst>
              </a:tr>
              <a:tr h="281701">
                <a:tc>
                  <a:txBody>
                    <a:bodyPr/>
                    <a:lstStyle/>
                    <a:p>
                      <a:pPr algn="l" fontAlgn="b"/>
                      <a:r>
                        <a:rPr lang="en-US" sz="1200" u="none" strike="noStrike" dirty="0" err="1">
                          <a:effectLst/>
                        </a:rPr>
                        <a:t>Query_per_Day</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effectLst/>
                        </a:rPr>
                        <a:t>{{</a:t>
                      </a:r>
                      <a:r>
                        <a:rPr lang="en-US" sz="1200" u="none" strike="noStrike" dirty="0" err="1">
                          <a:effectLst/>
                        </a:rPr>
                        <a:t>val:dat_query_counts.csv</a:t>
                      </a:r>
                      <a:r>
                        <a:rPr lang="en-US" sz="1200" u="none" strike="noStrike" dirty="0">
                          <a:effectLst/>
                        </a:rPr>
                        <a:t>[1:4]}}</a:t>
                      </a:r>
                    </a:p>
                  </a:txBody>
                  <a:tcPr marL="9417" marR="9417" marT="9417" marB="0" anchor="b">
                    <a:solidFill>
                      <a:schemeClr val="tx1">
                        <a:lumMod val="20000"/>
                        <a:lumOff val="80000"/>
                      </a:schemeClr>
                    </a:solidFill>
                  </a:tcPr>
                </a:tc>
                <a:extLst>
                  <a:ext uri="{0D108BD9-81ED-4DB2-BD59-A6C34878D82A}">
                    <a16:rowId xmlns:a16="http://schemas.microsoft.com/office/drawing/2014/main" val="885030858"/>
                  </a:ext>
                </a:extLst>
              </a:tr>
              <a:tr h="197757">
                <a:tc>
                  <a:txBody>
                    <a:bodyPr/>
                    <a:lstStyle/>
                    <a:p>
                      <a:pPr algn="l" fontAlgn="b"/>
                      <a:r>
                        <a:rPr lang="en-US" sz="1200" u="none" strike="noStrike" dirty="0" err="1">
                          <a:effectLst/>
                        </a:rPr>
                        <a:t>Query_per_Sec</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effectLst/>
                        </a:rPr>
                        <a:t>{{</a:t>
                      </a:r>
                      <a:r>
                        <a:rPr lang="en-US" sz="1200" u="none" strike="noStrike" dirty="0" err="1">
                          <a:effectLst/>
                        </a:rPr>
                        <a:t>val:dat_query_counts.csv</a:t>
                      </a:r>
                      <a:r>
                        <a:rPr lang="en-US" sz="1200" u="none" strike="noStrike" dirty="0">
                          <a:effectLst/>
                        </a:rPr>
                        <a:t>[1:7]}}</a:t>
                      </a:r>
                    </a:p>
                  </a:txBody>
                  <a:tcPr marL="9417" marR="9417" marT="9417" marB="0" anchor="b">
                    <a:solidFill>
                      <a:schemeClr val="tx1">
                        <a:lumMod val="20000"/>
                        <a:lumOff val="80000"/>
                      </a:schemeClr>
                    </a:solidFill>
                  </a:tcPr>
                </a:tc>
                <a:extLst>
                  <a:ext uri="{0D108BD9-81ED-4DB2-BD59-A6C34878D82A}">
                    <a16:rowId xmlns:a16="http://schemas.microsoft.com/office/drawing/2014/main" val="170210570"/>
                  </a:ext>
                </a:extLst>
              </a:tr>
              <a:tr h="197757">
                <a:tc>
                  <a:txBody>
                    <a:bodyPr/>
                    <a:lstStyle/>
                    <a:p>
                      <a:pPr algn="l" fontAlgn="b"/>
                      <a:r>
                        <a:rPr lang="en-US" sz="1200" u="none" strike="noStrike" dirty="0" err="1">
                          <a:effectLst/>
                        </a:rPr>
                        <a:t>Query_per_Year</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effectLst/>
                        </a:rPr>
                        <a:t>{{</a:t>
                      </a:r>
                      <a:r>
                        <a:rPr lang="en-US" sz="1200" u="none" strike="noStrike" dirty="0" err="1">
                          <a:effectLst/>
                        </a:rPr>
                        <a:t>val:dat_query_counts.csv</a:t>
                      </a:r>
                      <a:r>
                        <a:rPr lang="en-US" sz="1200" u="none" strike="noStrike" dirty="0">
                          <a:effectLst/>
                        </a:rPr>
                        <a:t>[1:8]}}</a:t>
                      </a:r>
                    </a:p>
                  </a:txBody>
                  <a:tcPr marL="9417" marR="9417" marT="9417" marB="0" anchor="b">
                    <a:solidFill>
                      <a:schemeClr val="tx1">
                        <a:lumMod val="20000"/>
                        <a:lumOff val="80000"/>
                      </a:schemeClr>
                    </a:solidFill>
                  </a:tcPr>
                </a:tc>
                <a:extLst>
                  <a:ext uri="{0D108BD9-81ED-4DB2-BD59-A6C34878D82A}">
                    <a16:rowId xmlns:a16="http://schemas.microsoft.com/office/drawing/2014/main" val="1575118792"/>
                  </a:ext>
                </a:extLst>
              </a:tr>
              <a:tr h="197757">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417" marR="9417" marT="9417"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886010447"/>
                  </a:ext>
                </a:extLst>
              </a:tr>
              <a:tr h="197757">
                <a:tc>
                  <a:txBody>
                    <a:bodyPr/>
                    <a:lstStyle/>
                    <a:p>
                      <a:pPr algn="l" fontAlgn="b"/>
                      <a:r>
                        <a:rPr lang="en-US" sz="1200" u="none" strike="noStrike" dirty="0" err="1">
                          <a:effectLst/>
                        </a:rPr>
                        <a:t>Concurrency_Max</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a:effectLst/>
                        </a:rPr>
                        <a:t>162</a:t>
                      </a:r>
                      <a:endParaRPr lang="en-US" sz="1200" b="0" i="0" u="none" strike="noStrike">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3693521958"/>
                  </a:ext>
                </a:extLst>
              </a:tr>
              <a:tr h="197757">
                <a:tc>
                  <a:txBody>
                    <a:bodyPr/>
                    <a:lstStyle/>
                    <a:p>
                      <a:pPr algn="l" fontAlgn="b"/>
                      <a:r>
                        <a:rPr lang="en-US" sz="1200" u="none" strike="noStrike" dirty="0" err="1">
                          <a:effectLst/>
                        </a:rPr>
                        <a:t>Concurrency_Avg</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a:effectLst/>
                        </a:rPr>
                        <a:t>53</a:t>
                      </a:r>
                      <a:endParaRPr lang="en-US" sz="1200" b="0" i="0" u="none" strike="noStrike">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4013688204"/>
                  </a:ext>
                </a:extLst>
              </a:tr>
              <a:tr h="197757">
                <a:tc>
                  <a:txBody>
                    <a:bodyPr/>
                    <a:lstStyle/>
                    <a:p>
                      <a:pPr algn="l" fontAlgn="b"/>
                      <a:r>
                        <a:rPr lang="en-US" sz="1200" u="none" strike="noStrike" dirty="0" err="1">
                          <a:effectLst/>
                        </a:rPr>
                        <a:t>Query_Runtime_Avg</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effectLst/>
                        </a:rPr>
                        <a:t>1.454</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37774794"/>
                  </a:ext>
                </a:extLst>
              </a:tr>
              <a:tr h="197757">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417" marR="9417" marT="9417"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3767485218"/>
                  </a:ext>
                </a:extLst>
              </a:tr>
              <a:tr h="197757">
                <a:tc>
                  <a:txBody>
                    <a:bodyPr/>
                    <a:lstStyle/>
                    <a:p>
                      <a:pPr algn="l" fontAlgn="b"/>
                      <a:r>
                        <a:rPr lang="en-US" sz="1200" u="none" strike="noStrike" dirty="0" err="1">
                          <a:effectLst/>
                        </a:rPr>
                        <a:t>DiskSpaceTB_Max</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a:effectLst/>
                        </a:rPr>
                        <a:t>1028.227</a:t>
                      </a:r>
                      <a:endParaRPr lang="en-US" sz="1200" b="0" i="0" u="none" strike="noStrike">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4096089648"/>
                  </a:ext>
                </a:extLst>
              </a:tr>
              <a:tr h="197757">
                <a:tc>
                  <a:txBody>
                    <a:bodyPr/>
                    <a:lstStyle/>
                    <a:p>
                      <a:pPr algn="l" fontAlgn="b"/>
                      <a:r>
                        <a:rPr lang="en-US" sz="1200" u="none" strike="noStrike" dirty="0" err="1">
                          <a:effectLst/>
                        </a:rPr>
                        <a:t>DiskSpaceTB_Used</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effectLst/>
                        </a:rPr>
                        <a:t>531.095</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1274860705"/>
                  </a:ext>
                </a:extLst>
              </a:tr>
            </a:tbl>
          </a:graphicData>
        </a:graphic>
      </p:graphicFrame>
    </p:spTree>
    <p:extLst>
      <p:ext uri="{BB962C8B-B14F-4D97-AF65-F5344CB8AC3E}">
        <p14:creationId xmlns:p14="http://schemas.microsoft.com/office/powerpoint/2010/main" val="2994418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a:t>Daily Data Transfers</a:t>
            </a:r>
          </a:p>
        </p:txBody>
      </p:sp>
      <p:sp>
        <p:nvSpPr>
          <p:cNvPr id="6" name="Text Placeholder 5">
            <a:extLst>
              <a:ext uri="{FF2B5EF4-FFF2-40B4-BE49-F238E27FC236}">
                <a16:creationId xmlns:a16="http://schemas.microsoft.com/office/drawing/2014/main" id="{C14C50F6-7450-4FD5-84B6-65B24CCDA902}"/>
              </a:ext>
            </a:extLst>
          </p:cNvPr>
          <p:cNvSpPr>
            <a:spLocks noGrp="1"/>
          </p:cNvSpPr>
          <p:nvPr>
            <p:ph type="body" sz="quarter" idx="11"/>
          </p:nvPr>
        </p:nvSpPr>
        <p:spPr/>
        <p:txBody>
          <a:bodyPr/>
          <a:lstStyle/>
          <a:p>
            <a:endParaRPr lang="en-US"/>
          </a:p>
        </p:txBody>
      </p:sp>
      <p:graphicFrame>
        <p:nvGraphicFramePr>
          <p:cNvPr id="7" name="Content Placeholder 6">
            <a:extLst>
              <a:ext uri="{FF2B5EF4-FFF2-40B4-BE49-F238E27FC236}">
                <a16:creationId xmlns:a16="http://schemas.microsoft.com/office/drawing/2014/main" id="{A597CEBF-96C2-4E27-890C-A51336D93B03}"/>
              </a:ext>
            </a:extLst>
          </p:cNvPr>
          <p:cNvGraphicFramePr>
            <a:graphicFrameLocks noGrp="1"/>
          </p:cNvGraphicFramePr>
          <p:nvPr>
            <p:ph sz="quarter" idx="16"/>
            <p:extLst>
              <p:ext uri="{D42A27DB-BD31-4B8C-83A1-F6EECF244321}">
                <p14:modId xmlns:p14="http://schemas.microsoft.com/office/powerpoint/2010/main" val="3340207483"/>
              </p:ext>
            </p:extLst>
          </p:nvPr>
        </p:nvGraphicFramePr>
        <p:xfrm>
          <a:off x="587375" y="2057400"/>
          <a:ext cx="10515600" cy="4152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4548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0702-26BD-4CB6-BBFF-3A5D092211B7}"/>
              </a:ext>
            </a:extLst>
          </p:cNvPr>
          <p:cNvSpPr>
            <a:spLocks noGrp="1"/>
          </p:cNvSpPr>
          <p:nvPr>
            <p:ph type="title"/>
          </p:nvPr>
        </p:nvSpPr>
        <p:spPr/>
        <p:txBody>
          <a:bodyPr/>
          <a:lstStyle/>
          <a:p>
            <a:r>
              <a:rPr lang="en-US" dirty="0"/>
              <a:t>Daily Queries Throughput</a:t>
            </a:r>
          </a:p>
        </p:txBody>
      </p:sp>
      <p:sp>
        <p:nvSpPr>
          <p:cNvPr id="5" name="Date Placeholder 4">
            <a:extLst>
              <a:ext uri="{FF2B5EF4-FFF2-40B4-BE49-F238E27FC236}">
                <a16:creationId xmlns:a16="http://schemas.microsoft.com/office/drawing/2014/main" id="{9E62D53B-4492-417C-80BD-8E1FB4729542}"/>
              </a:ext>
            </a:extLst>
          </p:cNvPr>
          <p:cNvSpPr>
            <a:spLocks noGrp="1"/>
          </p:cNvSpPr>
          <p:nvPr>
            <p:ph type="dt" sz="half" idx="13"/>
          </p:nvPr>
        </p:nvSpPr>
        <p:spPr/>
        <p:txBody>
          <a:bodyPr/>
          <a:lstStyle/>
          <a:p>
            <a:r>
              <a:rPr lang="en-US"/>
              <a:t>©2020 Teradata</a:t>
            </a:r>
          </a:p>
        </p:txBody>
      </p:sp>
      <p:graphicFrame>
        <p:nvGraphicFramePr>
          <p:cNvPr id="9" name="Content Placeholder 8">
            <a:extLst>
              <a:ext uri="{FF2B5EF4-FFF2-40B4-BE49-F238E27FC236}">
                <a16:creationId xmlns:a16="http://schemas.microsoft.com/office/drawing/2014/main" id="{D6ED6A4C-EC65-4EE7-912A-5F341DB9F72E}"/>
              </a:ext>
            </a:extLst>
          </p:cNvPr>
          <p:cNvGraphicFramePr>
            <a:graphicFrameLocks noGrp="1"/>
          </p:cNvGraphicFramePr>
          <p:nvPr>
            <p:ph sz="quarter" idx="16"/>
            <p:extLst>
              <p:ext uri="{D42A27DB-BD31-4B8C-83A1-F6EECF244321}">
                <p14:modId xmlns:p14="http://schemas.microsoft.com/office/powerpoint/2010/main" val="426265134"/>
              </p:ext>
            </p:extLst>
          </p:nvPr>
        </p:nvGraphicFramePr>
        <p:xfrm>
          <a:off x="587375" y="2057400"/>
          <a:ext cx="10515600" cy="41529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 Placeholder 3">
            <a:extLst>
              <a:ext uri="{FF2B5EF4-FFF2-40B4-BE49-F238E27FC236}">
                <a16:creationId xmlns:a16="http://schemas.microsoft.com/office/drawing/2014/main" id="{6E83781E-E8C8-4072-AE11-74BECCEBD736}"/>
              </a:ext>
            </a:extLst>
          </p:cNvPr>
          <p:cNvSpPr>
            <a:spLocks noGrp="1"/>
          </p:cNvSpPr>
          <p:nvPr>
            <p:ph type="body" sz="quarter" idx="11"/>
          </p:nvPr>
        </p:nvSpPr>
        <p:spPr>
          <a:xfrm>
            <a:off x="587375" y="1120775"/>
            <a:ext cx="10515600" cy="479425"/>
          </a:xfrm>
        </p:spPr>
        <p:txBody>
          <a:bodyPr/>
          <a:lstStyle/>
          <a:p>
            <a:r>
              <a:rPr lang="en-US" sz="2400" dirty="0"/>
              <a:t>Average {{</a:t>
            </a:r>
            <a:r>
              <a:rPr lang="en-US" sz="2400" dirty="0" err="1"/>
              <a:t>val:dat_query_counts.csv</a:t>
            </a:r>
            <a:r>
              <a:rPr lang="en-US" sz="2400" dirty="0"/>
              <a:t>[1:5]}} Million Per Day. {{</a:t>
            </a:r>
            <a:r>
              <a:rPr lang="en-US" sz="2400" dirty="0" err="1"/>
              <a:t>val:dat_query_counts.csv</a:t>
            </a:r>
            <a:r>
              <a:rPr lang="en-US" sz="2400" dirty="0"/>
              <a:t>[1:11]}}% of the queries are sub-second</a:t>
            </a:r>
          </a:p>
        </p:txBody>
      </p:sp>
    </p:spTree>
    <p:extLst>
      <p:ext uri="{BB962C8B-B14F-4D97-AF65-F5344CB8AC3E}">
        <p14:creationId xmlns:p14="http://schemas.microsoft.com/office/powerpoint/2010/main" val="379507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E8B76B5-63E9-48B1-BE30-AAE29FE068BC}"/>
              </a:ext>
            </a:extLst>
          </p:cNvPr>
          <p:cNvSpPr>
            <a:spLocks noGrp="1"/>
          </p:cNvSpPr>
          <p:nvPr>
            <p:ph type="body" sz="quarter" idx="13"/>
          </p:nvPr>
        </p:nvSpPr>
        <p:spPr>
          <a:xfrm>
            <a:off x="586741" y="1960542"/>
            <a:ext cx="5009958" cy="371957"/>
          </a:xfrm>
        </p:spPr>
        <p:txBody>
          <a:bodyPr/>
          <a:lstStyle/>
          <a:p>
            <a:r>
              <a:rPr lang="en-US" dirty="0"/>
              <a:t>Frequent Multi-Table JOINs</a:t>
            </a:r>
          </a:p>
        </p:txBody>
      </p:sp>
      <p:sp>
        <p:nvSpPr>
          <p:cNvPr id="12" name="Text Placeholder 11">
            <a:extLst>
              <a:ext uri="{FF2B5EF4-FFF2-40B4-BE49-F238E27FC236}">
                <a16:creationId xmlns:a16="http://schemas.microsoft.com/office/drawing/2014/main" id="{AA0417BA-100B-48E9-A2AC-B304AE39C424}"/>
              </a:ext>
            </a:extLst>
          </p:cNvPr>
          <p:cNvSpPr>
            <a:spLocks noGrp="1"/>
          </p:cNvSpPr>
          <p:nvPr>
            <p:ph type="body" sz="quarter" idx="15"/>
          </p:nvPr>
        </p:nvSpPr>
        <p:spPr>
          <a:xfrm>
            <a:off x="6095999" y="1960542"/>
            <a:ext cx="5135419" cy="371957"/>
          </a:xfrm>
        </p:spPr>
        <p:txBody>
          <a:bodyPr/>
          <a:lstStyle/>
          <a:p>
            <a:r>
              <a:rPr lang="en-US" dirty="0"/>
              <a:t>Frequent INSERTS/UPDATES/DELETES</a:t>
            </a:r>
          </a:p>
        </p:txBody>
      </p:sp>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a:t>JOIN Frequency</a:t>
            </a:r>
          </a:p>
        </p:txBody>
      </p:sp>
      <p:sp>
        <p:nvSpPr>
          <p:cNvPr id="4" name="Text Placeholder 3">
            <a:extLst>
              <a:ext uri="{FF2B5EF4-FFF2-40B4-BE49-F238E27FC236}">
                <a16:creationId xmlns:a16="http://schemas.microsoft.com/office/drawing/2014/main" id="{07488B7D-3BD6-444E-89B1-985E36981AC2}"/>
              </a:ext>
            </a:extLst>
          </p:cNvPr>
          <p:cNvSpPr>
            <a:spLocks noGrp="1"/>
          </p:cNvSpPr>
          <p:nvPr>
            <p:ph type="body" sz="quarter" idx="11"/>
          </p:nvPr>
        </p:nvSpPr>
        <p:spPr/>
        <p:txBody>
          <a:bodyPr/>
          <a:lstStyle/>
          <a:p>
            <a:r>
              <a:rPr lang="en-US" dirty="0"/>
              <a:t>Last 3-Months Queries</a:t>
            </a:r>
          </a:p>
        </p:txBody>
      </p:sp>
      <p:sp>
        <p:nvSpPr>
          <p:cNvPr id="5" name="Date Placeholder 4">
            <a:extLst>
              <a:ext uri="{FF2B5EF4-FFF2-40B4-BE49-F238E27FC236}">
                <a16:creationId xmlns:a16="http://schemas.microsoft.com/office/drawing/2014/main" id="{279138B1-63FC-49C5-A3EA-B2BAF90558AC}"/>
              </a:ext>
            </a:extLst>
          </p:cNvPr>
          <p:cNvSpPr>
            <a:spLocks noGrp="1"/>
          </p:cNvSpPr>
          <p:nvPr>
            <p:ph type="dt" sz="half" idx="16"/>
          </p:nvPr>
        </p:nvSpPr>
        <p:spPr/>
        <p:txBody>
          <a:bodyPr/>
          <a:lstStyle/>
          <a:p>
            <a:r>
              <a:rPr lang="en-US"/>
              <a:t>©2020 Teradata</a:t>
            </a:r>
          </a:p>
        </p:txBody>
      </p:sp>
      <p:sp>
        <p:nvSpPr>
          <p:cNvPr id="15" name="Rectangle 14">
            <a:extLst>
              <a:ext uri="{FF2B5EF4-FFF2-40B4-BE49-F238E27FC236}">
                <a16:creationId xmlns:a16="http://schemas.microsoft.com/office/drawing/2014/main" id="{CBDFCF59-8C4E-4679-8466-5AD9165D3E88}"/>
              </a:ext>
            </a:extLst>
          </p:cNvPr>
          <p:cNvSpPr/>
          <p:nvPr/>
        </p:nvSpPr>
        <p:spPr>
          <a:xfrm>
            <a:off x="2588656" y="6077739"/>
            <a:ext cx="6878806" cy="646331"/>
          </a:xfrm>
          <a:prstGeom prst="rect">
            <a:avLst/>
          </a:prstGeom>
        </p:spPr>
        <p:txBody>
          <a:bodyPr wrap="none">
            <a:spAutoFit/>
          </a:bodyPr>
          <a:lstStyle/>
          <a:p>
            <a:pPr algn="ctr"/>
            <a:r>
              <a:rPr lang="en-US" dirty="0"/>
              <a:t>Extremely Challenging for BigQuery to handle complex multi-way </a:t>
            </a:r>
          </a:p>
          <a:p>
            <a:pPr algn="ctr"/>
            <a:r>
              <a:rPr lang="en-US" dirty="0"/>
              <a:t>JOINs and frequently loaded/updated data.</a:t>
            </a:r>
          </a:p>
        </p:txBody>
      </p:sp>
      <p:graphicFrame>
        <p:nvGraphicFramePr>
          <p:cNvPr id="8" name="Content Placeholder 7">
            <a:extLst>
              <a:ext uri="{FF2B5EF4-FFF2-40B4-BE49-F238E27FC236}">
                <a16:creationId xmlns:a16="http://schemas.microsoft.com/office/drawing/2014/main" id="{EABB2775-1501-4F8C-A92E-35B2377038A4}"/>
              </a:ext>
            </a:extLst>
          </p:cNvPr>
          <p:cNvGraphicFramePr>
            <a:graphicFrameLocks noGrp="1"/>
          </p:cNvGraphicFramePr>
          <p:nvPr>
            <p:ph sz="quarter" idx="18"/>
            <p:extLst>
              <p:ext uri="{D42A27DB-BD31-4B8C-83A1-F6EECF244321}">
                <p14:modId xmlns:p14="http://schemas.microsoft.com/office/powerpoint/2010/main" val="3807714975"/>
              </p:ext>
            </p:extLst>
          </p:nvPr>
        </p:nvGraphicFramePr>
        <p:xfrm>
          <a:off x="697832" y="2355164"/>
          <a:ext cx="4511842" cy="3277508"/>
        </p:xfrm>
        <a:graphic>
          <a:graphicData uri="http://schemas.openxmlformats.org/drawingml/2006/table">
            <a:tbl>
              <a:tblPr firstRow="1" lastRow="1" bandRow="1">
                <a:tableStyleId>{9DCAF9ED-07DC-4A11-8D7F-57B35C25682E}</a:tableStyleId>
              </a:tblPr>
              <a:tblGrid>
                <a:gridCol w="1821093">
                  <a:extLst>
                    <a:ext uri="{9D8B030D-6E8A-4147-A177-3AD203B41FA5}">
                      <a16:colId xmlns:a16="http://schemas.microsoft.com/office/drawing/2014/main" val="68029268"/>
                    </a:ext>
                  </a:extLst>
                </a:gridCol>
                <a:gridCol w="2690749">
                  <a:extLst>
                    <a:ext uri="{9D8B030D-6E8A-4147-A177-3AD203B41FA5}">
                      <a16:colId xmlns:a16="http://schemas.microsoft.com/office/drawing/2014/main" val="63298111"/>
                    </a:ext>
                  </a:extLst>
                </a:gridCol>
              </a:tblGrid>
              <a:tr h="432186">
                <a:tc>
                  <a:txBody>
                    <a:bodyPr/>
                    <a:lstStyle/>
                    <a:p>
                      <a:pPr algn="l" fontAlgn="b"/>
                      <a:r>
                        <a:rPr lang="en-US" sz="1400" b="0" i="0" u="none" strike="noStrike" baseline="0" dirty="0">
                          <a:solidFill>
                            <a:schemeClr val="bg1"/>
                          </a:solidFill>
                          <a:effectLst/>
                          <a:latin typeface="Arial" panose="020B0604020202020204" pitchFamily="34" charset="0"/>
                        </a:rPr>
                        <a:t>{{</a:t>
                      </a:r>
                      <a:r>
                        <a:rPr lang="en-US" sz="1400" b="0" i="0" u="none" strike="noStrike" baseline="0" dirty="0" err="1">
                          <a:solidFill>
                            <a:schemeClr val="bg1"/>
                          </a:solidFill>
                          <a:effectLst/>
                          <a:latin typeface="Arial" panose="020B0604020202020204" pitchFamily="34" charset="0"/>
                        </a:rPr>
                        <a:t>col:dat_join_frequency.csv</a:t>
                      </a:r>
                      <a:r>
                        <a:rPr lang="en-US" sz="1400" b="0" i="0" u="none" strike="noStrike" baseline="0" dirty="0">
                          <a:solidFill>
                            <a:schemeClr val="bg1"/>
                          </a:solidFill>
                          <a:effectLst/>
                          <a:latin typeface="Arial" panose="020B0604020202020204" pitchFamily="34" charset="0"/>
                        </a:rPr>
                        <a:t>[2]}}</a:t>
                      </a: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baseline="0" dirty="0">
                          <a:solidFill>
                            <a:schemeClr val="bg1"/>
                          </a:solidFill>
                          <a:effectLst/>
                          <a:latin typeface="Arial" panose="020B0604020202020204" pitchFamily="34" charset="0"/>
                        </a:rPr>
                        <a:t>{{</a:t>
                      </a:r>
                      <a:r>
                        <a:rPr lang="en-US" sz="1400" b="0" i="0" u="none" strike="noStrike" baseline="0" dirty="0" err="1">
                          <a:solidFill>
                            <a:schemeClr val="bg1"/>
                          </a:solidFill>
                          <a:effectLst/>
                          <a:latin typeface="Arial" panose="020B0604020202020204" pitchFamily="34" charset="0"/>
                        </a:rPr>
                        <a:t>col:dat_join_frequency.csv</a:t>
                      </a:r>
                      <a:r>
                        <a:rPr lang="en-US" sz="1400" b="0" i="0" u="none" strike="noStrike" baseline="0" dirty="0">
                          <a:solidFill>
                            <a:schemeClr val="bg1"/>
                          </a:solidFill>
                          <a:effectLst/>
                          <a:latin typeface="Arial" panose="020B0604020202020204" pitchFamily="34" charset="0"/>
                        </a:rPr>
                        <a:t>[3]}}</a:t>
                      </a:r>
                    </a:p>
                  </a:txBody>
                  <a:tcPr marL="9525" marR="9525" marT="9525" marB="0" anchor="ctr"/>
                </a:tc>
                <a:extLst>
                  <a:ext uri="{0D108BD9-81ED-4DB2-BD59-A6C34878D82A}">
                    <a16:rowId xmlns:a16="http://schemas.microsoft.com/office/drawing/2014/main" val="924049930"/>
                  </a:ext>
                </a:extLst>
              </a:tr>
              <a:tr h="37237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algn="r" fontAlgn="b"/>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245666622"/>
                  </a:ext>
                </a:extLst>
              </a:tr>
              <a:tr h="40750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algn="r" fontAlgn="b"/>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135094609"/>
                  </a:ext>
                </a:extLst>
              </a:tr>
              <a:tr h="432923">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9525" marR="9525" marT="9525" marB="0" anchor="ctr"/>
                </a:tc>
                <a:extLst>
                  <a:ext uri="{0D108BD9-81ED-4DB2-BD59-A6C34878D82A}">
                    <a16:rowId xmlns:a16="http://schemas.microsoft.com/office/drawing/2014/main" val="3184689066"/>
                  </a:ext>
                </a:extLst>
              </a:tr>
              <a:tr h="40750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algn="r" fontAlgn="b"/>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6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670912378"/>
                  </a:ext>
                </a:extLst>
              </a:tr>
              <a:tr h="40594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6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436577659"/>
                  </a:ext>
                </a:extLst>
              </a:tr>
              <a:tr h="407506">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kumimoji="0" lang="en-US" sz="1600" b="0" i="0" u="none" strike="noStrike" kern="1200" cap="none" spc="0" normalizeH="0" baseline="0" noProof="0" dirty="0">
                        <a:ln>
                          <a:noFill/>
                        </a:ln>
                        <a:solidFill>
                          <a:srgbClr val="6B767D"/>
                        </a:solidFill>
                        <a:effectLst/>
                        <a:uLnTx/>
                        <a:uFillTx/>
                        <a:latin typeface="Microsoft Sans Serif" panose="020B0604020202020204" pitchFamily="34" charset="0"/>
                        <a:ea typeface="+mn-ea"/>
                        <a:cs typeface="+mn-cs"/>
                      </a:endParaRPr>
                    </a:p>
                  </a:txBody>
                  <a:tcPr marL="9525" marR="9525" marT="9525"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mn-lt"/>
                          <a:ea typeface="+mn-ea"/>
                          <a:cs typeface="+mn-cs"/>
                        </a:rPr>
                        <a:t> </a:t>
                      </a:r>
                      <a:endParaRPr lang="en-US" sz="1600" b="0" i="0" u="none" strike="noStrike" baseline="0"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964472081"/>
                  </a:ext>
                </a:extLst>
              </a:tr>
              <a:tr h="407506">
                <a:tc>
                  <a:txBody>
                    <a:bodyPr/>
                    <a:lstStyle/>
                    <a:p>
                      <a:pPr algn="l" fontAlgn="b"/>
                      <a:r>
                        <a:rPr lang="en-US" sz="1400" b="0" i="0" u="none" strike="noStrike" baseline="0" dirty="0">
                          <a:effectLst/>
                          <a:latin typeface="Arial" panose="020B0604020202020204" pitchFamily="34" charset="0"/>
                        </a:rPr>
                        <a:t>Grand Total</a:t>
                      </a:r>
                      <a:endParaRPr lang="en-US" sz="1400" b="0" i="0" u="none" strike="noStrike" baseline="0" dirty="0">
                        <a:solidFill>
                          <a:srgbClr val="000000"/>
                        </a:solidFill>
                        <a:effectLst/>
                        <a:latin typeface="Arial" panose="020B0604020202020204" pitchFamily="34" charset="0"/>
                      </a:endParaRPr>
                    </a:p>
                  </a:txBody>
                  <a:tcPr marL="9525" marR="9525" marT="9525" marB="0" anchor="b"/>
                </a:tc>
                <a:tc>
                  <a:txBody>
                    <a:bodyPr/>
                    <a:lstStyle/>
                    <a:p>
                      <a:pPr algn="r" fontAlgn="b"/>
                      <a:r>
                        <a:rPr lang="en-US" sz="1400" b="0" i="0" u="none" strike="noStrike" baseline="0" dirty="0">
                          <a:effectLst/>
                          <a:latin typeface="Arial" panose="020B0604020202020204" pitchFamily="34" charset="0"/>
                        </a:rPr>
                        <a:t>467,989,502</a:t>
                      </a:r>
                      <a:endParaRPr lang="en-US" sz="1400" b="0" i="0" u="none" strike="noStrike" baseline="0"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389503021"/>
                  </a:ext>
                </a:extLst>
              </a:tr>
            </a:tbl>
          </a:graphicData>
        </a:graphic>
      </p:graphicFrame>
      <p:graphicFrame>
        <p:nvGraphicFramePr>
          <p:cNvPr id="17" name="Content Placeholder 16">
            <a:extLst>
              <a:ext uri="{FF2B5EF4-FFF2-40B4-BE49-F238E27FC236}">
                <a16:creationId xmlns:a16="http://schemas.microsoft.com/office/drawing/2014/main" id="{FCBC9244-AD26-4D6C-B10C-51C584B02DEA}"/>
              </a:ext>
            </a:extLst>
          </p:cNvPr>
          <p:cNvGraphicFramePr>
            <a:graphicFrameLocks noGrp="1"/>
          </p:cNvGraphicFramePr>
          <p:nvPr>
            <p:ph sz="quarter" idx="19"/>
            <p:extLst>
              <p:ext uri="{D42A27DB-BD31-4B8C-83A1-F6EECF244321}">
                <p14:modId xmlns:p14="http://schemas.microsoft.com/office/powerpoint/2010/main" val="873022547"/>
              </p:ext>
            </p:extLst>
          </p:nvPr>
        </p:nvGraphicFramePr>
        <p:xfrm>
          <a:off x="6187906" y="2368595"/>
          <a:ext cx="3954715" cy="3532041"/>
        </p:xfrm>
        <a:graphic>
          <a:graphicData uri="http://schemas.openxmlformats.org/drawingml/2006/table">
            <a:tbl>
              <a:tblPr firstRow="1" bandRow="1">
                <a:tableStyleId>{9DCAF9ED-07DC-4A11-8D7F-57B35C25682E}</a:tableStyleId>
              </a:tblPr>
              <a:tblGrid>
                <a:gridCol w="2282326">
                  <a:extLst>
                    <a:ext uri="{9D8B030D-6E8A-4147-A177-3AD203B41FA5}">
                      <a16:colId xmlns:a16="http://schemas.microsoft.com/office/drawing/2014/main" val="894632397"/>
                    </a:ext>
                  </a:extLst>
                </a:gridCol>
                <a:gridCol w="1672389">
                  <a:extLst>
                    <a:ext uri="{9D8B030D-6E8A-4147-A177-3AD203B41FA5}">
                      <a16:colId xmlns:a16="http://schemas.microsoft.com/office/drawing/2014/main" val="3160188527"/>
                    </a:ext>
                  </a:extLst>
                </a:gridCol>
              </a:tblGrid>
              <a:tr h="389267">
                <a:tc>
                  <a:txBody>
                    <a:bodyPr/>
                    <a:lstStyle/>
                    <a:p>
                      <a:pPr algn="l" fontAlgn="b"/>
                      <a:r>
                        <a:rPr lang="en-US" sz="1200" b="0" i="0" u="none" strike="noStrike" baseline="0" dirty="0">
                          <a:solidFill>
                            <a:schemeClr val="bg1"/>
                          </a:solidFill>
                          <a:effectLst/>
                          <a:latin typeface="Arial" panose="020B0604020202020204" pitchFamily="34" charset="0"/>
                        </a:rPr>
                        <a:t>{{</a:t>
                      </a:r>
                      <a:r>
                        <a:rPr lang="en-US" sz="1200" b="0" i="0" u="none" strike="noStrike" baseline="0" dirty="0" err="1">
                          <a:solidFill>
                            <a:schemeClr val="bg1"/>
                          </a:solidFill>
                          <a:effectLst/>
                          <a:latin typeface="Arial" panose="020B0604020202020204" pitchFamily="34" charset="0"/>
                        </a:rPr>
                        <a:t>col:dat_statement_frequency.csv</a:t>
                      </a:r>
                      <a:r>
                        <a:rPr lang="en-US" sz="1200" b="0" i="0" u="none" strike="noStrike" baseline="0" dirty="0">
                          <a:solidFill>
                            <a:schemeClr val="bg1"/>
                          </a:solidFill>
                          <a:effectLst/>
                          <a:latin typeface="Arial" panose="020B0604020202020204" pitchFamily="34" charset="0"/>
                        </a:rPr>
                        <a:t>[2]}}</a:t>
                      </a:r>
                    </a:p>
                  </a:txBody>
                  <a:tcPr marL="8461" marR="8461" marT="8461" marB="0" anchor="b"/>
                </a:tc>
                <a:tc>
                  <a:txBody>
                    <a:bodyPr/>
                    <a:lstStyle/>
                    <a:p>
                      <a:pPr algn="l" fontAlgn="b"/>
                      <a:r>
                        <a:rPr lang="en-US" sz="1200" b="0" i="0" u="none" strike="noStrike" baseline="0" dirty="0">
                          <a:solidFill>
                            <a:schemeClr val="bg1"/>
                          </a:solidFill>
                          <a:effectLst/>
                          <a:latin typeface="Arial" panose="020B0604020202020204" pitchFamily="34" charset="0"/>
                        </a:rPr>
                        <a:t>{{</a:t>
                      </a:r>
                      <a:r>
                        <a:rPr lang="en-US" sz="1200" b="0" i="0" u="none" strike="noStrike" baseline="0" dirty="0" err="1">
                          <a:solidFill>
                            <a:schemeClr val="bg1"/>
                          </a:solidFill>
                          <a:effectLst/>
                          <a:latin typeface="Arial" panose="020B0604020202020204" pitchFamily="34" charset="0"/>
                        </a:rPr>
                        <a:t>col:dat_statement_frequency.csv</a:t>
                      </a:r>
                      <a:r>
                        <a:rPr lang="en-US" sz="1200" b="0" i="0" u="none" strike="noStrike" baseline="0" dirty="0">
                          <a:solidFill>
                            <a:schemeClr val="bg1"/>
                          </a:solidFill>
                          <a:effectLst/>
                          <a:latin typeface="Arial" panose="020B0604020202020204" pitchFamily="34" charset="0"/>
                        </a:rPr>
                        <a:t>[3]}}</a:t>
                      </a:r>
                    </a:p>
                  </a:txBody>
                  <a:tcPr marL="8461" marR="8461" marT="8461" marB="0" anchor="b"/>
                </a:tc>
                <a:extLst>
                  <a:ext uri="{0D108BD9-81ED-4DB2-BD59-A6C34878D82A}">
                    <a16:rowId xmlns:a16="http://schemas.microsoft.com/office/drawing/2014/main" val="3633807870"/>
                  </a:ext>
                </a:extLst>
              </a:tr>
              <a:tr h="210269">
                <a:tc>
                  <a:txBody>
                    <a:bodyPr/>
                    <a:lstStyle/>
                    <a:p>
                      <a:pPr algn="l" fontAlgn="b"/>
                      <a:r>
                        <a:rPr kumimoji="0" lang="en-US" sz="1100" b="0" i="0" u="none" strike="noStrike" kern="1200" cap="none" spc="0" normalizeH="0" baseline="0" noProof="0" dirty="0">
                          <a:ln>
                            <a:noFill/>
                          </a:ln>
                          <a:solidFill>
                            <a:srgbClr val="6B767D"/>
                          </a:solidFill>
                          <a:effectLst/>
                          <a:uLnTx/>
                          <a:uFillTx/>
                          <a:latin typeface="+mn-lt"/>
                          <a:ea typeface="+mn-ea"/>
                          <a:cs typeface="+mn-cs"/>
                        </a:rPr>
                        <a:t> </a:t>
                      </a:r>
                      <a:endParaRPr lang="en-US" sz="12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8461" marR="8461" marT="8461" marB="0" anchor="ctr"/>
                </a:tc>
                <a:extLst>
                  <a:ext uri="{0D108BD9-81ED-4DB2-BD59-A6C34878D82A}">
                    <a16:rowId xmlns:a16="http://schemas.microsoft.com/office/drawing/2014/main" val="832618914"/>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518447890"/>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2978214518"/>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566631517"/>
                  </a:ext>
                </a:extLst>
              </a:tr>
              <a:tr h="21026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186838839"/>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974414685"/>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2613042565"/>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957583957"/>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1297275048"/>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1038872364"/>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3845756394"/>
                  </a:ext>
                </a:extLst>
              </a:tr>
              <a:tr h="199008">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1375813694"/>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4190852277"/>
                  </a:ext>
                </a:extLst>
              </a:tr>
              <a:tr h="210269">
                <a:tc>
                  <a:txBody>
                    <a:bodyPr/>
                    <a:lstStyle/>
                    <a:p>
                      <a:pPr algn="l"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418689556"/>
                  </a:ext>
                </a:extLst>
              </a:tr>
              <a:tr h="21026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8461" marR="8461" marT="8461" marB="0" anchor="ctr"/>
                </a:tc>
                <a:tc>
                  <a:txBody>
                    <a:bodyPr/>
                    <a:lstStyle/>
                    <a:p>
                      <a:pPr algn="r" fontAlgn="b"/>
                      <a:r>
                        <a:rPr kumimoji="0" lang="en-US" sz="1200" b="0" i="0" u="none" strike="noStrike" kern="1200" cap="none" spc="0" normalizeH="0" baseline="0" noProof="0" dirty="0">
                          <a:ln>
                            <a:noFill/>
                          </a:ln>
                          <a:solidFill>
                            <a:srgbClr val="6B767D"/>
                          </a:solidFill>
                          <a:effectLst/>
                          <a:uLnTx/>
                          <a:uFillTx/>
                          <a:latin typeface="+mn-lt"/>
                          <a:ea typeface="+mn-ea"/>
                          <a:cs typeface="+mn-cs"/>
                        </a:rPr>
                        <a:t> </a:t>
                      </a:r>
                      <a:endParaRPr lang="en-US" sz="1400" b="0" i="0" u="none" strike="noStrike" baseline="0" dirty="0">
                        <a:solidFill>
                          <a:srgbClr val="000000"/>
                        </a:solidFill>
                        <a:effectLst/>
                        <a:latin typeface="Arial" panose="020B0604020202020204" pitchFamily="34" charset="0"/>
                      </a:endParaRPr>
                    </a:p>
                  </a:txBody>
                  <a:tcPr marL="8461" marR="8461" marT="8461" marB="0" anchor="ctr"/>
                </a:tc>
                <a:extLst>
                  <a:ext uri="{0D108BD9-81ED-4DB2-BD59-A6C34878D82A}">
                    <a16:rowId xmlns:a16="http://schemas.microsoft.com/office/drawing/2014/main" val="4000356472"/>
                  </a:ext>
                </a:extLst>
              </a:tr>
            </a:tbl>
          </a:graphicData>
        </a:graphic>
      </p:graphicFrame>
    </p:spTree>
    <p:extLst>
      <p:ext uri="{BB962C8B-B14F-4D97-AF65-F5344CB8AC3E}">
        <p14:creationId xmlns:p14="http://schemas.microsoft.com/office/powerpoint/2010/main" val="429209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612882-BB86-48D3-88FA-8066F0162479}"/>
              </a:ext>
            </a:extLst>
          </p:cNvPr>
          <p:cNvSpPr>
            <a:spLocks noGrp="1"/>
          </p:cNvSpPr>
          <p:nvPr>
            <p:ph type="title"/>
          </p:nvPr>
        </p:nvSpPr>
        <p:spPr/>
        <p:txBody>
          <a:bodyPr/>
          <a:lstStyle/>
          <a:p>
            <a:r>
              <a:rPr lang="en-US"/>
              <a:t>Applications and Data Extracts</a:t>
            </a:r>
          </a:p>
        </p:txBody>
      </p:sp>
      <p:sp>
        <p:nvSpPr>
          <p:cNvPr id="4" name="Text Placeholder 3">
            <a:extLst>
              <a:ext uri="{FF2B5EF4-FFF2-40B4-BE49-F238E27FC236}">
                <a16:creationId xmlns:a16="http://schemas.microsoft.com/office/drawing/2014/main" id="{1FE2D14F-14EC-4114-8302-9C99DD49F28C}"/>
              </a:ext>
            </a:extLst>
          </p:cNvPr>
          <p:cNvSpPr>
            <a:spLocks noGrp="1"/>
          </p:cNvSpPr>
          <p:nvPr>
            <p:ph type="body" sz="quarter" idx="11"/>
          </p:nvPr>
        </p:nvSpPr>
        <p:spPr/>
        <p:txBody>
          <a:bodyPr/>
          <a:lstStyle/>
          <a:p>
            <a:r>
              <a:rPr lang="en-US" dirty="0" err="1"/>
              <a:t>BigQuery</a:t>
            </a:r>
            <a:r>
              <a:rPr lang="en-US" dirty="0"/>
              <a:t> 10GB Export Limit applies here</a:t>
            </a:r>
          </a:p>
        </p:txBody>
      </p:sp>
      <p:sp>
        <p:nvSpPr>
          <p:cNvPr id="5" name="Date Placeholder 4">
            <a:extLst>
              <a:ext uri="{FF2B5EF4-FFF2-40B4-BE49-F238E27FC236}">
                <a16:creationId xmlns:a16="http://schemas.microsoft.com/office/drawing/2014/main" id="{D45D68AE-A334-47A7-9031-7F6EE08BB42E}"/>
              </a:ext>
            </a:extLst>
          </p:cNvPr>
          <p:cNvSpPr>
            <a:spLocks noGrp="1"/>
          </p:cNvSpPr>
          <p:nvPr>
            <p:ph type="dt" sz="half" idx="13"/>
          </p:nvPr>
        </p:nvSpPr>
        <p:spPr/>
        <p:txBody>
          <a:bodyPr/>
          <a:lstStyle/>
          <a:p>
            <a:r>
              <a:rPr lang="en-US"/>
              <a:t>©2020 Teradata</a:t>
            </a:r>
          </a:p>
        </p:txBody>
      </p:sp>
      <p:graphicFrame>
        <p:nvGraphicFramePr>
          <p:cNvPr id="8" name="Content Placeholder 7">
            <a:extLst>
              <a:ext uri="{FF2B5EF4-FFF2-40B4-BE49-F238E27FC236}">
                <a16:creationId xmlns:a16="http://schemas.microsoft.com/office/drawing/2014/main" id="{4EAEB4F3-3673-477F-A5A3-9374962449C4}"/>
              </a:ext>
            </a:extLst>
          </p:cNvPr>
          <p:cNvGraphicFramePr>
            <a:graphicFrameLocks noGrp="1"/>
          </p:cNvGraphicFramePr>
          <p:nvPr>
            <p:ph sz="quarter" idx="16"/>
            <p:extLst>
              <p:ext uri="{D42A27DB-BD31-4B8C-83A1-F6EECF244321}">
                <p14:modId xmlns:p14="http://schemas.microsoft.com/office/powerpoint/2010/main" val="499404068"/>
              </p:ext>
            </p:extLst>
          </p:nvPr>
        </p:nvGraphicFramePr>
        <p:xfrm>
          <a:off x="3029803" y="1802213"/>
          <a:ext cx="5384287" cy="4250784"/>
        </p:xfrm>
        <a:graphic>
          <a:graphicData uri="http://schemas.openxmlformats.org/drawingml/2006/table">
            <a:tbl>
              <a:tblPr firstRow="1" bandRow="1">
                <a:tableStyleId>{9DCAF9ED-07DC-4A11-8D7F-57B35C25682E}</a:tableStyleId>
              </a:tblPr>
              <a:tblGrid>
                <a:gridCol w="2251881">
                  <a:extLst>
                    <a:ext uri="{9D8B030D-6E8A-4147-A177-3AD203B41FA5}">
                      <a16:colId xmlns:a16="http://schemas.microsoft.com/office/drawing/2014/main" val="3418245233"/>
                    </a:ext>
                  </a:extLst>
                </a:gridCol>
                <a:gridCol w="996286">
                  <a:extLst>
                    <a:ext uri="{9D8B030D-6E8A-4147-A177-3AD203B41FA5}">
                      <a16:colId xmlns:a16="http://schemas.microsoft.com/office/drawing/2014/main" val="251619454"/>
                    </a:ext>
                  </a:extLst>
                </a:gridCol>
                <a:gridCol w="1064526">
                  <a:extLst>
                    <a:ext uri="{9D8B030D-6E8A-4147-A177-3AD203B41FA5}">
                      <a16:colId xmlns:a16="http://schemas.microsoft.com/office/drawing/2014/main" val="2411404014"/>
                    </a:ext>
                  </a:extLst>
                </a:gridCol>
                <a:gridCol w="1071594">
                  <a:extLst>
                    <a:ext uri="{9D8B030D-6E8A-4147-A177-3AD203B41FA5}">
                      <a16:colId xmlns:a16="http://schemas.microsoft.com/office/drawing/2014/main" val="2576463153"/>
                    </a:ext>
                  </a:extLst>
                </a:gridCol>
              </a:tblGrid>
              <a:tr h="364080">
                <a:tc>
                  <a:txBody>
                    <a:bodyPr/>
                    <a:lstStyle/>
                    <a:p>
                      <a:pPr algn="l" fontAlgn="b"/>
                      <a:r>
                        <a:rPr lang="en-US" sz="800" u="none" strike="noStrike" baseline="0" dirty="0">
                          <a:solidFill>
                            <a:schemeClr val="bg1"/>
                          </a:solidFill>
                          <a:effectLst/>
                          <a:latin typeface="+mn-lt"/>
                        </a:rPr>
                        <a:t>{{</a:t>
                      </a:r>
                      <a:r>
                        <a:rPr lang="en-US" sz="800" u="none" strike="noStrike" baseline="0" dirty="0" err="1">
                          <a:solidFill>
                            <a:schemeClr val="bg1"/>
                          </a:solidFill>
                          <a:effectLst/>
                          <a:latin typeface="+mn-lt"/>
                        </a:rPr>
                        <a:t>col:dat_apps_frequency.csv</a:t>
                      </a:r>
                      <a:r>
                        <a:rPr lang="en-US" sz="800" u="none" strike="noStrike" baseline="0" dirty="0">
                          <a:solidFill>
                            <a:schemeClr val="bg1"/>
                          </a:solidFill>
                          <a:effectLst/>
                          <a:latin typeface="+mn-lt"/>
                        </a:rPr>
                        <a:t>[2]}}</a:t>
                      </a:r>
                      <a:endParaRPr lang="en-US" sz="800" b="0" i="0" u="none" strike="noStrike" baseline="0" dirty="0">
                        <a:solidFill>
                          <a:schemeClr val="bg1"/>
                        </a:solidFill>
                        <a:effectLst/>
                        <a:latin typeface="+mn-lt"/>
                      </a:endParaRPr>
                    </a:p>
                  </a:txBody>
                  <a:tcPr marL="8095" marR="8095" marT="8095" marB="0" anchor="b"/>
                </a:tc>
                <a:tc>
                  <a:txBody>
                    <a:bodyPr/>
                    <a:lstStyle/>
                    <a:p>
                      <a:pPr algn="l" fontAlgn="b"/>
                      <a:r>
                        <a:rPr lang="en-US" sz="800" u="none" strike="noStrike" baseline="0" dirty="0">
                          <a:solidFill>
                            <a:schemeClr val="bg1"/>
                          </a:solidFill>
                          <a:effectLst/>
                          <a:latin typeface="+mn-lt"/>
                        </a:rPr>
                        <a:t>{{</a:t>
                      </a:r>
                      <a:r>
                        <a:rPr lang="en-US" sz="800" u="none" strike="noStrike" baseline="0" dirty="0" err="1">
                          <a:solidFill>
                            <a:schemeClr val="bg1"/>
                          </a:solidFill>
                          <a:effectLst/>
                          <a:latin typeface="+mn-lt"/>
                        </a:rPr>
                        <a:t>col:dat_apps_frequency.csv</a:t>
                      </a:r>
                      <a:r>
                        <a:rPr lang="en-US" sz="800" u="none" strike="noStrike" baseline="0" dirty="0">
                          <a:solidFill>
                            <a:schemeClr val="bg1"/>
                          </a:solidFill>
                          <a:effectLst/>
                          <a:latin typeface="+mn-lt"/>
                        </a:rPr>
                        <a:t>[3]}}</a:t>
                      </a:r>
                      <a:endParaRPr lang="en-US" sz="800" b="0" i="0" u="none" strike="noStrike" baseline="0" dirty="0">
                        <a:solidFill>
                          <a:schemeClr val="bg1"/>
                        </a:solidFill>
                        <a:effectLst/>
                        <a:latin typeface="+mn-lt"/>
                      </a:endParaRPr>
                    </a:p>
                  </a:txBody>
                  <a:tcPr marL="8095" marR="8095" marT="8095" marB="0" anchor="b"/>
                </a:tc>
                <a:tc>
                  <a:txBody>
                    <a:bodyPr/>
                    <a:lstStyle/>
                    <a:p>
                      <a:pPr algn="l" fontAlgn="b"/>
                      <a:r>
                        <a:rPr lang="en-US" sz="800" u="none" strike="noStrike" baseline="0" dirty="0">
                          <a:solidFill>
                            <a:schemeClr val="bg1"/>
                          </a:solidFill>
                          <a:effectLst/>
                          <a:latin typeface="+mn-lt"/>
                        </a:rPr>
                        <a:t>{{</a:t>
                      </a:r>
                      <a:r>
                        <a:rPr lang="en-US" sz="800" u="none" strike="noStrike" baseline="0" dirty="0" err="1">
                          <a:solidFill>
                            <a:schemeClr val="bg1"/>
                          </a:solidFill>
                          <a:effectLst/>
                          <a:latin typeface="+mn-lt"/>
                        </a:rPr>
                        <a:t>col:dat_apps_frequency.csv</a:t>
                      </a:r>
                      <a:r>
                        <a:rPr lang="en-US" sz="800" u="none" strike="noStrike" baseline="0" dirty="0">
                          <a:solidFill>
                            <a:schemeClr val="bg1"/>
                          </a:solidFill>
                          <a:effectLst/>
                          <a:latin typeface="+mn-lt"/>
                        </a:rPr>
                        <a:t>[4]}}</a:t>
                      </a:r>
                      <a:endParaRPr lang="en-US" sz="800" b="0" i="0" u="none" strike="noStrike" baseline="0" dirty="0">
                        <a:solidFill>
                          <a:schemeClr val="bg1"/>
                        </a:solidFill>
                        <a:effectLst/>
                        <a:latin typeface="+mn-lt"/>
                      </a:endParaRPr>
                    </a:p>
                  </a:txBody>
                  <a:tcPr marL="8095" marR="8095" marT="8095" marB="0" anchor="b"/>
                </a:tc>
                <a:tc>
                  <a:txBody>
                    <a:bodyPr/>
                    <a:lstStyle/>
                    <a:p>
                      <a:pPr algn="l" fontAlgn="b"/>
                      <a:r>
                        <a:rPr lang="en-US" sz="800" u="none" strike="noStrike" baseline="0" dirty="0">
                          <a:solidFill>
                            <a:schemeClr val="bg1"/>
                          </a:solidFill>
                          <a:effectLst/>
                          <a:latin typeface="+mn-lt"/>
                        </a:rPr>
                        <a:t>{{</a:t>
                      </a:r>
                      <a:r>
                        <a:rPr lang="en-US" sz="800" u="none" strike="noStrike" baseline="0" dirty="0" err="1">
                          <a:solidFill>
                            <a:schemeClr val="bg1"/>
                          </a:solidFill>
                          <a:effectLst/>
                          <a:latin typeface="+mn-lt"/>
                        </a:rPr>
                        <a:t>col:dat_apps_frequency.csv</a:t>
                      </a:r>
                      <a:r>
                        <a:rPr lang="en-US" sz="800" u="none" strike="noStrike" baseline="0" dirty="0">
                          <a:solidFill>
                            <a:schemeClr val="bg1"/>
                          </a:solidFill>
                          <a:effectLst/>
                          <a:latin typeface="+mn-lt"/>
                        </a:rPr>
                        <a:t>[5]}}</a:t>
                      </a:r>
                      <a:endParaRPr lang="en-US" sz="800" b="0" i="0" u="none" strike="noStrike" baseline="0" dirty="0">
                        <a:solidFill>
                          <a:schemeClr val="bg1"/>
                        </a:solidFill>
                        <a:effectLst/>
                        <a:latin typeface="+mn-lt"/>
                      </a:endParaRPr>
                    </a:p>
                  </a:txBody>
                  <a:tcPr marL="8095" marR="8095" marT="8095" marB="0" anchor="b"/>
                </a:tc>
                <a:extLst>
                  <a:ext uri="{0D108BD9-81ED-4DB2-BD59-A6C34878D82A}">
                    <a16:rowId xmlns:a16="http://schemas.microsoft.com/office/drawing/2014/main" val="1371336350"/>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109462000"/>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nl-NL"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39068710"/>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719374551"/>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269685137"/>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2925254101"/>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159095667"/>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083075953"/>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2580328149"/>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829417248"/>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nl-NL"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427455378"/>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885094831"/>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960242355"/>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2597746133"/>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950486106"/>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434633533"/>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560884124"/>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233978741"/>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nl-NL"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423667607"/>
                  </a:ext>
                </a:extLst>
              </a:tr>
              <a:tr h="16286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49191709"/>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282137215"/>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890613943"/>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3587613599"/>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816412958"/>
                  </a:ext>
                </a:extLst>
              </a:tr>
              <a:tr h="161906">
                <a:tc>
                  <a:txBody>
                    <a:bodyPr/>
                    <a:lstStyle/>
                    <a:p>
                      <a:pPr algn="l"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endParaRPr lang="en-US" sz="900" b="0" i="0" u="none" strike="noStrike" dirty="0">
                        <a:solidFill>
                          <a:srgbClr val="000000"/>
                        </a:solidFill>
                        <a:effectLst/>
                        <a:latin typeface="+mn-lt"/>
                      </a:endParaRP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tc>
                  <a:txBody>
                    <a:bodyPr/>
                    <a:lstStyle/>
                    <a:p>
                      <a:pPr algn="r" fontAlgn="b"/>
                      <a:r>
                        <a:rPr kumimoji="0" lang="en-US" sz="900" b="0" i="0" u="none" strike="noStrike" kern="1200" cap="none" spc="0" normalizeH="0" baseline="0" noProof="0" dirty="0">
                          <a:ln>
                            <a:noFill/>
                          </a:ln>
                          <a:solidFill>
                            <a:srgbClr val="6B767D"/>
                          </a:solidFill>
                          <a:effectLst/>
                          <a:uLnTx/>
                          <a:uFillTx/>
                          <a:latin typeface="+mn-lt"/>
                          <a:ea typeface="+mn-ea"/>
                          <a:cs typeface="+mn-cs"/>
                        </a:rPr>
                        <a:t> </a:t>
                      </a:r>
                    </a:p>
                  </a:txBody>
                  <a:tcPr marL="8095" marR="8095" marT="8095" marB="0" anchor="b"/>
                </a:tc>
                <a:extLst>
                  <a:ext uri="{0D108BD9-81ED-4DB2-BD59-A6C34878D82A}">
                    <a16:rowId xmlns:a16="http://schemas.microsoft.com/office/drawing/2014/main" val="1211573923"/>
                  </a:ext>
                </a:extLst>
              </a:tr>
            </a:tbl>
          </a:graphicData>
        </a:graphic>
      </p:graphicFrame>
    </p:spTree>
    <p:extLst>
      <p:ext uri="{BB962C8B-B14F-4D97-AF65-F5344CB8AC3E}">
        <p14:creationId xmlns:p14="http://schemas.microsoft.com/office/powerpoint/2010/main" val="424924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62432E-5C47-4DD4-BF04-82EFDA24536E}"/>
              </a:ext>
            </a:extLst>
          </p:cNvPr>
          <p:cNvSpPr>
            <a:spLocks noGrp="1"/>
          </p:cNvSpPr>
          <p:nvPr>
            <p:ph type="title"/>
          </p:nvPr>
        </p:nvSpPr>
        <p:spPr/>
        <p:txBody>
          <a:bodyPr/>
          <a:lstStyle/>
          <a:p>
            <a:r>
              <a:rPr lang="en-US" dirty="0"/>
              <a:t>Table Size &gt; 10GB</a:t>
            </a:r>
          </a:p>
        </p:txBody>
      </p:sp>
      <p:sp>
        <p:nvSpPr>
          <p:cNvPr id="4" name="Text Placeholder 3">
            <a:extLst>
              <a:ext uri="{FF2B5EF4-FFF2-40B4-BE49-F238E27FC236}">
                <a16:creationId xmlns:a16="http://schemas.microsoft.com/office/drawing/2014/main" id="{95FCC447-9C30-43D4-BA16-B674F1BF4113}"/>
              </a:ext>
            </a:extLst>
          </p:cNvPr>
          <p:cNvSpPr>
            <a:spLocks noGrp="1"/>
          </p:cNvSpPr>
          <p:nvPr>
            <p:ph type="body" sz="quarter" idx="11"/>
          </p:nvPr>
        </p:nvSpPr>
        <p:spPr>
          <a:xfrm>
            <a:off x="586740" y="1084485"/>
            <a:ext cx="10516342" cy="479619"/>
          </a:xfrm>
        </p:spPr>
        <p:txBody>
          <a:bodyPr/>
          <a:lstStyle/>
          <a:p>
            <a:r>
              <a:rPr lang="en-US" dirty="0"/>
              <a:t>{{val:dat_tables_size10g_cnt.csv[1:2]}} Tables &gt; 10GB</a:t>
            </a:r>
          </a:p>
        </p:txBody>
      </p:sp>
      <p:sp>
        <p:nvSpPr>
          <p:cNvPr id="5" name="Date Placeholder 4">
            <a:extLst>
              <a:ext uri="{FF2B5EF4-FFF2-40B4-BE49-F238E27FC236}">
                <a16:creationId xmlns:a16="http://schemas.microsoft.com/office/drawing/2014/main" id="{FFE6257E-D9AE-4025-9DB5-6B26A4BEE977}"/>
              </a:ext>
            </a:extLst>
          </p:cNvPr>
          <p:cNvSpPr>
            <a:spLocks noGrp="1"/>
          </p:cNvSpPr>
          <p:nvPr>
            <p:ph type="dt" sz="half" idx="13"/>
          </p:nvPr>
        </p:nvSpPr>
        <p:spPr/>
        <p:txBody>
          <a:bodyPr/>
          <a:lstStyle/>
          <a:p>
            <a:r>
              <a:rPr lang="en-US"/>
              <a:t>©2020 Teradata</a:t>
            </a:r>
          </a:p>
        </p:txBody>
      </p:sp>
      <p:graphicFrame>
        <p:nvGraphicFramePr>
          <p:cNvPr id="8" name="Content Placeholder 7">
            <a:extLst>
              <a:ext uri="{FF2B5EF4-FFF2-40B4-BE49-F238E27FC236}">
                <a16:creationId xmlns:a16="http://schemas.microsoft.com/office/drawing/2014/main" id="{AB0C5323-E3DE-4ABB-ABAA-512CA6EFDEEA}"/>
              </a:ext>
            </a:extLst>
          </p:cNvPr>
          <p:cNvGraphicFramePr>
            <a:graphicFrameLocks noGrp="1"/>
          </p:cNvGraphicFramePr>
          <p:nvPr>
            <p:ph sz="quarter" idx="16"/>
            <p:extLst>
              <p:ext uri="{D42A27DB-BD31-4B8C-83A1-F6EECF244321}">
                <p14:modId xmlns:p14="http://schemas.microsoft.com/office/powerpoint/2010/main" val="9574309"/>
              </p:ext>
            </p:extLst>
          </p:nvPr>
        </p:nvGraphicFramePr>
        <p:xfrm>
          <a:off x="3227650" y="1662066"/>
          <a:ext cx="5544210" cy="4925109"/>
        </p:xfrm>
        <a:graphic>
          <a:graphicData uri="http://schemas.openxmlformats.org/drawingml/2006/table">
            <a:tbl>
              <a:tblPr firstRow="1" bandRow="1">
                <a:tableStyleId>{9DCAF9ED-07DC-4A11-8D7F-57B35C25682E}</a:tableStyleId>
              </a:tblPr>
              <a:tblGrid>
                <a:gridCol w="1508123">
                  <a:extLst>
                    <a:ext uri="{9D8B030D-6E8A-4147-A177-3AD203B41FA5}">
                      <a16:colId xmlns:a16="http://schemas.microsoft.com/office/drawing/2014/main" val="3407009080"/>
                    </a:ext>
                  </a:extLst>
                </a:gridCol>
                <a:gridCol w="2838734">
                  <a:extLst>
                    <a:ext uri="{9D8B030D-6E8A-4147-A177-3AD203B41FA5}">
                      <a16:colId xmlns:a16="http://schemas.microsoft.com/office/drawing/2014/main" val="901635371"/>
                    </a:ext>
                  </a:extLst>
                </a:gridCol>
                <a:gridCol w="1197353">
                  <a:extLst>
                    <a:ext uri="{9D8B030D-6E8A-4147-A177-3AD203B41FA5}">
                      <a16:colId xmlns:a16="http://schemas.microsoft.com/office/drawing/2014/main" val="65890034"/>
                    </a:ext>
                  </a:extLst>
                </a:gridCol>
              </a:tblGrid>
              <a:tr h="464121">
                <a:tc>
                  <a:txBody>
                    <a:bodyPr/>
                    <a:lstStyle/>
                    <a:p>
                      <a:pPr algn="l" fontAlgn="b"/>
                      <a:r>
                        <a:rPr lang="en-US" sz="1000" u="none" strike="noStrike" dirty="0">
                          <a:effectLst/>
                        </a:rPr>
                        <a:t>{{col:dat_tables_size10g_list.csv[2]}}</a:t>
                      </a:r>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dirty="0">
                          <a:effectLst/>
                        </a:rPr>
                        <a:t>{{col:dat_tables_size10g_list.csv[3]}}</a:t>
                      </a:r>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dirty="0">
                          <a:effectLst/>
                        </a:rPr>
                        <a:t>{{col:dat_tables_size10g_list.csv[4]}}</a:t>
                      </a:r>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659122507"/>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66031596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52687172"/>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86612456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205046555"/>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71183152"/>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66486395"/>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106913306"/>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06869887"/>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29821985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644180518"/>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85736115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05255521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382895666"/>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839496810"/>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57300535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068236909"/>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71502184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967287892"/>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91876530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866094262"/>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75001551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131896088"/>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277311610"/>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603128404"/>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1796397113"/>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74521660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346087761"/>
                  </a:ext>
                </a:extLst>
              </a:tr>
              <a:tr h="1593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6B767D"/>
                          </a:solidFill>
                          <a:effectLst/>
                          <a:uLnTx/>
                          <a:uFillTx/>
                          <a:latin typeface="+mn-lt"/>
                          <a:ea typeface="+mn-ea"/>
                          <a:cs typeface="+mn-cs"/>
                        </a:rPr>
                        <a:t> </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921" marR="6921" marT="6921" marB="0" anchor="b"/>
                </a:tc>
                <a:extLst>
                  <a:ext uri="{0D108BD9-81ED-4DB2-BD59-A6C34878D82A}">
                    <a16:rowId xmlns:a16="http://schemas.microsoft.com/office/drawing/2014/main" val="3799037316"/>
                  </a:ext>
                </a:extLst>
              </a:tr>
            </a:tbl>
          </a:graphicData>
        </a:graphic>
      </p:graphicFrame>
    </p:spTree>
    <p:extLst>
      <p:ext uri="{BB962C8B-B14F-4D97-AF65-F5344CB8AC3E}">
        <p14:creationId xmlns:p14="http://schemas.microsoft.com/office/powerpoint/2010/main" val="186789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B4F8D0-5DA0-45A6-B5FA-B12A8C0E3885}"/>
              </a:ext>
            </a:extLst>
          </p:cNvPr>
          <p:cNvSpPr>
            <a:spLocks noGrp="1"/>
          </p:cNvSpPr>
          <p:nvPr>
            <p:ph type="title"/>
          </p:nvPr>
        </p:nvSpPr>
        <p:spPr/>
        <p:txBody>
          <a:bodyPr/>
          <a:lstStyle/>
          <a:p>
            <a:r>
              <a:rPr lang="en-US"/>
              <a:t>Number of Tables Having &gt; 1500 Insert/Update/Delete</a:t>
            </a:r>
          </a:p>
        </p:txBody>
      </p:sp>
      <p:sp>
        <p:nvSpPr>
          <p:cNvPr id="4" name="Text Placeholder 3">
            <a:extLst>
              <a:ext uri="{FF2B5EF4-FFF2-40B4-BE49-F238E27FC236}">
                <a16:creationId xmlns:a16="http://schemas.microsoft.com/office/drawing/2014/main" id="{352E8365-FED2-4D86-AEFE-C2630327791F}"/>
              </a:ext>
            </a:extLst>
          </p:cNvPr>
          <p:cNvSpPr>
            <a:spLocks noGrp="1"/>
          </p:cNvSpPr>
          <p:nvPr>
            <p:ph type="body" sz="quarter" idx="11"/>
          </p:nvPr>
        </p:nvSpPr>
        <p:spPr/>
        <p:txBody>
          <a:bodyPr/>
          <a:lstStyle/>
          <a:p>
            <a:r>
              <a:rPr lang="en-US" dirty="0"/>
              <a:t>On an average {{val:dat_avg_1500_tblcnt.csv[1:2]}} Tables break the BigQuery limits on a daily basis</a:t>
            </a:r>
          </a:p>
        </p:txBody>
      </p:sp>
      <p:sp>
        <p:nvSpPr>
          <p:cNvPr id="5" name="Date Placeholder 4">
            <a:extLst>
              <a:ext uri="{FF2B5EF4-FFF2-40B4-BE49-F238E27FC236}">
                <a16:creationId xmlns:a16="http://schemas.microsoft.com/office/drawing/2014/main" id="{DF05A92F-8941-4C78-8722-A7F982C29A8A}"/>
              </a:ext>
            </a:extLst>
          </p:cNvPr>
          <p:cNvSpPr>
            <a:spLocks noGrp="1"/>
          </p:cNvSpPr>
          <p:nvPr>
            <p:ph type="dt" sz="half" idx="13"/>
          </p:nvPr>
        </p:nvSpPr>
        <p:spPr/>
        <p:txBody>
          <a:bodyPr/>
          <a:lstStyle/>
          <a:p>
            <a:r>
              <a:rPr lang="en-US"/>
              <a:t>©2020 Teradata</a:t>
            </a:r>
          </a:p>
        </p:txBody>
      </p:sp>
      <p:graphicFrame>
        <p:nvGraphicFramePr>
          <p:cNvPr id="6" name="Content Placeholder 5">
            <a:extLst>
              <a:ext uri="{FF2B5EF4-FFF2-40B4-BE49-F238E27FC236}">
                <a16:creationId xmlns:a16="http://schemas.microsoft.com/office/drawing/2014/main" id="{C5E7344F-12A7-467F-83F0-90753DBB2E91}"/>
              </a:ext>
            </a:extLst>
          </p:cNvPr>
          <p:cNvGraphicFramePr>
            <a:graphicFrameLocks noGrp="1"/>
          </p:cNvGraphicFramePr>
          <p:nvPr>
            <p:ph sz="quarter" idx="16"/>
            <p:extLst>
              <p:ext uri="{D42A27DB-BD31-4B8C-83A1-F6EECF244321}">
                <p14:modId xmlns:p14="http://schemas.microsoft.com/office/powerpoint/2010/main" val="3410785878"/>
              </p:ext>
            </p:extLst>
          </p:nvPr>
        </p:nvGraphicFramePr>
        <p:xfrm>
          <a:off x="587375" y="2057400"/>
          <a:ext cx="10515600" cy="4152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73207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B97F7AA-19C8-43EA-B3EA-B803B179E65E}"/>
              </a:ext>
            </a:extLst>
          </p:cNvPr>
          <p:cNvGraphicFramePr>
            <a:graphicFrameLocks noGrp="1"/>
          </p:cNvGraphicFramePr>
          <p:nvPr>
            <p:ph sz="quarter" idx="16"/>
            <p:extLst>
              <p:ext uri="{D42A27DB-BD31-4B8C-83A1-F6EECF244321}">
                <p14:modId xmlns:p14="http://schemas.microsoft.com/office/powerpoint/2010/main" val="763064739"/>
              </p:ext>
            </p:extLst>
          </p:nvPr>
        </p:nvGraphicFramePr>
        <p:xfrm>
          <a:off x="3014330" y="2045702"/>
          <a:ext cx="5269861" cy="4210209"/>
        </p:xfrm>
        <a:graphic>
          <a:graphicData uri="http://schemas.openxmlformats.org/drawingml/2006/table">
            <a:tbl>
              <a:tblPr firstRow="1" bandRow="1">
                <a:tableStyleId>{9DCAF9ED-07DC-4A11-8D7F-57B35C25682E}</a:tableStyleId>
              </a:tblPr>
              <a:tblGrid>
                <a:gridCol w="3298855">
                  <a:extLst>
                    <a:ext uri="{9D8B030D-6E8A-4147-A177-3AD203B41FA5}">
                      <a16:colId xmlns:a16="http://schemas.microsoft.com/office/drawing/2014/main" val="2422292362"/>
                    </a:ext>
                  </a:extLst>
                </a:gridCol>
                <a:gridCol w="1971006">
                  <a:extLst>
                    <a:ext uri="{9D8B030D-6E8A-4147-A177-3AD203B41FA5}">
                      <a16:colId xmlns:a16="http://schemas.microsoft.com/office/drawing/2014/main" val="2559358425"/>
                    </a:ext>
                  </a:extLst>
                </a:gridCol>
              </a:tblGrid>
              <a:tr h="427823">
                <a:tc>
                  <a:txBody>
                    <a:bodyPr/>
                    <a:lstStyle/>
                    <a:p>
                      <a:pPr algn="l" fontAlgn="t"/>
                      <a:r>
                        <a:rPr lang="en-US" sz="1600" u="none" strike="noStrike" dirty="0">
                          <a:effectLst/>
                        </a:rPr>
                        <a:t>{{col:dat_dbs_1500_insupdel.csv[2]}}</a:t>
                      </a:r>
                      <a:endParaRPr lang="en-US" sz="1600" b="1" i="0" u="none" strike="noStrike" dirty="0">
                        <a:solidFill>
                          <a:srgbClr val="000000"/>
                        </a:solidFill>
                        <a:effectLst/>
                        <a:latin typeface="Microsoft Sans Serif" panose="020B0604020202020204" pitchFamily="34" charset="0"/>
                      </a:endParaRPr>
                    </a:p>
                  </a:txBody>
                  <a:tcPr marL="9525" marR="9525" marT="9525" marB="0"/>
                </a:tc>
                <a:tc>
                  <a:txBody>
                    <a:bodyPr/>
                    <a:lstStyle/>
                    <a:p>
                      <a:pPr algn="l" fontAlgn="t"/>
                      <a:r>
                        <a:rPr lang="en-US" sz="1600" u="none" strike="noStrike" dirty="0">
                          <a:effectLst/>
                        </a:rPr>
                        <a:t>{{col:dat_dbs_1500_insupdel.csv[3]}}</a:t>
                      </a:r>
                      <a:endParaRPr lang="en-US" sz="1600" b="1" i="0" u="none" strike="noStrike" dirty="0">
                        <a:solidFill>
                          <a:srgbClr val="000000"/>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2128841891"/>
                  </a:ext>
                </a:extLst>
              </a:tr>
              <a:tr h="309417">
                <a:tc>
                  <a:txBody>
                    <a:bodyPr/>
                    <a:lstStyle/>
                    <a:p>
                      <a:pPr algn="l" fontAlgn="t"/>
                      <a:r>
                        <a:rPr lang="en-US" sz="1600" u="none" strike="noStrike" baseline="0" dirty="0">
                          <a:effectLst/>
                        </a:rPr>
                        <a:t> </a:t>
                      </a:r>
                      <a:endParaRPr lang="en-US" sz="1600" b="0" i="0" u="none" strike="noStrike" baseline="0" dirty="0">
                        <a:effectLst/>
                        <a:latin typeface="Microsoft Sans Serif" panose="020B0604020202020204" pitchFamily="34" charset="0"/>
                      </a:endParaRPr>
                    </a:p>
                  </a:txBody>
                  <a:tcPr marL="9525" marR="9525" marT="9525" marB="0"/>
                </a:tc>
                <a:tc>
                  <a:txBody>
                    <a:bodyPr/>
                    <a:lstStyle/>
                    <a:p>
                      <a:pPr algn="r" fontAlgn="t"/>
                      <a:r>
                        <a:rPr lang="en-US" sz="1600" u="none" strike="noStrike" dirty="0">
                          <a:effectLst/>
                        </a:rPr>
                        <a:t> </a:t>
                      </a:r>
                      <a:endParaRPr lang="en-US" sz="1600" b="0" i="0" u="none" strike="noStrike" dirty="0">
                        <a:effectLst/>
                        <a:latin typeface="Microsoft Sans Serif" panose="020B0604020202020204" pitchFamily="34" charset="0"/>
                      </a:endParaRPr>
                    </a:p>
                  </a:txBody>
                  <a:tcPr marL="9525" marR="9525" marT="9525" marB="0"/>
                </a:tc>
                <a:extLst>
                  <a:ext uri="{0D108BD9-81ED-4DB2-BD59-A6C34878D82A}">
                    <a16:rowId xmlns:a16="http://schemas.microsoft.com/office/drawing/2014/main" val="4094870431"/>
                  </a:ext>
                </a:extLst>
              </a:tr>
              <a:tr h="309417">
                <a:tc>
                  <a:txBody>
                    <a:bodyPr/>
                    <a:lstStyle/>
                    <a:p>
                      <a:pPr algn="l" fontAlgn="t"/>
                      <a:r>
                        <a:rPr lang="en-US" sz="1600" u="none" strike="noStrike" baseline="0" dirty="0">
                          <a:effectLst/>
                        </a:rPr>
                        <a:t> </a:t>
                      </a:r>
                      <a:endParaRPr lang="en-US" sz="1600" b="0" i="0" u="none" strike="noStrike" baseline="0" dirty="0">
                        <a:effectLst/>
                        <a:latin typeface="Microsoft Sans Serif" panose="020B0604020202020204" pitchFamily="34" charset="0"/>
                      </a:endParaRPr>
                    </a:p>
                  </a:txBody>
                  <a:tcPr marL="9525" marR="9525" marT="9525" marB="0"/>
                </a:tc>
                <a:tc>
                  <a:txBody>
                    <a:bodyPr/>
                    <a:lstStyle/>
                    <a:p>
                      <a:pPr algn="r" fontAlgn="t"/>
                      <a:r>
                        <a:rPr lang="en-US" sz="1600" u="none" strike="noStrike" dirty="0">
                          <a:effectLst/>
                        </a:rPr>
                        <a:t> </a:t>
                      </a:r>
                      <a:endParaRPr lang="en-US" sz="1600" b="0" i="0" u="none" strike="noStrike" dirty="0">
                        <a:effectLst/>
                        <a:latin typeface="Microsoft Sans Serif" panose="020B0604020202020204" pitchFamily="34" charset="0"/>
                      </a:endParaRPr>
                    </a:p>
                  </a:txBody>
                  <a:tcPr marL="9525" marR="9525" marT="9525" marB="0"/>
                </a:tc>
                <a:extLst>
                  <a:ext uri="{0D108BD9-81ED-4DB2-BD59-A6C34878D82A}">
                    <a16:rowId xmlns:a16="http://schemas.microsoft.com/office/drawing/2014/main" val="1227567842"/>
                  </a:ext>
                </a:extLst>
              </a:tr>
              <a:tr h="309417">
                <a:tc>
                  <a:txBody>
                    <a:bodyPr/>
                    <a:lstStyle/>
                    <a:p>
                      <a:pPr algn="l" fontAlgn="t"/>
                      <a:r>
                        <a:rPr lang="en-US" sz="1600" u="none" strike="noStrike" baseline="0" dirty="0">
                          <a:effectLst/>
                        </a:rPr>
                        <a:t> </a:t>
                      </a:r>
                      <a:endParaRPr lang="en-US" sz="1600" b="0" i="0" u="none" strike="noStrike" baseline="0" dirty="0">
                        <a:effectLst/>
                        <a:latin typeface="Microsoft Sans Serif" panose="020B0604020202020204" pitchFamily="34" charset="0"/>
                      </a:endParaRPr>
                    </a:p>
                  </a:txBody>
                  <a:tcPr marL="9525" marR="9525" marT="9525" marB="0"/>
                </a:tc>
                <a:tc>
                  <a:txBody>
                    <a:bodyPr/>
                    <a:lstStyle/>
                    <a:p>
                      <a:pPr algn="r" fontAlgn="t"/>
                      <a:r>
                        <a:rPr lang="en-US" sz="1600" u="none" strike="noStrike" dirty="0">
                          <a:effectLst/>
                        </a:rPr>
                        <a:t> </a:t>
                      </a:r>
                      <a:endParaRPr lang="en-US" sz="1600" b="0" i="0" u="none" strike="noStrike" dirty="0">
                        <a:effectLst/>
                        <a:latin typeface="Microsoft Sans Serif" panose="020B0604020202020204" pitchFamily="34" charset="0"/>
                      </a:endParaRPr>
                    </a:p>
                  </a:txBody>
                  <a:tcPr marL="9525" marR="9525" marT="9525" marB="0"/>
                </a:tc>
                <a:extLst>
                  <a:ext uri="{0D108BD9-81ED-4DB2-BD59-A6C34878D82A}">
                    <a16:rowId xmlns:a16="http://schemas.microsoft.com/office/drawing/2014/main" val="3871646849"/>
                  </a:ext>
                </a:extLst>
              </a:tr>
              <a:tr h="309417">
                <a:tc>
                  <a:txBody>
                    <a:bodyPr/>
                    <a:lstStyle/>
                    <a:p>
                      <a:pPr algn="l" fontAlgn="t"/>
                      <a:r>
                        <a:rPr lang="en-US" sz="1600" u="none" strike="noStrike" baseline="0" dirty="0">
                          <a:effectLst/>
                        </a:rPr>
                        <a:t> </a:t>
                      </a:r>
                      <a:endParaRPr lang="en-US" sz="1600" b="0" i="0" u="none" strike="noStrike" baseline="0" dirty="0">
                        <a:effectLst/>
                        <a:latin typeface="Microsoft Sans Serif" panose="020B0604020202020204" pitchFamily="34" charset="0"/>
                      </a:endParaRPr>
                    </a:p>
                  </a:txBody>
                  <a:tcPr marL="9525" marR="9525" marT="9525" marB="0"/>
                </a:tc>
                <a:tc>
                  <a:txBody>
                    <a:bodyPr/>
                    <a:lstStyle/>
                    <a:p>
                      <a:pPr algn="r" fontAlgn="t"/>
                      <a:r>
                        <a:rPr lang="en-US" sz="1600" u="none" strike="noStrike" dirty="0">
                          <a:effectLst/>
                        </a:rPr>
                        <a:t> </a:t>
                      </a:r>
                      <a:endParaRPr lang="en-US" sz="1600" b="0" i="0" u="none" strike="noStrike" dirty="0">
                        <a:effectLst/>
                        <a:latin typeface="Microsoft Sans Serif" panose="020B0604020202020204" pitchFamily="34" charset="0"/>
                      </a:endParaRPr>
                    </a:p>
                  </a:txBody>
                  <a:tcPr marL="9525" marR="9525" marT="9525" marB="0"/>
                </a:tc>
                <a:extLst>
                  <a:ext uri="{0D108BD9-81ED-4DB2-BD59-A6C34878D82A}">
                    <a16:rowId xmlns:a16="http://schemas.microsoft.com/office/drawing/2014/main" val="2842317202"/>
                  </a:ext>
                </a:extLst>
              </a:tr>
              <a:tr h="309417">
                <a:tc>
                  <a:txBody>
                    <a:bodyPr/>
                    <a:lstStyle/>
                    <a:p>
                      <a:pPr algn="l" fontAlgn="t"/>
                      <a:r>
                        <a:rPr lang="en-US" sz="1600" u="none" strike="noStrike" baseline="0" dirty="0">
                          <a:effectLst/>
                        </a:rPr>
                        <a:t> </a:t>
                      </a:r>
                      <a:endParaRPr lang="en-US" sz="1600" b="0" i="0" u="none" strike="noStrike" baseline="0" dirty="0">
                        <a:effectLst/>
                        <a:latin typeface="Microsoft Sans Serif" panose="020B0604020202020204" pitchFamily="34" charset="0"/>
                      </a:endParaRPr>
                    </a:p>
                  </a:txBody>
                  <a:tcPr marL="9525" marR="9525" marT="9525" marB="0"/>
                </a:tc>
                <a:tc>
                  <a:txBody>
                    <a:bodyPr/>
                    <a:lstStyle/>
                    <a:p>
                      <a:pPr algn="r" fontAlgn="t"/>
                      <a:r>
                        <a:rPr lang="en-US" sz="1600" u="none" strike="noStrike" dirty="0">
                          <a:effectLst/>
                        </a:rPr>
                        <a:t> </a:t>
                      </a:r>
                      <a:endParaRPr lang="en-US" sz="1600" b="0" i="0" u="none" strike="noStrike" dirty="0">
                        <a:effectLst/>
                        <a:latin typeface="Microsoft Sans Serif" panose="020B0604020202020204" pitchFamily="34" charset="0"/>
                      </a:endParaRPr>
                    </a:p>
                  </a:txBody>
                  <a:tcPr marL="9525" marR="9525" marT="9525" marB="0"/>
                </a:tc>
                <a:extLst>
                  <a:ext uri="{0D108BD9-81ED-4DB2-BD59-A6C34878D82A}">
                    <a16:rowId xmlns:a16="http://schemas.microsoft.com/office/drawing/2014/main" val="314025366"/>
                  </a:ext>
                </a:extLst>
              </a:tr>
              <a:tr h="309417">
                <a:tc>
                  <a:txBody>
                    <a:bodyPr/>
                    <a:lstStyle/>
                    <a:p>
                      <a:pPr algn="l" fontAlgn="t"/>
                      <a:r>
                        <a:rPr lang="en-US" sz="1600" u="none" strike="noStrike" baseline="0" dirty="0">
                          <a:effectLst/>
                        </a:rPr>
                        <a:t> </a:t>
                      </a:r>
                      <a:endParaRPr lang="en-US" sz="1600" b="0" i="0" u="none" strike="noStrike" baseline="0" dirty="0">
                        <a:effectLst/>
                        <a:latin typeface="Microsoft Sans Serif" panose="020B0604020202020204" pitchFamily="34" charset="0"/>
                      </a:endParaRPr>
                    </a:p>
                  </a:txBody>
                  <a:tcPr marL="9525" marR="9525" marT="9525" marB="0"/>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lang="en-US" sz="1600" u="none" strike="noStrike" dirty="0">
                          <a:effectLst/>
                        </a:rPr>
                        <a:t> </a:t>
                      </a:r>
                      <a:endParaRPr lang="en-US" sz="1600" b="0" i="0" u="none" strike="noStrike" dirty="0">
                        <a:effectLst/>
                        <a:latin typeface="Microsoft Sans Serif" panose="020B0604020202020204" pitchFamily="34" charset="0"/>
                      </a:endParaRPr>
                    </a:p>
                  </a:txBody>
                  <a:tcPr marL="9525" marR="9525" marT="9525" marB="0"/>
                </a:tc>
                <a:extLst>
                  <a:ext uri="{0D108BD9-81ED-4DB2-BD59-A6C34878D82A}">
                    <a16:rowId xmlns:a16="http://schemas.microsoft.com/office/drawing/2014/main" val="36158296"/>
                  </a:ext>
                </a:extLst>
              </a:tr>
              <a:tr h="309417">
                <a:tc>
                  <a:txBody>
                    <a:bodyPr/>
                    <a:lstStyle/>
                    <a:p>
                      <a:pPr algn="l" fontAlgn="t"/>
                      <a:r>
                        <a:rPr lang="en-US" sz="1600" u="none" strike="noStrike" baseline="0" dirty="0">
                          <a:effectLst/>
                        </a:rPr>
                        <a:t> </a:t>
                      </a:r>
                      <a:endParaRPr lang="en-US" sz="1600" b="0" i="0" u="none" strike="noStrike" baseline="0" dirty="0">
                        <a:effectLst/>
                        <a:latin typeface="Microsoft Sans Serif" panose="020B0604020202020204" pitchFamily="34" charset="0"/>
                      </a:endParaRPr>
                    </a:p>
                  </a:txBody>
                  <a:tcPr marL="9525" marR="9525" marT="9525" marB="0"/>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lang="en-US" sz="1600" u="none" strike="noStrike" dirty="0">
                          <a:effectLst/>
                        </a:rPr>
                        <a:t> </a:t>
                      </a:r>
                      <a:endParaRPr lang="en-US" sz="1600" b="0" i="0" u="none" strike="noStrike" dirty="0">
                        <a:effectLst/>
                        <a:latin typeface="Microsoft Sans Serif" panose="020B0604020202020204" pitchFamily="34" charset="0"/>
                      </a:endParaRPr>
                    </a:p>
                  </a:txBody>
                  <a:tcPr marL="9525" marR="9525" marT="9525" marB="0"/>
                </a:tc>
                <a:extLst>
                  <a:ext uri="{0D108BD9-81ED-4DB2-BD59-A6C34878D82A}">
                    <a16:rowId xmlns:a16="http://schemas.microsoft.com/office/drawing/2014/main" val="1439346648"/>
                  </a:ext>
                </a:extLst>
              </a:tr>
              <a:tr h="309417">
                <a:tc>
                  <a:txBody>
                    <a:bodyPr/>
                    <a:lstStyle/>
                    <a:p>
                      <a:pPr algn="l" fontAlgn="t"/>
                      <a:r>
                        <a:rPr lang="en-US" sz="1600" u="none" strike="noStrike" baseline="0" dirty="0">
                          <a:effectLst/>
                        </a:rPr>
                        <a:t> </a:t>
                      </a:r>
                      <a:endParaRPr lang="en-US" sz="1600" b="0" i="0" u="none" strike="noStrike" baseline="0" dirty="0">
                        <a:effectLst/>
                        <a:latin typeface="Microsoft Sans Serif" panose="020B0604020202020204" pitchFamily="34" charset="0"/>
                      </a:endParaRPr>
                    </a:p>
                  </a:txBody>
                  <a:tcPr marL="9525" marR="9525" marT="9525" marB="0"/>
                </a:tc>
                <a:tc>
                  <a:txBody>
                    <a:bodyPr/>
                    <a:lstStyle/>
                    <a:p>
                      <a:pPr algn="r" fontAlgn="t"/>
                      <a:r>
                        <a:rPr lang="en-US" sz="1600" u="none" strike="noStrike" dirty="0">
                          <a:effectLst/>
                        </a:rPr>
                        <a:t> </a:t>
                      </a:r>
                      <a:endParaRPr lang="en-US" sz="1600" b="0" i="0" u="none" strike="noStrike" dirty="0">
                        <a:effectLst/>
                        <a:latin typeface="Microsoft Sans Serif" panose="020B0604020202020204" pitchFamily="34" charset="0"/>
                      </a:endParaRPr>
                    </a:p>
                  </a:txBody>
                  <a:tcPr marL="9525" marR="9525" marT="9525" marB="0"/>
                </a:tc>
                <a:extLst>
                  <a:ext uri="{0D108BD9-81ED-4DB2-BD59-A6C34878D82A}">
                    <a16:rowId xmlns:a16="http://schemas.microsoft.com/office/drawing/2014/main" val="1841449506"/>
                  </a:ext>
                </a:extLst>
              </a:tr>
              <a:tr h="309417">
                <a:tc>
                  <a:txBody>
                    <a:bodyPr/>
                    <a:lstStyle/>
                    <a:p>
                      <a:pPr algn="l" fontAlgn="t"/>
                      <a:r>
                        <a:rPr lang="en-US" sz="1600" u="none" strike="noStrike" baseline="0" dirty="0">
                          <a:effectLst/>
                        </a:rPr>
                        <a:t> </a:t>
                      </a:r>
                      <a:endParaRPr lang="en-US" sz="1600" b="0" i="0" u="none" strike="noStrike" baseline="0" dirty="0">
                        <a:effectLst/>
                        <a:latin typeface="Microsoft Sans Serif" panose="020B0604020202020204" pitchFamily="34" charset="0"/>
                      </a:endParaRPr>
                    </a:p>
                  </a:txBody>
                  <a:tcPr marL="9525" marR="9525" marT="9525" marB="0"/>
                </a:tc>
                <a:tc>
                  <a:txBody>
                    <a:bodyPr/>
                    <a:lstStyle/>
                    <a:p>
                      <a:pPr algn="r" fontAlgn="t"/>
                      <a:r>
                        <a:rPr lang="en-US" sz="1600" u="none" strike="noStrike" dirty="0">
                          <a:effectLst/>
                        </a:rPr>
                        <a:t> </a:t>
                      </a:r>
                      <a:endParaRPr lang="en-US" sz="1600" b="0" i="0" u="none" strike="noStrike" dirty="0">
                        <a:effectLst/>
                        <a:latin typeface="Microsoft Sans Serif" panose="020B0604020202020204" pitchFamily="34" charset="0"/>
                      </a:endParaRPr>
                    </a:p>
                  </a:txBody>
                  <a:tcPr marL="9525" marR="9525" marT="9525" marB="0"/>
                </a:tc>
                <a:extLst>
                  <a:ext uri="{0D108BD9-81ED-4DB2-BD59-A6C34878D82A}">
                    <a16:rowId xmlns:a16="http://schemas.microsoft.com/office/drawing/2014/main" val="1013336158"/>
                  </a:ext>
                </a:extLst>
              </a:tr>
              <a:tr h="309417">
                <a:tc>
                  <a:txBody>
                    <a:bodyPr/>
                    <a:lstStyle/>
                    <a:p>
                      <a:pPr algn="l" fontAlgn="t"/>
                      <a:r>
                        <a:rPr lang="en-US" sz="1600" u="none" strike="noStrike" baseline="0" dirty="0">
                          <a:effectLst/>
                        </a:rPr>
                        <a:t> </a:t>
                      </a:r>
                      <a:endParaRPr lang="en-US" sz="1600" b="0" i="0" u="none" strike="noStrike" baseline="0" dirty="0">
                        <a:effectLst/>
                        <a:latin typeface="Microsoft Sans Serif" panose="020B0604020202020204" pitchFamily="34" charset="0"/>
                      </a:endParaRPr>
                    </a:p>
                  </a:txBody>
                  <a:tcPr marL="9525" marR="9525" marT="9525" marB="0"/>
                </a:tc>
                <a:tc>
                  <a:txBody>
                    <a:bodyPr/>
                    <a:lstStyle/>
                    <a:p>
                      <a:pPr algn="r" fontAlgn="t"/>
                      <a:r>
                        <a:rPr lang="en-US" sz="1600" u="none" strike="noStrike" dirty="0">
                          <a:effectLst/>
                        </a:rPr>
                        <a:t> </a:t>
                      </a:r>
                      <a:endParaRPr lang="en-US" sz="1600" b="0" i="0" u="none" strike="noStrike" dirty="0">
                        <a:effectLst/>
                        <a:latin typeface="Microsoft Sans Serif" panose="020B0604020202020204" pitchFamily="34" charset="0"/>
                      </a:endParaRPr>
                    </a:p>
                  </a:txBody>
                  <a:tcPr marL="9525" marR="9525" marT="9525" marB="0"/>
                </a:tc>
                <a:extLst>
                  <a:ext uri="{0D108BD9-81ED-4DB2-BD59-A6C34878D82A}">
                    <a16:rowId xmlns:a16="http://schemas.microsoft.com/office/drawing/2014/main" val="477086782"/>
                  </a:ext>
                </a:extLst>
              </a:tr>
              <a:tr h="309417">
                <a:tc>
                  <a:txBody>
                    <a:bodyPr/>
                    <a:lstStyle/>
                    <a:p>
                      <a:pPr algn="l" fontAlgn="t"/>
                      <a:r>
                        <a:rPr lang="en-US" sz="1600" u="none" strike="noStrike" baseline="0" dirty="0">
                          <a:effectLst/>
                        </a:rPr>
                        <a:t> </a:t>
                      </a:r>
                      <a:endParaRPr lang="en-US" sz="1600" b="0" i="0" u="none" strike="noStrike" baseline="0" dirty="0">
                        <a:effectLst/>
                        <a:latin typeface="Microsoft Sans Serif" panose="020B0604020202020204" pitchFamily="34" charset="0"/>
                      </a:endParaRPr>
                    </a:p>
                  </a:txBody>
                  <a:tcPr marL="9525" marR="9525" marT="9525" marB="0"/>
                </a:tc>
                <a:tc>
                  <a:txBody>
                    <a:bodyPr/>
                    <a:lstStyle/>
                    <a:p>
                      <a:pPr algn="r" fontAlgn="t"/>
                      <a:r>
                        <a:rPr lang="en-US" sz="1600" u="none" strike="noStrike" dirty="0">
                          <a:effectLst/>
                        </a:rPr>
                        <a:t> </a:t>
                      </a:r>
                      <a:endParaRPr lang="en-US" sz="1600" b="0" i="0" u="none" strike="noStrike" dirty="0">
                        <a:effectLst/>
                        <a:latin typeface="Microsoft Sans Serif" panose="020B0604020202020204" pitchFamily="34" charset="0"/>
                      </a:endParaRPr>
                    </a:p>
                  </a:txBody>
                  <a:tcPr marL="9525" marR="9525" marT="9525" marB="0"/>
                </a:tc>
                <a:extLst>
                  <a:ext uri="{0D108BD9-81ED-4DB2-BD59-A6C34878D82A}">
                    <a16:rowId xmlns:a16="http://schemas.microsoft.com/office/drawing/2014/main" val="1356772313"/>
                  </a:ext>
                </a:extLst>
              </a:tr>
              <a:tr h="309417">
                <a:tc>
                  <a:txBody>
                    <a:bodyPr/>
                    <a:lstStyle/>
                    <a:p>
                      <a:pPr algn="l" fontAlgn="t"/>
                      <a:r>
                        <a:rPr lang="en-US" sz="1600" u="none" strike="noStrike" baseline="0" dirty="0">
                          <a:effectLst/>
                        </a:rPr>
                        <a:t> </a:t>
                      </a:r>
                      <a:endParaRPr lang="en-US" sz="1600" b="0" i="0" u="none" strike="noStrike" baseline="0" dirty="0">
                        <a:effectLst/>
                        <a:latin typeface="Microsoft Sans Serif" panose="020B0604020202020204" pitchFamily="34" charset="0"/>
                      </a:endParaRPr>
                    </a:p>
                  </a:txBody>
                  <a:tcPr marL="9525" marR="9525" marT="9525" marB="0"/>
                </a:tc>
                <a:tc>
                  <a:txBody>
                    <a:bodyPr/>
                    <a:lstStyle/>
                    <a:p>
                      <a:pPr algn="r" fontAlgn="t"/>
                      <a:r>
                        <a:rPr lang="en-US" sz="1600" u="none" strike="noStrike" dirty="0">
                          <a:effectLst/>
                        </a:rPr>
                        <a:t> </a:t>
                      </a:r>
                      <a:endParaRPr lang="en-US" sz="1600" b="0" i="0" u="none" strike="noStrike" dirty="0">
                        <a:effectLst/>
                        <a:latin typeface="Microsoft Sans Serif" panose="020B0604020202020204" pitchFamily="34" charset="0"/>
                      </a:endParaRPr>
                    </a:p>
                  </a:txBody>
                  <a:tcPr marL="9525" marR="9525" marT="9525" marB="0"/>
                </a:tc>
                <a:extLst>
                  <a:ext uri="{0D108BD9-81ED-4DB2-BD59-A6C34878D82A}">
                    <a16:rowId xmlns:a16="http://schemas.microsoft.com/office/drawing/2014/main" val="2163330131"/>
                  </a:ext>
                </a:extLst>
              </a:tr>
            </a:tbl>
          </a:graphicData>
        </a:graphic>
      </p:graphicFrame>
      <p:sp>
        <p:nvSpPr>
          <p:cNvPr id="3" name="Title 2">
            <a:extLst>
              <a:ext uri="{FF2B5EF4-FFF2-40B4-BE49-F238E27FC236}">
                <a16:creationId xmlns:a16="http://schemas.microsoft.com/office/drawing/2014/main" id="{C16FB369-ABD6-4815-91BE-2F9AFC1775A9}"/>
              </a:ext>
            </a:extLst>
          </p:cNvPr>
          <p:cNvSpPr>
            <a:spLocks noGrp="1"/>
          </p:cNvSpPr>
          <p:nvPr>
            <p:ph type="title"/>
          </p:nvPr>
        </p:nvSpPr>
        <p:spPr/>
        <p:txBody>
          <a:bodyPr/>
          <a:lstStyle/>
          <a:p>
            <a:r>
              <a:rPr lang="en-US" sz="2800" dirty="0"/>
              <a:t>Databases with Most Frequent INSERTS/UPDATES/DELETES</a:t>
            </a:r>
          </a:p>
        </p:txBody>
      </p:sp>
      <p:sp>
        <p:nvSpPr>
          <p:cNvPr id="4" name="Text Placeholder 3">
            <a:extLst>
              <a:ext uri="{FF2B5EF4-FFF2-40B4-BE49-F238E27FC236}">
                <a16:creationId xmlns:a16="http://schemas.microsoft.com/office/drawing/2014/main" id="{F548BF47-5845-4B00-BCCC-D4F6A4F9EB69}"/>
              </a:ext>
            </a:extLst>
          </p:cNvPr>
          <p:cNvSpPr>
            <a:spLocks noGrp="1"/>
          </p:cNvSpPr>
          <p:nvPr>
            <p:ph type="body" sz="quarter" idx="11"/>
          </p:nvPr>
        </p:nvSpPr>
        <p:spPr/>
        <p:txBody>
          <a:bodyPr/>
          <a:lstStyle/>
          <a:p>
            <a:endParaRPr lang="en-US"/>
          </a:p>
        </p:txBody>
      </p:sp>
      <p:sp>
        <p:nvSpPr>
          <p:cNvPr id="5" name="Date Placeholder 4">
            <a:extLst>
              <a:ext uri="{FF2B5EF4-FFF2-40B4-BE49-F238E27FC236}">
                <a16:creationId xmlns:a16="http://schemas.microsoft.com/office/drawing/2014/main" id="{CBAF7090-1549-4256-BE3A-82693A52C742}"/>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1972164400"/>
      </p:ext>
    </p:extLst>
  </p:cSld>
  <p:clrMapOvr>
    <a:masterClrMapping/>
  </p:clrMapOvr>
</p:sld>
</file>

<file path=ppt/theme/theme1.xml><?xml version="1.0" encoding="utf-8"?>
<a:theme xmlns:a="http://schemas.openxmlformats.org/drawingml/2006/main" name="Theme1">
  <a:themeElements>
    <a:clrScheme name="Custom 39">
      <a:dk1>
        <a:srgbClr val="6B767D"/>
      </a:dk1>
      <a:lt1>
        <a:srgbClr val="FFFFFF"/>
      </a:lt1>
      <a:dk2>
        <a:srgbClr val="384951"/>
      </a:dk2>
      <a:lt2>
        <a:srgbClr val="E7E6E6"/>
      </a:lt2>
      <a:accent1>
        <a:srgbClr val="F3753F"/>
      </a:accent1>
      <a:accent2>
        <a:srgbClr val="394850"/>
      </a:accent2>
      <a:accent3>
        <a:srgbClr val="00B2B1"/>
      </a:accent3>
      <a:accent4>
        <a:srgbClr val="FEC64D"/>
      </a:accent4>
      <a:accent5>
        <a:srgbClr val="0098C9"/>
      </a:accent5>
      <a:accent6>
        <a:srgbClr val="000000"/>
      </a:accent6>
      <a:hlink>
        <a:srgbClr val="000000"/>
      </a:hlink>
      <a:folHlink>
        <a:srgbClr val="F3753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96B5C5AE-B976-334B-884E-88D0D8432992}" vid="{CEE9683E-9A61-6643-B8A1-3C0E545514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229934641417A43917A801CF394D43A" ma:contentTypeVersion="2" ma:contentTypeDescription="Create a new document." ma:contentTypeScope="" ma:versionID="ba1875145b0a743a5de037fc4c1eaa2a">
  <xsd:schema xmlns:xsd="http://www.w3.org/2001/XMLSchema" xmlns:xs="http://www.w3.org/2001/XMLSchema" xmlns:p="http://schemas.microsoft.com/office/2006/metadata/properties" xmlns:ns2="b793799e-2c7d-45b7-86f3-dd265ca4bad1" targetNamespace="http://schemas.microsoft.com/office/2006/metadata/properties" ma:root="true" ma:fieldsID="f754bdb5b3906cdeea0bf4b59e907127" ns2:_="">
    <xsd:import namespace="b793799e-2c7d-45b7-86f3-dd265ca4bad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93799e-2c7d-45b7-86f3-dd265ca4ba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F9D9AD-6A6F-4E80-B40B-AD3273D5081D}">
  <ds:schemaRefs>
    <ds:schemaRef ds:uri="http://schemas.microsoft.com/sharepoint/v3/contenttype/forms"/>
  </ds:schemaRefs>
</ds:datastoreItem>
</file>

<file path=customXml/itemProps2.xml><?xml version="1.0" encoding="utf-8"?>
<ds:datastoreItem xmlns:ds="http://schemas.openxmlformats.org/officeDocument/2006/customXml" ds:itemID="{1BAD310C-B7C1-4DCE-99F7-40CAABB0E815}">
  <ds:schemaRefs>
    <ds:schemaRef ds:uri="http://schemas.microsoft.com/office/2006/documentManagement/types"/>
    <ds:schemaRef ds:uri="http://schemas.microsoft.com/office/infopath/2007/PartnerControls"/>
    <ds:schemaRef ds:uri="b793799e-2c7d-45b7-86f3-dd265ca4bad1"/>
    <ds:schemaRef ds:uri="http://purl.org/dc/elements/1.1/"/>
    <ds:schemaRef ds:uri="http://purl.org/dc/terms/"/>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DB297B88-FC13-40F7-9988-E3E0534136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93799e-2c7d-45b7-86f3-dd265ca4ba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Teradata PPT Template 1018</Template>
  <TotalTime>140</TotalTime>
  <Words>1410</Words>
  <Application>Microsoft Office PowerPoint</Application>
  <PresentationFormat>Widescreen</PresentationFormat>
  <Paragraphs>402</Paragraphs>
  <Slides>13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Helvetica</vt:lpstr>
      <vt:lpstr>Microsoft Sans Serif</vt:lpstr>
      <vt:lpstr>System Font Regular</vt:lpstr>
      <vt:lpstr>Theme1</vt:lpstr>
      <vt:lpstr>PowerPoint Presentation</vt:lpstr>
      <vt:lpstr>System Analysis</vt:lpstr>
      <vt:lpstr>Daily Data Transfers</vt:lpstr>
      <vt:lpstr>Daily Queries Throughput</vt:lpstr>
      <vt:lpstr>JOIN Frequency</vt:lpstr>
      <vt:lpstr>Applications and Data Extracts</vt:lpstr>
      <vt:lpstr>Table Size &gt; 10GB</vt:lpstr>
      <vt:lpstr>Number of Tables Having &gt; 1500 Insert/Update/Delete</vt:lpstr>
      <vt:lpstr>Databases with Most Frequent INSERTS/UPDATES/DELETES</vt:lpstr>
      <vt:lpstr>Dictionary Analysis - Blockers to Successful Migration </vt:lpstr>
      <vt:lpstr>Business Impacts of Gaps</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Mercado Libre System Analysis</dc:title>
  <dc:creator>Qureshi, Fawad A</dc:creator>
  <cp:lastModifiedBy>Mascaros, Jose</cp:lastModifiedBy>
  <cp:revision>26</cp:revision>
  <dcterms:created xsi:type="dcterms:W3CDTF">2020-06-30T16:14:18Z</dcterms:created>
  <dcterms:modified xsi:type="dcterms:W3CDTF">2020-10-13T15:14:59Z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0x0101003229934641417A43917A801CF394D43A</vt:lpwstr>
  </property>
</Properties>
</file>