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18"/>
  </p:notesMasterIdLst>
  <p:sldIdLst>
    <p:sldId id="256" r:id="rId5"/>
    <p:sldId id="2139117316" r:id="rId6"/>
    <p:sldId id="277" r:id="rId7"/>
    <p:sldId id="278" r:id="rId8"/>
    <p:sldId id="2139117324" r:id="rId9"/>
    <p:sldId id="2139117325" r:id="rId10"/>
    <p:sldId id="2139117326" r:id="rId11"/>
    <p:sldId id="2139117320" r:id="rId12"/>
    <p:sldId id="2139117323" r:id="rId13"/>
    <p:sldId id="310" r:id="rId14"/>
    <p:sldId id="311" r:id="rId15"/>
    <p:sldId id="213911732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48" autoAdjust="0"/>
  </p:normalViewPr>
  <p:slideViewPr>
    <p:cSldViewPr snapToGrid="0">
      <p:cViewPr>
        <p:scale>
          <a:sx n="90" d="100"/>
          <a:sy n="90" d="100"/>
        </p:scale>
        <p:origin x="-720" y="-33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Mercado Libre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Blockers to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Mercado Libre system has:</a:t>
            </a:r>
          </a:p>
          <a:p>
            <a:pPr lvl="1"/>
            <a:r>
              <a:rPr lang="en-US" dirty="0"/>
              <a:t>Complex workload involving multiple joins running at scale (3.1M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1056164906"/>
              </p:ext>
            </p:extLst>
          </p:nvPr>
        </p:nvGraphicFramePr>
        <p:xfrm>
          <a:off x="1056789" y="2057401"/>
          <a:ext cx="4068146" cy="5701089"/>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2659564971"/>
                    </a:ext>
                  </a:extLst>
                </a:gridCol>
                <a:gridCol w="1082120">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effectLst/>
                        </a:rPr>
                        <a:t>Users_Total</a:t>
                      </a:r>
                      <a:endParaRPr lang="en-US" sz="1200" b="0" i="0" u="none" strike="noStrike" dirty="0">
                        <a:solidFill>
                          <a:srgbClr val="000000"/>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effectLst/>
                        </a:rPr>
                        <a:t>{{</a:t>
                      </a:r>
                      <a:r>
                        <a:rPr lang="en-US" sz="1200" u="none" strike="noStrike" dirty="0" err="1">
                          <a:effectLst/>
                        </a:rPr>
                        <a:t>val:users_active.csv</a:t>
                      </a:r>
                      <a:r>
                        <a:rPr lang="en-US" sz="1200" u="none" strike="noStrike" dirty="0">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effectLst/>
                        </a:rPr>
                        <a:t>ObjectCount_Tables</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effectLst/>
                        </a:rPr>
                        <a:t>ObjectCount_Views</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effectLst/>
                        </a:rPr>
                        <a:t>ObjectCount_Program</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effectLst/>
                        </a:rPr>
                        <a:t>ObjectCount_Other</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effectLst/>
                        </a:rPr>
                        <a:t>Query_per_Day</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effectLst/>
                        </a:rPr>
                        <a:t>Query_per_Sec</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effectLst/>
                        </a:rPr>
                        <a:t>Query_per_Year</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effectLst/>
                        </a:rPr>
                        <a:t>Concurrency_Max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162</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effectLst/>
                        </a:rPr>
                        <a:t>Concurrency_Avg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effectLst/>
                        </a:rPr>
                        <a:t>Query_Runtime_Avg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1.454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effectLst/>
                        </a:rPr>
                        <a:t>DiskSpaceTB_Max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1028.227</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effectLst/>
                        </a:rPr>
                        <a:t>DiskSpaceTB_Used</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531.095</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3807714975"/>
              </p:ext>
            </p:extLst>
          </p:nvPr>
        </p:nvGraphicFramePr>
        <p:xfrm>
          <a:off x="697832" y="2355164"/>
          <a:ext cx="4511842" cy="3277508"/>
        </p:xfrm>
        <a:graphic>
          <a:graphicData uri="http://schemas.openxmlformats.org/drawingml/2006/table">
            <a:tbl>
              <a:tblPr firstRow="1" la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r h="407506">
                <a:tc>
                  <a:txBody>
                    <a:bodyPr/>
                    <a:lstStyle/>
                    <a:p>
                      <a:pPr algn="l" fontAlgn="b"/>
                      <a:r>
                        <a:rPr lang="en-US" sz="1400" b="0" i="0" u="none" strike="noStrike" baseline="0" dirty="0">
                          <a:effectLst/>
                          <a:latin typeface="Arial" panose="020B0604020202020204" pitchFamily="34" charset="0"/>
                        </a:rPr>
                        <a:t>Grand Total</a:t>
                      </a:r>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r>
                        <a:rPr lang="en-US" sz="1400" b="0" i="0" u="none" strike="noStrike" baseline="0" dirty="0">
                          <a:effectLst/>
                          <a:latin typeface="Arial" panose="020B0604020202020204" pitchFamily="34" charset="0"/>
                        </a:rPr>
                        <a:t>467,989,502</a:t>
                      </a:r>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1596515215"/>
              </p:ext>
            </p:extLst>
          </p:nvPr>
        </p:nvGraphicFramePr>
        <p:xfrm>
          <a:off x="6187906" y="2368595"/>
          <a:ext cx="3954715" cy="3532041"/>
        </p:xfrm>
        <a:graphic>
          <a:graphicData uri="http://schemas.openxmlformats.org/drawingml/2006/table">
            <a:tbl>
              <a:tblPr firstRow="1" bandRow="1">
                <a:tableStyleId>{9DCAF9ED-07DC-4A11-8D7F-57B35C25682E}</a:tableStyleId>
              </a:tblPr>
              <a:tblGrid>
                <a:gridCol w="2282326">
                  <a:extLst>
                    <a:ext uri="{9D8B030D-6E8A-4147-A177-3AD203B41FA5}">
                      <a16:colId xmlns:a16="http://schemas.microsoft.com/office/drawing/2014/main" val="894632397"/>
                    </a:ext>
                  </a:extLst>
                </a:gridCol>
                <a:gridCol w="1672389">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[2]}}</a:t>
                      </a:r>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[3]}}</a:t>
                      </a:r>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1664425627"/>
              </p:ext>
            </p:extLst>
          </p:nvPr>
        </p:nvGraphicFramePr>
        <p:xfrm>
          <a:off x="3276261" y="1802213"/>
          <a:ext cx="5137828" cy="4250784"/>
        </p:xfrm>
        <a:graphic>
          <a:graphicData uri="http://schemas.openxmlformats.org/drawingml/2006/table">
            <a:tbl>
              <a:tblPr firstRow="1" bandRow="1">
                <a:tableStyleId>{9DCAF9ED-07DC-4A11-8D7F-57B35C25682E}</a:tableStyleId>
              </a:tblPr>
              <a:tblGrid>
                <a:gridCol w="1731674">
                  <a:extLst>
                    <a:ext uri="{9D8B030D-6E8A-4147-A177-3AD203B41FA5}">
                      <a16:colId xmlns:a16="http://schemas.microsoft.com/office/drawing/2014/main" val="3418245233"/>
                    </a:ext>
                  </a:extLst>
                </a:gridCol>
                <a:gridCol w="1097230">
                  <a:extLst>
                    <a:ext uri="{9D8B030D-6E8A-4147-A177-3AD203B41FA5}">
                      <a16:colId xmlns:a16="http://schemas.microsoft.com/office/drawing/2014/main" val="251619454"/>
                    </a:ext>
                  </a:extLst>
                </a:gridCol>
                <a:gridCol w="1056124">
                  <a:extLst>
                    <a:ext uri="{9D8B030D-6E8A-4147-A177-3AD203B41FA5}">
                      <a16:colId xmlns:a16="http://schemas.microsoft.com/office/drawing/2014/main" val="2411404014"/>
                    </a:ext>
                  </a:extLst>
                </a:gridCol>
                <a:gridCol w="1252800">
                  <a:extLst>
                    <a:ext uri="{9D8B030D-6E8A-4147-A177-3AD203B41FA5}">
                      <a16:colId xmlns:a16="http://schemas.microsoft.com/office/drawing/2014/main" val="2576463153"/>
                    </a:ext>
                  </a:extLst>
                </a:gridCol>
              </a:tblGrid>
              <a:tr h="364080">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[2]}}</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[3]}}</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[4]}}</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[5]}}</a:t>
                      </a:r>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nl-NL"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nl-NL"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nl-NL"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endParaRPr lang="en-US" sz="800" b="0" i="0" u="none" strike="noStrike" dirty="0">
                        <a:solidFill>
                          <a:srgbClr val="000000"/>
                        </a:solidFill>
                        <a:effectLst/>
                        <a:latin typeface="+mn-lt"/>
                      </a:endParaRP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8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773513407"/>
              </p:ext>
            </p:extLst>
          </p:nvPr>
        </p:nvGraphicFramePr>
        <p:xfrm>
          <a:off x="3227650" y="1689362"/>
          <a:ext cx="5544210" cy="4925109"/>
        </p:xfrm>
        <a:graphic>
          <a:graphicData uri="http://schemas.openxmlformats.org/drawingml/2006/table">
            <a:tbl>
              <a:tblPr firstRow="1" bandRow="1">
                <a:tableStyleId>{9DCAF9ED-07DC-4A11-8D7F-57B35C25682E}</a:tableStyleId>
              </a:tblPr>
              <a:tblGrid>
                <a:gridCol w="1358875">
                  <a:extLst>
                    <a:ext uri="{9D8B030D-6E8A-4147-A177-3AD203B41FA5}">
                      <a16:colId xmlns:a16="http://schemas.microsoft.com/office/drawing/2014/main" val="3407009080"/>
                    </a:ext>
                  </a:extLst>
                </a:gridCol>
                <a:gridCol w="3047652">
                  <a:extLst>
                    <a:ext uri="{9D8B030D-6E8A-4147-A177-3AD203B41FA5}">
                      <a16:colId xmlns:a16="http://schemas.microsoft.com/office/drawing/2014/main" val="901635371"/>
                    </a:ext>
                  </a:extLst>
                </a:gridCol>
                <a:gridCol w="1137683">
                  <a:extLst>
                    <a:ext uri="{9D8B030D-6E8A-4147-A177-3AD203B41FA5}">
                      <a16:colId xmlns:a16="http://schemas.microsoft.com/office/drawing/2014/main" val="65890034"/>
                    </a:ext>
                  </a:extLst>
                </a:gridCol>
              </a:tblGrid>
              <a:tr h="464121">
                <a:tc>
                  <a:txBody>
                    <a:bodyPr/>
                    <a:lstStyle/>
                    <a:p>
                      <a:pPr algn="l" fontAlgn="b"/>
                      <a:r>
                        <a:rPr lang="en-US" sz="1000" u="none" strike="noStrike" dirty="0">
                          <a:effectLst/>
                        </a:rPr>
                        <a:t>{{col:dat_tables_size10g_list.csv[2]}}</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{{col:dat_tables_size10g_list.csv[3]}}</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{{col:dat_tables_size10g_list.csv[4]}}</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6031596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5268717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1245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20504655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118315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648639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0691330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0686988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29821985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4418051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8573611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05255521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289566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8394968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5730053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068236909"/>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1502184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96728789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9187653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09426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5001551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3189608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773116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031284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96397113"/>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4521660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460877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117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1851607078"/>
              </p:ext>
            </p:extLst>
          </p:nvPr>
        </p:nvGraphicFramePr>
        <p:xfrm>
          <a:off x="3014330" y="2104403"/>
          <a:ext cx="5497033" cy="4022421"/>
        </p:xfrm>
        <a:graphic>
          <a:graphicData uri="http://schemas.openxmlformats.org/drawingml/2006/table">
            <a:tbl>
              <a:tblPr firstRow="1" bandRow="1">
                <a:tableStyleId>{9DCAF9ED-07DC-4A11-8D7F-57B35C25682E}</a:tableStyleId>
              </a:tblPr>
              <a:tblGrid>
                <a:gridCol w="1657834">
                  <a:extLst>
                    <a:ext uri="{9D8B030D-6E8A-4147-A177-3AD203B41FA5}">
                      <a16:colId xmlns:a16="http://schemas.microsoft.com/office/drawing/2014/main" val="2422292362"/>
                    </a:ext>
                  </a:extLst>
                </a:gridCol>
                <a:gridCol w="3839199">
                  <a:extLst>
                    <a:ext uri="{9D8B030D-6E8A-4147-A177-3AD203B41FA5}">
                      <a16:colId xmlns:a16="http://schemas.microsoft.com/office/drawing/2014/main" val="2559358425"/>
                    </a:ext>
                  </a:extLst>
                </a:gridCol>
              </a:tblGrid>
              <a:tr h="309417">
                <a:tc>
                  <a:txBody>
                    <a:bodyPr/>
                    <a:lstStyle/>
                    <a:p>
                      <a:pPr algn="l" fontAlgn="t"/>
                      <a:r>
                        <a:rPr lang="en-US" sz="1600" u="none" strike="noStrike">
                          <a:effectLst/>
                        </a:rPr>
                        <a:t>Row Labels</a:t>
                      </a:r>
                      <a:endParaRPr lang="en-US" sz="1600" b="1" i="0" u="none" strike="noStrike">
                        <a:solidFill>
                          <a:srgbClr val="000000"/>
                        </a:solidFill>
                        <a:effectLst/>
                        <a:latin typeface="Microsoft Sans Serif" panose="020B0604020202020204" pitchFamily="34" charset="0"/>
                      </a:endParaRPr>
                    </a:p>
                  </a:txBody>
                  <a:tcPr marL="9525" marR="9525" marT="9525" marB="0"/>
                </a:tc>
                <a:tc>
                  <a:txBody>
                    <a:bodyPr/>
                    <a:lstStyle/>
                    <a:p>
                      <a:pPr algn="l" fontAlgn="t"/>
                      <a:r>
                        <a:rPr lang="en-US" sz="1600" u="none" strike="noStrike">
                          <a:effectLst/>
                        </a:rPr>
                        <a:t>Average of StatementCountPerTable</a:t>
                      </a:r>
                      <a:endParaRPr lang="en-US" sz="1600" b="1" i="0" u="none" strike="noStrike">
                        <a:solidFill>
                          <a:srgbClr val="000000"/>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a:effectLst/>
                        </a:rPr>
                        <a:t>TABLEAU_TBL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22,963</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a:effectLst/>
                        </a:rPr>
                        <a:t>WHOWNER_TBL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20,227</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a:effectLst/>
                        </a:rPr>
                        <a:t>CREDITS_SB</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8,178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a:effectLst/>
                        </a:rPr>
                        <a:t>PUBLI</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7,107</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a:effectLst/>
                        </a:rPr>
                        <a:t>TEMP_45</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6,618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a:effectLst/>
                        </a:rPr>
                        <a:t>ETL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5,983</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a:effectLst/>
                        </a:rPr>
                        <a:t>MELI_WS</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3,841</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a:effectLst/>
                        </a:rPr>
                        <a:t>dbcmngr</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2,652</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a:effectLst/>
                        </a:rPr>
                        <a:t>tdwm</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2,535</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a:effectLst/>
                        </a:rPr>
                        <a:t>SYSBAR</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1,826</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a:effectLst/>
                        </a:rPr>
                        <a:t>MELI_REPLICA</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1,678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dirty="0">
                          <a:effectLst/>
                        </a:rPr>
                        <a:t>CREDMLB</a:t>
                      </a:r>
                      <a:endParaRPr lang="en-US" sz="1600" b="0" i="0" u="none" strike="noStrike"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1,558</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127</TotalTime>
  <Words>1298</Words>
  <Application>Microsoft Office PowerPoint</Application>
  <PresentationFormat>Widescreen</PresentationFormat>
  <Paragraphs>317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Microsoft Sans Serif</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19</cp:revision>
  <dcterms:created xsi:type="dcterms:W3CDTF">2020-06-30T16:14:18Z</dcterms:created>
  <dcterms:modified xsi:type="dcterms:W3CDTF">2020-10-12T20:54:13Z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