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 id="2147483797" r:id="rId5"/>
  </p:sldMasterIdLst>
  <p:notesMasterIdLst>
    <p:notesMasterId r:id="rId19"/>
  </p:notesMasterIdLst>
  <p:sldIdLst>
    <p:sldId id="256" r:id="rId6"/>
    <p:sldId id="2139117316" r:id="rId7"/>
    <p:sldId id="277" r:id="rId8"/>
    <p:sldId id="278" r:id="rId9"/>
    <p:sldId id="2139117324" r:id="rId10"/>
    <p:sldId id="2139117325" r:id="rId11"/>
    <p:sldId id="2139117326" r:id="rId12"/>
    <p:sldId id="2139117320" r:id="rId13"/>
    <p:sldId id="2139117323" r:id="rId14"/>
    <p:sldId id="2139117327" r:id="rId15"/>
    <p:sldId id="311" r:id="rId16"/>
    <p:sldId id="2139117322"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7440"/>
    <a:srgbClr val="181717"/>
    <a:srgbClr val="394851"/>
    <a:srgbClr val="898C92"/>
    <a:srgbClr val="F3753F"/>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EA573-D06C-424C-9CF2-F4441A246B38}" v="23" dt="2020-07-29T09:22:38.87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06"/>
    <p:restoredTop sz="91207" autoAdjust="0"/>
  </p:normalViewPr>
  <p:slideViewPr>
    <p:cSldViewPr snapToGrid="0">
      <p:cViewPr varScale="1">
        <p:scale>
          <a:sx n="105" d="100"/>
          <a:sy n="105" d="100"/>
        </p:scale>
        <p:origin x="408" y="200"/>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FAQ\Projects\Configuration\US\Mercado%20Libre\Resultados\ML_Quota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Data Traffic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'1'!$B$1</c:f>
              <c:strCache>
                <c:ptCount val="1"/>
                <c:pt idx="0">
                  <c:v>Inbound</c:v>
                </c:pt>
              </c:strCache>
            </c:strRef>
          </c:tx>
          <c:spPr>
            <a:ln w="28575" cap="rnd">
              <a:solidFill>
                <a:schemeClr val="accent1"/>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'1'!$B$2:$B$90</c:f>
              <c:numCache>
                <c:formatCode>#0.00;[Red]"-"#0.00</c:formatCode>
                <c:ptCount val="89"/>
                <c:pt idx="0">
                  <c:v>1132154216</c:v>
                </c:pt>
                <c:pt idx="1">
                  <c:v>1005579584</c:v>
                </c:pt>
                <c:pt idx="2">
                  <c:v>746196662</c:v>
                </c:pt>
                <c:pt idx="3">
                  <c:v>1126143827</c:v>
                </c:pt>
                <c:pt idx="4">
                  <c:v>1165174202</c:v>
                </c:pt>
                <c:pt idx="5">
                  <c:v>1183845134</c:v>
                </c:pt>
                <c:pt idx="6">
                  <c:v>1142833847</c:v>
                </c:pt>
                <c:pt idx="7">
                  <c:v>1144741777</c:v>
                </c:pt>
                <c:pt idx="8">
                  <c:v>1054874461</c:v>
                </c:pt>
                <c:pt idx="9">
                  <c:v>796223433</c:v>
                </c:pt>
                <c:pt idx="10">
                  <c:v>889610972</c:v>
                </c:pt>
                <c:pt idx="11">
                  <c:v>1043491002</c:v>
                </c:pt>
                <c:pt idx="12">
                  <c:v>1195257030</c:v>
                </c:pt>
                <c:pt idx="13">
                  <c:v>1204219372</c:v>
                </c:pt>
                <c:pt idx="14">
                  <c:v>877561891</c:v>
                </c:pt>
                <c:pt idx="15">
                  <c:v>1085578037</c:v>
                </c:pt>
                <c:pt idx="16">
                  <c:v>734455816</c:v>
                </c:pt>
                <c:pt idx="17">
                  <c:v>1056063140</c:v>
                </c:pt>
                <c:pt idx="18">
                  <c:v>1783770510</c:v>
                </c:pt>
                <c:pt idx="19">
                  <c:v>1507027057</c:v>
                </c:pt>
                <c:pt idx="20">
                  <c:v>1294953834</c:v>
                </c:pt>
                <c:pt idx="21">
                  <c:v>1559061773</c:v>
                </c:pt>
                <c:pt idx="22">
                  <c:v>955817039</c:v>
                </c:pt>
                <c:pt idx="23">
                  <c:v>749336146</c:v>
                </c:pt>
                <c:pt idx="24">
                  <c:v>996672844</c:v>
                </c:pt>
                <c:pt idx="25">
                  <c:v>1223403122</c:v>
                </c:pt>
                <c:pt idx="26">
                  <c:v>1392385018</c:v>
                </c:pt>
                <c:pt idx="27">
                  <c:v>1169938468</c:v>
                </c:pt>
                <c:pt idx="28">
                  <c:v>1274159016</c:v>
                </c:pt>
                <c:pt idx="29">
                  <c:v>1239419026</c:v>
                </c:pt>
                <c:pt idx="30">
                  <c:v>919530518</c:v>
                </c:pt>
                <c:pt idx="31">
                  <c:v>1138729430</c:v>
                </c:pt>
                <c:pt idx="32">
                  <c:v>1420558340</c:v>
                </c:pt>
                <c:pt idx="33">
                  <c:v>1213174035</c:v>
                </c:pt>
                <c:pt idx="34">
                  <c:v>1302796171</c:v>
                </c:pt>
                <c:pt idx="35">
                  <c:v>1398462209</c:v>
                </c:pt>
                <c:pt idx="36">
                  <c:v>1174572153</c:v>
                </c:pt>
                <c:pt idx="37">
                  <c:v>1321414411</c:v>
                </c:pt>
                <c:pt idx="38">
                  <c:v>1296758106</c:v>
                </c:pt>
                <c:pt idx="39">
                  <c:v>1187327122</c:v>
                </c:pt>
                <c:pt idx="40">
                  <c:v>1235779815</c:v>
                </c:pt>
                <c:pt idx="41">
                  <c:v>1331140571</c:v>
                </c:pt>
                <c:pt idx="42">
                  <c:v>1251498735</c:v>
                </c:pt>
                <c:pt idx="43">
                  <c:v>1076142777</c:v>
                </c:pt>
                <c:pt idx="44">
                  <c:v>941725795</c:v>
                </c:pt>
                <c:pt idx="45">
                  <c:v>1050768845</c:v>
                </c:pt>
                <c:pt idx="46">
                  <c:v>1291195625</c:v>
                </c:pt>
                <c:pt idx="47">
                  <c:v>1557514181</c:v>
                </c:pt>
                <c:pt idx="48">
                  <c:v>1517517955</c:v>
                </c:pt>
                <c:pt idx="49">
                  <c:v>1590846475</c:v>
                </c:pt>
                <c:pt idx="50">
                  <c:v>1388899198</c:v>
                </c:pt>
                <c:pt idx="51">
                  <c:v>1069089205</c:v>
                </c:pt>
                <c:pt idx="52">
                  <c:v>1114914874</c:v>
                </c:pt>
                <c:pt idx="53">
                  <c:v>1418315045</c:v>
                </c:pt>
                <c:pt idx="54">
                  <c:v>1357590288</c:v>
                </c:pt>
                <c:pt idx="55">
                  <c:v>1400504830</c:v>
                </c:pt>
                <c:pt idx="56">
                  <c:v>1242617209</c:v>
                </c:pt>
                <c:pt idx="57">
                  <c:v>1184530116</c:v>
                </c:pt>
                <c:pt idx="58">
                  <c:v>939783161</c:v>
                </c:pt>
                <c:pt idx="59">
                  <c:v>1143968690</c:v>
                </c:pt>
                <c:pt idx="60">
                  <c:v>1287144535</c:v>
                </c:pt>
                <c:pt idx="61">
                  <c:v>1310776056</c:v>
                </c:pt>
                <c:pt idx="62">
                  <c:v>1282655901</c:v>
                </c:pt>
                <c:pt idx="63">
                  <c:v>1237772006</c:v>
                </c:pt>
                <c:pt idx="64">
                  <c:v>1077906689</c:v>
                </c:pt>
                <c:pt idx="65">
                  <c:v>943549924</c:v>
                </c:pt>
                <c:pt idx="66">
                  <c:v>1132512171</c:v>
                </c:pt>
                <c:pt idx="67">
                  <c:v>1248217063</c:v>
                </c:pt>
                <c:pt idx="68">
                  <c:v>1343365657</c:v>
                </c:pt>
                <c:pt idx="69">
                  <c:v>2250021191</c:v>
                </c:pt>
                <c:pt idx="70">
                  <c:v>1350676135</c:v>
                </c:pt>
                <c:pt idx="71">
                  <c:v>1149946980</c:v>
                </c:pt>
                <c:pt idx="72">
                  <c:v>966156743</c:v>
                </c:pt>
                <c:pt idx="73">
                  <c:v>1145525313</c:v>
                </c:pt>
                <c:pt idx="74">
                  <c:v>1253527225</c:v>
                </c:pt>
                <c:pt idx="75">
                  <c:v>1341877159</c:v>
                </c:pt>
                <c:pt idx="76">
                  <c:v>1238594589</c:v>
                </c:pt>
                <c:pt idx="77">
                  <c:v>1281821155</c:v>
                </c:pt>
                <c:pt idx="78">
                  <c:v>1106275392</c:v>
                </c:pt>
                <c:pt idx="79">
                  <c:v>913822806</c:v>
                </c:pt>
                <c:pt idx="80">
                  <c:v>1182842951</c:v>
                </c:pt>
                <c:pt idx="81">
                  <c:v>1341426098</c:v>
                </c:pt>
                <c:pt idx="82">
                  <c:v>1352952051</c:v>
                </c:pt>
                <c:pt idx="83">
                  <c:v>1287919431</c:v>
                </c:pt>
                <c:pt idx="84">
                  <c:v>1378532895</c:v>
                </c:pt>
                <c:pt idx="85">
                  <c:v>1185051883</c:v>
                </c:pt>
                <c:pt idx="86">
                  <c:v>920784899</c:v>
                </c:pt>
                <c:pt idx="87">
                  <c:v>1378373277</c:v>
                </c:pt>
                <c:pt idx="88">
                  <c:v>1558410651</c:v>
                </c:pt>
              </c:numCache>
            </c:numRef>
          </c:val>
          <c:smooth val="0"/>
          <c:extLst>
            <c:ext xmlns:c16="http://schemas.microsoft.com/office/drawing/2014/chart" uri="{C3380CC4-5D6E-409C-BE32-E72D297353CC}">
              <c16:uniqueId val="{00000000-51CA-4261-B8E1-460D7CB2B222}"/>
            </c:ext>
          </c:extLst>
        </c:ser>
        <c:ser>
          <c:idx val="1"/>
          <c:order val="1"/>
          <c:tx>
            <c:strRef>
              <c:f>'1'!$C$1</c:f>
              <c:strCache>
                <c:ptCount val="1"/>
                <c:pt idx="0">
                  <c:v>Outbound</c:v>
                </c:pt>
              </c:strCache>
            </c:strRef>
          </c:tx>
          <c:spPr>
            <a:ln w="28575" cap="rnd">
              <a:solidFill>
                <a:schemeClr val="accent2"/>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'1'!$C$2:$C$90</c:f>
              <c:numCache>
                <c:formatCode>#0.00;[Red]"-"#0.00</c:formatCode>
                <c:ptCount val="89"/>
                <c:pt idx="0">
                  <c:v>4324296287</c:v>
                </c:pt>
                <c:pt idx="1">
                  <c:v>3692014491</c:v>
                </c:pt>
                <c:pt idx="2">
                  <c:v>3953718564</c:v>
                </c:pt>
                <c:pt idx="3">
                  <c:v>4607231869</c:v>
                </c:pt>
                <c:pt idx="4">
                  <c:v>5176510167</c:v>
                </c:pt>
                <c:pt idx="5">
                  <c:v>4245691591</c:v>
                </c:pt>
                <c:pt idx="6">
                  <c:v>4435458420</c:v>
                </c:pt>
                <c:pt idx="7">
                  <c:v>4524260533</c:v>
                </c:pt>
                <c:pt idx="8">
                  <c:v>4094977304</c:v>
                </c:pt>
                <c:pt idx="9">
                  <c:v>4209931181</c:v>
                </c:pt>
                <c:pt idx="10">
                  <c:v>7061913716</c:v>
                </c:pt>
                <c:pt idx="11">
                  <c:v>9193881642</c:v>
                </c:pt>
                <c:pt idx="12">
                  <c:v>9180254299</c:v>
                </c:pt>
                <c:pt idx="13">
                  <c:v>6525268342</c:v>
                </c:pt>
                <c:pt idx="14">
                  <c:v>3879665908</c:v>
                </c:pt>
                <c:pt idx="15">
                  <c:v>2320796823</c:v>
                </c:pt>
                <c:pt idx="16">
                  <c:v>4297959506</c:v>
                </c:pt>
                <c:pt idx="17">
                  <c:v>5112057583</c:v>
                </c:pt>
                <c:pt idx="18">
                  <c:v>5198435971</c:v>
                </c:pt>
                <c:pt idx="19">
                  <c:v>4178239712</c:v>
                </c:pt>
                <c:pt idx="20">
                  <c:v>4487189348</c:v>
                </c:pt>
                <c:pt idx="21">
                  <c:v>4554026937</c:v>
                </c:pt>
                <c:pt idx="22">
                  <c:v>4282375143</c:v>
                </c:pt>
                <c:pt idx="23">
                  <c:v>4438175659</c:v>
                </c:pt>
                <c:pt idx="24">
                  <c:v>6022877242</c:v>
                </c:pt>
                <c:pt idx="25">
                  <c:v>5141890514</c:v>
                </c:pt>
                <c:pt idx="26">
                  <c:v>4564516277</c:v>
                </c:pt>
                <c:pt idx="27">
                  <c:v>5412926768</c:v>
                </c:pt>
                <c:pt idx="28">
                  <c:v>4659625285</c:v>
                </c:pt>
                <c:pt idx="29">
                  <c:v>4662307461</c:v>
                </c:pt>
                <c:pt idx="30">
                  <c:v>4635874820</c:v>
                </c:pt>
                <c:pt idx="31">
                  <c:v>4361415562</c:v>
                </c:pt>
                <c:pt idx="32">
                  <c:v>4907477165</c:v>
                </c:pt>
                <c:pt idx="33">
                  <c:v>4918325263</c:v>
                </c:pt>
                <c:pt idx="34">
                  <c:v>4234631156</c:v>
                </c:pt>
                <c:pt idx="35">
                  <c:v>4056439423</c:v>
                </c:pt>
                <c:pt idx="36">
                  <c:v>4127189938</c:v>
                </c:pt>
                <c:pt idx="37">
                  <c:v>4093584723</c:v>
                </c:pt>
                <c:pt idx="38">
                  <c:v>4488940806</c:v>
                </c:pt>
                <c:pt idx="39">
                  <c:v>4547840398</c:v>
                </c:pt>
                <c:pt idx="40">
                  <c:v>4807789894</c:v>
                </c:pt>
                <c:pt idx="41">
                  <c:v>4540521781</c:v>
                </c:pt>
                <c:pt idx="42">
                  <c:v>5456072565</c:v>
                </c:pt>
                <c:pt idx="43">
                  <c:v>4199499332</c:v>
                </c:pt>
                <c:pt idx="44">
                  <c:v>5590715566</c:v>
                </c:pt>
                <c:pt idx="45">
                  <c:v>4870350199</c:v>
                </c:pt>
                <c:pt idx="46">
                  <c:v>5748929446</c:v>
                </c:pt>
                <c:pt idx="47">
                  <c:v>5219939801</c:v>
                </c:pt>
                <c:pt idx="48">
                  <c:v>6224353621</c:v>
                </c:pt>
                <c:pt idx="49">
                  <c:v>9047444963</c:v>
                </c:pt>
                <c:pt idx="50">
                  <c:v>10153658683</c:v>
                </c:pt>
                <c:pt idx="51">
                  <c:v>8393377110</c:v>
                </c:pt>
                <c:pt idx="52">
                  <c:v>7036543269</c:v>
                </c:pt>
                <c:pt idx="53">
                  <c:v>7132446426</c:v>
                </c:pt>
                <c:pt idx="54">
                  <c:v>6359561885</c:v>
                </c:pt>
                <c:pt idx="55">
                  <c:v>13180230104</c:v>
                </c:pt>
                <c:pt idx="56">
                  <c:v>12415225242</c:v>
                </c:pt>
                <c:pt idx="57">
                  <c:v>12724757146</c:v>
                </c:pt>
                <c:pt idx="58">
                  <c:v>12754661909</c:v>
                </c:pt>
                <c:pt idx="59">
                  <c:v>12212677900</c:v>
                </c:pt>
                <c:pt idx="60">
                  <c:v>12283292706</c:v>
                </c:pt>
                <c:pt idx="61">
                  <c:v>6388726134</c:v>
                </c:pt>
                <c:pt idx="62">
                  <c:v>5339596148</c:v>
                </c:pt>
                <c:pt idx="63">
                  <c:v>5076315562</c:v>
                </c:pt>
                <c:pt idx="64">
                  <c:v>4664488940</c:v>
                </c:pt>
                <c:pt idx="65">
                  <c:v>4617543052</c:v>
                </c:pt>
                <c:pt idx="66">
                  <c:v>5051722072</c:v>
                </c:pt>
                <c:pt idx="67">
                  <c:v>4771367025</c:v>
                </c:pt>
                <c:pt idx="68">
                  <c:v>4723039538</c:v>
                </c:pt>
                <c:pt idx="69">
                  <c:v>4820486307</c:v>
                </c:pt>
                <c:pt idx="70">
                  <c:v>6177068218</c:v>
                </c:pt>
                <c:pt idx="71">
                  <c:v>7997818256</c:v>
                </c:pt>
                <c:pt idx="72">
                  <c:v>8129483506</c:v>
                </c:pt>
                <c:pt idx="73">
                  <c:v>5667324046</c:v>
                </c:pt>
                <c:pt idx="74">
                  <c:v>4745423097</c:v>
                </c:pt>
                <c:pt idx="75">
                  <c:v>5143181569</c:v>
                </c:pt>
                <c:pt idx="76">
                  <c:v>4840936978</c:v>
                </c:pt>
                <c:pt idx="77">
                  <c:v>4779555970</c:v>
                </c:pt>
                <c:pt idx="78">
                  <c:v>4832431574</c:v>
                </c:pt>
                <c:pt idx="79">
                  <c:v>4841963471</c:v>
                </c:pt>
                <c:pt idx="80">
                  <c:v>4787032324</c:v>
                </c:pt>
                <c:pt idx="81">
                  <c:v>5288316412</c:v>
                </c:pt>
                <c:pt idx="82">
                  <c:v>5020335286</c:v>
                </c:pt>
                <c:pt idx="83">
                  <c:v>4616274318</c:v>
                </c:pt>
                <c:pt idx="84">
                  <c:v>5270793237</c:v>
                </c:pt>
                <c:pt idx="85">
                  <c:v>4887586799</c:v>
                </c:pt>
                <c:pt idx="86">
                  <c:v>4554329458</c:v>
                </c:pt>
                <c:pt idx="87">
                  <c:v>5062442626</c:v>
                </c:pt>
                <c:pt idx="88">
                  <c:v>5045330272</c:v>
                </c:pt>
              </c:numCache>
            </c:numRef>
          </c:val>
          <c:smooth val="0"/>
          <c:extLst>
            <c:ext xmlns:c16="http://schemas.microsoft.com/office/drawing/2014/chart" uri="{C3380CC4-5D6E-409C-BE32-E72D297353CC}">
              <c16:uniqueId val="{00000001-51CA-4261-B8E1-460D7CB2B222}"/>
            </c:ext>
          </c:extLst>
        </c:ser>
        <c:dLbls>
          <c:showLegendKey val="0"/>
          <c:showVal val="0"/>
          <c:showCatName val="0"/>
          <c:showSerName val="0"/>
          <c:showPercent val="0"/>
          <c:showBubbleSize val="0"/>
        </c:dLbls>
        <c:smooth val="0"/>
        <c:axId val="335736544"/>
        <c:axId val="335734904"/>
      </c:lineChart>
      <c:dateAx>
        <c:axId val="335736544"/>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4904"/>
        <c:crosses val="autoZero"/>
        <c:auto val="1"/>
        <c:lblOffset val="100"/>
        <c:baseTimeUnit val="days"/>
      </c:dateAx>
      <c:valAx>
        <c:axId val="335734904"/>
        <c:scaling>
          <c:orientation val="minMax"/>
        </c:scaling>
        <c:delete val="0"/>
        <c:axPos val="l"/>
        <c:majorGridlines>
          <c:spPr>
            <a:ln w="9525" cap="flat" cmpd="sng" algn="ctr">
              <a:solidFill>
                <a:schemeClr val="tx1">
                  <a:lumMod val="15000"/>
                  <a:lumOff val="85000"/>
                </a:schemeClr>
              </a:solidFill>
              <a:round/>
            </a:ln>
            <a:effectLst/>
          </c:spPr>
        </c:majorGridlines>
        <c:numFmt formatCode="#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6544"/>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Terabytes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[ML_Consumption1.xlsx]2!PivotTable3</c:name>
    <c:fmtId val="3"/>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'2'!$O$2</c:f>
              <c:strCache>
                <c:ptCount val="1"/>
                <c:pt idx="0">
                  <c:v>Total Daily Queries</c:v>
                </c:pt>
              </c:strCache>
            </c:strRef>
          </c:tx>
          <c:spPr>
            <a:ln w="28575" cap="rnd">
              <a:solidFill>
                <a:schemeClr val="accent1"/>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'2'!$O$3:$O$122</c:f>
              <c:numCache>
                <c:formatCode>#,##0</c:formatCode>
                <c:ptCount val="119"/>
                <c:pt idx="0">
                  <c:v>2207398</c:v>
                </c:pt>
                <c:pt idx="1">
                  <c:v>2375883</c:v>
                </c:pt>
                <c:pt idx="2">
                  <c:v>2748643</c:v>
                </c:pt>
                <c:pt idx="3">
                  <c:v>5069502</c:v>
                </c:pt>
                <c:pt idx="4">
                  <c:v>4984586</c:v>
                </c:pt>
                <c:pt idx="5">
                  <c:v>3016581</c:v>
                </c:pt>
                <c:pt idx="6">
                  <c:v>3225971</c:v>
                </c:pt>
                <c:pt idx="7">
                  <c:v>2926121</c:v>
                </c:pt>
                <c:pt idx="8">
                  <c:v>2950358</c:v>
                </c:pt>
                <c:pt idx="9">
                  <c:v>3274270</c:v>
                </c:pt>
                <c:pt idx="10">
                  <c:v>5211966</c:v>
                </c:pt>
                <c:pt idx="11">
                  <c:v>4612120</c:v>
                </c:pt>
                <c:pt idx="12">
                  <c:v>2662767</c:v>
                </c:pt>
                <c:pt idx="13">
                  <c:v>3061863</c:v>
                </c:pt>
                <c:pt idx="14">
                  <c:v>2381932</c:v>
                </c:pt>
                <c:pt idx="15">
                  <c:v>2202074</c:v>
                </c:pt>
                <c:pt idx="16">
                  <c:v>2138124</c:v>
                </c:pt>
                <c:pt idx="17">
                  <c:v>5009471</c:v>
                </c:pt>
                <c:pt idx="18">
                  <c:v>4176106</c:v>
                </c:pt>
                <c:pt idx="19">
                  <c:v>3214737</c:v>
                </c:pt>
                <c:pt idx="20">
                  <c:v>2323920</c:v>
                </c:pt>
                <c:pt idx="21">
                  <c:v>2185513</c:v>
                </c:pt>
                <c:pt idx="22">
                  <c:v>2296491</c:v>
                </c:pt>
                <c:pt idx="23">
                  <c:v>2778995</c:v>
                </c:pt>
                <c:pt idx="24">
                  <c:v>5568070</c:v>
                </c:pt>
                <c:pt idx="25">
                  <c:v>3748356</c:v>
                </c:pt>
                <c:pt idx="26">
                  <c:v>2193018</c:v>
                </c:pt>
                <c:pt idx="27">
                  <c:v>2196901</c:v>
                </c:pt>
                <c:pt idx="28">
                  <c:v>2009984</c:v>
                </c:pt>
                <c:pt idx="29">
                  <c:v>2827187</c:v>
                </c:pt>
                <c:pt idx="30">
                  <c:v>3161237</c:v>
                </c:pt>
                <c:pt idx="31">
                  <c:v>4815824</c:v>
                </c:pt>
                <c:pt idx="32">
                  <c:v>3540914</c:v>
                </c:pt>
                <c:pt idx="33">
                  <c:v>2809892</c:v>
                </c:pt>
                <c:pt idx="34">
                  <c:v>2083250</c:v>
                </c:pt>
                <c:pt idx="35">
                  <c:v>1980455</c:v>
                </c:pt>
                <c:pt idx="36">
                  <c:v>2122545</c:v>
                </c:pt>
                <c:pt idx="37">
                  <c:v>3543460</c:v>
                </c:pt>
                <c:pt idx="38">
                  <c:v>4965715</c:v>
                </c:pt>
                <c:pt idx="39">
                  <c:v>5149892</c:v>
                </c:pt>
                <c:pt idx="40">
                  <c:v>4006890</c:v>
                </c:pt>
                <c:pt idx="41">
                  <c:v>1855587</c:v>
                </c:pt>
                <c:pt idx="42">
                  <c:v>1917256</c:v>
                </c:pt>
                <c:pt idx="43">
                  <c:v>2216150</c:v>
                </c:pt>
                <c:pt idx="44">
                  <c:v>1476118</c:v>
                </c:pt>
                <c:pt idx="45">
                  <c:v>2490110</c:v>
                </c:pt>
                <c:pt idx="46">
                  <c:v>4628557</c:v>
                </c:pt>
                <c:pt idx="47">
                  <c:v>2954138</c:v>
                </c:pt>
                <c:pt idx="48">
                  <c:v>2854529</c:v>
                </c:pt>
                <c:pt idx="49">
                  <c:v>3134624</c:v>
                </c:pt>
                <c:pt idx="50">
                  <c:v>2742128</c:v>
                </c:pt>
                <c:pt idx="51">
                  <c:v>2822522</c:v>
                </c:pt>
                <c:pt idx="52">
                  <c:v>5047611</c:v>
                </c:pt>
                <c:pt idx="53">
                  <c:v>3260725</c:v>
                </c:pt>
                <c:pt idx="54">
                  <c:v>2595904</c:v>
                </c:pt>
                <c:pt idx="55">
                  <c:v>2964170</c:v>
                </c:pt>
                <c:pt idx="56">
                  <c:v>2396424</c:v>
                </c:pt>
                <c:pt idx="57">
                  <c:v>2248539</c:v>
                </c:pt>
                <c:pt idx="58">
                  <c:v>3012846</c:v>
                </c:pt>
                <c:pt idx="59">
                  <c:v>4167909</c:v>
                </c:pt>
                <c:pt idx="60">
                  <c:v>3994812</c:v>
                </c:pt>
                <c:pt idx="61">
                  <c:v>2482693</c:v>
                </c:pt>
                <c:pt idx="62">
                  <c:v>4176446</c:v>
                </c:pt>
                <c:pt idx="63">
                  <c:v>4075390</c:v>
                </c:pt>
                <c:pt idx="64">
                  <c:v>4434877</c:v>
                </c:pt>
                <c:pt idx="65">
                  <c:v>4407539</c:v>
                </c:pt>
                <c:pt idx="66">
                  <c:v>5200248</c:v>
                </c:pt>
                <c:pt idx="67">
                  <c:v>5395170</c:v>
                </c:pt>
                <c:pt idx="68">
                  <c:v>2795517</c:v>
                </c:pt>
                <c:pt idx="69">
                  <c:v>2394290</c:v>
                </c:pt>
                <c:pt idx="70">
                  <c:v>2583116</c:v>
                </c:pt>
                <c:pt idx="71">
                  <c:v>2911313</c:v>
                </c:pt>
                <c:pt idx="72">
                  <c:v>3434468</c:v>
                </c:pt>
                <c:pt idx="73">
                  <c:v>4602009</c:v>
                </c:pt>
                <c:pt idx="74">
                  <c:v>3955930</c:v>
                </c:pt>
                <c:pt idx="75">
                  <c:v>2446927</c:v>
                </c:pt>
                <c:pt idx="76">
                  <c:v>2515124</c:v>
                </c:pt>
                <c:pt idx="77">
                  <c:v>2748696</c:v>
                </c:pt>
                <c:pt idx="78">
                  <c:v>2675172</c:v>
                </c:pt>
                <c:pt idx="79">
                  <c:v>3007670</c:v>
                </c:pt>
                <c:pt idx="80">
                  <c:v>5124018</c:v>
                </c:pt>
                <c:pt idx="81">
                  <c:v>4326477</c:v>
                </c:pt>
                <c:pt idx="82">
                  <c:v>2342340</c:v>
                </c:pt>
                <c:pt idx="83">
                  <c:v>3238762</c:v>
                </c:pt>
                <c:pt idx="84">
                  <c:v>2030568</c:v>
                </c:pt>
                <c:pt idx="85">
                  <c:v>2687637</c:v>
                </c:pt>
                <c:pt idx="86">
                  <c:v>2676632</c:v>
                </c:pt>
                <c:pt idx="87">
                  <c:v>4619730</c:v>
                </c:pt>
                <c:pt idx="88">
                  <c:v>3262885</c:v>
                </c:pt>
                <c:pt idx="89">
                  <c:v>2040370</c:v>
                </c:pt>
                <c:pt idx="90">
                  <c:v>2843780</c:v>
                </c:pt>
                <c:pt idx="91">
                  <c:v>2227175</c:v>
                </c:pt>
                <c:pt idx="92">
                  <c:v>3124422</c:v>
                </c:pt>
                <c:pt idx="93">
                  <c:v>4034702</c:v>
                </c:pt>
                <c:pt idx="94">
                  <c:v>4781052</c:v>
                </c:pt>
                <c:pt idx="95">
                  <c:v>5400144</c:v>
                </c:pt>
                <c:pt idx="96">
                  <c:v>3083496</c:v>
                </c:pt>
                <c:pt idx="97">
                  <c:v>2484229</c:v>
                </c:pt>
                <c:pt idx="98">
                  <c:v>1831270</c:v>
                </c:pt>
                <c:pt idx="99">
                  <c:v>1976140</c:v>
                </c:pt>
                <c:pt idx="100">
                  <c:v>2767263</c:v>
                </c:pt>
                <c:pt idx="101">
                  <c:v>4811372</c:v>
                </c:pt>
                <c:pt idx="102">
                  <c:v>4084603</c:v>
                </c:pt>
                <c:pt idx="103">
                  <c:v>2589017</c:v>
                </c:pt>
                <c:pt idx="104">
                  <c:v>2018756</c:v>
                </c:pt>
                <c:pt idx="105">
                  <c:v>2641771</c:v>
                </c:pt>
                <c:pt idx="106">
                  <c:v>2323627</c:v>
                </c:pt>
                <c:pt idx="107">
                  <c:v>2086772</c:v>
                </c:pt>
                <c:pt idx="108">
                  <c:v>4699016</c:v>
                </c:pt>
                <c:pt idx="109">
                  <c:v>4144114</c:v>
                </c:pt>
                <c:pt idx="110">
                  <c:v>1679899</c:v>
                </c:pt>
                <c:pt idx="111">
                  <c:v>2007893</c:v>
                </c:pt>
                <c:pt idx="112">
                  <c:v>2141533</c:v>
                </c:pt>
                <c:pt idx="113">
                  <c:v>2089027</c:v>
                </c:pt>
                <c:pt idx="114">
                  <c:v>2481179</c:v>
                </c:pt>
                <c:pt idx="115">
                  <c:v>4457634</c:v>
                </c:pt>
                <c:pt idx="116">
                  <c:v>3339926</c:v>
                </c:pt>
                <c:pt idx="117">
                  <c:v>1993485</c:v>
                </c:pt>
                <c:pt idx="118">
                  <c:v>2683248</c:v>
                </c:pt>
              </c:numCache>
            </c:numRef>
          </c:val>
          <c:smooth val="0"/>
          <c:extLst>
            <c:ext xmlns:c16="http://schemas.microsoft.com/office/drawing/2014/chart" uri="{C3380CC4-5D6E-409C-BE32-E72D297353CC}">
              <c16:uniqueId val="{00000000-8285-4ADB-93FB-1F724AD8FCB9}"/>
            </c:ext>
          </c:extLst>
        </c:ser>
        <c:ser>
          <c:idx val="1"/>
          <c:order val="1"/>
          <c:tx>
            <c:strRef>
              <c:f>'2'!$P$2</c:f>
              <c:strCache>
                <c:ptCount val="1"/>
                <c:pt idx="0">
                  <c:v>Sub Second Queries</c:v>
                </c:pt>
              </c:strCache>
            </c:strRef>
          </c:tx>
          <c:spPr>
            <a:ln w="28575" cap="rnd">
              <a:solidFill>
                <a:schemeClr val="accent2"/>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'2'!$P$3:$P$122</c:f>
              <c:numCache>
                <c:formatCode>General</c:formatCode>
                <c:ptCount val="119"/>
                <c:pt idx="0">
                  <c:v>1790907</c:v>
                </c:pt>
                <c:pt idx="1">
                  <c:v>1951632</c:v>
                </c:pt>
                <c:pt idx="2">
                  <c:v>2318767</c:v>
                </c:pt>
                <c:pt idx="3">
                  <c:v>4562023</c:v>
                </c:pt>
                <c:pt idx="4">
                  <c:v>4443272</c:v>
                </c:pt>
                <c:pt idx="5">
                  <c:v>2589802</c:v>
                </c:pt>
                <c:pt idx="6">
                  <c:v>2785135</c:v>
                </c:pt>
                <c:pt idx="7">
                  <c:v>2481365</c:v>
                </c:pt>
                <c:pt idx="8">
                  <c:v>2506058</c:v>
                </c:pt>
                <c:pt idx="9">
                  <c:v>2839728</c:v>
                </c:pt>
                <c:pt idx="10">
                  <c:v>4707892</c:v>
                </c:pt>
                <c:pt idx="11">
                  <c:v>4089642</c:v>
                </c:pt>
                <c:pt idx="12">
                  <c:v>2245177</c:v>
                </c:pt>
                <c:pt idx="13">
                  <c:v>2628564</c:v>
                </c:pt>
                <c:pt idx="14">
                  <c:v>1937152</c:v>
                </c:pt>
                <c:pt idx="15">
                  <c:v>1767896</c:v>
                </c:pt>
                <c:pt idx="16">
                  <c:v>1714740</c:v>
                </c:pt>
                <c:pt idx="17">
                  <c:v>4501145</c:v>
                </c:pt>
                <c:pt idx="18">
                  <c:v>3649974</c:v>
                </c:pt>
                <c:pt idx="19">
                  <c:v>2789794</c:v>
                </c:pt>
                <c:pt idx="20">
                  <c:v>1909292</c:v>
                </c:pt>
                <c:pt idx="21">
                  <c:v>1756498</c:v>
                </c:pt>
                <c:pt idx="22">
                  <c:v>1870852</c:v>
                </c:pt>
                <c:pt idx="23">
                  <c:v>2344534</c:v>
                </c:pt>
                <c:pt idx="24">
                  <c:v>5060065</c:v>
                </c:pt>
                <c:pt idx="25">
                  <c:v>3213356</c:v>
                </c:pt>
                <c:pt idx="26">
                  <c:v>1767339</c:v>
                </c:pt>
                <c:pt idx="27">
                  <c:v>1798824</c:v>
                </c:pt>
                <c:pt idx="28">
                  <c:v>1599478</c:v>
                </c:pt>
                <c:pt idx="29">
                  <c:v>2416977</c:v>
                </c:pt>
                <c:pt idx="30">
                  <c:v>2754912</c:v>
                </c:pt>
                <c:pt idx="31">
                  <c:v>4334643</c:v>
                </c:pt>
                <c:pt idx="32">
                  <c:v>3024795</c:v>
                </c:pt>
                <c:pt idx="33">
                  <c:v>2390626</c:v>
                </c:pt>
                <c:pt idx="34">
                  <c:v>1704037</c:v>
                </c:pt>
                <c:pt idx="35">
                  <c:v>1575313</c:v>
                </c:pt>
                <c:pt idx="36">
                  <c:v>1720747</c:v>
                </c:pt>
                <c:pt idx="37">
                  <c:v>3168105</c:v>
                </c:pt>
                <c:pt idx="38">
                  <c:v>4487862</c:v>
                </c:pt>
                <c:pt idx="39">
                  <c:v>4618779</c:v>
                </c:pt>
                <c:pt idx="40">
                  <c:v>3615088</c:v>
                </c:pt>
                <c:pt idx="41">
                  <c:v>1451542</c:v>
                </c:pt>
                <c:pt idx="42">
                  <c:v>1528353</c:v>
                </c:pt>
                <c:pt idx="43">
                  <c:v>1803248</c:v>
                </c:pt>
                <c:pt idx="44">
                  <c:v>1189953</c:v>
                </c:pt>
                <c:pt idx="45">
                  <c:v>2130354</c:v>
                </c:pt>
                <c:pt idx="46">
                  <c:v>4160092</c:v>
                </c:pt>
                <c:pt idx="47">
                  <c:v>2538329</c:v>
                </c:pt>
                <c:pt idx="48">
                  <c:v>2428997</c:v>
                </c:pt>
                <c:pt idx="49">
                  <c:v>2728534</c:v>
                </c:pt>
                <c:pt idx="50">
                  <c:v>2346524</c:v>
                </c:pt>
                <c:pt idx="51">
                  <c:v>2428798</c:v>
                </c:pt>
                <c:pt idx="52">
                  <c:v>4536092</c:v>
                </c:pt>
                <c:pt idx="53">
                  <c:v>2872857</c:v>
                </c:pt>
                <c:pt idx="54">
                  <c:v>2195252</c:v>
                </c:pt>
                <c:pt idx="55">
                  <c:v>2568656</c:v>
                </c:pt>
                <c:pt idx="56">
                  <c:v>1993056</c:v>
                </c:pt>
                <c:pt idx="57">
                  <c:v>1883953</c:v>
                </c:pt>
                <c:pt idx="58">
                  <c:v>2608550</c:v>
                </c:pt>
                <c:pt idx="59">
                  <c:v>3637662</c:v>
                </c:pt>
                <c:pt idx="60">
                  <c:v>3565104</c:v>
                </c:pt>
                <c:pt idx="61">
                  <c:v>2088188</c:v>
                </c:pt>
                <c:pt idx="62">
                  <c:v>3798388</c:v>
                </c:pt>
                <c:pt idx="63">
                  <c:v>3705704</c:v>
                </c:pt>
                <c:pt idx="64">
                  <c:v>4097532</c:v>
                </c:pt>
                <c:pt idx="65">
                  <c:v>4065933</c:v>
                </c:pt>
                <c:pt idx="66">
                  <c:v>4753031</c:v>
                </c:pt>
                <c:pt idx="67">
                  <c:v>4877547</c:v>
                </c:pt>
                <c:pt idx="68">
                  <c:v>2397847</c:v>
                </c:pt>
                <c:pt idx="69">
                  <c:v>1999871</c:v>
                </c:pt>
                <c:pt idx="70">
                  <c:v>2186310</c:v>
                </c:pt>
                <c:pt idx="71">
                  <c:v>2508176</c:v>
                </c:pt>
                <c:pt idx="72">
                  <c:v>3035064</c:v>
                </c:pt>
                <c:pt idx="73">
                  <c:v>4164835</c:v>
                </c:pt>
                <c:pt idx="74">
                  <c:v>3459598</c:v>
                </c:pt>
                <c:pt idx="75">
                  <c:v>2053102</c:v>
                </c:pt>
                <c:pt idx="76">
                  <c:v>2120788</c:v>
                </c:pt>
                <c:pt idx="77">
                  <c:v>2352029</c:v>
                </c:pt>
                <c:pt idx="78">
                  <c:v>2267643</c:v>
                </c:pt>
                <c:pt idx="79">
                  <c:v>2608242</c:v>
                </c:pt>
                <c:pt idx="80">
                  <c:v>4653573</c:v>
                </c:pt>
                <c:pt idx="81">
                  <c:v>3820760</c:v>
                </c:pt>
                <c:pt idx="82">
                  <c:v>1956674</c:v>
                </c:pt>
                <c:pt idx="83">
                  <c:v>2857136</c:v>
                </c:pt>
                <c:pt idx="84">
                  <c:v>1650973</c:v>
                </c:pt>
                <c:pt idx="85">
                  <c:v>2297740</c:v>
                </c:pt>
                <c:pt idx="86">
                  <c:v>2271242</c:v>
                </c:pt>
                <c:pt idx="87">
                  <c:v>4174574</c:v>
                </c:pt>
                <c:pt idx="88">
                  <c:v>2809408</c:v>
                </c:pt>
                <c:pt idx="89">
                  <c:v>1631140</c:v>
                </c:pt>
                <c:pt idx="90">
                  <c:v>2445733</c:v>
                </c:pt>
                <c:pt idx="91">
                  <c:v>1894135</c:v>
                </c:pt>
                <c:pt idx="92">
                  <c:v>2730561</c:v>
                </c:pt>
                <c:pt idx="93">
                  <c:v>3646338</c:v>
                </c:pt>
                <c:pt idx="94">
                  <c:v>4351636</c:v>
                </c:pt>
                <c:pt idx="95">
                  <c:v>4882652</c:v>
                </c:pt>
                <c:pt idx="96">
                  <c:v>2682299</c:v>
                </c:pt>
                <c:pt idx="97">
                  <c:v>2082535</c:v>
                </c:pt>
                <c:pt idx="98">
                  <c:v>1444515</c:v>
                </c:pt>
                <c:pt idx="99">
                  <c:v>1599858</c:v>
                </c:pt>
                <c:pt idx="100">
                  <c:v>2372017</c:v>
                </c:pt>
                <c:pt idx="101">
                  <c:v>4329547</c:v>
                </c:pt>
                <c:pt idx="102">
                  <c:v>3582758</c:v>
                </c:pt>
                <c:pt idx="103">
                  <c:v>2197359</c:v>
                </c:pt>
                <c:pt idx="104">
                  <c:v>1632468</c:v>
                </c:pt>
                <c:pt idx="105">
                  <c:v>2255920</c:v>
                </c:pt>
                <c:pt idx="106">
                  <c:v>1935458</c:v>
                </c:pt>
                <c:pt idx="107">
                  <c:v>1708083</c:v>
                </c:pt>
                <c:pt idx="108">
                  <c:v>4276736</c:v>
                </c:pt>
                <c:pt idx="109">
                  <c:v>3643619</c:v>
                </c:pt>
                <c:pt idx="110">
                  <c:v>1326590</c:v>
                </c:pt>
                <c:pt idx="111">
                  <c:v>1631392</c:v>
                </c:pt>
                <c:pt idx="112">
                  <c:v>1786953</c:v>
                </c:pt>
                <c:pt idx="113">
                  <c:v>1759286</c:v>
                </c:pt>
                <c:pt idx="114">
                  <c:v>2136777</c:v>
                </c:pt>
                <c:pt idx="115">
                  <c:v>4036311</c:v>
                </c:pt>
                <c:pt idx="116">
                  <c:v>2899682</c:v>
                </c:pt>
                <c:pt idx="117">
                  <c:v>1662284</c:v>
                </c:pt>
                <c:pt idx="118">
                  <c:v>2343310</c:v>
                </c:pt>
              </c:numCache>
            </c:numRef>
          </c:val>
          <c:smooth val="0"/>
          <c:extLst>
            <c:ext xmlns:c16="http://schemas.microsoft.com/office/drawing/2014/chart" uri="{C3380CC4-5D6E-409C-BE32-E72D297353CC}">
              <c16:uniqueId val="{00000001-8285-4ADB-93FB-1F724AD8FCB9}"/>
            </c:ext>
          </c:extLst>
        </c:ser>
        <c:dLbls>
          <c:showLegendKey val="0"/>
          <c:showVal val="0"/>
          <c:showCatName val="0"/>
          <c:showSerName val="0"/>
          <c:showPercent val="0"/>
          <c:showBubbleSize val="0"/>
        </c:dLbls>
        <c:smooth val="0"/>
        <c:axId val="223539664"/>
        <c:axId val="223539336"/>
      </c:lineChart>
      <c:catAx>
        <c:axId val="22353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336"/>
        <c:crosses val="autoZero"/>
        <c:auto val="1"/>
        <c:lblAlgn val="ctr"/>
        <c:lblOffset val="100"/>
        <c:tickLblSkip val="10"/>
        <c:noMultiLvlLbl val="0"/>
      </c:catAx>
      <c:valAx>
        <c:axId val="223539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[ML_Quotas.xlsx]1!PivotTable1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Daily</a:t>
            </a:r>
            <a:r>
              <a:rPr lang="en-US" baseline="0" dirty="0"/>
              <a:t> Tables with more than 1500 Inserts/Updates/Deletes per Table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'1'!$I$2</c:f>
              <c:strCache>
                <c:ptCount val="1"/>
                <c:pt idx="0">
                  <c:v>Total</c:v>
                </c:pt>
              </c:strCache>
            </c:strRef>
          </c:tx>
          <c:spPr>
            <a:ln w="28575" cap="rnd">
              <a:solidFill>
                <a:schemeClr val="accent1"/>
              </a:solidFill>
              <a:round/>
            </a:ln>
            <a:effectLst/>
          </c:spPr>
          <c:marker>
            <c:symbol val="none"/>
          </c:marker>
          <c:cat>
            <c:strRef>
              <c:f>'1'!$H$3:$H$33</c:f>
              <c:strCache>
                <c:ptCount val="30"/>
                <c:pt idx="0">
                  <c:v>2020-08-05</c:v>
                </c:pt>
                <c:pt idx="1">
                  <c:v>2020-08-06</c:v>
                </c:pt>
                <c:pt idx="2">
                  <c:v>2020-08-07</c:v>
                </c:pt>
                <c:pt idx="3">
                  <c:v>2020-08-08</c:v>
                </c:pt>
                <c:pt idx="4">
                  <c:v>2020-08-09</c:v>
                </c:pt>
                <c:pt idx="5">
                  <c:v>2020-08-10</c:v>
                </c:pt>
                <c:pt idx="6">
                  <c:v>2020-08-11</c:v>
                </c:pt>
                <c:pt idx="7">
                  <c:v>2020-08-12</c:v>
                </c:pt>
                <c:pt idx="8">
                  <c:v>2020-08-13</c:v>
                </c:pt>
                <c:pt idx="9">
                  <c:v>2020-08-14</c:v>
                </c:pt>
                <c:pt idx="10">
                  <c:v>2020-08-15</c:v>
                </c:pt>
                <c:pt idx="11">
                  <c:v>2020-08-16</c:v>
                </c:pt>
                <c:pt idx="12">
                  <c:v>2020-08-17</c:v>
                </c:pt>
                <c:pt idx="13">
                  <c:v>2020-08-18</c:v>
                </c:pt>
                <c:pt idx="14">
                  <c:v>2020-08-19</c:v>
                </c:pt>
                <c:pt idx="15">
                  <c:v>2020-08-20</c:v>
                </c:pt>
                <c:pt idx="16">
                  <c:v>2020-08-21</c:v>
                </c:pt>
                <c:pt idx="17">
                  <c:v>2020-08-22</c:v>
                </c:pt>
                <c:pt idx="18">
                  <c:v>2020-08-23</c:v>
                </c:pt>
                <c:pt idx="19">
                  <c:v>2020-08-24</c:v>
                </c:pt>
                <c:pt idx="20">
                  <c:v>2020-08-25</c:v>
                </c:pt>
                <c:pt idx="21">
                  <c:v>2020-08-26</c:v>
                </c:pt>
                <c:pt idx="22">
                  <c:v>2020-08-27</c:v>
                </c:pt>
                <c:pt idx="23">
                  <c:v>2020-08-28</c:v>
                </c:pt>
                <c:pt idx="24">
                  <c:v>2020-08-29</c:v>
                </c:pt>
                <c:pt idx="25">
                  <c:v>2020-08-30</c:v>
                </c:pt>
                <c:pt idx="26">
                  <c:v>2020-08-31</c:v>
                </c:pt>
                <c:pt idx="27">
                  <c:v>2020-09-01</c:v>
                </c:pt>
                <c:pt idx="28">
                  <c:v>2020-09-02</c:v>
                </c:pt>
                <c:pt idx="29">
                  <c:v>2020-09-03</c:v>
                </c:pt>
              </c:strCache>
            </c:strRef>
          </c:cat>
          <c:val>
            <c:numRef>
              <c:f>'1'!$I$3:$I$33</c:f>
              <c:numCache>
                <c:formatCode>General</c:formatCode>
                <c:ptCount val="30"/>
                <c:pt idx="0">
                  <c:v>89</c:v>
                </c:pt>
                <c:pt idx="1">
                  <c:v>126</c:v>
                </c:pt>
                <c:pt idx="2">
                  <c:v>143</c:v>
                </c:pt>
                <c:pt idx="3">
                  <c:v>173</c:v>
                </c:pt>
                <c:pt idx="4">
                  <c:v>183</c:v>
                </c:pt>
                <c:pt idx="5">
                  <c:v>131</c:v>
                </c:pt>
                <c:pt idx="6">
                  <c:v>102</c:v>
                </c:pt>
                <c:pt idx="7">
                  <c:v>85</c:v>
                </c:pt>
                <c:pt idx="8">
                  <c:v>84</c:v>
                </c:pt>
                <c:pt idx="9">
                  <c:v>115</c:v>
                </c:pt>
                <c:pt idx="10">
                  <c:v>172</c:v>
                </c:pt>
                <c:pt idx="11">
                  <c:v>159</c:v>
                </c:pt>
                <c:pt idx="12">
                  <c:v>113</c:v>
                </c:pt>
                <c:pt idx="13">
                  <c:v>85</c:v>
                </c:pt>
                <c:pt idx="14">
                  <c:v>107</c:v>
                </c:pt>
                <c:pt idx="15">
                  <c:v>97</c:v>
                </c:pt>
                <c:pt idx="16">
                  <c:v>89</c:v>
                </c:pt>
                <c:pt idx="17">
                  <c:v>173</c:v>
                </c:pt>
                <c:pt idx="18">
                  <c:v>167</c:v>
                </c:pt>
                <c:pt idx="19">
                  <c:v>47</c:v>
                </c:pt>
                <c:pt idx="20">
                  <c:v>99</c:v>
                </c:pt>
                <c:pt idx="21">
                  <c:v>88</c:v>
                </c:pt>
                <c:pt idx="22">
                  <c:v>77</c:v>
                </c:pt>
                <c:pt idx="23">
                  <c:v>106</c:v>
                </c:pt>
                <c:pt idx="24">
                  <c:v>165</c:v>
                </c:pt>
                <c:pt idx="25">
                  <c:v>137</c:v>
                </c:pt>
                <c:pt idx="26">
                  <c:v>80</c:v>
                </c:pt>
                <c:pt idx="27">
                  <c:v>120</c:v>
                </c:pt>
                <c:pt idx="28">
                  <c:v>116</c:v>
                </c:pt>
                <c:pt idx="29">
                  <c:v>88</c:v>
                </c:pt>
              </c:numCache>
            </c:numRef>
          </c:val>
          <c:smooth val="0"/>
          <c:extLst>
            <c:ext xmlns:c16="http://schemas.microsoft.com/office/drawing/2014/chart" uri="{C3380CC4-5D6E-409C-BE32-E72D297353CC}">
              <c16:uniqueId val="{00000002-6931-4A34-A9DD-64598F862246}"/>
            </c:ext>
          </c:extLst>
        </c:ser>
        <c:dLbls>
          <c:showLegendKey val="0"/>
          <c:showVal val="0"/>
          <c:showCatName val="0"/>
          <c:showSerName val="0"/>
          <c:showPercent val="0"/>
          <c:showBubbleSize val="0"/>
        </c:dLbls>
        <c:smooth val="0"/>
        <c:axId val="732215504"/>
        <c:axId val="732214520"/>
      </c:lineChart>
      <c:catAx>
        <c:axId val="73221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4520"/>
        <c:crosses val="autoZero"/>
        <c:auto val="1"/>
        <c:lblAlgn val="ctr"/>
        <c:lblOffset val="100"/>
        <c:noMultiLvlLbl val="0"/>
      </c:catAx>
      <c:valAx>
        <c:axId val="73221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5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10/14/20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5</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t>9</a:t>
            </a:fld>
            <a:endParaRPr lang="en-US"/>
          </a:p>
        </p:txBody>
      </p:sp>
    </p:spTree>
    <p:extLst>
      <p:ext uri="{BB962C8B-B14F-4D97-AF65-F5344CB8AC3E}">
        <p14:creationId xmlns:p14="http://schemas.microsoft.com/office/powerpoint/2010/main" val="3236303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659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11</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642763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3529344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416807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3104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02267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12481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6282574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783908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73345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72159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677899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780195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93991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844616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156043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640875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53284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76560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3343438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27885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79761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801626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4907814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61844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18921750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85043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215465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234439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80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8308227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p:txBody>
          <a:bodyPr/>
          <a:lstStyle/>
          <a:p>
            <a:r>
              <a:rPr lang="en-US" dirty="0"/>
              <a:t>Workload Analysis to highlight challenges when migrating Teradata to Google BigQuery</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Fawad Qureshi</a:t>
            </a:r>
          </a:p>
          <a:p>
            <a:r>
              <a:rPr lang="en-US" dirty="0"/>
              <a:t>EMEA Solution Engineering</a:t>
            </a:r>
          </a:p>
          <a:p>
            <a:r>
              <a:rPr lang="en-US" dirty="0"/>
              <a:t>Sep 2020</a:t>
            </a:r>
          </a:p>
        </p:txBody>
      </p:sp>
      <p:sp>
        <p:nvSpPr>
          <p:cNvPr id="2" name="TextBox 1">
            <a:extLst>
              <a:ext uri="{FF2B5EF4-FFF2-40B4-BE49-F238E27FC236}">
                <a16:creationId xmlns:a16="http://schemas.microsoft.com/office/drawing/2014/main" id="{8D8E2ADA-A998-1542-BFCC-B0C086E1E6F2}"/>
              </a:ext>
            </a:extLst>
          </p:cNvPr>
          <p:cNvSpPr txBox="1"/>
          <p:nvPr/>
        </p:nvSpPr>
        <p:spPr>
          <a:xfrm>
            <a:off x="4937760" y="1899914"/>
            <a:ext cx="6900672" cy="1754326"/>
          </a:xfrm>
          <a:prstGeom prst="rect">
            <a:avLst/>
          </a:prstGeom>
          <a:noFill/>
        </p:spPr>
        <p:txBody>
          <a:bodyPr wrap="square" rtlCol="0">
            <a:spAutoFit/>
          </a:bodyPr>
          <a:lstStyle/>
          <a:p>
            <a:r>
              <a:rPr lang="en-US" sz="3600" b="1" dirty="0">
                <a:solidFill>
                  <a:schemeClr val="accent1"/>
                </a:solidFill>
              </a:rPr>
              <a:t>Migration Analysis: </a:t>
            </a:r>
          </a:p>
          <a:p>
            <a:r>
              <a:rPr lang="en-US" sz="3600" b="1" dirty="0">
                <a:solidFill>
                  <a:schemeClr val="accent1"/>
                </a:solidFill>
              </a:rPr>
              <a:t>{{</a:t>
            </a:r>
            <a:r>
              <a:rPr lang="en-US" sz="3600" b="1" dirty="0" err="1">
                <a:solidFill>
                  <a:schemeClr val="accent1"/>
                </a:solidFill>
              </a:rPr>
              <a:t>val:account.csv</a:t>
            </a:r>
            <a:r>
              <a:rPr lang="en-US" sz="3600" b="1" dirty="0">
                <a:solidFill>
                  <a:schemeClr val="accent1"/>
                </a:solidFill>
              </a:rPr>
              <a:t>[1:1]}}</a:t>
            </a:r>
          </a:p>
          <a:p>
            <a:r>
              <a:rPr lang="en-US" sz="3600" b="1" dirty="0">
                <a:solidFill>
                  <a:schemeClr val="accent1"/>
                </a:solidFill>
              </a:rPr>
              <a:t>  </a:t>
            </a:r>
            <a:r>
              <a:rPr lang="en-US" sz="2800" b="1" dirty="0">
                <a:solidFill>
                  <a:schemeClr val="accent1"/>
                </a:solidFill>
              </a:rPr>
              <a:t>System: {{</a:t>
            </a:r>
            <a:r>
              <a:rPr lang="en-US" sz="2800" b="1" dirty="0" err="1">
                <a:solidFill>
                  <a:schemeClr val="accent1"/>
                </a:solidFill>
              </a:rPr>
              <a:t>val:account.csv</a:t>
            </a:r>
            <a:r>
              <a:rPr lang="en-US" sz="2800" b="1" dirty="0">
                <a:solidFill>
                  <a:schemeClr val="accent1"/>
                </a:solidFill>
              </a:rPr>
              <a:t>[1:2]}}</a:t>
            </a:r>
            <a:endParaRPr lang="en-US" sz="3600" b="1" dirty="0">
              <a:solidFill>
                <a:schemeClr val="accent1"/>
              </a:solidFill>
            </a:endParaRP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Snowflake Migration
2020-06-22</a:t>
            </a:r>
            <a:endParaRPr kumimoji="0" lang="en-US" sz="800" b="0" i="0" u="none" strike="noStrike" kern="1200" cap="none" spc="0" normalizeH="0" baseline="0" noProof="0" dirty="0">
              <a:ln>
                <a:noFill/>
              </a:ln>
              <a:solidFill>
                <a:srgbClr val="6B767D">
                  <a:lumMod val="60000"/>
                  <a:lumOff val="40000"/>
                </a:srgb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8899" y="6374638"/>
            <a:ext cx="4114800" cy="221599"/>
          </a:xfr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rPr>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01</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06</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05</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04</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03</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02</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flipV="1">
            <a:off x="2505055" y="3008314"/>
            <a:ext cx="1311943" cy="273261"/>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623392" y="1866311"/>
            <a:ext cx="2068743" cy="688990"/>
            <a:chOff x="852617" y="1672397"/>
            <a:chExt cx="2201335" cy="809624"/>
          </a:xfrm>
        </p:grpSpPr>
        <p:sp>
          <p:nvSpPr>
            <p:cNvPr id="110" name="TextBox 109">
              <a:extLst>
                <a:ext uri="{FF2B5EF4-FFF2-40B4-BE49-F238E27FC236}">
                  <a16:creationId xmlns:a16="http://schemas.microsoft.com/office/drawing/2014/main" id="{E06D6F74-C049-E840-9572-4F0A5D52923E}"/>
                </a:ext>
              </a:extLst>
            </p:cNvPr>
            <p:cNvSpPr txBox="1"/>
            <p:nvPr/>
          </p:nvSpPr>
          <p:spPr>
            <a:xfrm>
              <a:off x="868347" y="1939522"/>
              <a:ext cx="2185605" cy="5424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val:dat_snowflake_indextype.csv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itchFamily="34" charset="0"/>
                </a:rPr>
                <a:t> 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002264" cy="39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Primary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00722" y="3112298"/>
            <a:ext cx="3491669" cy="2260918"/>
            <a:chOff x="698895" y="1658403"/>
            <a:chExt cx="2736759" cy="2260918"/>
          </a:xfrm>
        </p:grpSpPr>
        <p:sp>
          <p:nvSpPr>
            <p:cNvPr id="113" name="TextBox 112">
              <a:extLst>
                <a:ext uri="{FF2B5EF4-FFF2-40B4-BE49-F238E27FC236}">
                  <a16:creationId xmlns:a16="http://schemas.microsoft.com/office/drawing/2014/main" id="{ED21D0F4-3A0F-7B4D-BB5E-7ED8D2615F35}"/>
                </a:ext>
              </a:extLst>
            </p:cNvPr>
            <p:cNvSpPr txBox="1"/>
            <p:nvPr/>
          </p:nvSpPr>
          <p:spPr>
            <a:xfrm>
              <a:off x="698895" y="1980329"/>
              <a:ext cx="2736759" cy="193899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[1:2]}} SET tables out of {{</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{{val:dat_snowflake_usage_per_type.csv[1:4]}}</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Global Temporary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rgbClr val="384951"/>
                  </a:solidFill>
                  <a:effectLst/>
                  <a:uLnTx/>
                  <a:uFillTx/>
                  <a:latin typeface="Arial" pitchFamily="34" charset="0"/>
                  <a:ea typeface="+mn-ea"/>
                  <a:cs typeface="Arial" pitchFamily="34" charset="0"/>
                </a:rPr>
                <a:t>val:d</a:t>
              </a:r>
              <a:r>
                <a:rPr kumimoji="0" lang="en-US"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at_snowflake_tablekind.csv</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[1:2]}} Join Indexes</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91040" y="1658403"/>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Table Structures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4869160"/>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Check Column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[1:3]}}</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Primary Key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Constraints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4"/>
            <a:ext cx="2782834" cy="891426"/>
            <a:chOff x="812462" y="1646497"/>
            <a:chExt cx="2185605" cy="1214168"/>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8033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val:dat_dbobject_count_per_column_format.csv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itchFamily="34" charset="0"/>
                </a:rPr>
                <a:t> Column Formats</a:t>
              </a: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Column Formatting</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38987" y="2943021"/>
            <a:ext cx="2185605" cy="702003"/>
            <a:chOff x="812462" y="1739991"/>
            <a:chExt cx="2185605" cy="702003"/>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rgbClr val="384951"/>
                  </a:solidFill>
                  <a:effectLst/>
                  <a:uLnTx/>
                  <a:uFillTx/>
                  <a:latin typeface="Arial" pitchFamily="34" charset="0"/>
                  <a:ea typeface="+mn-ea"/>
                  <a:cs typeface="Arial" pitchFamily="34" charset="0"/>
                </a:rPr>
                <a:t>val:dat_snowflake_indextype.csv</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[1:3]}}  PPI Defined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739991"/>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Partitioning</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4488816"/>
            <a:chOff x="786984" y="1646497"/>
            <a:chExt cx="2211083" cy="4488816"/>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4154984"/>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INTERVAL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[1:4]}} </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[1:5]}}</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BLOB &gt; 8MB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[1:6]}} </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CLOB &gt; 16MB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[1:7]}}</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XML/JSON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[1:8]}}</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Geospatial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Special Data Types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329945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266372" cy="1443238"/>
            <a:chOff x="812462" y="1646497"/>
            <a:chExt cx="2742410" cy="1443238"/>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2074072"/>
              <a:ext cx="2742410"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SET tables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69" name="Elbow Connector 68">
            <a:extLst>
              <a:ext uri="{FF2B5EF4-FFF2-40B4-BE49-F238E27FC236}">
                <a16:creationId xmlns:a16="http://schemas.microsoft.com/office/drawing/2014/main" id="{10B2E8EE-8AF3-3349-AA6C-3D7FC8A44DA6}"/>
              </a:ext>
            </a:extLst>
          </p:cNvPr>
          <p:cNvCxnSpPr>
            <a:cxnSpLocks/>
          </p:cNvCxnSpPr>
          <p:nvPr/>
        </p:nvCxnSpPr>
        <p:spPr>
          <a:xfrm flipV="1">
            <a:off x="2505055" y="3008314"/>
            <a:ext cx="1311943" cy="273261"/>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61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system has:</a:t>
            </a:r>
          </a:p>
          <a:p>
            <a:pPr lvl="1"/>
            <a:r>
              <a:rPr lang="en-US" dirty="0"/>
              <a:t>Complex workload involving multiple joins running at scale</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78448A84-DE05-4939-9FC0-0253740F0960}"/>
              </a:ext>
            </a:extLst>
          </p:cNvPr>
          <p:cNvSpPr>
            <a:spLocks noGrp="1"/>
          </p:cNvSpPr>
          <p:nvPr>
            <p:ph type="body" sz="quarter" idx="11"/>
          </p:nvPr>
        </p:nvSpPr>
        <p:spPr/>
        <p:txBody>
          <a:bodyPr/>
          <a:lstStyle/>
          <a:p>
            <a:r>
              <a:rPr lang="en-US" sz="2400" dirty="0"/>
              <a:t>{{</a:t>
            </a:r>
            <a:r>
              <a:rPr lang="en-US" sz="2400" dirty="0" err="1"/>
              <a:t>val:account.csv</a:t>
            </a:r>
            <a:r>
              <a:rPr lang="en-US" sz="2400" dirty="0"/>
              <a:t>[1:2]}}</a:t>
            </a:r>
            <a:endParaRPr lang="en-US" dirty="0"/>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Mercado Libre</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nl-NL" sz="1400" b="1" dirty="0">
                <a:solidFill>
                  <a:schemeClr val="accent2"/>
                </a:solidFill>
              </a:rPr>
              <a:t>{{val:dat_apps_total.csv[1:2]}}</a:t>
            </a:r>
            <a:r>
              <a:rPr lang="en-US" sz="1400" b="1" dirty="0">
                <a:solidFill>
                  <a:schemeClr val="accent2"/>
                </a:solidFill>
              </a:rPr>
              <a:t> Applications on same platform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 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[1:9]}} Billion Annual Queries</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[1:6]}}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[1:5]}} M Average Queries per Day</a:t>
            </a:r>
          </a:p>
          <a:p>
            <a:pPr lvl="1">
              <a:buClr>
                <a:schemeClr val="bg1">
                  <a:lumMod val="50000"/>
                </a:schemeClr>
              </a:buClr>
              <a:buSzPct val="100000"/>
              <a:buFont typeface="Helvetica" pitchFamily="2" charset="0"/>
              <a:buChar char="‣"/>
            </a:pPr>
            <a:r>
              <a:rPr lang="en-US" sz="1400" b="1" dirty="0">
                <a:solidFill>
                  <a:schemeClr val="tx2"/>
                </a:solidFill>
              </a:rPr>
              <a:t>162 Concurrent Queries (Peak)</a:t>
            </a:r>
          </a:p>
          <a:p>
            <a:pPr lvl="1">
              <a:buClr>
                <a:schemeClr val="bg1">
                  <a:lumMod val="50000"/>
                </a:schemeClr>
              </a:buClr>
              <a:buSzPct val="100000"/>
              <a:buFont typeface="Helvetica" pitchFamily="2" charset="0"/>
              <a:buChar char="‣"/>
            </a:pPr>
            <a:r>
              <a:rPr lang="en-US" sz="1400" b="1" dirty="0">
                <a:solidFill>
                  <a:schemeClr val="accent2"/>
                </a:solidFill>
              </a:rPr>
              <a:t>1.4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a:t>System Analysis</a:t>
            </a:r>
          </a:p>
        </p:txBody>
      </p:sp>
      <p:graphicFrame>
        <p:nvGraphicFramePr>
          <p:cNvPr id="5" name="Content Placeholder 4">
            <a:extLst>
              <a:ext uri="{FF2B5EF4-FFF2-40B4-BE49-F238E27FC236}">
                <a16:creationId xmlns:a16="http://schemas.microsoft.com/office/drawing/2014/main" id="{8CE31CDE-26BA-4C08-AA10-F374DB315988}"/>
              </a:ext>
            </a:extLst>
          </p:cNvPr>
          <p:cNvGraphicFramePr>
            <a:graphicFrameLocks noGrp="1"/>
          </p:cNvGraphicFramePr>
          <p:nvPr>
            <p:ph sz="quarter" idx="16"/>
            <p:extLst>
              <p:ext uri="{D42A27DB-BD31-4B8C-83A1-F6EECF244321}">
                <p14:modId xmlns:p14="http://schemas.microsoft.com/office/powerpoint/2010/main" val="614864327"/>
              </p:ext>
            </p:extLst>
          </p:nvPr>
        </p:nvGraphicFramePr>
        <p:xfrm>
          <a:off x="1056789" y="2057401"/>
          <a:ext cx="4217738" cy="5152449"/>
        </p:xfrm>
        <a:graphic>
          <a:graphicData uri="http://schemas.openxmlformats.org/drawingml/2006/table">
            <a:tbl>
              <a:tblPr>
                <a:tableStyleId>{9DCAF9ED-07DC-4A11-8D7F-57B35C25682E}</a:tableStyleId>
              </a:tblPr>
              <a:tblGrid>
                <a:gridCol w="2823620">
                  <a:extLst>
                    <a:ext uri="{9D8B030D-6E8A-4147-A177-3AD203B41FA5}">
                      <a16:colId xmlns:a16="http://schemas.microsoft.com/office/drawing/2014/main" val="2659564971"/>
                    </a:ext>
                  </a:extLst>
                </a:gridCol>
                <a:gridCol w="1394118">
                  <a:extLst>
                    <a:ext uri="{9D8B030D-6E8A-4147-A177-3AD203B41FA5}">
                      <a16:colId xmlns:a16="http://schemas.microsoft.com/office/drawing/2014/main" val="1023460423"/>
                    </a:ext>
                  </a:extLst>
                </a:gridCol>
              </a:tblGrid>
              <a:tr h="197757">
                <a:tc>
                  <a:txBody>
                    <a:bodyPr/>
                    <a:lstStyle/>
                    <a:p>
                      <a:pPr algn="l" fontAlgn="ctr"/>
                      <a:r>
                        <a:rPr lang="en-US" sz="1200" u="none" strike="noStrike" dirty="0" err="1">
                          <a:solidFill>
                            <a:schemeClr val="tx1">
                              <a:lumMod val="75000"/>
                            </a:schemeClr>
                          </a:solidFill>
                          <a:effectLst/>
                        </a:rPr>
                        <a:t>Users_Total</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ctr">
                    <a:solidFill>
                      <a:schemeClr val="tx1">
                        <a:lumMod val="20000"/>
                        <a:lumOff val="80000"/>
                      </a:schemeClr>
                    </a:solidFill>
                  </a:tcPr>
                </a:tc>
                <a:tc>
                  <a:txBody>
                    <a:bodyPr/>
                    <a:lstStyle/>
                    <a:p>
                      <a:pPr algn="r" fontAlgn="ctr"/>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val:users_active.csv</a:t>
                      </a:r>
                      <a:r>
                        <a:rPr lang="en-US" sz="1200" u="none" strike="noStrike" dirty="0">
                          <a:solidFill>
                            <a:schemeClr val="tx1">
                              <a:lumMod val="75000"/>
                            </a:schemeClr>
                          </a:solidFill>
                          <a:effectLst/>
                        </a:rPr>
                        <a:t>[1:3]}}</a:t>
                      </a:r>
                    </a:p>
                  </a:txBody>
                  <a:tcPr marL="9417" marR="9417" marT="9417" marB="0" anchor="ctr">
                    <a:solidFill>
                      <a:schemeClr val="tx1">
                        <a:lumMod val="20000"/>
                        <a:lumOff val="80000"/>
                      </a:schemeClr>
                    </a:solidFill>
                  </a:tcPr>
                </a:tc>
                <a:extLst>
                  <a:ext uri="{0D108BD9-81ED-4DB2-BD59-A6C34878D82A}">
                    <a16:rowId xmlns:a16="http://schemas.microsoft.com/office/drawing/2014/main" val="3863906513"/>
                  </a:ext>
                </a:extLst>
              </a:tr>
              <a:tr h="197757">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105354655"/>
                  </a:ext>
                </a:extLst>
              </a:tr>
              <a:tr h="197757">
                <a:tc>
                  <a:txBody>
                    <a:bodyPr/>
                    <a:lstStyle/>
                    <a:p>
                      <a:pPr algn="l" fontAlgn="b"/>
                      <a:r>
                        <a:rPr lang="en-US" sz="1200" u="none" strike="noStrike" dirty="0" err="1">
                          <a:solidFill>
                            <a:schemeClr val="tx1">
                              <a:lumMod val="75000"/>
                            </a:schemeClr>
                          </a:solidFill>
                          <a:effectLst/>
                        </a:rPr>
                        <a:t>ObjectCount_Tables</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[1:3]}}</a:t>
                      </a:r>
                    </a:p>
                  </a:txBody>
                  <a:tcPr marL="9417" marR="9417" marT="9417" marB="0" anchor="b">
                    <a:solidFill>
                      <a:schemeClr val="tx1">
                        <a:lumMod val="20000"/>
                        <a:lumOff val="80000"/>
                      </a:schemeClr>
                    </a:solidFill>
                  </a:tcPr>
                </a:tc>
                <a:extLst>
                  <a:ext uri="{0D108BD9-81ED-4DB2-BD59-A6C34878D82A}">
                    <a16:rowId xmlns:a16="http://schemas.microsoft.com/office/drawing/2014/main" val="31300813"/>
                  </a:ext>
                </a:extLst>
              </a:tr>
              <a:tr h="197757">
                <a:tc>
                  <a:txBody>
                    <a:bodyPr/>
                    <a:lstStyle/>
                    <a:p>
                      <a:pPr algn="l" fontAlgn="b"/>
                      <a:r>
                        <a:rPr lang="en-US" sz="1200" u="none" strike="noStrike">
                          <a:solidFill>
                            <a:schemeClr val="tx1">
                              <a:lumMod val="75000"/>
                            </a:schemeClr>
                          </a:solidFill>
                          <a:effectLst/>
                        </a:rPr>
                        <a:t>ObjectCount_Views</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[1:4]}}</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94540709"/>
                  </a:ext>
                </a:extLst>
              </a:tr>
              <a:tr h="197757">
                <a:tc>
                  <a:txBody>
                    <a:bodyPr/>
                    <a:lstStyle/>
                    <a:p>
                      <a:pPr algn="l" fontAlgn="b"/>
                      <a:r>
                        <a:rPr lang="en-US" sz="1200" u="none" strike="noStrike" dirty="0" err="1">
                          <a:solidFill>
                            <a:schemeClr val="tx1">
                              <a:lumMod val="75000"/>
                            </a:schemeClr>
                          </a:solidFill>
                          <a:effectLst/>
                        </a:rPr>
                        <a:t>ObjectCount_Program</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495082765"/>
                  </a:ext>
                </a:extLst>
              </a:tr>
              <a:tr h="197757">
                <a:tc>
                  <a:txBody>
                    <a:bodyPr/>
                    <a:lstStyle/>
                    <a:p>
                      <a:pPr algn="l" fontAlgn="b"/>
                      <a:r>
                        <a:rPr lang="en-US" sz="1200" u="none" strike="noStrike">
                          <a:solidFill>
                            <a:schemeClr val="tx1">
                              <a:lumMod val="75000"/>
                            </a:schemeClr>
                          </a:solidFill>
                          <a:effectLst/>
                        </a:rPr>
                        <a:t>ObjectCount_Other</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[1:9]}}</a:t>
                      </a:r>
                    </a:p>
                  </a:txBody>
                  <a:tcPr marL="9417" marR="9417" marT="9417" marB="0" anchor="b">
                    <a:solidFill>
                      <a:schemeClr val="tx1">
                        <a:lumMod val="20000"/>
                        <a:lumOff val="80000"/>
                      </a:schemeClr>
                    </a:solidFill>
                  </a:tcPr>
                </a:tc>
                <a:extLst>
                  <a:ext uri="{0D108BD9-81ED-4DB2-BD59-A6C34878D82A}">
                    <a16:rowId xmlns:a16="http://schemas.microsoft.com/office/drawing/2014/main" val="670154972"/>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323884235"/>
                  </a:ext>
                </a:extLst>
              </a:tr>
              <a:tr h="281701">
                <a:tc>
                  <a:txBody>
                    <a:bodyPr/>
                    <a:lstStyle/>
                    <a:p>
                      <a:pPr algn="l" fontAlgn="b"/>
                      <a:r>
                        <a:rPr lang="en-US" sz="1200" u="none" strike="noStrike" dirty="0" err="1">
                          <a:solidFill>
                            <a:schemeClr val="tx1">
                              <a:lumMod val="75000"/>
                            </a:schemeClr>
                          </a:solidFill>
                          <a:effectLst/>
                        </a:rPr>
                        <a:t>Query_per_Day</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[1:4]}}</a:t>
                      </a:r>
                    </a:p>
                  </a:txBody>
                  <a:tcPr marL="9417" marR="9417" marT="9417" marB="0" anchor="b">
                    <a:solidFill>
                      <a:schemeClr val="tx1">
                        <a:lumMod val="20000"/>
                        <a:lumOff val="80000"/>
                      </a:schemeClr>
                    </a:solidFill>
                  </a:tcPr>
                </a:tc>
                <a:extLst>
                  <a:ext uri="{0D108BD9-81ED-4DB2-BD59-A6C34878D82A}">
                    <a16:rowId xmlns:a16="http://schemas.microsoft.com/office/drawing/2014/main" val="885030858"/>
                  </a:ext>
                </a:extLst>
              </a:tr>
              <a:tr h="197757">
                <a:tc>
                  <a:txBody>
                    <a:bodyPr/>
                    <a:lstStyle/>
                    <a:p>
                      <a:pPr algn="l" fontAlgn="b"/>
                      <a:r>
                        <a:rPr lang="en-US" sz="1200" u="none" strike="noStrike" dirty="0" err="1">
                          <a:solidFill>
                            <a:schemeClr val="tx1">
                              <a:lumMod val="75000"/>
                            </a:schemeClr>
                          </a:solidFill>
                          <a:effectLst/>
                        </a:rPr>
                        <a:t>Query_per_Sec</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[1:7]}}</a:t>
                      </a:r>
                    </a:p>
                  </a:txBody>
                  <a:tcPr marL="9417" marR="9417" marT="9417" marB="0" anchor="b">
                    <a:solidFill>
                      <a:schemeClr val="tx1">
                        <a:lumMod val="20000"/>
                        <a:lumOff val="80000"/>
                      </a:schemeClr>
                    </a:solidFill>
                  </a:tcPr>
                </a:tc>
                <a:extLst>
                  <a:ext uri="{0D108BD9-81ED-4DB2-BD59-A6C34878D82A}">
                    <a16:rowId xmlns:a16="http://schemas.microsoft.com/office/drawing/2014/main" val="170210570"/>
                  </a:ext>
                </a:extLst>
              </a:tr>
              <a:tr h="197757">
                <a:tc>
                  <a:txBody>
                    <a:bodyPr/>
                    <a:lstStyle/>
                    <a:p>
                      <a:pPr algn="l" fontAlgn="b"/>
                      <a:r>
                        <a:rPr lang="en-US" sz="1200" u="none" strike="noStrike" dirty="0" err="1">
                          <a:solidFill>
                            <a:schemeClr val="tx1">
                              <a:lumMod val="75000"/>
                            </a:schemeClr>
                          </a:solidFill>
                          <a:effectLst/>
                        </a:rPr>
                        <a:t>Query_per_Year</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[1:8]}}</a:t>
                      </a:r>
                    </a:p>
                  </a:txBody>
                  <a:tcPr marL="9417" marR="9417" marT="9417" marB="0" anchor="b">
                    <a:solidFill>
                      <a:schemeClr val="tx1">
                        <a:lumMod val="20000"/>
                        <a:lumOff val="80000"/>
                      </a:schemeClr>
                    </a:solidFill>
                  </a:tcPr>
                </a:tc>
                <a:extLst>
                  <a:ext uri="{0D108BD9-81ED-4DB2-BD59-A6C34878D82A}">
                    <a16:rowId xmlns:a16="http://schemas.microsoft.com/office/drawing/2014/main" val="1575118792"/>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86010447"/>
                  </a:ext>
                </a:extLst>
              </a:tr>
              <a:tr h="197757">
                <a:tc>
                  <a:txBody>
                    <a:bodyPr/>
                    <a:lstStyle/>
                    <a:p>
                      <a:pPr algn="l" fontAlgn="b"/>
                      <a:r>
                        <a:rPr lang="en-US" sz="1200" u="none" strike="noStrike" dirty="0" err="1">
                          <a:solidFill>
                            <a:schemeClr val="tx1">
                              <a:lumMod val="75000"/>
                            </a:schemeClr>
                          </a:solidFill>
                          <a:effectLst/>
                        </a:rPr>
                        <a:t>Concurrency_Max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solidFill>
                            <a:schemeClr val="tx1">
                              <a:lumMod val="75000"/>
                            </a:schemeClr>
                          </a:solidFill>
                          <a:effectLst/>
                        </a:rPr>
                        <a:t>162</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693521958"/>
                  </a:ext>
                </a:extLst>
              </a:tr>
              <a:tr h="197757">
                <a:tc>
                  <a:txBody>
                    <a:bodyPr/>
                    <a:lstStyle/>
                    <a:p>
                      <a:pPr algn="l" fontAlgn="b"/>
                      <a:r>
                        <a:rPr lang="en-US" sz="1200" u="none" strike="noStrike" dirty="0" err="1">
                          <a:solidFill>
                            <a:schemeClr val="tx1">
                              <a:lumMod val="75000"/>
                            </a:schemeClr>
                          </a:solidFill>
                          <a:effectLst/>
                        </a:rPr>
                        <a:t>Concurrency_Avg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solidFill>
                            <a:schemeClr val="tx1">
                              <a:lumMod val="75000"/>
                            </a:schemeClr>
                          </a:solidFill>
                          <a:effectLst/>
                        </a:rPr>
                        <a:t>53</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13688204"/>
                  </a:ext>
                </a:extLst>
              </a:tr>
              <a:tr h="197757">
                <a:tc>
                  <a:txBody>
                    <a:bodyPr/>
                    <a:lstStyle/>
                    <a:p>
                      <a:pPr algn="l" fontAlgn="b"/>
                      <a:r>
                        <a:rPr lang="en-US" sz="1200" u="none" strike="noStrike" dirty="0" err="1">
                          <a:solidFill>
                            <a:schemeClr val="tx1">
                              <a:lumMod val="75000"/>
                            </a:schemeClr>
                          </a:solidFill>
                          <a:effectLst/>
                        </a:rPr>
                        <a:t>Query_Runtime_Avg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1.454</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7774794"/>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3767485218"/>
                  </a:ext>
                </a:extLst>
              </a:tr>
              <a:tr h="197757">
                <a:tc>
                  <a:txBody>
                    <a:bodyPr/>
                    <a:lstStyle/>
                    <a:p>
                      <a:pPr algn="l" fontAlgn="b"/>
                      <a:r>
                        <a:rPr lang="en-US" sz="1200" u="none" strike="noStrike" dirty="0" err="1">
                          <a:solidFill>
                            <a:schemeClr val="tx1">
                              <a:lumMod val="75000"/>
                            </a:schemeClr>
                          </a:solidFill>
                          <a:effectLst/>
                        </a:rPr>
                        <a:t>DiskSpaceTB_Max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solidFill>
                            <a:schemeClr val="tx1">
                              <a:lumMod val="75000"/>
                            </a:schemeClr>
                          </a:solidFill>
                          <a:effectLst/>
                        </a:rPr>
                        <a:t>1028.227</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96089648"/>
                  </a:ext>
                </a:extLst>
              </a:tr>
              <a:tr h="197757">
                <a:tc>
                  <a:txBody>
                    <a:bodyPr/>
                    <a:lstStyle/>
                    <a:p>
                      <a:pPr algn="l" fontAlgn="b"/>
                      <a:r>
                        <a:rPr lang="en-US" sz="1200" u="none" strike="noStrike" dirty="0" err="1">
                          <a:solidFill>
                            <a:schemeClr val="tx1">
                              <a:lumMod val="75000"/>
                            </a:schemeClr>
                          </a:solidFill>
                          <a:effectLst/>
                        </a:rPr>
                        <a:t>DiskSpaceTB_Used</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531.095</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1274860705"/>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6" name="Text Placeholder 5">
            <a:extLst>
              <a:ext uri="{FF2B5EF4-FFF2-40B4-BE49-F238E27FC236}">
                <a16:creationId xmlns:a16="http://schemas.microsoft.com/office/drawing/2014/main" id="{C14C50F6-7450-4FD5-84B6-65B24CCDA902}"/>
              </a:ext>
            </a:extLst>
          </p:cNvPr>
          <p:cNvSpPr>
            <a:spLocks noGrp="1"/>
          </p:cNvSpPr>
          <p:nvPr>
            <p:ph type="body" sz="quarter" idx="11"/>
          </p:nvPr>
        </p:nvSpPr>
        <p:spPr/>
        <p:txBody>
          <a:bodyPr/>
          <a:lstStyle/>
          <a:p>
            <a:endParaRPr lang="en-US"/>
          </a:p>
        </p:txBody>
      </p:sp>
      <p:graphicFrame>
        <p:nvGraphicFramePr>
          <p:cNvPr id="7" name="Content Placeholder 6">
            <a:extLst>
              <a:ext uri="{FF2B5EF4-FFF2-40B4-BE49-F238E27FC236}">
                <a16:creationId xmlns:a16="http://schemas.microsoft.com/office/drawing/2014/main" id="{A597CEBF-96C2-4E27-890C-A51336D93B03}"/>
              </a:ext>
            </a:extLst>
          </p:cNvPr>
          <p:cNvGraphicFramePr>
            <a:graphicFrameLocks noGrp="1"/>
          </p:cNvGraphicFramePr>
          <p:nvPr>
            <p:ph sz="quarter" idx="16"/>
            <p:extLst>
              <p:ext uri="{D42A27DB-BD31-4B8C-83A1-F6EECF244321}">
                <p14:modId xmlns:p14="http://schemas.microsoft.com/office/powerpoint/2010/main" val="3340207483"/>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5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p:txBody>
          <a:bodyPr/>
          <a:lstStyle/>
          <a:p>
            <a:r>
              <a:rPr lang="en-US" dirty="0"/>
              <a:t>Daily Queries Throughput</a:t>
            </a:r>
          </a:p>
        </p:txBody>
      </p:sp>
      <p:sp>
        <p:nvSpPr>
          <p:cNvPr id="5" name="Date Placeholder 4">
            <a:extLst>
              <a:ext uri="{FF2B5EF4-FFF2-40B4-BE49-F238E27FC236}">
                <a16:creationId xmlns:a16="http://schemas.microsoft.com/office/drawing/2014/main" id="{9E62D53B-4492-417C-80BD-8E1FB4729542}"/>
              </a:ext>
            </a:extLst>
          </p:cNvPr>
          <p:cNvSpPr>
            <a:spLocks noGrp="1"/>
          </p:cNvSpPr>
          <p:nvPr>
            <p:ph type="dt" sz="half" idx="13"/>
          </p:nvPr>
        </p:nvSpPr>
        <p:spPr/>
        <p:txBody>
          <a:bodyPr/>
          <a:lstStyle/>
          <a:p>
            <a:r>
              <a:rPr lang="en-US"/>
              <a:t>©2020 Teradata</a:t>
            </a:r>
          </a:p>
        </p:txBody>
      </p:sp>
      <p:graphicFrame>
        <p:nvGraphicFramePr>
          <p:cNvPr id="9" name="Content Placeholder 8">
            <a:extLst>
              <a:ext uri="{FF2B5EF4-FFF2-40B4-BE49-F238E27FC236}">
                <a16:creationId xmlns:a16="http://schemas.microsoft.com/office/drawing/2014/main" id="{D6ED6A4C-EC65-4EE7-912A-5F341DB9F72E}"/>
              </a:ext>
            </a:extLst>
          </p:cNvPr>
          <p:cNvGraphicFramePr>
            <a:graphicFrameLocks noGrp="1"/>
          </p:cNvGraphicFramePr>
          <p:nvPr>
            <p:ph sz="quarter" idx="16"/>
            <p:extLst>
              <p:ext uri="{D42A27DB-BD31-4B8C-83A1-F6EECF244321}">
                <p14:modId xmlns:p14="http://schemas.microsoft.com/office/powerpoint/2010/main" val="426265134"/>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3">
            <a:extLst>
              <a:ext uri="{FF2B5EF4-FFF2-40B4-BE49-F238E27FC236}">
                <a16:creationId xmlns:a16="http://schemas.microsoft.com/office/drawing/2014/main" id="{6E83781E-E8C8-4072-AE11-74BECCEBD736}"/>
              </a:ext>
            </a:extLst>
          </p:cNvPr>
          <p:cNvSpPr>
            <a:spLocks noGrp="1"/>
          </p:cNvSpPr>
          <p:nvPr>
            <p:ph type="body" sz="quarter" idx="11"/>
          </p:nvPr>
        </p:nvSpPr>
        <p:spPr>
          <a:xfrm>
            <a:off x="587375" y="1120775"/>
            <a:ext cx="10515600" cy="479425"/>
          </a:xfrm>
        </p:spPr>
        <p:txBody>
          <a:bodyPr/>
          <a:lstStyle/>
          <a:p>
            <a:r>
              <a:rPr lang="en-US" sz="2400" dirty="0"/>
              <a:t>Average {{</a:t>
            </a:r>
            <a:r>
              <a:rPr lang="en-US" sz="2400" dirty="0" err="1"/>
              <a:t>val:dat_query_counts.csv</a:t>
            </a:r>
            <a:r>
              <a:rPr lang="en-US" sz="2400" dirty="0"/>
              <a:t>[1:5]}} Million Per Day. {{</a:t>
            </a:r>
            <a:r>
              <a:rPr lang="en-US" sz="2400" dirty="0" err="1"/>
              <a:t>val:dat_query_counts.csv</a:t>
            </a:r>
            <a:r>
              <a:rPr lang="en-US" sz="2400" dirty="0"/>
              <a:t>[1:11]}}% of the queries are sub-second</a:t>
            </a:r>
          </a:p>
        </p:txBody>
      </p:sp>
    </p:spTree>
    <p:extLst>
      <p:ext uri="{BB962C8B-B14F-4D97-AF65-F5344CB8AC3E}">
        <p14:creationId xmlns:p14="http://schemas.microsoft.com/office/powerpoint/2010/main" val="3795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6741" y="1960542"/>
            <a:ext cx="5009958" cy="371957"/>
          </a:xfrm>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1960542"/>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2703631089"/>
              </p:ext>
            </p:extLst>
          </p:nvPr>
        </p:nvGraphicFramePr>
        <p:xfrm>
          <a:off x="697832" y="2355164"/>
          <a:ext cx="4511842" cy="2870002"/>
        </p:xfrm>
        <a:graphic>
          <a:graphicData uri="http://schemas.openxmlformats.org/drawingml/2006/table">
            <a:tbl>
              <a:tblPr firstRow="1" bandRow="1">
                <a:tableStyleId>{9DCAF9ED-07DC-4A11-8D7F-57B35C25682E}</a:tableStyleId>
              </a:tblPr>
              <a:tblGrid>
                <a:gridCol w="1821093">
                  <a:extLst>
                    <a:ext uri="{9D8B030D-6E8A-4147-A177-3AD203B41FA5}">
                      <a16:colId xmlns:a16="http://schemas.microsoft.com/office/drawing/2014/main" val="68029268"/>
                    </a:ext>
                  </a:extLst>
                </a:gridCol>
                <a:gridCol w="2690749">
                  <a:extLst>
                    <a:ext uri="{9D8B030D-6E8A-4147-A177-3AD203B41FA5}">
                      <a16:colId xmlns:a16="http://schemas.microsoft.com/office/drawing/2014/main" val="63298111"/>
                    </a:ext>
                  </a:extLst>
                </a:gridCol>
              </a:tblGrid>
              <a:tr h="432186">
                <a:tc>
                  <a:txBody>
                    <a:bodyPr/>
                    <a:lstStyle/>
                    <a:p>
                      <a:pPr algn="l" fontAlgn="b"/>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[2]}}</a:t>
                      </a: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924049930"/>
                  </a:ext>
                </a:extLst>
              </a:tr>
              <a:tr h="37237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45666622"/>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5094609"/>
                  </a:ext>
                </a:extLst>
              </a:tr>
              <a:tr h="43292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tc>
                <a:extLst>
                  <a:ext uri="{0D108BD9-81ED-4DB2-BD59-A6C34878D82A}">
                    <a16:rowId xmlns:a16="http://schemas.microsoft.com/office/drawing/2014/main" val="3184689066"/>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70912378"/>
                  </a:ext>
                </a:extLst>
              </a:tr>
              <a:tr h="40594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36577659"/>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6447208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2174669350"/>
              </p:ext>
            </p:extLst>
          </p:nvPr>
        </p:nvGraphicFramePr>
        <p:xfrm>
          <a:off x="6187906" y="2368595"/>
          <a:ext cx="4915176" cy="3532041"/>
        </p:xfrm>
        <a:graphic>
          <a:graphicData uri="http://schemas.openxmlformats.org/drawingml/2006/table">
            <a:tbl>
              <a:tblPr firstRow="1" bandRow="1">
                <a:tableStyleId>{9DCAF9ED-07DC-4A11-8D7F-57B35C25682E}</a:tableStyleId>
              </a:tblPr>
              <a:tblGrid>
                <a:gridCol w="2836623">
                  <a:extLst>
                    <a:ext uri="{9D8B030D-6E8A-4147-A177-3AD203B41FA5}">
                      <a16:colId xmlns:a16="http://schemas.microsoft.com/office/drawing/2014/main" val="894632397"/>
                    </a:ext>
                  </a:extLst>
                </a:gridCol>
                <a:gridCol w="2078553">
                  <a:extLst>
                    <a:ext uri="{9D8B030D-6E8A-4147-A177-3AD203B41FA5}">
                      <a16:colId xmlns:a16="http://schemas.microsoft.com/office/drawing/2014/main" val="3160188527"/>
                    </a:ext>
                  </a:extLst>
                </a:gridCol>
              </a:tblGrid>
              <a:tr h="389267">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[2]}}</a:t>
                      </a:r>
                    </a:p>
                  </a:txBody>
                  <a:tcPr marL="8461" marR="8461" marT="8461" marB="0" anchor="b"/>
                </a:tc>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[3]}}</a:t>
                      </a:r>
                    </a:p>
                  </a:txBody>
                  <a:tcPr marL="8461" marR="8461" marT="8461" marB="0" anchor="b"/>
                </a:tc>
                <a:extLst>
                  <a:ext uri="{0D108BD9-81ED-4DB2-BD59-A6C34878D82A}">
                    <a16:rowId xmlns:a16="http://schemas.microsoft.com/office/drawing/2014/main" val="3633807870"/>
                  </a:ext>
                </a:extLst>
              </a:tr>
              <a:tr h="210269">
                <a:tc>
                  <a:txBody>
                    <a:bodyPr/>
                    <a:lstStyle/>
                    <a:p>
                      <a:pPr algn="l" fontAlgn="b"/>
                      <a:r>
                        <a:rPr kumimoji="0" lang="en-US" sz="1100" b="0" i="0" u="none" strike="noStrike" kern="1200" cap="none" spc="0" normalizeH="0" baseline="0" noProof="0" dirty="0">
                          <a:ln>
                            <a:noFill/>
                          </a:ln>
                          <a:solidFill>
                            <a:srgbClr val="6B767D"/>
                          </a:solidFill>
                          <a:effectLst/>
                          <a:uLnTx/>
                          <a:uFillTx/>
                          <a:latin typeface="+mn-lt"/>
                          <a:ea typeface="+mn-ea"/>
                          <a:cs typeface="+mn-cs"/>
                        </a:rPr>
                        <a:t> </a:t>
                      </a:r>
                      <a:endParaRPr lang="en-US" sz="12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extLst>
                  <a:ext uri="{0D108BD9-81ED-4DB2-BD59-A6C34878D82A}">
                    <a16:rowId xmlns:a16="http://schemas.microsoft.com/office/drawing/2014/main" val="83261891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518447890"/>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97821451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566631517"/>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186838839"/>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7441468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61304256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5758395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29727504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03887236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845756394"/>
                  </a:ext>
                </a:extLst>
              </a:tr>
              <a:tr h="199008">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37581369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9085227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8689556"/>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429209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dirty="0" err="1"/>
              <a:t>BigQuery</a:t>
            </a:r>
            <a:r>
              <a:rPr lang="en-US" dirty="0"/>
              <a:t>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499404068"/>
              </p:ext>
            </p:extLst>
          </p:nvPr>
        </p:nvGraphicFramePr>
        <p:xfrm>
          <a:off x="3029803" y="1802213"/>
          <a:ext cx="5384287" cy="4250784"/>
        </p:xfrm>
        <a:graphic>
          <a:graphicData uri="http://schemas.openxmlformats.org/drawingml/2006/table">
            <a:tbl>
              <a:tblPr firstRow="1" bandRow="1">
                <a:tableStyleId>{9DCAF9ED-07DC-4A11-8D7F-57B35C25682E}</a:tableStyleId>
              </a:tblPr>
              <a:tblGrid>
                <a:gridCol w="2251881">
                  <a:extLst>
                    <a:ext uri="{9D8B030D-6E8A-4147-A177-3AD203B41FA5}">
                      <a16:colId xmlns:a16="http://schemas.microsoft.com/office/drawing/2014/main" val="3418245233"/>
                    </a:ext>
                  </a:extLst>
                </a:gridCol>
                <a:gridCol w="996286">
                  <a:extLst>
                    <a:ext uri="{9D8B030D-6E8A-4147-A177-3AD203B41FA5}">
                      <a16:colId xmlns:a16="http://schemas.microsoft.com/office/drawing/2014/main" val="251619454"/>
                    </a:ext>
                  </a:extLst>
                </a:gridCol>
                <a:gridCol w="1064526">
                  <a:extLst>
                    <a:ext uri="{9D8B030D-6E8A-4147-A177-3AD203B41FA5}">
                      <a16:colId xmlns:a16="http://schemas.microsoft.com/office/drawing/2014/main" val="2411404014"/>
                    </a:ext>
                  </a:extLst>
                </a:gridCol>
                <a:gridCol w="1071594">
                  <a:extLst>
                    <a:ext uri="{9D8B030D-6E8A-4147-A177-3AD203B41FA5}">
                      <a16:colId xmlns:a16="http://schemas.microsoft.com/office/drawing/2014/main" val="2576463153"/>
                    </a:ext>
                  </a:extLst>
                </a:gridCol>
              </a:tblGrid>
              <a:tr h="364080">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[2]}}</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[3]}}</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[4]}}</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[5]}}</a:t>
                      </a:r>
                      <a:endParaRPr lang="en-US" sz="800" b="0" i="0" u="none" strike="noStrike" baseline="0" dirty="0">
                        <a:solidFill>
                          <a:schemeClr val="bg1"/>
                        </a:solidFill>
                        <a:effectLst/>
                        <a:latin typeface="+mn-lt"/>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0946200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3906871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71937455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26968513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92525410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5909566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08307595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8032814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82941724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745537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8509483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96024235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977461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950486106"/>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346335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560884124"/>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3397874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3667607"/>
                  </a:ext>
                </a:extLst>
              </a:tr>
              <a:tr h="16286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919170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28213721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9061394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58761359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81641295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42492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dirty="0"/>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a:xfrm>
            <a:off x="586740" y="1084485"/>
            <a:ext cx="10516342" cy="479619"/>
          </a:xfrm>
        </p:spPr>
        <p:txBody>
          <a:bodyPr/>
          <a:lstStyle/>
          <a:p>
            <a:r>
              <a:rPr lang="en-US" dirty="0"/>
              <a:t>{{val:dat_tables_size10g_cnt.csv[1:2]}}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2768851178"/>
              </p:ext>
            </p:extLst>
          </p:nvPr>
        </p:nvGraphicFramePr>
        <p:xfrm>
          <a:off x="2564780" y="1662066"/>
          <a:ext cx="6626517" cy="4925109"/>
        </p:xfrm>
        <a:graphic>
          <a:graphicData uri="http://schemas.openxmlformats.org/drawingml/2006/table">
            <a:tbl>
              <a:tblPr firstRow="1" bandRow="1">
                <a:tableStyleId>{9DCAF9ED-07DC-4A11-8D7F-57B35C25682E}</a:tableStyleId>
              </a:tblPr>
              <a:tblGrid>
                <a:gridCol w="1787948">
                  <a:extLst>
                    <a:ext uri="{9D8B030D-6E8A-4147-A177-3AD203B41FA5}">
                      <a16:colId xmlns:a16="http://schemas.microsoft.com/office/drawing/2014/main" val="3407009080"/>
                    </a:ext>
                  </a:extLst>
                </a:gridCol>
                <a:gridCol w="3747619">
                  <a:extLst>
                    <a:ext uri="{9D8B030D-6E8A-4147-A177-3AD203B41FA5}">
                      <a16:colId xmlns:a16="http://schemas.microsoft.com/office/drawing/2014/main" val="901635371"/>
                    </a:ext>
                  </a:extLst>
                </a:gridCol>
                <a:gridCol w="1090950">
                  <a:extLst>
                    <a:ext uri="{9D8B030D-6E8A-4147-A177-3AD203B41FA5}">
                      <a16:colId xmlns:a16="http://schemas.microsoft.com/office/drawing/2014/main" val="65890034"/>
                    </a:ext>
                  </a:extLst>
                </a:gridCol>
              </a:tblGrid>
              <a:tr h="464121">
                <a:tc>
                  <a:txBody>
                    <a:bodyPr/>
                    <a:lstStyle/>
                    <a:p>
                      <a:pPr algn="l" fontAlgn="b"/>
                      <a:r>
                        <a:rPr lang="en-US" sz="1000" u="none" strike="noStrike" baseline="0" dirty="0">
                          <a:solidFill>
                            <a:srgbClr val="FFFFFF"/>
                          </a:solidFill>
                          <a:effectLst/>
                        </a:rPr>
                        <a:t>{{col:dat_tables_size10g_list.csv[2]}}</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l" fontAlgn="b"/>
                      <a:r>
                        <a:rPr lang="en-US" sz="1000" u="none" strike="noStrike" baseline="0" dirty="0">
                          <a:solidFill>
                            <a:srgbClr val="FFFFFF"/>
                          </a:solidFill>
                          <a:effectLst/>
                        </a:rPr>
                        <a:t>{{col:dat_tables_size10g_list.csv[3]}}</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l" fontAlgn="b"/>
                      <a:r>
                        <a:rPr lang="en-US" sz="1000" u="none" strike="noStrike" baseline="0" dirty="0">
                          <a:solidFill>
                            <a:srgbClr val="FFFFFF"/>
                          </a:solidFill>
                          <a:effectLst/>
                        </a:rPr>
                        <a:t>{{col:dat_tables_size10g_list.csv[4]}}</a:t>
                      </a:r>
                      <a:endParaRPr lang="en-US" sz="1000" b="0" i="0" u="none" strike="noStrike" baseline="0" dirty="0">
                        <a:solidFill>
                          <a:srgbClr val="FFFFFF"/>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6031596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5268717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1245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20504655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118315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648639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0691330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0686988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29821985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4418051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8573611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05255521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8289566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8394968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5730053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068236909"/>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1502184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96728789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9187653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09426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5001551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3189608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773116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031284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96397113"/>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4521660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460877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18678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4F8D0-5DA0-45A6-B5FA-B12A8C0E3885}"/>
              </a:ext>
            </a:extLst>
          </p:cNvPr>
          <p:cNvSpPr>
            <a:spLocks noGrp="1"/>
          </p:cNvSpPr>
          <p:nvPr>
            <p:ph type="title"/>
          </p:nvPr>
        </p:nvSpPr>
        <p:spPr/>
        <p:txBody>
          <a:bodyPr/>
          <a:lstStyle/>
          <a:p>
            <a:r>
              <a:rPr lang="en-US"/>
              <a:t>Number of Tables Having &gt; 1500 Insert/Update/Delete</a:t>
            </a:r>
          </a:p>
        </p:txBody>
      </p:sp>
      <p:sp>
        <p:nvSpPr>
          <p:cNvPr id="4" name="Text Placeholder 3">
            <a:extLst>
              <a:ext uri="{FF2B5EF4-FFF2-40B4-BE49-F238E27FC236}">
                <a16:creationId xmlns:a16="http://schemas.microsoft.com/office/drawing/2014/main" id="{352E8365-FED2-4D86-AEFE-C2630327791F}"/>
              </a:ext>
            </a:extLst>
          </p:cNvPr>
          <p:cNvSpPr>
            <a:spLocks noGrp="1"/>
          </p:cNvSpPr>
          <p:nvPr>
            <p:ph type="body" sz="quarter" idx="11"/>
          </p:nvPr>
        </p:nvSpPr>
        <p:spPr/>
        <p:txBody>
          <a:bodyPr/>
          <a:lstStyle/>
          <a:p>
            <a:r>
              <a:rPr lang="en-US" dirty="0"/>
              <a:t>On an average {{val:dat_avg_1500_tblcnt.csv[1:2]}} Tables break the BigQuery limits on a daily basis</a:t>
            </a:r>
          </a:p>
        </p:txBody>
      </p:sp>
      <p:sp>
        <p:nvSpPr>
          <p:cNvPr id="5" name="Date Placeholder 4">
            <a:extLst>
              <a:ext uri="{FF2B5EF4-FFF2-40B4-BE49-F238E27FC236}">
                <a16:creationId xmlns:a16="http://schemas.microsoft.com/office/drawing/2014/main" id="{DF05A92F-8941-4C78-8722-A7F982C29A8A}"/>
              </a:ext>
            </a:extLst>
          </p:cNvPr>
          <p:cNvSpPr>
            <a:spLocks noGrp="1"/>
          </p:cNvSpPr>
          <p:nvPr>
            <p:ph type="dt" sz="half" idx="13"/>
          </p:nvPr>
        </p:nvSpPr>
        <p:spPr/>
        <p:txBody>
          <a:bodyPr/>
          <a:lstStyle/>
          <a:p>
            <a:r>
              <a:rPr lang="en-US"/>
              <a:t>©2020 Teradata</a:t>
            </a:r>
          </a:p>
        </p:txBody>
      </p:sp>
      <p:graphicFrame>
        <p:nvGraphicFramePr>
          <p:cNvPr id="6" name="Content Placeholder 5">
            <a:extLst>
              <a:ext uri="{FF2B5EF4-FFF2-40B4-BE49-F238E27FC236}">
                <a16:creationId xmlns:a16="http://schemas.microsoft.com/office/drawing/2014/main" id="{C5E7344F-12A7-467F-83F0-90753DBB2E91}"/>
              </a:ext>
            </a:extLst>
          </p:cNvPr>
          <p:cNvGraphicFramePr>
            <a:graphicFrameLocks noGrp="1"/>
          </p:cNvGraphicFramePr>
          <p:nvPr>
            <p:ph sz="quarter" idx="16"/>
            <p:extLst>
              <p:ext uri="{D42A27DB-BD31-4B8C-83A1-F6EECF244321}">
                <p14:modId xmlns:p14="http://schemas.microsoft.com/office/powerpoint/2010/main" val="3410785878"/>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20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907043465"/>
              </p:ext>
            </p:extLst>
          </p:nvPr>
        </p:nvGraphicFramePr>
        <p:xfrm>
          <a:off x="3014330" y="2045702"/>
          <a:ext cx="5269861" cy="4210209"/>
        </p:xfrm>
        <a:graphic>
          <a:graphicData uri="http://schemas.openxmlformats.org/drawingml/2006/table">
            <a:tbl>
              <a:tblPr firstRow="1" bandRow="1">
                <a:tableStyleId>{9DCAF9ED-07DC-4A11-8D7F-57B35C25682E}</a:tableStyleId>
              </a:tblPr>
              <a:tblGrid>
                <a:gridCol w="3298855">
                  <a:extLst>
                    <a:ext uri="{9D8B030D-6E8A-4147-A177-3AD203B41FA5}">
                      <a16:colId xmlns:a16="http://schemas.microsoft.com/office/drawing/2014/main" val="2422292362"/>
                    </a:ext>
                  </a:extLst>
                </a:gridCol>
                <a:gridCol w="1971006">
                  <a:extLst>
                    <a:ext uri="{9D8B030D-6E8A-4147-A177-3AD203B41FA5}">
                      <a16:colId xmlns:a16="http://schemas.microsoft.com/office/drawing/2014/main" val="2559358425"/>
                    </a:ext>
                  </a:extLst>
                </a:gridCol>
              </a:tblGrid>
              <a:tr h="427823">
                <a:tc>
                  <a:txBody>
                    <a:bodyPr/>
                    <a:lstStyle/>
                    <a:p>
                      <a:pPr algn="l" fontAlgn="t"/>
                      <a:r>
                        <a:rPr lang="en-US" sz="1600" u="none" strike="noStrike" dirty="0">
                          <a:solidFill>
                            <a:srgbClr val="FFFFFF"/>
                          </a:solidFill>
                          <a:effectLst/>
                        </a:rPr>
                        <a:t>{{col:dat_dbs_1500_insupdel.csv[2]}}</a:t>
                      </a:r>
                      <a:endParaRPr lang="en-US" sz="1600" b="1" i="0" u="none" strike="noStrike" dirty="0">
                        <a:solidFill>
                          <a:srgbClr val="FFFFFF"/>
                        </a:solidFill>
                        <a:effectLst/>
                        <a:latin typeface="Microsoft Sans Serif" panose="020B0604020202020204" pitchFamily="34" charset="0"/>
                      </a:endParaRPr>
                    </a:p>
                  </a:txBody>
                  <a:tcPr marL="9525" marR="9525" marT="9525" marB="0"/>
                </a:tc>
                <a:tc>
                  <a:txBody>
                    <a:bodyPr/>
                    <a:lstStyle/>
                    <a:p>
                      <a:pPr algn="l" fontAlgn="t"/>
                      <a:r>
                        <a:rPr lang="en-US" sz="1600" u="none" strike="noStrike" dirty="0">
                          <a:solidFill>
                            <a:srgbClr val="FFFFFF"/>
                          </a:solidFill>
                          <a:effectLst/>
                        </a:rPr>
                        <a:t>{{col:dat_dbs_1500_insupdel.csv[3]}}</a:t>
                      </a:r>
                      <a:endParaRPr lang="en-US" sz="1600" b="1" i="0" u="none" strike="noStrike" dirty="0">
                        <a:solidFill>
                          <a:srgbClr val="FFFFFF"/>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2884189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09487043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22756784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871646849"/>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84231720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1402536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615829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43934664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84144950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01333615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7708678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356772313"/>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63330131"/>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4" name="Text Placeholder 3">
            <a:extLst>
              <a:ext uri="{FF2B5EF4-FFF2-40B4-BE49-F238E27FC236}">
                <a16:creationId xmlns:a16="http://schemas.microsoft.com/office/drawing/2014/main" id="{F548BF47-5845-4B00-BCCC-D4F6A4F9EB69}"/>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972164400"/>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1_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29934641417A43917A801CF394D43A" ma:contentTypeVersion="2" ma:contentTypeDescription="Create a new document." ma:contentTypeScope="" ma:versionID="ba1875145b0a743a5de037fc4c1eaa2a">
  <xsd:schema xmlns:xsd="http://www.w3.org/2001/XMLSchema" xmlns:xs="http://www.w3.org/2001/XMLSchema" xmlns:p="http://schemas.microsoft.com/office/2006/metadata/properties" xmlns:ns2="b793799e-2c7d-45b7-86f3-dd265ca4bad1" targetNamespace="http://schemas.microsoft.com/office/2006/metadata/properties" ma:root="true" ma:fieldsID="f754bdb5b3906cdeea0bf4b59e907127" ns2:_="">
    <xsd:import namespace="b793799e-2c7d-45b7-86f3-dd265ca4ba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3799e-2c7d-45b7-86f3-dd265ca4b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297B88-FC13-40F7-9988-E3E053413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3799e-2c7d-45b7-86f3-dd265ca4b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F9D9AD-6A6F-4E80-B40B-AD3273D5081D}">
  <ds:schemaRefs>
    <ds:schemaRef ds:uri="http://schemas.microsoft.com/sharepoint/v3/contenttype/forms"/>
  </ds:schemaRefs>
</ds:datastoreItem>
</file>

<file path=customXml/itemProps3.xml><?xml version="1.0" encoding="utf-8"?>
<ds:datastoreItem xmlns:ds="http://schemas.openxmlformats.org/officeDocument/2006/customXml" ds:itemID="{1BAD310C-B7C1-4DCE-99F7-40CAABB0E815}">
  <ds:schemaRefs>
    <ds:schemaRef ds:uri="http://schemas.microsoft.com/office/2006/documentManagement/types"/>
    <ds:schemaRef ds:uri="http://schemas.microsoft.com/office/infopath/2007/PartnerControls"/>
    <ds:schemaRef ds:uri="b793799e-2c7d-45b7-86f3-dd265ca4bad1"/>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Teradata PPT Template 1018</Template>
  <TotalTime>473</TotalTime>
  <Words>1697</Words>
  <Application>Microsoft Macintosh PowerPoint</Application>
  <PresentationFormat>Widescreen</PresentationFormat>
  <Paragraphs>408</Paragraphs>
  <Slides>13</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Helvetica</vt:lpstr>
      <vt:lpstr>Microsoft Sans Serif</vt:lpstr>
      <vt:lpstr>System Font Regular</vt:lpstr>
      <vt:lpstr>Theme1</vt:lpstr>
      <vt:lpstr>1_Theme1</vt:lpstr>
      <vt:lpstr>PowerPoint Presentation</vt:lpstr>
      <vt:lpstr>System Analysis</vt:lpstr>
      <vt:lpstr>Daily Data Transfers</vt:lpstr>
      <vt:lpstr>Daily Queries Throughput</vt:lpstr>
      <vt:lpstr>JOIN Frequency</vt:lpstr>
      <vt:lpstr>Applications and Data Extracts</vt:lpstr>
      <vt:lpstr>Table Size &gt; 10GB</vt:lpstr>
      <vt:lpstr>Number of Tables Having &gt; 1500 Insert/Update/Delete</vt:lpstr>
      <vt:lpstr>Databases with Most Frequent INSERTS/UPDATES/DELETES</vt:lpstr>
      <vt:lpstr>Gaps in Snowflake - Blockers to Successful Migration </vt:lpstr>
      <vt:lpstr>Business Impacts of Gaps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Mercado Libre System Analysis</dc:title>
  <dc:creator>Qureshi, Fawad A</dc:creator>
  <cp:lastModifiedBy>Hilton, Stephen</cp:lastModifiedBy>
  <cp:revision>41</cp:revision>
  <dcterms:created xsi:type="dcterms:W3CDTF">2020-06-30T16:14:18Z</dcterms:created>
  <dcterms:modified xsi:type="dcterms:W3CDTF">2020-10-14T18:33:09Z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0x0101003229934641417A43917A801CF394D43A</vt:lpwstr>
  </property>
</Properties>
</file>