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7" r:id="rId5"/>
  </p:sldMasterIdLst>
  <p:notesMasterIdLst>
    <p:notesMasterId r:id="rId16"/>
  </p:notesMasterIdLst>
  <p:sldIdLst>
    <p:sldId id="256" r:id="rId6"/>
    <p:sldId id="2139117316" r:id="rId7"/>
    <p:sldId id="2139117324" r:id="rId8"/>
    <p:sldId id="2139117325" r:id="rId9"/>
    <p:sldId id="2139117326" r:id="rId10"/>
    <p:sldId id="2139117323" r:id="rId11"/>
    <p:sldId id="2139117327" r:id="rId12"/>
    <p:sldId id="311" r:id="rId13"/>
    <p:sldId id="2139117322"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440"/>
    <a:srgbClr val="181717"/>
    <a:srgbClr val="394851"/>
    <a:srgbClr val="898C92"/>
    <a:srgbClr val="F3753F"/>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97"/>
    <p:restoredTop sz="91133" autoAdjust="0"/>
  </p:normalViewPr>
  <p:slideViewPr>
    <p:cSldViewPr snapToGrid="0">
      <p:cViewPr varScale="1">
        <p:scale>
          <a:sx n="105" d="100"/>
          <a:sy n="105" d="100"/>
        </p:scale>
        <p:origin x="256" y="19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282173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4</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642763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3529344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416807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310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02267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12481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628257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78390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73345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721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67789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78019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93991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84461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15604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640875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53284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76560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3343438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27885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79761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801626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4907814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961844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1892175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8504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821546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234439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80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8308227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
        <p:nvSpPr>
          <p:cNvPr id="2" name="TextBox 1">
            <a:extLst>
              <a:ext uri="{FF2B5EF4-FFF2-40B4-BE49-F238E27FC236}">
                <a16:creationId xmlns:a16="http://schemas.microsoft.com/office/drawing/2014/main" id="{8D8E2ADA-A998-1542-BFCC-B0C086E1E6F2}"/>
              </a:ext>
            </a:extLst>
          </p:cNvPr>
          <p:cNvSpPr txBox="1"/>
          <p:nvPr/>
        </p:nvSpPr>
        <p:spPr>
          <a:xfrm>
            <a:off x="4937760" y="1899914"/>
            <a:ext cx="6900672" cy="1754326"/>
          </a:xfrm>
          <a:prstGeom prst="rect">
            <a:avLst/>
          </a:prstGeom>
          <a:noFill/>
        </p:spPr>
        <p:txBody>
          <a:bodyPr wrap="square" rtlCol="0">
            <a:spAutoFit/>
          </a:bodyPr>
          <a:lstStyle/>
          <a:p>
            <a:r>
              <a:rPr lang="en-US" sz="3600" b="1" dirty="0">
                <a:solidFill>
                  <a:schemeClr val="accent1"/>
                </a:solidFill>
              </a:rPr>
              <a:t>Migration Analysis: </a:t>
            </a:r>
          </a:p>
          <a:p>
            <a:r>
              <a:rPr lang="en-US" sz="3600" b="1" dirty="0">
                <a:solidFill>
                  <a:schemeClr val="accent1"/>
                </a:solidFill>
              </a:rPr>
              <a:t>{{</a:t>
            </a:r>
            <a:r>
              <a:rPr lang="en-US" sz="3600" b="1" dirty="0" err="1">
                <a:solidFill>
                  <a:schemeClr val="accent1"/>
                </a:solidFill>
              </a:rPr>
              <a:t>val:account.csv</a:t>
            </a:r>
            <a:r>
              <a:rPr lang="en-US" sz="3600" b="1" dirty="0">
                <a:solidFill>
                  <a:schemeClr val="accent1"/>
                </a:solidFill>
              </a:rPr>
              <a:t>[1:1]}}</a:t>
            </a:r>
          </a:p>
          <a:p>
            <a:r>
              <a:rPr lang="en-US" sz="3600" b="1" dirty="0">
                <a:solidFill>
                  <a:schemeClr val="accent1"/>
                </a:solidFill>
              </a:rPr>
              <a:t>  </a:t>
            </a:r>
            <a:r>
              <a:rPr lang="en-US" sz="2800" b="1" dirty="0">
                <a:solidFill>
                  <a:schemeClr val="accent1"/>
                </a:solidFill>
              </a:rPr>
              <a:t>System: {{</a:t>
            </a:r>
            <a:r>
              <a:rPr lang="en-US" sz="2800" b="1" dirty="0" err="1">
                <a:solidFill>
                  <a:schemeClr val="accent1"/>
                </a:solidFill>
              </a:rPr>
              <a:t>val:account.csv</a:t>
            </a:r>
            <a:r>
              <a:rPr lang="en-US" sz="2800" b="1" dirty="0">
                <a:solidFill>
                  <a:schemeClr val="accent1"/>
                </a:solidFill>
              </a:rPr>
              <a:t>[1:2]}}</a:t>
            </a:r>
            <a:endParaRPr lang="en-US" sz="3600" b="1" dirty="0">
              <a:solidFill>
                <a:schemeClr val="accent1"/>
              </a:solidFill>
            </a:endParaRP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a:t>
            </a:r>
            <a:r>
              <a:rPr lang="en-US" dirty="0" err="1"/>
              <a:t>val:account.csv</a:t>
            </a:r>
            <a:r>
              <a:rPr lang="en-US" dirty="0"/>
              <a:t>[1:2]}}</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val:users_active.csv</a:t>
            </a:r>
            <a:r>
              <a:rPr lang="en-US" sz="1400" b="1" dirty="0">
                <a:solidFill>
                  <a:schemeClr val="accent2"/>
                </a:solidFill>
              </a:rPr>
              <a:t>[</a:t>
            </a:r>
            <a:r>
              <a:rPr lang="en-US" sz="1400" b="1">
                <a:solidFill>
                  <a:schemeClr val="accent2"/>
                </a:solidFill>
              </a:rPr>
              <a:t>1:3]}} </a:t>
            </a:r>
            <a:r>
              <a:rPr lang="en-US" sz="1400" b="1" dirty="0">
                <a:solidFill>
                  <a:schemeClr val="accent2"/>
                </a:solidFill>
              </a:rPr>
              <a:t>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a:t>
            </a:r>
            <a:r>
              <a:rPr lang="en-US" sz="1400" b="1" dirty="0" err="1">
                <a:solidFill>
                  <a:schemeClr val="tx2"/>
                </a:solidFill>
              </a:rPr>
              <a:t>val:concurrency_summary.csv</a:t>
            </a:r>
            <a:r>
              <a:rPr lang="en-US" sz="1400" b="1" dirty="0">
                <a:solidFill>
                  <a:schemeClr val="tx2"/>
                </a:solidFill>
              </a:rPr>
              <a:t>[1:1]}} Concurrent Queries (Peak)</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[1:12]}}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dirty="0"/>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347531219"/>
              </p:ext>
            </p:extLst>
          </p:nvPr>
        </p:nvGraphicFramePr>
        <p:xfrm>
          <a:off x="1056789" y="2057401"/>
          <a:ext cx="4217738" cy="6039549"/>
        </p:xfrm>
        <a:graphic>
          <a:graphicData uri="http://schemas.openxmlformats.org/drawingml/2006/table">
            <a:tbl>
              <a:tblPr>
                <a:tableStyleId>{9DCAF9ED-07DC-4A11-8D7F-57B35C25682E}</a:tableStyleId>
              </a:tblPr>
              <a:tblGrid>
                <a:gridCol w="2823620">
                  <a:extLst>
                    <a:ext uri="{9D8B030D-6E8A-4147-A177-3AD203B41FA5}">
                      <a16:colId xmlns:a16="http://schemas.microsoft.com/office/drawing/2014/main" val="2659564971"/>
                    </a:ext>
                  </a:extLst>
                </a:gridCol>
                <a:gridCol w="1394118">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solidFill>
                            <a:schemeClr val="tx1">
                              <a:lumMod val="75000"/>
                            </a:schemeClr>
                          </a:solidFill>
                          <a:effectLst/>
                        </a:rPr>
                        <a:t>Users_Total</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val:users_active.csv</a:t>
                      </a:r>
                      <a:r>
                        <a:rPr lang="en-US" sz="1200" u="none" strike="noStrike" dirty="0">
                          <a:solidFill>
                            <a:schemeClr val="tx1">
                              <a:lumMod val="75000"/>
                            </a:schemeClr>
                          </a:solidFill>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solidFill>
                            <a:schemeClr val="tx1">
                              <a:lumMod val="75000"/>
                            </a:schemeClr>
                          </a:solidFill>
                          <a:effectLst/>
                        </a:rPr>
                        <a:t>ObjectCount_Tables</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solidFill>
                            <a:schemeClr val="tx1">
                              <a:lumMod val="75000"/>
                            </a:schemeClr>
                          </a:solidFill>
                          <a:effectLst/>
                        </a:rPr>
                        <a:t>ObjectCount_Views</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[1:4]}}</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solidFill>
                            <a:schemeClr val="tx1">
                              <a:lumMod val="75000"/>
                            </a:schemeClr>
                          </a:solidFill>
                          <a:effectLst/>
                        </a:rPr>
                        <a:t>ObjectCount_Program</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solidFill>
                            <a:schemeClr val="tx1">
                              <a:lumMod val="75000"/>
                            </a:schemeClr>
                          </a:solidFill>
                          <a:effectLst/>
                        </a:rPr>
                        <a:t>ObjectCount_Other</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val:dat_objectkind_count-total.csv</a:t>
                      </a:r>
                      <a:r>
                        <a:rPr lang="en-US" sz="1200" u="none" strike="noStrike" dirty="0">
                          <a:solidFill>
                            <a:schemeClr val="tx1">
                              <a:lumMod val="75000"/>
                            </a:schemeClr>
                          </a:solidFill>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solidFill>
                            <a:schemeClr val="tx1">
                              <a:lumMod val="75000"/>
                            </a:schemeClr>
                          </a:solidFill>
                          <a:effectLst/>
                        </a:rPr>
                        <a:t>Query_per_Day</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solidFill>
                            <a:schemeClr val="tx1">
                              <a:lumMod val="75000"/>
                            </a:schemeClr>
                          </a:solidFill>
                          <a:effectLst/>
                        </a:rPr>
                        <a:t>Query_per_Sec</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solidFill>
                            <a:schemeClr val="tx1">
                              <a:lumMod val="75000"/>
                            </a:schemeClr>
                          </a:solidFill>
                          <a:effectLst/>
                        </a:rPr>
                        <a:t>Query_per_Year</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dirty="0">
                          <a:solidFill>
                            <a:schemeClr val="tx1">
                              <a:lumMod val="75000"/>
                            </a:schemeClr>
                          </a:solidFill>
                          <a:effectLst/>
                        </a:rPr>
                        <a:t> </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solidFill>
                            <a:schemeClr val="tx1">
                              <a:lumMod val="75000"/>
                            </a:schemeClr>
                          </a:solidFill>
                          <a:effectLst/>
                        </a:rPr>
                        <a:t>Concurrency_Max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[1:1]}}</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solidFill>
                            <a:schemeClr val="tx1">
                              <a:lumMod val="75000"/>
                            </a:schemeClr>
                          </a:solidFill>
                          <a:effectLst/>
                        </a:rPr>
                        <a:t>Concurrency_Avg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val:concurrency_summary.csv</a:t>
                      </a:r>
                      <a:r>
                        <a:rPr lang="en-US" sz="1200" u="none" strike="noStrike" dirty="0">
                          <a:solidFill>
                            <a:schemeClr val="tx1">
                              <a:lumMod val="75000"/>
                            </a:schemeClr>
                          </a:solidFill>
                          <a:effectLst/>
                        </a:rPr>
                        <a:t>[1:7]}}</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solidFill>
                            <a:schemeClr val="tx1">
                              <a:lumMod val="75000"/>
                            </a:schemeClr>
                          </a:solidFill>
                          <a:effectLst/>
                        </a:rPr>
                        <a:t>Query_Runtime_Avg</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val:dat_query_counts.csv</a:t>
                      </a:r>
                      <a:r>
                        <a:rPr lang="en-US" sz="1200" u="none" strike="noStrike" dirty="0">
                          <a:solidFill>
                            <a:schemeClr val="tx1">
                              <a:lumMod val="75000"/>
                            </a:schemeClr>
                          </a:solidFill>
                          <a:effectLst/>
                        </a:rPr>
                        <a:t>[1:12]}}</a:t>
                      </a: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tc>
                  <a:txBody>
                    <a:bodyPr/>
                    <a:lstStyle/>
                    <a:p>
                      <a:pPr algn="l" fontAlgn="b"/>
                      <a:r>
                        <a:rPr lang="en-US" sz="1200" u="none" strike="noStrike">
                          <a:solidFill>
                            <a:schemeClr val="tx1">
                              <a:lumMod val="75000"/>
                            </a:schemeClr>
                          </a:solidFill>
                          <a:effectLst/>
                        </a:rPr>
                        <a:t> </a:t>
                      </a:r>
                      <a:endParaRPr lang="en-US" sz="1200" b="0" i="0" u="none" strike="noStrike">
                        <a:solidFill>
                          <a:schemeClr val="tx1">
                            <a:lumMod val="75000"/>
                          </a:schemeClr>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solidFill>
                            <a:schemeClr val="tx1">
                              <a:lumMod val="75000"/>
                            </a:schemeClr>
                          </a:solidFill>
                          <a:effectLst/>
                        </a:rPr>
                        <a:t>DiskSpaceTB_Max</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[1:2]}}</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solidFill>
                            <a:schemeClr val="tx1">
                              <a:lumMod val="75000"/>
                            </a:schemeClr>
                          </a:solidFill>
                          <a:effectLst/>
                        </a:rPr>
                        <a:t>DiskSpaceTB_Used</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solidFill>
                            <a:schemeClr val="tx1">
                              <a:lumMod val="75000"/>
                            </a:schemeClr>
                          </a:solidFill>
                          <a:effectLst/>
                        </a:rPr>
                        <a:t>{{</a:t>
                      </a:r>
                      <a:r>
                        <a:rPr lang="en-US" sz="1200" u="none" strike="noStrike" dirty="0" err="1">
                          <a:solidFill>
                            <a:schemeClr val="tx1">
                              <a:lumMod val="75000"/>
                            </a:schemeClr>
                          </a:solidFill>
                          <a:effectLst/>
                        </a:rPr>
                        <a:t>val:dat_disk_space_total.csv</a:t>
                      </a:r>
                      <a:r>
                        <a:rPr lang="en-US" sz="1200" u="none" strike="noStrike" dirty="0">
                          <a:solidFill>
                            <a:schemeClr val="tx1">
                              <a:lumMod val="75000"/>
                            </a:schemeClr>
                          </a:solidFill>
                          <a:effectLst/>
                        </a:rPr>
                        <a:t>[1:3]}}</a:t>
                      </a:r>
                      <a:endParaRPr lang="en-US" sz="1200" b="0" i="0" u="none" strike="noStrike" dirty="0">
                        <a:solidFill>
                          <a:schemeClr val="tx1">
                            <a:lumMod val="75000"/>
                          </a:schemeClr>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703631089"/>
              </p:ext>
            </p:extLst>
          </p:nvPr>
        </p:nvGraphicFramePr>
        <p:xfrm>
          <a:off x="697832" y="2355164"/>
          <a:ext cx="4511842" cy="2870002"/>
        </p:xfrm>
        <a:graphic>
          <a:graphicData uri="http://schemas.openxmlformats.org/drawingml/2006/table">
            <a:tbl>
              <a:tblPr fir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515021399"/>
              </p:ext>
            </p:extLst>
          </p:nvPr>
        </p:nvGraphicFramePr>
        <p:xfrm>
          <a:off x="6187906" y="2368595"/>
          <a:ext cx="4915176" cy="3532041"/>
        </p:xfrm>
        <a:graphic>
          <a:graphicData uri="http://schemas.openxmlformats.org/drawingml/2006/table">
            <a:tbl>
              <a:tblPr firstRow="1" bandRow="1">
                <a:tableStyleId>{9DCAF9ED-07DC-4A11-8D7F-57B35C25682E}</a:tableStyleId>
              </a:tblPr>
              <a:tblGrid>
                <a:gridCol w="2836623">
                  <a:extLst>
                    <a:ext uri="{9D8B030D-6E8A-4147-A177-3AD203B41FA5}">
                      <a16:colId xmlns:a16="http://schemas.microsoft.com/office/drawing/2014/main" val="894632397"/>
                    </a:ext>
                  </a:extLst>
                </a:gridCol>
                <a:gridCol w="2078553">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r"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3673395770"/>
              </p:ext>
            </p:extLst>
          </p:nvPr>
        </p:nvGraphicFramePr>
        <p:xfrm>
          <a:off x="2564780" y="1662066"/>
          <a:ext cx="6626517" cy="4925109"/>
        </p:xfrm>
        <a:graphic>
          <a:graphicData uri="http://schemas.openxmlformats.org/drawingml/2006/table">
            <a:tbl>
              <a:tblPr firstRow="1" bandRow="1">
                <a:tableStyleId>{9DCAF9ED-07DC-4A11-8D7F-57B35C25682E}</a:tableStyleId>
              </a:tblPr>
              <a:tblGrid>
                <a:gridCol w="2114098">
                  <a:extLst>
                    <a:ext uri="{9D8B030D-6E8A-4147-A177-3AD203B41FA5}">
                      <a16:colId xmlns:a16="http://schemas.microsoft.com/office/drawing/2014/main" val="3407009080"/>
                    </a:ext>
                  </a:extLst>
                </a:gridCol>
                <a:gridCol w="3313216">
                  <a:extLst>
                    <a:ext uri="{9D8B030D-6E8A-4147-A177-3AD203B41FA5}">
                      <a16:colId xmlns:a16="http://schemas.microsoft.com/office/drawing/2014/main" val="901635371"/>
                    </a:ext>
                  </a:extLst>
                </a:gridCol>
                <a:gridCol w="1199203">
                  <a:extLst>
                    <a:ext uri="{9D8B030D-6E8A-4147-A177-3AD203B41FA5}">
                      <a16:colId xmlns:a16="http://schemas.microsoft.com/office/drawing/2014/main" val="65890034"/>
                    </a:ext>
                  </a:extLst>
                </a:gridCol>
              </a:tblGrid>
              <a:tr h="464121">
                <a:tc>
                  <a:txBody>
                    <a:bodyPr/>
                    <a:lstStyle/>
                    <a:p>
                      <a:pPr algn="l" fontAlgn="b"/>
                      <a:r>
                        <a:rPr lang="en-US" sz="1000" u="none" strike="noStrike" baseline="0" dirty="0">
                          <a:solidFill>
                            <a:srgbClr val="FFFFFF"/>
                          </a:solidFill>
                          <a:effectLst/>
                        </a:rPr>
                        <a:t>{{col:dat_tables_size10g_list.csv[2]}}</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l" fontAlgn="b"/>
                      <a:r>
                        <a:rPr lang="en-US" sz="1000" u="none" strike="noStrike" baseline="0" dirty="0">
                          <a:solidFill>
                            <a:srgbClr val="FFFFFF"/>
                          </a:solidFill>
                          <a:effectLst/>
                        </a:rPr>
                        <a:t>{{col:dat_tables_size10g_list.csv[3]}}</a:t>
                      </a:r>
                      <a:endParaRPr lang="en-US" sz="1000" b="0" i="0" u="none" strike="noStrike" baseline="0" dirty="0">
                        <a:solidFill>
                          <a:srgbClr val="FFFFFF"/>
                        </a:solidFill>
                        <a:effectLst/>
                        <a:latin typeface="Arial" panose="020B0604020202020204" pitchFamily="34" charset="0"/>
                      </a:endParaRPr>
                    </a:p>
                  </a:txBody>
                  <a:tcPr marL="6921" marR="6921" marT="6921" marB="0" anchor="b"/>
                </a:tc>
                <a:tc>
                  <a:txBody>
                    <a:bodyPr/>
                    <a:lstStyle/>
                    <a:p>
                      <a:pPr algn="r" fontAlgn="b"/>
                      <a:r>
                        <a:rPr lang="en-US" sz="1000" u="none" strike="noStrike" baseline="0" dirty="0">
                          <a:solidFill>
                            <a:srgbClr val="FFFFFF"/>
                          </a:solidFill>
                          <a:effectLst/>
                        </a:rPr>
                        <a:t>{{col:dat_tables_size10g_list.csv[4]}}</a:t>
                      </a:r>
                      <a:endParaRPr lang="en-US" sz="1000" b="0" i="0" u="none" strike="noStrike" baseline="0" dirty="0">
                        <a:solidFill>
                          <a:srgbClr val="FFFFFF"/>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40843952"/>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solidFill>
                            <a:srgbClr val="FFFFFF"/>
                          </a:solidFill>
                          <a:effectLst/>
                        </a:rPr>
                        <a:t>{{col:dat_dbs_1500_insupdel.csv[2]}}</a:t>
                      </a:r>
                      <a:endParaRPr lang="en-US" sz="1600" b="1" i="0" u="none" strike="noStrike" dirty="0">
                        <a:solidFill>
                          <a:srgbClr val="FFFFFF"/>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rgbClr val="FFFFFF"/>
                          </a:solidFill>
                          <a:effectLst/>
                        </a:rPr>
                        <a:t>{{col:dat_dbs_1500_insupdel.csv[3]}}</a:t>
                      </a:r>
                      <a:endParaRPr lang="en-US" sz="1600" b="1" i="0" u="none" strike="noStrike" dirty="0">
                        <a:solidFill>
                          <a:srgbClr val="FFFFFF"/>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solidFill>
                            <a:schemeClr val="tx1">
                              <a:lumMod val="75000"/>
                            </a:schemeClr>
                          </a:solidFill>
                          <a:effectLst/>
                        </a:rPr>
                        <a:t> </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tc>
                <a:tc>
                  <a:txBody>
                    <a:bodyPr/>
                    <a:lstStyle/>
                    <a:p>
                      <a:pPr algn="r" fontAlgn="t"/>
                      <a:r>
                        <a:rPr lang="en-US" sz="1600" u="none" strike="noStrike" dirty="0">
                          <a:solidFill>
                            <a:schemeClr val="tx1">
                              <a:lumMod val="75000"/>
                            </a:schemeClr>
                          </a:solidFill>
                          <a:effectLst/>
                        </a:rPr>
                        <a:t> </a:t>
                      </a: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a:xfrm>
            <a:off x="587482" y="395492"/>
            <a:ext cx="10397193" cy="715294"/>
          </a:xfrm>
        </p:spPr>
        <p:txBody>
          <a:bodyPr/>
          <a:lstStyle/>
          <a:p>
            <a:r>
              <a:rPr lang="en-US" dirty="0"/>
              <a:t>Dictionary Analysis - Blockers to Successful Migration</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flipV="1">
            <a:off x="2807208" y="3008315"/>
            <a:ext cx="1009790" cy="774953"/>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0"/>
            <a:ext cx="2068743" cy="873654"/>
            <a:chOff x="852617" y="1672397"/>
            <a:chExt cx="2201335" cy="1026621"/>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75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itchFamily="34" charset="0"/>
                </a:rPr>
                <a:t>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00722" y="2911130"/>
            <a:ext cx="3491669" cy="2814916"/>
            <a:chOff x="698895" y="1658403"/>
            <a:chExt cx="2736759" cy="2814916"/>
          </a:xfrm>
        </p:grpSpPr>
        <p:sp>
          <p:nvSpPr>
            <p:cNvPr id="113" name="TextBox 112">
              <a:extLst>
                <a:ext uri="{FF2B5EF4-FFF2-40B4-BE49-F238E27FC236}">
                  <a16:creationId xmlns:a16="http://schemas.microsoft.com/office/drawing/2014/main" id="{ED21D0F4-3A0F-7B4D-BB5E-7ED8D2615F35}"/>
                </a:ext>
              </a:extLst>
            </p:cNvPr>
            <p:cNvSpPr txBox="1"/>
            <p:nvPr/>
          </p:nvSpPr>
          <p:spPr>
            <a:xfrm>
              <a:off x="698895" y="1980329"/>
              <a:ext cx="2736759" cy="249299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{{val:dat_snowflake_usage_per_type.csv[1:2]}}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[1:2]}} Join Indexes</a:t>
              </a:r>
            </a:p>
            <a:p>
              <a:pPr marL="171450" lvl="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Queue Tables</a:t>
              </a:r>
            </a:p>
            <a:p>
              <a:pPr marL="171450" lvl="0" indent="-171450">
                <a:buFont typeface="Arial" panose="020B0604020202020204" pitchFamily="34" charset="0"/>
                <a:buChar char="•"/>
                <a:defRPr/>
              </a:pPr>
              <a:r>
                <a:rPr lang="en-US" sz="1200" dirty="0">
                  <a:solidFill>
                    <a:schemeClr val="tx2"/>
                  </a:solidFill>
                  <a:latin typeface="Arial" panose="020B0604020202020204" pitchFamily="34" charset="0"/>
                  <a:cs typeface="Arial" panose="020B0604020202020204" pitchFamily="34" charset="0"/>
                </a:rPr>
                <a:t>{{</a:t>
              </a:r>
              <a:r>
                <a:rPr lang="en-US" sz="1200" dirty="0" err="1">
                  <a:solidFill>
                    <a:schemeClr val="tx2"/>
                  </a:solidFill>
                  <a:latin typeface="Arial" panose="020B0604020202020204" pitchFamily="34" charset="0"/>
                  <a:cs typeface="Arial" panose="020B0604020202020204" pitchFamily="34" charset="0"/>
                </a:rPr>
                <a:t>val:dat_snowflake_col_types.csv</a:t>
              </a:r>
              <a:r>
                <a:rPr lang="en-US" sz="1200" dirty="0">
                  <a:solidFill>
                    <a:schemeClr val="tx2"/>
                  </a:solidFill>
                  <a:latin typeface="Arial" panose="020B0604020202020204" pitchFamily="34" charset="0"/>
                  <a:cs typeface="Arial" panose="020B0604020202020204" pitchFamily="34" charset="0"/>
                </a:rPr>
                <a:t>[1:9]}}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Tables with </a:t>
              </a:r>
              <a:r>
                <a:rPr lang="en-IN" sz="1200" dirty="0">
                  <a:solidFill>
                    <a:schemeClr val="tx2"/>
                  </a:solidFill>
                  <a:latin typeface="Arial" pitchFamily="34" charset="0"/>
                  <a:cs typeface="Arial" pitchFamily="34" charset="0"/>
                </a:rPr>
                <a:t>Identity Columns</a:t>
              </a:r>
              <a:endPar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5001485"/>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noProof="0" dirty="0" err="1">
                  <a:ln>
                    <a:noFill/>
                  </a:ln>
                  <a:solidFill>
                    <a:schemeClr val="tx2"/>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noProof="0" dirty="0">
                  <a:ln>
                    <a:noFill/>
                  </a:ln>
                  <a:solidFill>
                    <a:schemeClr val="tx2"/>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noProof="0" dirty="0">
                  <a:ln>
                    <a:noFill/>
                  </a:ln>
                  <a:solidFill>
                    <a:schemeClr val="tx2"/>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848280"/>
            <a:ext cx="2519672" cy="2248403"/>
            <a:chOff x="812462" y="1755009"/>
            <a:chExt cx="2196525" cy="1473639"/>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57802"/>
              <a:ext cx="2185605" cy="127084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chemeClr val="tx2"/>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[1:3]}}  PPI Defined</a:t>
              </a:r>
            </a:p>
            <a:p>
              <a:pPr marL="171450" indent="-171450">
                <a:buFont typeface="Arial" panose="020B0604020202020204" pitchFamily="34" charset="0"/>
                <a:buChar char="•"/>
                <a:defRP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Secondary Indexes</a:t>
              </a:r>
            </a:p>
            <a:p>
              <a:pPr marL="171450" indent="-171450">
                <a:buFont typeface="Arial" panose="020B0604020202020204" pitchFamily="34" charset="0"/>
                <a:buChar char="•"/>
                <a:defRPr/>
              </a:pPr>
              <a:r>
                <a:rPr lang="nl-NL" sz="1200" dirty="0">
                  <a:solidFill>
                    <a:schemeClr val="tx2"/>
                  </a:solidFill>
                  <a:latin typeface="Arial" pitchFamily="34" charset="0"/>
                  <a:cs typeface="Arial" pitchFamily="34" charset="0"/>
                </a:rPr>
                <a:t>{{val:dat_snowflake_usage_per_type.csv[1:3]}}</a:t>
              </a:r>
              <a:r>
                <a:rPr lang="en-IN" sz="1200" dirty="0">
                  <a:solidFill>
                    <a:schemeClr val="tx2"/>
                  </a:solidFill>
                  <a:latin typeface="Arial" pitchFamily="34" charset="0"/>
                  <a:cs typeface="Arial" pitchFamily="34" charset="0"/>
                </a:rPr>
                <a:t> total indexes used </a:t>
              </a:r>
              <a:r>
                <a:rPr lang="nl-NL" sz="1200" dirty="0">
                  <a:solidFill>
                    <a:schemeClr val="tx2"/>
                  </a:solidFill>
                  <a:latin typeface="Arial" pitchFamily="34" charset="0"/>
                  <a:cs typeface="Arial" pitchFamily="34" charset="0"/>
                </a:rPr>
                <a:t>{{val:dat_snowflake_usage_per_type.csv[1:4]}}</a:t>
              </a:r>
              <a:r>
                <a:rPr lang="en-IN" sz="1200" dirty="0">
                  <a:solidFill>
                    <a:schemeClr val="tx2"/>
                  </a:solidFill>
                  <a:latin typeface="Arial" pitchFamily="34" charset="0"/>
                  <a:cs typeface="Arial" pitchFamily="34" charset="0"/>
                </a:rPr>
                <a:t> times in the workload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23382" y="1755009"/>
              <a:ext cx="2185605" cy="202957"/>
            </a:xfrm>
            <a:prstGeom prst="rect">
              <a:avLst/>
            </a:prstGeom>
            <a:noFill/>
          </p:spPr>
          <p:txBody>
            <a:bodyPr wrap="square" rtlCol="0">
              <a:spAutoFit/>
            </a:bodyPr>
            <a:lstStyle/>
            <a:p>
              <a:pPr lvl="0">
                <a:defRPr/>
              </a:pPr>
              <a:r>
                <a:rPr lang="en-GB" sz="1600" b="1" dirty="0">
                  <a:solidFill>
                    <a:schemeClr val="tx2"/>
                  </a:solidFill>
                  <a:latin typeface="Arial" pitchFamily="34" charset="0"/>
                  <a:cs typeface="Arial"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590251"/>
            <a:ext cx="2211083" cy="3380820"/>
            <a:chOff x="786984" y="1646497"/>
            <a:chExt cx="2211083" cy="3380820"/>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304698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a:t>
              </a:r>
              <a:r>
                <a:rPr lang="en-US" sz="1200" dirty="0">
                  <a:solidFill>
                    <a:schemeClr val="tx2"/>
                  </a:solidFill>
                  <a:latin typeface="Arial" panose="020B0604020202020204" pitchFamily="34" charset="0"/>
                  <a:cs typeface="Arial" panose="020B0604020202020204" pitchFamily="34" charset="0"/>
                </a:rPr>
                <a:t>col</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_types.csv[1:2]}}</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tx2"/>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chemeClr val="tx2"/>
                  </a:solidFill>
                  <a:effectLst/>
                  <a:uLnTx/>
                  <a:uFillTx/>
                  <a:latin typeface="Arial" pitchFamily="34" charset="0"/>
                  <a:ea typeface="+mn-ea"/>
                  <a:cs typeface="Arial" pitchFamily="34" charset="0"/>
                </a:rPr>
                <a:t> Geospatial</a:t>
              </a: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266372" cy="1443238"/>
            <a:chOff x="812462" y="1646497"/>
            <a:chExt cx="2742410" cy="1443238"/>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2074072"/>
              <a:ext cx="2742410"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9" name="Elbow Connector 68">
            <a:extLst>
              <a:ext uri="{FF2B5EF4-FFF2-40B4-BE49-F238E27FC236}">
                <a16:creationId xmlns:a16="http://schemas.microsoft.com/office/drawing/2014/main" id="{10B2E8EE-8AF3-3349-AA6C-3D7FC8A44DA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1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system has:</a:t>
            </a:r>
          </a:p>
          <a:p>
            <a:pPr lvl="1"/>
            <a:r>
              <a:rPr lang="en-US" dirty="0"/>
              <a:t>Complex workload involving multiple joins running at scale</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r>
              <a:rPr lang="en-US" sz="2400" dirty="0"/>
              <a:t>{{</a:t>
            </a:r>
            <a:r>
              <a:rPr lang="en-US" sz="2400" dirty="0" err="1"/>
              <a:t>val:account.csv</a:t>
            </a:r>
            <a:r>
              <a:rPr lang="en-US" sz="2400" dirty="0"/>
              <a:t>[1:2]}}</a:t>
            </a:r>
            <a:endParaRPr lang="en-US" dirty="0"/>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F9D9AD-6A6F-4E80-B40B-AD3273D508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651</TotalTime>
  <Words>1774</Words>
  <Application>Microsoft Macintosh PowerPoint</Application>
  <PresentationFormat>Widescreen</PresentationFormat>
  <Paragraphs>404</Paragraphs>
  <Slides>10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Helvetica</vt:lpstr>
      <vt:lpstr>Microsoft Sans Serif</vt:lpstr>
      <vt:lpstr>System Font Regular</vt:lpstr>
      <vt:lpstr>Theme1</vt:lpstr>
      <vt:lpstr>1_Theme1</vt:lpstr>
      <vt:lpstr>PowerPoint Presentation</vt:lpstr>
      <vt:lpstr>System Analysis</vt:lpstr>
      <vt:lpstr>JOIN Frequency</vt:lpstr>
      <vt:lpstr>Applications and Data Extracts</vt:lpstr>
      <vt:lpstr>Table Size &gt; 10GB</vt:lpstr>
      <vt:lpstr>Databases with Most Frequent INSERTS/UPDATES/DELETES</vt:lpstr>
      <vt:lpstr>Dictionary Analysis - Blockers to Successful Migration</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Hilton, Stephen</cp:lastModifiedBy>
  <cp:revision>60</cp:revision>
  <dcterms:created xsi:type="dcterms:W3CDTF">2020-06-30T16:14:18Z</dcterms:created>
  <dcterms:modified xsi:type="dcterms:W3CDTF">2020-11-12T18:32:13Z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