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 id="2147483797" r:id="rId5"/>
  </p:sldMasterIdLst>
  <p:notesMasterIdLst>
    <p:notesMasterId r:id="rId9"/>
  </p:notesMasterIdLst>
  <p:sldIdLst>
    <p:sldId id="309" r:id="rId6"/>
    <p:sldId id="2139117327" r:id="rId7"/>
    <p:sldId id="213911732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4032" userDrawn="1">
          <p15:clr>
            <a:srgbClr val="A4A3A4"/>
          </p15:clr>
        </p15:guide>
        <p15:guide id="3" pos="6096" userDrawn="1">
          <p15:clr>
            <a:srgbClr val="A4A3A4"/>
          </p15:clr>
        </p15:guide>
        <p15:guide id="4" pos="50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D2FF"/>
    <a:srgbClr val="000000"/>
    <a:srgbClr val="181717"/>
    <a:srgbClr val="394851"/>
    <a:srgbClr val="898C92"/>
    <a:srgbClr val="F3753F"/>
    <a:srgbClr val="F37440"/>
    <a:srgbClr val="00B2B2"/>
    <a:srgbClr val="16A3CC"/>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1"/>
    <p:restoredTop sz="86119"/>
  </p:normalViewPr>
  <p:slideViewPr>
    <p:cSldViewPr snapToObjects="1">
      <p:cViewPr varScale="1">
        <p:scale>
          <a:sx n="78" d="100"/>
          <a:sy n="78" d="100"/>
        </p:scale>
        <p:origin x="696" y="96"/>
      </p:cViewPr>
      <p:guideLst>
        <p:guide orient="horz" pos="1056"/>
        <p:guide pos="4032"/>
        <p:guide pos="6096"/>
        <p:guide pos="5088"/>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65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01F9D329-B7D9-1843-BD13-166E5F7AA180}"/>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userDrawn="1"/>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2" name="Date Placeholder 1">
            <a:extLst>
              <a:ext uri="{FF2B5EF4-FFF2-40B4-BE49-F238E27FC236}">
                <a16:creationId xmlns:a16="http://schemas.microsoft.com/office/drawing/2014/main" id="{FD3B6960-D81E-D745-8552-421C7B125E8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E3B0BAD-2E60-FE4B-B8CF-10FAD783C35C}"/>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172E360-34EE-0241-B4B9-35F41ACC647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0A1A2C0-DA98-CA4A-A020-6520A7524896}"/>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4960B2B-C151-134E-A74F-21621A1A27FE}"/>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0146033E-6D8F-D743-A676-45B690C9A912}"/>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Snowflake Migration
2020-06-22</a:t>
            </a:r>
            <a:endParaRPr lang="en-US" dirty="0"/>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40EE0329-99F3-C74D-8E17-05D7DB88D4A8}"/>
              </a:ext>
            </a:extLst>
          </p:cNvPr>
          <p:cNvSpPr>
            <a:spLocks noGrp="1"/>
          </p:cNvSpPr>
          <p:nvPr>
            <p:ph type="ftr" sz="quarter" idx="2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A681AA45-39AD-4B47-A9B4-F84D35305560}"/>
              </a:ext>
            </a:extLst>
          </p:cNvPr>
          <p:cNvSpPr>
            <a:spLocks noGrp="1"/>
          </p:cNvSpPr>
          <p:nvPr>
            <p:ph type="ftr" sz="quarter" idx="23"/>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dirty="0"/>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Snowflake Migration
2020-06-22</a:t>
            </a:r>
            <a:endParaRPr lang="en-US" dirty="0"/>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 name="Footer Placeholder 1">
            <a:extLst>
              <a:ext uri="{FF2B5EF4-FFF2-40B4-BE49-F238E27FC236}">
                <a16:creationId xmlns:a16="http://schemas.microsoft.com/office/drawing/2014/main" id="{6355F0E3-A168-324F-A4BB-A9126189033C}"/>
              </a:ext>
            </a:extLst>
          </p:cNvPr>
          <p:cNvSpPr>
            <a:spLocks noGrp="1"/>
          </p:cNvSpPr>
          <p:nvPr>
            <p:ph type="ftr" sz="quarter" idx="30"/>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Figure 1: </a:t>
            </a:r>
            <a:r>
              <a:rPr lang="en-US" dirty="0" err="1"/>
              <a:t>Nulpa</a:t>
            </a:r>
            <a:r>
              <a:rPr lang="en-US" dirty="0"/>
              <a:t> se </a:t>
            </a:r>
            <a:r>
              <a:rPr lang="en-US" dirty="0" err="1"/>
              <a:t>percim</a:t>
            </a:r>
            <a:endParaRPr lang="en-US" dirty="0"/>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Snowflake Migration
2020-06-22</a:t>
            </a:r>
            <a:endParaRPr lang="en-US" dirty="0"/>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FAC58A44-06E7-554F-A9B9-B940F8A361AC}"/>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EC212F87-A9E3-9941-9962-77A44D3FD8E8}"/>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8" name="Footer Placeholder 3">
            <a:extLst>
              <a:ext uri="{FF2B5EF4-FFF2-40B4-BE49-F238E27FC236}">
                <a16:creationId xmlns:a16="http://schemas.microsoft.com/office/drawing/2014/main" id="{AB560E89-9136-B446-9486-A549E83BFEE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2018</a:t>
            </a:r>
          </a:p>
        </p:txBody>
      </p:sp>
      <p:sp>
        <p:nvSpPr>
          <p:cNvPr id="14" name="Date Placeholder 1">
            <a:extLst>
              <a:ext uri="{FF2B5EF4-FFF2-40B4-BE49-F238E27FC236}">
                <a16:creationId xmlns:a16="http://schemas.microsoft.com/office/drawing/2014/main" id="{DFD4E301-4FEE-D641-8B1B-F0750E3DB9E7}"/>
              </a:ext>
            </a:extLst>
          </p:cNvPr>
          <p:cNvSpPr>
            <a:spLocks noGrp="1"/>
          </p:cNvSpPr>
          <p:nvPr>
            <p:ph type="dt" sz="half" idx="16"/>
          </p:nvPr>
        </p:nvSpPr>
        <p:spPr>
          <a:xfrm>
            <a:off x="6848519" y="6273087"/>
            <a:ext cx="4793754" cy="169277"/>
          </a:xfrm>
        </p:spPr>
        <p:txBody>
          <a:bodyPr/>
          <a:lstStyle>
            <a:lvl1pPr algn="r">
              <a:defRPr>
                <a:solidFill>
                  <a:schemeClr val="tx1">
                    <a:lumMod val="60000"/>
                    <a:lumOff val="40000"/>
                  </a:schemeClr>
                </a:solidFill>
              </a:defRPr>
            </a:lvl1pPr>
          </a:lstStyle>
          <a:p>
            <a:r>
              <a:rPr lang="en-US"/>
              <a:t>Snowflake Migration
2020-06-22</a:t>
            </a:r>
            <a:endParaRPr lang="en-US" dirty="0"/>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93F8B851-1D88-B246-9BA6-29B3FDAAB7B6}"/>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15383195-7430-1147-B295-B0307D328EBB}"/>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dirty="0"/>
              <a:t>Drag image here or click the icon</a:t>
            </a:r>
            <a:br>
              <a:rPr lang="en-US" dirty="0"/>
            </a:br>
            <a:r>
              <a:rPr lang="en-US" dirty="0"/>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1008D635-569D-5245-99B9-C5493AC94A34}"/>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id="{9001BA10-EAAF-FD49-9E64-CA04CF2B3ABE}"/>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dirty="0"/>
              <a:t>Drag image here or click the icon</a:t>
            </a:r>
            <a:br>
              <a:rPr lang="en-US" dirty="0"/>
            </a:br>
            <a:r>
              <a:rPr lang="en-US" dirty="0"/>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dirty="0" err="1">
                <a:effectLst/>
                <a:latin typeface="Arial" panose="020B0604020202020204" pitchFamily="34" charset="0"/>
              </a:rPr>
              <a:t>Gendaest</a:t>
            </a:r>
            <a:r>
              <a:rPr lang="en-US" i="1" dirty="0">
                <a:effectLst/>
                <a:latin typeface="Arial" panose="020B0604020202020204" pitchFamily="34" charset="0"/>
              </a:rPr>
              <a:t> </a:t>
            </a:r>
            <a:r>
              <a:rPr lang="en-US" i="1" dirty="0" err="1">
                <a:effectLst/>
                <a:latin typeface="Arial" panose="020B0604020202020204" pitchFamily="34" charset="0"/>
              </a:rPr>
              <a:t>ecatur</a:t>
            </a:r>
            <a:r>
              <a:rPr lang="en-US" i="1" dirty="0">
                <a:effectLst/>
                <a:latin typeface="Arial" panose="020B0604020202020204" pitchFamily="34" charset="0"/>
              </a:rPr>
              <a:t> re </a:t>
            </a:r>
            <a:r>
              <a:rPr lang="en-US" i="1" dirty="0" err="1">
                <a:effectLst/>
                <a:latin typeface="Arial" panose="020B0604020202020204" pitchFamily="34" charset="0"/>
              </a:rPr>
              <a:t>dolendebis</a:t>
            </a:r>
            <a:r>
              <a:rPr lang="en-US" i="1" dirty="0">
                <a:effectLst/>
                <a:latin typeface="Arial" panose="020B0604020202020204" pitchFamily="34" charset="0"/>
              </a:rPr>
              <a:t> </a:t>
            </a:r>
            <a:r>
              <a:rPr lang="en-US" i="1" dirty="0" err="1">
                <a:effectLst/>
                <a:latin typeface="Arial" panose="020B0604020202020204" pitchFamily="34" charset="0"/>
              </a:rPr>
              <a:t>doluptior</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 re, que </a:t>
            </a:r>
            <a:r>
              <a:rPr lang="en-US" i="1" dirty="0" err="1">
                <a:effectLst/>
                <a:latin typeface="Arial" panose="020B0604020202020204" pitchFamily="34" charset="0"/>
              </a:rPr>
              <a:t>nossum</a:t>
            </a:r>
            <a:r>
              <a:rPr lang="en-US" i="1" dirty="0">
                <a:effectLst/>
                <a:latin typeface="Arial" panose="020B0604020202020204" pitchFamily="34" charset="0"/>
              </a:rPr>
              <a:t> </a:t>
            </a:r>
            <a:r>
              <a:rPr lang="en-US" i="1" dirty="0" err="1">
                <a:effectLst/>
                <a:latin typeface="Arial" panose="020B0604020202020204" pitchFamily="34" charset="0"/>
              </a:rPr>
              <a:t>atustem</a:t>
            </a:r>
            <a:r>
              <a:rPr lang="en-US" i="1" dirty="0">
                <a:effectLst/>
                <a:latin typeface="Arial" panose="020B0604020202020204" pitchFamily="34" charset="0"/>
              </a:rPr>
              <a:t> rem </a:t>
            </a:r>
            <a:r>
              <a:rPr lang="en-US" i="1" dirty="0" err="1">
                <a:effectLst/>
                <a:latin typeface="Arial" panose="020B0604020202020204" pitchFamily="34" charset="0"/>
              </a:rPr>
              <a:t>hil</a:t>
            </a:r>
            <a:r>
              <a:rPr lang="en-US" i="1" dirty="0">
                <a:effectLst/>
                <a:latin typeface="Arial" panose="020B0604020202020204" pitchFamily="34" charset="0"/>
              </a:rPr>
              <a:t> </a:t>
            </a:r>
            <a:r>
              <a:rPr lang="en-US" i="1" dirty="0" err="1">
                <a:effectLst/>
                <a:latin typeface="Arial" panose="020B0604020202020204" pitchFamily="34" charset="0"/>
              </a:rPr>
              <a:t>estorit</a:t>
            </a:r>
            <a:r>
              <a:rPr lang="en-US" i="1" dirty="0">
                <a:effectLst/>
                <a:latin typeface="Arial" panose="020B0604020202020204" pitchFamily="34" charset="0"/>
              </a:rPr>
              <a:t> </a:t>
            </a:r>
            <a:r>
              <a:rPr lang="en-US" i="1" dirty="0" err="1">
                <a:effectLst/>
                <a:latin typeface="Arial" panose="020B0604020202020204" pitchFamily="34" charset="0"/>
              </a:rPr>
              <a:t>atatur</a:t>
            </a:r>
            <a:r>
              <a:rPr lang="en-US" i="1" dirty="0">
                <a:effectLst/>
                <a:latin typeface="Arial" panose="020B0604020202020204" pitchFamily="34" charset="0"/>
              </a:rPr>
              <a:t> </a:t>
            </a:r>
            <a:r>
              <a:rPr lang="en-US" i="1" dirty="0" err="1">
                <a:effectLst/>
                <a:latin typeface="Arial" panose="020B0604020202020204" pitchFamily="34" charset="0"/>
              </a:rPr>
              <a:t>accuptis</a:t>
            </a:r>
            <a:r>
              <a:rPr lang="en-US" i="1" dirty="0">
                <a:effectLst/>
                <a:latin typeface="Arial" panose="020B0604020202020204" pitchFamily="34" charset="0"/>
              </a:rPr>
              <a:t> </a:t>
            </a:r>
            <a:r>
              <a:rPr lang="en-US" i="1" dirty="0" err="1">
                <a:effectLst/>
                <a:latin typeface="Arial" panose="020B0604020202020204" pitchFamily="34" charset="0"/>
              </a:rPr>
              <a:t>accuptur</a:t>
            </a:r>
            <a:r>
              <a:rPr lang="en-US" i="1" dirty="0">
                <a:effectLst/>
                <a:latin typeface="Arial" panose="020B0604020202020204" pitchFamily="34" charset="0"/>
              </a:rPr>
              <a:t>.</a:t>
            </a:r>
            <a:endParaRPr lang="en-US" dirty="0">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dirty="0">
                <a:effectLst/>
                <a:latin typeface="Arial" panose="020B0604020202020204" pitchFamily="34" charset="0"/>
              </a:rPr>
              <a:t>Quote source</a:t>
            </a:r>
            <a:endParaRPr lang="en-US" dirty="0">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Snowflake Migration
2020-06-22</a:t>
            </a:r>
            <a:endParaRPr lang="en-US" dirty="0"/>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4" name="Footer Placeholder 3">
            <a:extLst>
              <a:ext uri="{FF2B5EF4-FFF2-40B4-BE49-F238E27FC236}">
                <a16:creationId xmlns:a16="http://schemas.microsoft.com/office/drawing/2014/main" id="{33CB8F72-8C90-244D-AC80-B711EBB81969}"/>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3" name="Footer Placeholder 2">
            <a:extLst>
              <a:ext uri="{FF2B5EF4-FFF2-40B4-BE49-F238E27FC236}">
                <a16:creationId xmlns:a16="http://schemas.microsoft.com/office/drawing/2014/main" id="{44F9EFAF-6688-DB41-90FF-2CEE6B313358}"/>
              </a:ext>
            </a:extLst>
          </p:cNvPr>
          <p:cNvSpPr>
            <a:spLocks noGrp="1"/>
          </p:cNvSpPr>
          <p:nvPr>
            <p:ph type="ftr" sz="quarter" idx="14"/>
          </p:nvPr>
        </p:nvSpPr>
        <p:spPr/>
        <p:txBody>
          <a:bodyPr/>
          <a:lstStyle/>
          <a:p>
            <a:r>
              <a:rPr lang="en-US"/>
              <a:t>TERADATA – CUSTOMER CONFIDENTIAL
Use pursuant to Customer and Company instructions</a:t>
            </a:r>
          </a:p>
        </p:txBody>
      </p:sp>
      <p:sp>
        <p:nvSpPr>
          <p:cNvPr id="8" name="Date Placeholder 2">
            <a:extLst>
              <a:ext uri="{FF2B5EF4-FFF2-40B4-BE49-F238E27FC236}">
                <a16:creationId xmlns:a16="http://schemas.microsoft.com/office/drawing/2014/main" id="{006348DA-A436-4F43-8607-0E3FA2BCC9BD}"/>
              </a:ext>
            </a:extLst>
          </p:cNvPr>
          <p:cNvSpPr>
            <a:spLocks noGrp="1"/>
          </p:cNvSpPr>
          <p:nvPr>
            <p:ph type="dt" sz="half" idx="21"/>
          </p:nvPr>
        </p:nvSpPr>
        <p:spPr>
          <a:xfrm>
            <a:off x="836735" y="6464699"/>
            <a:ext cx="4793754" cy="123111"/>
          </a:xfrm>
        </p:spPr>
        <p:txBody>
          <a:bodyPr/>
          <a:lstStyle/>
          <a:p>
            <a:r>
              <a:rPr lang="en-US"/>
              <a:t>Snowflake Migration
2020-06-22</a:t>
            </a:r>
            <a:endParaRPr lang="en-US" dirty="0"/>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dirty="0"/>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dirty="0"/>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dirty="0"/>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dirty="0"/>
              <a:t>Analyze dynamic</a:t>
            </a:r>
            <a:br>
              <a:rPr lang="en-US" dirty="0"/>
            </a:br>
            <a:r>
              <a:rPr lang="en-US" dirty="0"/>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dirty="0">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dirty="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dirty="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dirty="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dirty="0">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FE583934-CD99-AD4D-8001-B506CC52885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dirty="0">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dirty="0">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dirty="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Snowflake Migration
2020-06-22</a:t>
            </a:r>
            <a:endParaRPr lang="en-US" dirty="0"/>
          </a:p>
        </p:txBody>
      </p:sp>
      <p:sp>
        <p:nvSpPr>
          <p:cNvPr id="5" name="Footer Placeholder 4">
            <a:extLst>
              <a:ext uri="{FF2B5EF4-FFF2-40B4-BE49-F238E27FC236}">
                <a16:creationId xmlns:a16="http://schemas.microsoft.com/office/drawing/2014/main" id="{B7395ACB-7C89-5444-945F-D80D6E75F639}"/>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dirty="0"/>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1</a:t>
            </a:r>
            <a:br>
              <a:rPr lang="en-US" sz="1600" dirty="0">
                <a:solidFill>
                  <a:srgbClr val="3C3C3B"/>
                </a:solidFill>
              </a:rPr>
            </a:br>
            <a:r>
              <a:rPr lang="en-US" sz="1600" dirty="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2</a:t>
            </a:r>
            <a:br>
              <a:rPr lang="en-US" sz="1600" dirty="0">
                <a:solidFill>
                  <a:srgbClr val="3C3C3B"/>
                </a:solidFill>
              </a:rPr>
            </a:br>
            <a:r>
              <a:rPr lang="en-US" sz="1600" dirty="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3</a:t>
            </a:r>
            <a:br>
              <a:rPr lang="en-US" sz="1600" dirty="0">
                <a:solidFill>
                  <a:srgbClr val="3C3C3B"/>
                </a:solidFill>
              </a:rPr>
            </a:br>
            <a:r>
              <a:rPr lang="en-US" sz="1600" dirty="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4</a:t>
            </a:r>
            <a:br>
              <a:rPr lang="en-US" sz="1600" dirty="0">
                <a:solidFill>
                  <a:srgbClr val="3C3C3B"/>
                </a:solidFill>
              </a:rPr>
            </a:br>
            <a:r>
              <a:rPr lang="en-US" sz="1600" dirty="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dirty="0">
                <a:solidFill>
                  <a:srgbClr val="3C3C3B"/>
                </a:solidFill>
              </a:rPr>
              <a:t>Subject 5</a:t>
            </a:r>
            <a:br>
              <a:rPr lang="en-US" sz="1600" dirty="0">
                <a:solidFill>
                  <a:srgbClr val="3C3C3B"/>
                </a:solidFill>
              </a:rPr>
            </a:br>
            <a:r>
              <a:rPr lang="en-US" sz="1600" dirty="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dirty="0"/>
              <a:t>Information here</a:t>
            </a:r>
            <a:br>
              <a:rPr lang="en-US" dirty="0"/>
            </a:br>
            <a:r>
              <a:rPr lang="en-US" dirty="0"/>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dirty="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dirty="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dirty="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dirty="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CA99F116-FD16-524A-810B-34508F770976}"/>
              </a:ext>
            </a:extLst>
          </p:cNvPr>
          <p:cNvSpPr>
            <a:spLocks noGrp="1"/>
          </p:cNvSpPr>
          <p:nvPr>
            <p:ph type="ftr" sz="quarter" idx="22"/>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3" name="Footer Placeholder 3">
            <a:extLst>
              <a:ext uri="{FF2B5EF4-FFF2-40B4-BE49-F238E27FC236}">
                <a16:creationId xmlns:a16="http://schemas.microsoft.com/office/drawing/2014/main" id="{2DF8A1AB-7097-E341-9FDA-3D978FDC1009}"/>
              </a:ext>
            </a:extLst>
          </p:cNvPr>
          <p:cNvSpPr>
            <a:spLocks noGrp="1"/>
          </p:cNvSpPr>
          <p:nvPr>
            <p:ph type="ftr" sz="quarter" idx="3"/>
          </p:nvPr>
        </p:nvSpPr>
        <p:spPr>
          <a:xfrm>
            <a:off x="3787882" y="6636401"/>
            <a:ext cx="4114800" cy="221599"/>
          </a:xfrm>
          <a:prstGeom prst="rect">
            <a:avLst/>
          </a:prstGeom>
        </p:spPr>
        <p:txBody>
          <a:bodyPr vert="horz" lIns="0" tIns="0" rIns="0" bIns="0" rtlCol="0" anchor="ctr">
            <a:spAutoFit/>
          </a:bodyPr>
          <a:lstStyle>
            <a:lvl1pPr algn="ctr">
              <a:lnSpc>
                <a:spcPct val="90000"/>
              </a:lnSpc>
              <a:defRPr lang="en-US" sz="800">
                <a:solidFill>
                  <a:schemeClr val="bg1"/>
                </a:solidFill>
              </a:defRPr>
            </a:lvl1pPr>
          </a:lstStyle>
          <a:p>
            <a:r>
              <a:rPr lang="en-US"/>
              <a:t>TERADATA – CUSTOMER CONFIDENTIAL
Use pursuant to Customer and Company instructions</a:t>
            </a:r>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
        <p:nvSpPr>
          <p:cNvPr id="11" name="TextBox 10">
            <a:extLst>
              <a:ext uri="{FF2B5EF4-FFF2-40B4-BE49-F238E27FC236}">
                <a16:creationId xmlns:a16="http://schemas.microsoft.com/office/drawing/2014/main" id="{494A9D79-04A5-4649-86CA-3737D7C3C48F}"/>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©2020 Teradata</a:t>
            </a:r>
            <a:endParaRPr lang="en-US" sz="1000" b="1" dirty="0">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dirty="0"/>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Snowflake Migration
2020-06-22</a:t>
            </a:r>
            <a:endParaRPr lang="en-US" dirty="0"/>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E2D68E5A-268D-3542-9D2F-078B5C83548B}"/>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8440810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33481185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1876056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7384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31371557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64467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006417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2385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20830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32211604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3250506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D4700E54-A270-304C-9F06-0170477EE4E5}"/>
              </a:ext>
            </a:extLst>
          </p:cNvPr>
          <p:cNvSpPr>
            <a:spLocks noGrp="1"/>
          </p:cNvSpPr>
          <p:nvPr>
            <p:ph type="ftr" sz="quarter" idx="19"/>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7937278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6355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704691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383928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9191088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32546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969906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71897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42129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23991439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4166442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5" y="2057401"/>
            <a:ext cx="6986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75DF894D-FD27-DF47-B80A-2CF13B8CFFD8}"/>
              </a:ext>
            </a:extLst>
          </p:cNvPr>
          <p:cNvSpPr>
            <a:spLocks noGrp="1"/>
          </p:cNvSpPr>
          <p:nvPr>
            <p:ph type="ftr" sz="quarter" idx="17"/>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01234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722144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7029143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0092209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1707310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6806331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2335847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20239772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20105916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13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Snowflake Migration
2020-06-22</a:t>
            </a:r>
            <a:endParaRPr lang="en-US" dirty="0"/>
          </a:p>
        </p:txBody>
      </p:sp>
      <p:sp>
        <p:nvSpPr>
          <p:cNvPr id="4" name="Footer Placeholder 3">
            <a:extLst>
              <a:ext uri="{FF2B5EF4-FFF2-40B4-BE49-F238E27FC236}">
                <a16:creationId xmlns:a16="http://schemas.microsoft.com/office/drawing/2014/main" id="{121C8FEB-7D9B-E149-BFAF-F0B290E7EEF5}"/>
              </a:ext>
            </a:extLst>
          </p:cNvPr>
          <p:cNvSpPr>
            <a:spLocks noGrp="1"/>
          </p:cNvSpPr>
          <p:nvPr>
            <p:ph type="ftr" sz="quarter" idx="16"/>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dirty="0"/>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F357C516-A728-9245-A0E3-28DD3610CB67}"/>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D534AC13-A52D-8944-BF79-D253E6A1DF89}"/>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Snowflake Migration
2020-06-22</a:t>
            </a:r>
            <a:endParaRPr lang="en-US" dirty="0"/>
          </a:p>
        </p:txBody>
      </p:sp>
      <p:sp>
        <p:nvSpPr>
          <p:cNvPr id="3" name="Footer Placeholder 2">
            <a:extLst>
              <a:ext uri="{FF2B5EF4-FFF2-40B4-BE49-F238E27FC236}">
                <a16:creationId xmlns:a16="http://schemas.microsoft.com/office/drawing/2014/main" id="{B3A668E6-139F-3D48-A4A3-4108FEE53525}"/>
              </a:ext>
            </a:extLst>
          </p:cNvPr>
          <p:cNvSpPr>
            <a:spLocks noGrp="1"/>
          </p:cNvSpPr>
          <p:nvPr>
            <p:ph type="ftr" sz="quarter" idx="11"/>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836735" y="6464699"/>
            <a:ext cx="4793754" cy="123111"/>
          </a:xfrm>
          <a:prstGeom prst="rect">
            <a:avLst/>
          </a:prstGeom>
        </p:spPr>
        <p:txBody>
          <a:bodyPr vert="horz" wrap="square" lIns="0" tIns="0" rIns="0" bIns="0" rtlCol="0" anchor="ctr">
            <a:spAutoFit/>
          </a:bodyPr>
          <a:lstStyle>
            <a:lvl1pPr algn="l">
              <a:defRPr sz="800">
                <a:solidFill>
                  <a:schemeClr val="tx1">
                    <a:lumMod val="60000"/>
                    <a:lumOff val="40000"/>
                  </a:schemeClr>
                </a:solidFill>
              </a:defRPr>
            </a:lvl1pPr>
          </a:lstStyle>
          <a:p>
            <a:r>
              <a:rPr lang="en-US"/>
              <a:t>Snowflake Migration
2020-06-22</a:t>
            </a:r>
            <a:endParaRPr lang="en-US" dirty="0"/>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Footer Placeholder 3">
            <a:extLst>
              <a:ext uri="{FF2B5EF4-FFF2-40B4-BE49-F238E27FC236}">
                <a16:creationId xmlns:a16="http://schemas.microsoft.com/office/drawing/2014/main" id="{019916F1-9722-6644-9488-28BB509D9DB7}"/>
              </a:ext>
            </a:extLst>
          </p:cNvPr>
          <p:cNvSpPr>
            <a:spLocks noGrp="1"/>
          </p:cNvSpPr>
          <p:nvPr>
            <p:ph type="ftr" sz="quarter" idx="3"/>
          </p:nvPr>
        </p:nvSpPr>
        <p:spPr>
          <a:xfrm>
            <a:off x="3787882" y="6420720"/>
            <a:ext cx="4114800" cy="221599"/>
          </a:xfrm>
          <a:prstGeom prst="rect">
            <a:avLst/>
          </a:prstGeom>
        </p:spPr>
        <p:txBody>
          <a:bodyPr vert="horz" lIns="0" tIns="0" rIns="0" bIns="0" rtlCol="0" anchor="ctr">
            <a:spAutoFit/>
          </a:bodyPr>
          <a:lstStyle>
            <a:lvl1pPr algn="ctr">
              <a:lnSpc>
                <a:spcPct val="90000"/>
              </a:lnSpc>
              <a:defRPr lang="en-US" sz="800">
                <a:solidFill>
                  <a:schemeClr val="tx1">
                    <a:lumMod val="60000"/>
                    <a:lumOff val="40000"/>
                  </a:schemeClr>
                </a:solidFill>
              </a:defRPr>
            </a:lvl1pPr>
          </a:lstStyle>
          <a:p>
            <a:r>
              <a:rPr lang="en-US"/>
              <a:t>TERADATA – CUSTOMER CONFIDENTIAL
Use pursuant to Customer and Company instructions</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4133" userDrawn="1">
          <p15:clr>
            <a:srgbClr val="F26B43"/>
          </p15:clr>
        </p15:guide>
        <p15:guide id="28"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2537782673"/>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 id="2147483815" r:id="rId18"/>
    <p:sldLayoutId id="2147483816" r:id="rId19"/>
    <p:sldLayoutId id="2147483817" r:id="rId20"/>
    <p:sldLayoutId id="2147483818" r:id="rId21"/>
    <p:sldLayoutId id="2147483819" r:id="rId22"/>
    <p:sldLayoutId id="2147483820" r:id="rId23"/>
    <p:sldLayoutId id="2147483821" r:id="rId24"/>
    <p:sldLayoutId id="2147483822" r:id="rId25"/>
    <p:sldLayoutId id="2147483823" r:id="rId26"/>
    <p:sldLayoutId id="2147483824" r:id="rId27"/>
    <p:sldLayoutId id="2147483825" r:id="rId28"/>
    <p:sldLayoutId id="2147483826"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ocs.snowflake.com/en/user-guide/data-load-considerations-plan.html#dedicating-separate-warehouses-to-load-and-query-operations" TargetMode="External"/><Relationship Id="rId3" Type="http://schemas.openxmlformats.org/officeDocument/2006/relationships/hyperlink" Target="https://docs.snowflake.com/en/user-guide/warehouses-considerations.html#how-does-query-composition-impact-warehouse-processing" TargetMode="External"/><Relationship Id="rId7" Type="http://schemas.openxmlformats.org/officeDocument/2006/relationships/hyperlink" Target="https://docs.snowflake.com/en/user-guide/data-load-considerations-prepare.html#general-file-sizing-recommendations" TargetMode="External"/><Relationship Id="rId2" Type="http://schemas.openxmlformats.org/officeDocument/2006/relationships/hyperlink" Target="https://gigaom.com/report/data-warehouse-cloud-benchmark/" TargetMode="External"/><Relationship Id="rId1" Type="http://schemas.openxmlformats.org/officeDocument/2006/relationships/slideLayout" Target="../slideLayouts/slideLayout8.xml"/><Relationship Id="rId6" Type="http://schemas.openxmlformats.org/officeDocument/2006/relationships/hyperlink" Target="https://docs.snowflake.com/en/user-guide/table-considerations.html#referential-integrity-constraints" TargetMode="External"/><Relationship Id="rId5" Type="http://schemas.openxmlformats.org/officeDocument/2006/relationships/hyperlink" Target="https://docs.snowflake.com/en/user-guide/warehouses-considerations.html#selecting-an-initial-warehouse-size" TargetMode="External"/><Relationship Id="rId4" Type="http://schemas.openxmlformats.org/officeDocument/2006/relationships/hyperlink" Target="https://docs.snowflake.com/en/user-guide/warehouses-considerations.html#warehouse-resizing-improves-performa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57F-E46C-D740-B6E5-0ACBBBC38537}"/>
              </a:ext>
            </a:extLst>
          </p:cNvPr>
          <p:cNvSpPr>
            <a:spLocks noGrp="1"/>
          </p:cNvSpPr>
          <p:nvPr>
            <p:ph type="title"/>
          </p:nvPr>
        </p:nvSpPr>
        <p:spPr/>
        <p:txBody>
          <a:bodyPr/>
          <a:lstStyle/>
          <a:p>
            <a:r>
              <a:rPr lang="en-US" dirty="0"/>
              <a:t>From Snowflake Documentation</a:t>
            </a:r>
          </a:p>
        </p:txBody>
      </p:sp>
      <p:sp>
        <p:nvSpPr>
          <p:cNvPr id="6" name="Date Placeholder 5">
            <a:extLst>
              <a:ext uri="{FF2B5EF4-FFF2-40B4-BE49-F238E27FC236}">
                <a16:creationId xmlns:a16="http://schemas.microsoft.com/office/drawing/2014/main" id="{48462EBE-5975-B640-BF8C-FECC10AE153B}"/>
              </a:ext>
            </a:extLst>
          </p:cNvPr>
          <p:cNvSpPr>
            <a:spLocks noGrp="1"/>
          </p:cNvSpPr>
          <p:nvPr>
            <p:ph type="dt" sz="half" idx="14"/>
          </p:nvPr>
        </p:nvSpPr>
        <p:spPr/>
        <p:txBody>
          <a:bodyPr/>
          <a:lstStyle/>
          <a:p>
            <a:r>
              <a:rPr lang="en-US"/>
              <a:t>Snowflake Migration
2020-06-22</a:t>
            </a:r>
            <a:endParaRPr lang="en-US" dirty="0"/>
          </a:p>
        </p:txBody>
      </p:sp>
      <p:sp>
        <p:nvSpPr>
          <p:cNvPr id="8" name="Content Placeholder 7">
            <a:extLst>
              <a:ext uri="{FF2B5EF4-FFF2-40B4-BE49-F238E27FC236}">
                <a16:creationId xmlns:a16="http://schemas.microsoft.com/office/drawing/2014/main" id="{E93D92EE-0D29-2749-8184-B1B06AD5723B}"/>
              </a:ext>
            </a:extLst>
          </p:cNvPr>
          <p:cNvSpPr>
            <a:spLocks noGrp="1"/>
          </p:cNvSpPr>
          <p:nvPr>
            <p:ph sz="quarter" idx="16"/>
          </p:nvPr>
        </p:nvSpPr>
        <p:spPr>
          <a:xfrm>
            <a:off x="587374" y="1412914"/>
            <a:ext cx="5364609" cy="4797386"/>
          </a:xfrm>
        </p:spPr>
        <p:txBody>
          <a:bodyPr/>
          <a:lstStyle/>
          <a:p>
            <a:pPr lvl="0"/>
            <a:r>
              <a:rPr lang="en-US" sz="1300" dirty="0"/>
              <a:t>Snowflake’s </a:t>
            </a:r>
            <a:r>
              <a:rPr lang="en-US" sz="1300" dirty="0">
                <a:hlinkClick r:id="rId2"/>
              </a:rPr>
              <a:t>multi-cluster option is quite expensive as costs multiply rapidly</a:t>
            </a:r>
            <a:r>
              <a:rPr lang="en-US" sz="1300" dirty="0"/>
              <a:t> when multiple clusters are employed. … If users hit Snowflake with a high volume of concurrent query requests Snowflake will spin up an additional four clusters to handle the workload. This would spike the cost to $320 per hour.</a:t>
            </a:r>
          </a:p>
          <a:p>
            <a:pPr lvl="0"/>
            <a:r>
              <a:rPr lang="en-US" sz="1300" dirty="0"/>
              <a:t>The following </a:t>
            </a:r>
            <a:r>
              <a:rPr lang="en-US" sz="1300" dirty="0">
                <a:hlinkClick r:id="rId3"/>
              </a:rPr>
              <a:t>two points on this link</a:t>
            </a:r>
            <a:r>
              <a:rPr lang="en-US" sz="1300" dirty="0"/>
              <a:t> mention that there are no indexes in Snowflake and filtering the data has impact on the overall query performance. More JOINs impact Snowflake query performance.</a:t>
            </a:r>
          </a:p>
          <a:p>
            <a:pPr lvl="1"/>
            <a:r>
              <a:rPr lang="en-US" sz="1300" dirty="0"/>
              <a:t>The overall size of the tables being queried has more impact than the number of rows.</a:t>
            </a:r>
          </a:p>
          <a:p>
            <a:pPr lvl="1"/>
            <a:r>
              <a:rPr lang="en-US" sz="1300" dirty="0"/>
              <a:t>Query filtering using predicates has an impact on processing, as does the number of joins/tables in the query.</a:t>
            </a:r>
          </a:p>
          <a:p>
            <a:pPr lvl="0"/>
            <a:r>
              <a:rPr lang="en-US" sz="1300" dirty="0"/>
              <a:t>Decreasing the size of a running warehouse removes servers from the warehouse. When the servers are removed, </a:t>
            </a:r>
            <a:r>
              <a:rPr lang="en-US" sz="1300" dirty="0">
                <a:hlinkClick r:id="rId4"/>
              </a:rPr>
              <a:t>the cache associated with the servers is dropped, which can impact performance</a:t>
            </a:r>
            <a:r>
              <a:rPr lang="en-US" sz="1300" dirty="0"/>
              <a:t>. </a:t>
            </a:r>
          </a:p>
          <a:p>
            <a:r>
              <a:rPr lang="en-US" sz="1300" dirty="0"/>
              <a:t>A larger system </a:t>
            </a:r>
            <a:r>
              <a:rPr lang="en-US" sz="1300" dirty="0">
                <a:hlinkClick r:id="rId5"/>
              </a:rPr>
              <a:t>doesn’t necessarily result in better performance</a:t>
            </a:r>
            <a:r>
              <a:rPr lang="en-US" sz="1300" dirty="0"/>
              <a:t>.</a:t>
            </a:r>
          </a:p>
        </p:txBody>
      </p:sp>
      <p:sp>
        <p:nvSpPr>
          <p:cNvPr id="13" name="Content Placeholder 12">
            <a:extLst>
              <a:ext uri="{FF2B5EF4-FFF2-40B4-BE49-F238E27FC236}">
                <a16:creationId xmlns:a16="http://schemas.microsoft.com/office/drawing/2014/main" id="{A4EEAA74-8E9F-2044-AB58-7960F50B29C8}"/>
              </a:ext>
            </a:extLst>
          </p:cNvPr>
          <p:cNvSpPr>
            <a:spLocks noGrp="1"/>
          </p:cNvSpPr>
          <p:nvPr>
            <p:ph sz="quarter" idx="17"/>
          </p:nvPr>
        </p:nvSpPr>
        <p:spPr>
          <a:xfrm>
            <a:off x="6095999" y="1412776"/>
            <a:ext cx="5364609" cy="4796965"/>
          </a:xfrm>
        </p:spPr>
        <p:txBody>
          <a:bodyPr/>
          <a:lstStyle/>
          <a:p>
            <a:r>
              <a:rPr lang="en-US" sz="1300" dirty="0"/>
              <a:t>If queries are not served by </a:t>
            </a:r>
            <a:r>
              <a:rPr lang="en-US" sz="1300" dirty="0">
                <a:hlinkClick r:id="rId3"/>
              </a:rPr>
              <a:t>the cache the performance is much slower</a:t>
            </a:r>
            <a:r>
              <a:rPr lang="en-US" sz="1300" dirty="0"/>
              <a:t>.</a:t>
            </a:r>
          </a:p>
          <a:p>
            <a:pPr lvl="0"/>
            <a:r>
              <a:rPr lang="en-US" sz="1300" dirty="0"/>
              <a:t>Referential </a:t>
            </a:r>
            <a:r>
              <a:rPr lang="en-US" sz="1300" dirty="0">
                <a:hlinkClick r:id="rId6"/>
              </a:rPr>
              <a:t>integrity cannot be enforced</a:t>
            </a:r>
            <a:r>
              <a:rPr lang="en-US" sz="1300" dirty="0"/>
              <a:t>.</a:t>
            </a:r>
          </a:p>
          <a:p>
            <a:pPr lvl="0"/>
            <a:r>
              <a:rPr lang="en-US" sz="1300" dirty="0"/>
              <a:t>Files need to be prepared before loading. </a:t>
            </a:r>
            <a:r>
              <a:rPr lang="en-US" sz="1300" dirty="0">
                <a:hlinkClick r:id="rId7"/>
              </a:rPr>
              <a:t>To optimize the number of parallel operations for a load, we recommend aiming to produce data files roughly 10 MB to 100 MB in size compressed. Aggregate smaller files to minimize the processing overhead for each file. Split larger files into a greater number of smaller files to distribute the load among the servers in an active warehouse.</a:t>
            </a:r>
            <a:endParaRPr lang="en-US" sz="1300" dirty="0"/>
          </a:p>
          <a:p>
            <a:pPr lvl="0"/>
            <a:r>
              <a:rPr lang="en-US" sz="1300" dirty="0"/>
              <a:t>Streaming </a:t>
            </a:r>
            <a:r>
              <a:rPr lang="en-US" sz="1300" dirty="0">
                <a:hlinkClick r:id="rId7"/>
              </a:rPr>
              <a:t>using Snowpipe has extra cost.</a:t>
            </a:r>
            <a:endParaRPr lang="en-US" sz="1300" dirty="0"/>
          </a:p>
          <a:p>
            <a:pPr lvl="0"/>
            <a:r>
              <a:rPr lang="en-US" sz="1300" dirty="0"/>
              <a:t>Snowflake cannot offer sophisticated workload management, instead they recommend spinning up news clusters which increases overall costs. </a:t>
            </a:r>
            <a:r>
              <a:rPr lang="en-US" sz="1300" dirty="0">
                <a:hlinkClick r:id="rId8"/>
              </a:rPr>
              <a:t>Loading large data sets can affect query performance. We recommend dedicating separate warehouses for loading and querying operations to optimize performance for each.</a:t>
            </a:r>
            <a:endParaRPr lang="en-US" sz="1300" dirty="0"/>
          </a:p>
        </p:txBody>
      </p:sp>
      <p:sp>
        <p:nvSpPr>
          <p:cNvPr id="5" name="Footer Placeholder 4">
            <a:extLst>
              <a:ext uri="{FF2B5EF4-FFF2-40B4-BE49-F238E27FC236}">
                <a16:creationId xmlns:a16="http://schemas.microsoft.com/office/drawing/2014/main" id="{3B9735E1-69C4-3E47-9D71-56AE30B507EF}"/>
              </a:ext>
            </a:extLst>
          </p:cNvPr>
          <p:cNvSpPr>
            <a:spLocks noGrp="1"/>
          </p:cNvSpPr>
          <p:nvPr>
            <p:ph type="ftr" sz="quarter" idx="18"/>
          </p:nvPr>
        </p:nvSpPr>
        <p:spPr/>
        <p:txBody>
          <a:bodyPr/>
          <a:lstStyle/>
          <a:p>
            <a:r>
              <a:rPr lang="en-US"/>
              <a:t>TERADATA – CUSTOMER CONFIDENTIAL
Use pursuant to Customer and Company instructions</a:t>
            </a:r>
          </a:p>
        </p:txBody>
      </p:sp>
    </p:spTree>
    <p:extLst>
      <p:ext uri="{BB962C8B-B14F-4D97-AF65-F5344CB8AC3E}">
        <p14:creationId xmlns:p14="http://schemas.microsoft.com/office/powerpoint/2010/main" val="271913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Gaps in Snowflake - Blockers to Successful Migration </a:t>
            </a:r>
          </a:p>
        </p:txBody>
      </p:sp>
      <p:sp>
        <p:nvSpPr>
          <p:cNvPr id="6" name="Date Placeholder 5">
            <a:extLst>
              <a:ext uri="{FF2B5EF4-FFF2-40B4-BE49-F238E27FC236}">
                <a16:creationId xmlns:a16="http://schemas.microsoft.com/office/drawing/2014/main" id="{C4CE6B1B-A5F6-1049-82B5-C9F07FAE674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Snowflake Migration
2020-06-22</a:t>
            </a:r>
            <a:endParaRPr kumimoji="0" lang="en-US" sz="800" b="0" i="0" u="none" strike="noStrike" kern="1200" cap="none" spc="0" normalizeH="0" baseline="0" noProof="0" dirty="0">
              <a:ln>
                <a:noFill/>
              </a:ln>
              <a:solidFill>
                <a:srgbClr val="6B767D">
                  <a:lumMod val="60000"/>
                  <a:lumOff val="40000"/>
                </a:srgbClr>
              </a:solidFill>
              <a:effectLst/>
              <a:uLnTx/>
              <a:uFillTx/>
              <a:latin typeface="Arial" panose="020B0604020202020204"/>
              <a:ea typeface="+mn-ea"/>
              <a:cs typeface="+mn-cs"/>
            </a:endParaRPr>
          </a:p>
        </p:txBody>
      </p:sp>
      <p:sp>
        <p:nvSpPr>
          <p:cNvPr id="5" name="Footer Placeholder 4">
            <a:extLst>
              <a:ext uri="{FF2B5EF4-FFF2-40B4-BE49-F238E27FC236}">
                <a16:creationId xmlns:a16="http://schemas.microsoft.com/office/drawing/2014/main" id="{60FDF5EE-F5ED-114E-9BB1-33CDFA3E261E}"/>
              </a:ext>
            </a:extLst>
          </p:cNvPr>
          <p:cNvSpPr>
            <a:spLocks noGrp="1"/>
          </p:cNvSpPr>
          <p:nvPr>
            <p:ph type="ftr" sz="quarter" idx="11"/>
          </p:nvPr>
        </p:nvSpPr>
        <p:spPr>
          <a:xfrm>
            <a:off x="3788899" y="6374638"/>
            <a:ext cx="4114800" cy="221599"/>
          </a:xfrm>
        </p:spPr>
        <p: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solidFill>
                  <a:srgbClr val="6B767D">
                    <a:lumMod val="60000"/>
                    <a:lumOff val="40000"/>
                  </a:srgbClr>
                </a:solidFill>
                <a:effectLst/>
                <a:uLnTx/>
                <a:uFillTx/>
                <a:latin typeface="Arial" panose="020B0604020202020204"/>
                <a:ea typeface="+mn-ea"/>
                <a:cs typeface="+mn-cs"/>
              </a:rPr>
              <a:t>TERADATA – CUSTOMER CONFIDENTIAL
Use pursuant to Customer and Company instructions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rPr>
                <a:t>`</a:t>
              </a: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3934555" y="2344268"/>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7176120" y="2345404"/>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2986270" y="1736137"/>
            <a:ext cx="2358801" cy="38485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flipV="1">
            <a:off x="2807208" y="3008315"/>
            <a:ext cx="1009790" cy="774953"/>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623392" y="1866310"/>
            <a:ext cx="2068743" cy="873654"/>
            <a:chOff x="852617" y="1672397"/>
            <a:chExt cx="2201335" cy="1026621"/>
          </a:xfrm>
        </p:grpSpPr>
        <p:sp>
          <p:nvSpPr>
            <p:cNvPr id="110" name="TextBox 109">
              <a:extLst>
                <a:ext uri="{FF2B5EF4-FFF2-40B4-BE49-F238E27FC236}">
                  <a16:creationId xmlns:a16="http://schemas.microsoft.com/office/drawing/2014/main" id="{E06D6F74-C049-E840-9572-4F0A5D52923E}"/>
                </a:ext>
              </a:extLst>
            </p:cNvPr>
            <p:cNvSpPr txBox="1"/>
            <p:nvPr/>
          </p:nvSpPr>
          <p:spPr>
            <a:xfrm>
              <a:off x="868347" y="1939522"/>
              <a:ext cx="2185605" cy="7594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val:dat_snowflake_indextype.csv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52617" y="1672397"/>
              <a:ext cx="2002264" cy="3978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00722" y="2911130"/>
            <a:ext cx="3491669" cy="2814916"/>
            <a:chOff x="698895" y="1658403"/>
            <a:chExt cx="2736759" cy="2814916"/>
          </a:xfrm>
        </p:grpSpPr>
        <p:sp>
          <p:nvSpPr>
            <p:cNvPr id="113" name="TextBox 112">
              <a:extLst>
                <a:ext uri="{FF2B5EF4-FFF2-40B4-BE49-F238E27FC236}">
                  <a16:creationId xmlns:a16="http://schemas.microsoft.com/office/drawing/2014/main" id="{ED21D0F4-3A0F-7B4D-BB5E-7ED8D2615F35}"/>
                </a:ext>
              </a:extLst>
            </p:cNvPr>
            <p:cNvSpPr txBox="1"/>
            <p:nvPr/>
          </p:nvSpPr>
          <p:spPr>
            <a:xfrm>
              <a:off x="698895" y="1980329"/>
              <a:ext cx="2736759" cy="249299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[1:2]}} SET tables out of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val:dat_snowflake_table_multiset.csv</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{{val:dat_snowflake_usage_per_type.csv[1:2]}}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Global Temporary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[1:2]}} Join Indexes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
              </a:r>
              <a:r>
                <a:rPr kumimoji="0" lang="en-US"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at_snowflake_tablekind.csv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[1:3]}} Queue Tables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[1:9]}}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Tables with Identity Columns</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91040" y="1658403"/>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328536" y="5001485"/>
            <a:ext cx="2781382" cy="1718827"/>
            <a:chOff x="642967" y="1646497"/>
            <a:chExt cx="2436333" cy="1718827"/>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1384995"/>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Check Column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[1:3]}}</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Primary Key Constraints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val:dat_snowflake_constrainttype.csv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Foreign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217822" y="1655504"/>
            <a:ext cx="2782834" cy="891426"/>
            <a:chOff x="812462" y="1646497"/>
            <a:chExt cx="2185605" cy="1214168"/>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88033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val:dat_dbobject_count_per_column_format.csv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a:t>
              </a:r>
              <a:r>
                <a:rPr kumimoji="0" lang="en-IN"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itchFamily="34" charset="0"/>
                </a:rPr>
                <a:t> Column Formats</a:t>
              </a: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238987" y="2848280"/>
            <a:ext cx="2519672" cy="2248403"/>
            <a:chOff x="812462" y="1755009"/>
            <a:chExt cx="2196525" cy="1473639"/>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57802"/>
              <a:ext cx="2185605" cy="1270846"/>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[1:3]}}  PPI Defined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t>
              </a:r>
              <a:r>
                <a:rPr kumimoji="0" lang="en-IN" sz="1200" b="0" i="0" u="none" strike="noStrike" kern="1200" cap="none" spc="0" normalizeH="0" baseline="0" noProof="0" dirty="0" err="1">
                  <a:ln>
                    <a:noFill/>
                  </a:ln>
                  <a:solidFill>
                    <a:srgbClr val="384951"/>
                  </a:solidFill>
                  <a:effectLst/>
                  <a:uLnTx/>
                  <a:uFillTx/>
                  <a:latin typeface="Arial" pitchFamily="34" charset="0"/>
                  <a:ea typeface="+mn-ea"/>
                  <a:cs typeface="Arial" pitchFamily="34" charset="0"/>
                </a:rPr>
                <a:t>val:dat_snowflake_indextype.csv</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[1:4]}} Secondary Indexes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nl-NL"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{{val:dat_snowflake_usage_per_type.csv[1:3]}}</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total indexes used </a:t>
              </a:r>
              <a:r>
                <a:rPr kumimoji="0" lang="nl-NL"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{{val:dat_snowflake_usage_per_type.csv[1:4]}}</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times in the workload</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23382" y="1755009"/>
              <a:ext cx="2185605" cy="2029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590251"/>
            <a:ext cx="2211083" cy="3380820"/>
            <a:chOff x="786984" y="1646497"/>
            <a:chExt cx="2211083" cy="3380820"/>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3046988"/>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_col_types.csv[1:2]}}</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INTERVAL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[1:3]}}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PERIOD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[1:4]}}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NUMBER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[1:5]}}</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BLOB &gt; 8MB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[1:6]}} </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CLOB &gt; 16MB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[1:7]}}</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XML/JSON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a:t>
              </a:r>
              <a:r>
                <a:rPr kumimoji="0" lang="en-US" sz="1200" b="0" i="0" u="none" strike="noStrike" kern="1200" cap="none" spc="0" normalizeH="0" baseline="0" noProof="0" dirty="0" err="1">
                  <a:ln>
                    <a:noFill/>
                  </a:ln>
                  <a:solidFill>
                    <a:srgbClr val="384951"/>
                  </a:solidFill>
                  <a:effectLst/>
                  <a:uLnTx/>
                  <a:uFillTx/>
                  <a:latin typeface="Arial" panose="020B0604020202020204" pitchFamily="34" charset="0"/>
                  <a:ea typeface="+mn-ea"/>
                  <a:cs typeface="Arial" panose="020B0604020202020204" pitchFamily="34" charset="0"/>
                </a:rPr>
                <a:t>val:dat_snowflake_col_types.csv</a:t>
              </a:r>
              <a:r>
                <a:rPr kumimoji="0" lang="en-US" sz="1200" b="0" i="0" u="none" strike="noStrike" kern="1200" cap="none" spc="0" normalizeH="0" baseline="0" noProof="0" dirty="0">
                  <a:ln>
                    <a:noFill/>
                  </a:ln>
                  <a:solidFill>
                    <a:srgbClr val="384951"/>
                  </a:solidFill>
                  <a:effectLst/>
                  <a:uLnTx/>
                  <a:uFillTx/>
                  <a:latin typeface="Arial" panose="020B0604020202020204" pitchFamily="34" charset="0"/>
                  <a:ea typeface="+mn-ea"/>
                  <a:cs typeface="Arial" panose="020B0604020202020204" pitchFamily="34" charset="0"/>
                </a:rPr>
                <a:t>[1:8]}}</a:t>
              </a: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 Geospatial</a:t>
              </a: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299455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01</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06</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05</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04</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03</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rPr>
              <a:t>02</a:t>
            </a:r>
            <a:endParaRPr kumimoji="0" lang="en-IN" sz="1400" b="1" i="0" u="none" strike="noStrike" kern="1200" cap="none" spc="0" normalizeH="0" baseline="0" noProof="0" dirty="0">
              <a:ln>
                <a:noFill/>
              </a:ln>
              <a:solidFill>
                <a:srgbClr val="FFFFFF"/>
              </a:solidFill>
              <a:effectLst/>
              <a:uLnTx/>
              <a:uFillTx/>
              <a:latin typeface="Arial" pitchFamily="34" charset="0"/>
              <a:ea typeface="+mn-ea"/>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Primary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266372" cy="1443238"/>
            <a:chOff x="812462" y="1646497"/>
            <a:chExt cx="2742410" cy="1443238"/>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2074072"/>
              <a:ext cx="2742410" cy="1015663"/>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SET tables enforce uniqueness automatically, absence of this capability will require moving this complex logic to ETL.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Table Structures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Constraints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 allows you to control data type precision and if not handled properly in the ETL logic can cause reconciliation issues.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Column Formatting</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Partitioning &amp; Indexes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200" b="0"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rPr>
                <a:t>Special Data Types</a:t>
              </a:r>
              <a:endParaRPr kumimoji="0" lang="en-IN" sz="1600" b="1" i="0" u="none" strike="noStrike" kern="1200" cap="none" spc="0" normalizeH="0" baseline="0" noProof="0" dirty="0">
                <a:ln>
                  <a:noFill/>
                </a:ln>
                <a:solidFill>
                  <a:srgbClr val="384951"/>
                </a:solidFill>
                <a:effectLst/>
                <a:uLnTx/>
                <a:uFillTx/>
                <a:latin typeface="Arial" pitchFamily="34" charset="0"/>
                <a:ea typeface="+mn-ea"/>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69" name="Elbow Connector 68">
            <a:extLst>
              <a:ext uri="{FF2B5EF4-FFF2-40B4-BE49-F238E27FC236}">
                <a16:creationId xmlns:a16="http://schemas.microsoft.com/office/drawing/2014/main" id="{10B2E8EE-8AF3-3349-AA6C-3D7FC8A44DA6}"/>
              </a:ext>
            </a:extLst>
          </p:cNvPr>
          <p:cNvCxnSpPr>
            <a:cxnSpLocks/>
          </p:cNvCxnSpPr>
          <p:nvPr/>
        </p:nvCxnSpPr>
        <p:spPr>
          <a:xfrm flipV="1">
            <a:off x="2505055" y="3008314"/>
            <a:ext cx="1311943" cy="273261"/>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0586005"/>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 Mikael 16-9 - 2020-01-08 - 0.6.pptx" id="{C1F71C0E-837F-2D4F-989B-8A24D5CF9C08}" vid="{1137370E-E9F2-804F-B3B7-F676BA8547F1}"/>
    </a:ext>
  </a:extLst>
</a:theme>
</file>

<file path=ppt/theme/theme2.xml><?xml version="1.0" encoding="utf-8"?>
<a:theme xmlns:a="http://schemas.openxmlformats.org/drawingml/2006/main" name="1_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FE317AB703A0449742DE406C676985" ma:contentTypeVersion="" ma:contentTypeDescription="Create a new document." ma:contentTypeScope="" ma:versionID="075a0df9327dac238a362fa612ce7c78">
  <xsd:schema xmlns:xsd="http://www.w3.org/2001/XMLSchema" xmlns:xs="http://www.w3.org/2001/XMLSchema" xmlns:p="http://schemas.microsoft.com/office/2006/metadata/properties" xmlns:ns2="dfcad76c-8265-44a7-8256-4938e7b2ebda" xmlns:ns3="cb8bf1fc-3ac3-4ad2-bdcd-c166d58421a5" targetNamespace="http://schemas.microsoft.com/office/2006/metadata/properties" ma:root="true" ma:fieldsID="77d1d37617f2da2848f03c1ae57996a7" ns2:_="" ns3:_="">
    <xsd:import namespace="dfcad76c-8265-44a7-8256-4938e7b2ebda"/>
    <xsd:import namespace="cb8bf1fc-3ac3-4ad2-bdcd-c166d58421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cad76c-8265-44a7-8256-4938e7b2eb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8bf1fc-3ac3-4ad2-bdcd-c166d5842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903BAE-DDAE-402D-98CC-A6F112A5C0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BD97C68-B59E-41E1-B6CE-FF954F133065}">
  <ds:schemaRefs>
    <ds:schemaRef ds:uri="http://schemas.microsoft.com/sharepoint/v3/contenttype/forms"/>
  </ds:schemaRefs>
</ds:datastoreItem>
</file>

<file path=customXml/itemProps3.xml><?xml version="1.0" encoding="utf-8"?>
<ds:datastoreItem xmlns:ds="http://schemas.openxmlformats.org/officeDocument/2006/customXml" ds:itemID="{C19435C9-137C-432D-9CF9-8A130E755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fcad76c-8265-44a7-8256-4938e7b2ebda"/>
    <ds:schemaRef ds:uri="cb8bf1fc-3ac3-4ad2-bdcd-c166d58421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Theme1</Template>
  <TotalTime>264</TotalTime>
  <Words>1147</Words>
  <Application>Microsoft Office PowerPoint</Application>
  <PresentationFormat>Widescreen</PresentationFormat>
  <Paragraphs>79</Paragraphs>
  <Slides>3</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System Font Regular</vt:lpstr>
      <vt:lpstr>Theme1</vt:lpstr>
      <vt:lpstr>1_Theme1</vt:lpstr>
      <vt:lpstr>From Snowflake Documentation</vt:lpstr>
      <vt:lpstr>Gaps in Snowflake - Blockers to Successful Migration </vt:lpstr>
      <vt:lpstr>Business Impacts of Gaps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Kjaerulff, Mikael C</dc:creator>
  <cp:lastModifiedBy>Mascaros, Jose</cp:lastModifiedBy>
  <cp:revision>64</cp:revision>
  <dcterms:created xsi:type="dcterms:W3CDTF">2020-06-22T08:08:24Z</dcterms:created>
  <dcterms:modified xsi:type="dcterms:W3CDTF">2020-10-20T19:02:42Z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0x0101003CFE317AB703A0449742DE406C676985</vt:lpwstr>
  </property>
</Properties>
</file>