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18"/>
  </p:notesMasterIdLst>
  <p:sldIdLst>
    <p:sldId id="256" r:id="rId5"/>
    <p:sldId id="2139117316" r:id="rId6"/>
    <p:sldId id="277" r:id="rId7"/>
    <p:sldId id="278" r:id="rId8"/>
    <p:sldId id="2139117324" r:id="rId9"/>
    <p:sldId id="2139117325" r:id="rId10"/>
    <p:sldId id="2139117326" r:id="rId11"/>
    <p:sldId id="2139117320" r:id="rId12"/>
    <p:sldId id="2139117323" r:id="rId13"/>
    <p:sldId id="310" r:id="rId14"/>
    <p:sldId id="311" r:id="rId15"/>
    <p:sldId id="213911732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181717"/>
    <a:srgbClr val="394851"/>
    <a:srgbClr val="898C92"/>
    <a:srgbClr val="F3753F"/>
    <a:srgbClr val="00B2B2"/>
    <a:srgbClr val="16A3CC"/>
    <a:srgbClr val="737373"/>
    <a:srgbClr val="394951"/>
    <a:srgbClr val="FFC7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EA573-D06C-424C-9CF2-F4441A246B38}" v="23" dt="2020-07-29T09:22:38.873"/>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848" autoAdjust="0"/>
  </p:normalViewPr>
  <p:slideViewPr>
    <p:cSldViewPr snapToGrid="0">
      <p:cViewPr varScale="1">
        <p:scale>
          <a:sx n="72" d="100"/>
          <a:sy n="72" d="100"/>
        </p:scale>
        <p:origin x="282" y="66"/>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FAQ\Projects\Configuration\US\Mercado%20Libre\Resultados\ML_Consumption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FAQ\Projects\Configuration\US\Mercado%20Libre\Resultados\ML_Quota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Data Traffic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'1'!$B$1</c:f>
              <c:strCache>
                <c:ptCount val="1"/>
                <c:pt idx="0">
                  <c:v>Inbound</c:v>
                </c:pt>
              </c:strCache>
            </c:strRef>
          </c:tx>
          <c:spPr>
            <a:ln w="28575" cap="rnd">
              <a:solidFill>
                <a:schemeClr val="accent1"/>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'1'!$B$2:$B$90</c:f>
              <c:numCache>
                <c:formatCode>#0.00;[Red]"-"#0.00</c:formatCode>
                <c:ptCount val="89"/>
                <c:pt idx="0">
                  <c:v>1132154216</c:v>
                </c:pt>
                <c:pt idx="1">
                  <c:v>1005579584</c:v>
                </c:pt>
                <c:pt idx="2">
                  <c:v>746196662</c:v>
                </c:pt>
                <c:pt idx="3">
                  <c:v>1126143827</c:v>
                </c:pt>
                <c:pt idx="4">
                  <c:v>1165174202</c:v>
                </c:pt>
                <c:pt idx="5">
                  <c:v>1183845134</c:v>
                </c:pt>
                <c:pt idx="6">
                  <c:v>1142833847</c:v>
                </c:pt>
                <c:pt idx="7">
                  <c:v>1144741777</c:v>
                </c:pt>
                <c:pt idx="8">
                  <c:v>1054874461</c:v>
                </c:pt>
                <c:pt idx="9">
                  <c:v>796223433</c:v>
                </c:pt>
                <c:pt idx="10">
                  <c:v>889610972</c:v>
                </c:pt>
                <c:pt idx="11">
                  <c:v>1043491002</c:v>
                </c:pt>
                <c:pt idx="12">
                  <c:v>1195257030</c:v>
                </c:pt>
                <c:pt idx="13">
                  <c:v>1204219372</c:v>
                </c:pt>
                <c:pt idx="14">
                  <c:v>877561891</c:v>
                </c:pt>
                <c:pt idx="15">
                  <c:v>1085578037</c:v>
                </c:pt>
                <c:pt idx="16">
                  <c:v>734455816</c:v>
                </c:pt>
                <c:pt idx="17">
                  <c:v>1056063140</c:v>
                </c:pt>
                <c:pt idx="18">
                  <c:v>1783770510</c:v>
                </c:pt>
                <c:pt idx="19">
                  <c:v>1507027057</c:v>
                </c:pt>
                <c:pt idx="20">
                  <c:v>1294953834</c:v>
                </c:pt>
                <c:pt idx="21">
                  <c:v>1559061773</c:v>
                </c:pt>
                <c:pt idx="22">
                  <c:v>955817039</c:v>
                </c:pt>
                <c:pt idx="23">
                  <c:v>749336146</c:v>
                </c:pt>
                <c:pt idx="24">
                  <c:v>996672844</c:v>
                </c:pt>
                <c:pt idx="25">
                  <c:v>1223403122</c:v>
                </c:pt>
                <c:pt idx="26">
                  <c:v>1392385018</c:v>
                </c:pt>
                <c:pt idx="27">
                  <c:v>1169938468</c:v>
                </c:pt>
                <c:pt idx="28">
                  <c:v>1274159016</c:v>
                </c:pt>
                <c:pt idx="29">
                  <c:v>1239419026</c:v>
                </c:pt>
                <c:pt idx="30">
                  <c:v>919530518</c:v>
                </c:pt>
                <c:pt idx="31">
                  <c:v>1138729430</c:v>
                </c:pt>
                <c:pt idx="32">
                  <c:v>1420558340</c:v>
                </c:pt>
                <c:pt idx="33">
                  <c:v>1213174035</c:v>
                </c:pt>
                <c:pt idx="34">
                  <c:v>1302796171</c:v>
                </c:pt>
                <c:pt idx="35">
                  <c:v>1398462209</c:v>
                </c:pt>
                <c:pt idx="36">
                  <c:v>1174572153</c:v>
                </c:pt>
                <c:pt idx="37">
                  <c:v>1321414411</c:v>
                </c:pt>
                <c:pt idx="38">
                  <c:v>1296758106</c:v>
                </c:pt>
                <c:pt idx="39">
                  <c:v>1187327122</c:v>
                </c:pt>
                <c:pt idx="40">
                  <c:v>1235779815</c:v>
                </c:pt>
                <c:pt idx="41">
                  <c:v>1331140571</c:v>
                </c:pt>
                <c:pt idx="42">
                  <c:v>1251498735</c:v>
                </c:pt>
                <c:pt idx="43">
                  <c:v>1076142777</c:v>
                </c:pt>
                <c:pt idx="44">
                  <c:v>941725795</c:v>
                </c:pt>
                <c:pt idx="45">
                  <c:v>1050768845</c:v>
                </c:pt>
                <c:pt idx="46">
                  <c:v>1291195625</c:v>
                </c:pt>
                <c:pt idx="47">
                  <c:v>1557514181</c:v>
                </c:pt>
                <c:pt idx="48">
                  <c:v>1517517955</c:v>
                </c:pt>
                <c:pt idx="49">
                  <c:v>1590846475</c:v>
                </c:pt>
                <c:pt idx="50">
                  <c:v>1388899198</c:v>
                </c:pt>
                <c:pt idx="51">
                  <c:v>1069089205</c:v>
                </c:pt>
                <c:pt idx="52">
                  <c:v>1114914874</c:v>
                </c:pt>
                <c:pt idx="53">
                  <c:v>1418315045</c:v>
                </c:pt>
                <c:pt idx="54">
                  <c:v>1357590288</c:v>
                </c:pt>
                <c:pt idx="55">
                  <c:v>1400504830</c:v>
                </c:pt>
                <c:pt idx="56">
                  <c:v>1242617209</c:v>
                </c:pt>
                <c:pt idx="57">
                  <c:v>1184530116</c:v>
                </c:pt>
                <c:pt idx="58">
                  <c:v>939783161</c:v>
                </c:pt>
                <c:pt idx="59">
                  <c:v>1143968690</c:v>
                </c:pt>
                <c:pt idx="60">
                  <c:v>1287144535</c:v>
                </c:pt>
                <c:pt idx="61">
                  <c:v>1310776056</c:v>
                </c:pt>
                <c:pt idx="62">
                  <c:v>1282655901</c:v>
                </c:pt>
                <c:pt idx="63">
                  <c:v>1237772006</c:v>
                </c:pt>
                <c:pt idx="64">
                  <c:v>1077906689</c:v>
                </c:pt>
                <c:pt idx="65">
                  <c:v>943549924</c:v>
                </c:pt>
                <c:pt idx="66">
                  <c:v>1132512171</c:v>
                </c:pt>
                <c:pt idx="67">
                  <c:v>1248217063</c:v>
                </c:pt>
                <c:pt idx="68">
                  <c:v>1343365657</c:v>
                </c:pt>
                <c:pt idx="69">
                  <c:v>2250021191</c:v>
                </c:pt>
                <c:pt idx="70">
                  <c:v>1350676135</c:v>
                </c:pt>
                <c:pt idx="71">
                  <c:v>1149946980</c:v>
                </c:pt>
                <c:pt idx="72">
                  <c:v>966156743</c:v>
                </c:pt>
                <c:pt idx="73">
                  <c:v>1145525313</c:v>
                </c:pt>
                <c:pt idx="74">
                  <c:v>1253527225</c:v>
                </c:pt>
                <c:pt idx="75">
                  <c:v>1341877159</c:v>
                </c:pt>
                <c:pt idx="76">
                  <c:v>1238594589</c:v>
                </c:pt>
                <c:pt idx="77">
                  <c:v>1281821155</c:v>
                </c:pt>
                <c:pt idx="78">
                  <c:v>1106275392</c:v>
                </c:pt>
                <c:pt idx="79">
                  <c:v>913822806</c:v>
                </c:pt>
                <c:pt idx="80">
                  <c:v>1182842951</c:v>
                </c:pt>
                <c:pt idx="81">
                  <c:v>1341426098</c:v>
                </c:pt>
                <c:pt idx="82">
                  <c:v>1352952051</c:v>
                </c:pt>
                <c:pt idx="83">
                  <c:v>1287919431</c:v>
                </c:pt>
                <c:pt idx="84">
                  <c:v>1378532895</c:v>
                </c:pt>
                <c:pt idx="85">
                  <c:v>1185051883</c:v>
                </c:pt>
                <c:pt idx="86">
                  <c:v>920784899</c:v>
                </c:pt>
                <c:pt idx="87">
                  <c:v>1378373277</c:v>
                </c:pt>
                <c:pt idx="88">
                  <c:v>1558410651</c:v>
                </c:pt>
              </c:numCache>
            </c:numRef>
          </c:val>
          <c:smooth val="0"/>
          <c:extLst>
            <c:ext xmlns:c16="http://schemas.microsoft.com/office/drawing/2014/chart" uri="{C3380CC4-5D6E-409C-BE32-E72D297353CC}">
              <c16:uniqueId val="{00000000-51CA-4261-B8E1-460D7CB2B222}"/>
            </c:ext>
          </c:extLst>
        </c:ser>
        <c:ser>
          <c:idx val="1"/>
          <c:order val="1"/>
          <c:tx>
            <c:strRef>
              <c:f>'1'!$C$1</c:f>
              <c:strCache>
                <c:ptCount val="1"/>
                <c:pt idx="0">
                  <c:v>Outbound</c:v>
                </c:pt>
              </c:strCache>
            </c:strRef>
          </c:tx>
          <c:spPr>
            <a:ln w="28575" cap="rnd">
              <a:solidFill>
                <a:schemeClr val="accent2"/>
              </a:solidFill>
              <a:round/>
            </a:ln>
            <a:effectLst/>
          </c:spPr>
          <c:marker>
            <c:symbol val="none"/>
          </c:marker>
          <c:cat>
            <c:numRef>
              <c:f>'1'!$A$2:$A$90</c:f>
              <c:numCache>
                <c:formatCode>yyyy\-mm\-dd</c:formatCode>
                <c:ptCount val="89"/>
                <c:pt idx="0">
                  <c:v>43987</c:v>
                </c:pt>
                <c:pt idx="1">
                  <c:v>43988</c:v>
                </c:pt>
                <c:pt idx="2">
                  <c:v>43989</c:v>
                </c:pt>
                <c:pt idx="3">
                  <c:v>43990</c:v>
                </c:pt>
                <c:pt idx="4">
                  <c:v>43991</c:v>
                </c:pt>
                <c:pt idx="5">
                  <c:v>43992</c:v>
                </c:pt>
                <c:pt idx="6">
                  <c:v>43993</c:v>
                </c:pt>
                <c:pt idx="7">
                  <c:v>43994</c:v>
                </c:pt>
                <c:pt idx="8">
                  <c:v>43995</c:v>
                </c:pt>
                <c:pt idx="9">
                  <c:v>43996</c:v>
                </c:pt>
                <c:pt idx="10">
                  <c:v>43997</c:v>
                </c:pt>
                <c:pt idx="11">
                  <c:v>43998</c:v>
                </c:pt>
                <c:pt idx="12">
                  <c:v>43999</c:v>
                </c:pt>
                <c:pt idx="13">
                  <c:v>44000</c:v>
                </c:pt>
                <c:pt idx="14">
                  <c:v>44001</c:v>
                </c:pt>
                <c:pt idx="15">
                  <c:v>44002</c:v>
                </c:pt>
                <c:pt idx="16">
                  <c:v>44003</c:v>
                </c:pt>
                <c:pt idx="17">
                  <c:v>44004</c:v>
                </c:pt>
                <c:pt idx="18">
                  <c:v>44005</c:v>
                </c:pt>
                <c:pt idx="19">
                  <c:v>44006</c:v>
                </c:pt>
                <c:pt idx="20">
                  <c:v>44007</c:v>
                </c:pt>
                <c:pt idx="21">
                  <c:v>44008</c:v>
                </c:pt>
                <c:pt idx="22">
                  <c:v>44009</c:v>
                </c:pt>
                <c:pt idx="23">
                  <c:v>44010</c:v>
                </c:pt>
                <c:pt idx="24">
                  <c:v>44011</c:v>
                </c:pt>
                <c:pt idx="25">
                  <c:v>44012</c:v>
                </c:pt>
                <c:pt idx="26">
                  <c:v>44013</c:v>
                </c:pt>
                <c:pt idx="27">
                  <c:v>44014</c:v>
                </c:pt>
                <c:pt idx="28">
                  <c:v>44015</c:v>
                </c:pt>
                <c:pt idx="29">
                  <c:v>44016</c:v>
                </c:pt>
                <c:pt idx="30">
                  <c:v>44017</c:v>
                </c:pt>
                <c:pt idx="31">
                  <c:v>44018</c:v>
                </c:pt>
                <c:pt idx="32">
                  <c:v>44019</c:v>
                </c:pt>
                <c:pt idx="33">
                  <c:v>44020</c:v>
                </c:pt>
                <c:pt idx="34">
                  <c:v>44021</c:v>
                </c:pt>
                <c:pt idx="35">
                  <c:v>44022</c:v>
                </c:pt>
                <c:pt idx="36">
                  <c:v>44023</c:v>
                </c:pt>
                <c:pt idx="37">
                  <c:v>44024</c:v>
                </c:pt>
                <c:pt idx="38">
                  <c:v>44025</c:v>
                </c:pt>
                <c:pt idx="39">
                  <c:v>44026</c:v>
                </c:pt>
                <c:pt idx="40">
                  <c:v>44027</c:v>
                </c:pt>
                <c:pt idx="41">
                  <c:v>44028</c:v>
                </c:pt>
                <c:pt idx="42">
                  <c:v>44029</c:v>
                </c:pt>
                <c:pt idx="43">
                  <c:v>44030</c:v>
                </c:pt>
                <c:pt idx="44">
                  <c:v>44031</c:v>
                </c:pt>
                <c:pt idx="45">
                  <c:v>44032</c:v>
                </c:pt>
                <c:pt idx="46">
                  <c:v>44033</c:v>
                </c:pt>
                <c:pt idx="47">
                  <c:v>44034</c:v>
                </c:pt>
                <c:pt idx="48">
                  <c:v>44035</c:v>
                </c:pt>
                <c:pt idx="49">
                  <c:v>44036</c:v>
                </c:pt>
                <c:pt idx="50">
                  <c:v>44037</c:v>
                </c:pt>
                <c:pt idx="51">
                  <c:v>44038</c:v>
                </c:pt>
                <c:pt idx="52">
                  <c:v>44039</c:v>
                </c:pt>
                <c:pt idx="53">
                  <c:v>44040</c:v>
                </c:pt>
                <c:pt idx="54">
                  <c:v>44041</c:v>
                </c:pt>
                <c:pt idx="55">
                  <c:v>44042</c:v>
                </c:pt>
                <c:pt idx="56">
                  <c:v>44043</c:v>
                </c:pt>
                <c:pt idx="57">
                  <c:v>44044</c:v>
                </c:pt>
                <c:pt idx="58">
                  <c:v>44045</c:v>
                </c:pt>
                <c:pt idx="59">
                  <c:v>44046</c:v>
                </c:pt>
                <c:pt idx="60">
                  <c:v>44047</c:v>
                </c:pt>
                <c:pt idx="61">
                  <c:v>44048</c:v>
                </c:pt>
                <c:pt idx="62">
                  <c:v>44049</c:v>
                </c:pt>
                <c:pt idx="63">
                  <c:v>44050</c:v>
                </c:pt>
                <c:pt idx="64">
                  <c:v>44051</c:v>
                </c:pt>
                <c:pt idx="65">
                  <c:v>44052</c:v>
                </c:pt>
                <c:pt idx="66">
                  <c:v>44053</c:v>
                </c:pt>
                <c:pt idx="67">
                  <c:v>44054</c:v>
                </c:pt>
                <c:pt idx="68">
                  <c:v>44055</c:v>
                </c:pt>
                <c:pt idx="69">
                  <c:v>44056</c:v>
                </c:pt>
                <c:pt idx="70">
                  <c:v>44057</c:v>
                </c:pt>
                <c:pt idx="71">
                  <c:v>44058</c:v>
                </c:pt>
                <c:pt idx="72">
                  <c:v>44059</c:v>
                </c:pt>
                <c:pt idx="73">
                  <c:v>44060</c:v>
                </c:pt>
                <c:pt idx="74">
                  <c:v>44061</c:v>
                </c:pt>
                <c:pt idx="75">
                  <c:v>44062</c:v>
                </c:pt>
                <c:pt idx="76">
                  <c:v>44063</c:v>
                </c:pt>
                <c:pt idx="77">
                  <c:v>44064</c:v>
                </c:pt>
                <c:pt idx="78">
                  <c:v>44065</c:v>
                </c:pt>
                <c:pt idx="79">
                  <c:v>44066</c:v>
                </c:pt>
                <c:pt idx="80">
                  <c:v>44067</c:v>
                </c:pt>
                <c:pt idx="81">
                  <c:v>44068</c:v>
                </c:pt>
                <c:pt idx="82">
                  <c:v>44069</c:v>
                </c:pt>
                <c:pt idx="83">
                  <c:v>44070</c:v>
                </c:pt>
                <c:pt idx="84">
                  <c:v>44071</c:v>
                </c:pt>
                <c:pt idx="85">
                  <c:v>44072</c:v>
                </c:pt>
                <c:pt idx="86">
                  <c:v>44073</c:v>
                </c:pt>
                <c:pt idx="87">
                  <c:v>44074</c:v>
                </c:pt>
                <c:pt idx="88">
                  <c:v>44075</c:v>
                </c:pt>
              </c:numCache>
            </c:numRef>
          </c:cat>
          <c:val>
            <c:numRef>
              <c:f>'1'!$C$2:$C$90</c:f>
              <c:numCache>
                <c:formatCode>#0.00;[Red]"-"#0.00</c:formatCode>
                <c:ptCount val="89"/>
                <c:pt idx="0">
                  <c:v>4324296287</c:v>
                </c:pt>
                <c:pt idx="1">
                  <c:v>3692014491</c:v>
                </c:pt>
                <c:pt idx="2">
                  <c:v>3953718564</c:v>
                </c:pt>
                <c:pt idx="3">
                  <c:v>4607231869</c:v>
                </c:pt>
                <c:pt idx="4">
                  <c:v>5176510167</c:v>
                </c:pt>
                <c:pt idx="5">
                  <c:v>4245691591</c:v>
                </c:pt>
                <c:pt idx="6">
                  <c:v>4435458420</c:v>
                </c:pt>
                <c:pt idx="7">
                  <c:v>4524260533</c:v>
                </c:pt>
                <c:pt idx="8">
                  <c:v>4094977304</c:v>
                </c:pt>
                <c:pt idx="9">
                  <c:v>4209931181</c:v>
                </c:pt>
                <c:pt idx="10">
                  <c:v>7061913716</c:v>
                </c:pt>
                <c:pt idx="11">
                  <c:v>9193881642</c:v>
                </c:pt>
                <c:pt idx="12">
                  <c:v>9180254299</c:v>
                </c:pt>
                <c:pt idx="13">
                  <c:v>6525268342</c:v>
                </c:pt>
                <c:pt idx="14">
                  <c:v>3879665908</c:v>
                </c:pt>
                <c:pt idx="15">
                  <c:v>2320796823</c:v>
                </c:pt>
                <c:pt idx="16">
                  <c:v>4297959506</c:v>
                </c:pt>
                <c:pt idx="17">
                  <c:v>5112057583</c:v>
                </c:pt>
                <c:pt idx="18">
                  <c:v>5198435971</c:v>
                </c:pt>
                <c:pt idx="19">
                  <c:v>4178239712</c:v>
                </c:pt>
                <c:pt idx="20">
                  <c:v>4487189348</c:v>
                </c:pt>
                <c:pt idx="21">
                  <c:v>4554026937</c:v>
                </c:pt>
                <c:pt idx="22">
                  <c:v>4282375143</c:v>
                </c:pt>
                <c:pt idx="23">
                  <c:v>4438175659</c:v>
                </c:pt>
                <c:pt idx="24">
                  <c:v>6022877242</c:v>
                </c:pt>
                <c:pt idx="25">
                  <c:v>5141890514</c:v>
                </c:pt>
                <c:pt idx="26">
                  <c:v>4564516277</c:v>
                </c:pt>
                <c:pt idx="27">
                  <c:v>5412926768</c:v>
                </c:pt>
                <c:pt idx="28">
                  <c:v>4659625285</c:v>
                </c:pt>
                <c:pt idx="29">
                  <c:v>4662307461</c:v>
                </c:pt>
                <c:pt idx="30">
                  <c:v>4635874820</c:v>
                </c:pt>
                <c:pt idx="31">
                  <c:v>4361415562</c:v>
                </c:pt>
                <c:pt idx="32">
                  <c:v>4907477165</c:v>
                </c:pt>
                <c:pt idx="33">
                  <c:v>4918325263</c:v>
                </c:pt>
                <c:pt idx="34">
                  <c:v>4234631156</c:v>
                </c:pt>
                <c:pt idx="35">
                  <c:v>4056439423</c:v>
                </c:pt>
                <c:pt idx="36">
                  <c:v>4127189938</c:v>
                </c:pt>
                <c:pt idx="37">
                  <c:v>4093584723</c:v>
                </c:pt>
                <c:pt idx="38">
                  <c:v>4488940806</c:v>
                </c:pt>
                <c:pt idx="39">
                  <c:v>4547840398</c:v>
                </c:pt>
                <c:pt idx="40">
                  <c:v>4807789894</c:v>
                </c:pt>
                <c:pt idx="41">
                  <c:v>4540521781</c:v>
                </c:pt>
                <c:pt idx="42">
                  <c:v>5456072565</c:v>
                </c:pt>
                <c:pt idx="43">
                  <c:v>4199499332</c:v>
                </c:pt>
                <c:pt idx="44">
                  <c:v>5590715566</c:v>
                </c:pt>
                <c:pt idx="45">
                  <c:v>4870350199</c:v>
                </c:pt>
                <c:pt idx="46">
                  <c:v>5748929446</c:v>
                </c:pt>
                <c:pt idx="47">
                  <c:v>5219939801</c:v>
                </c:pt>
                <c:pt idx="48">
                  <c:v>6224353621</c:v>
                </c:pt>
                <c:pt idx="49">
                  <c:v>9047444963</c:v>
                </c:pt>
                <c:pt idx="50">
                  <c:v>10153658683</c:v>
                </c:pt>
                <c:pt idx="51">
                  <c:v>8393377110</c:v>
                </c:pt>
                <c:pt idx="52">
                  <c:v>7036543269</c:v>
                </c:pt>
                <c:pt idx="53">
                  <c:v>7132446426</c:v>
                </c:pt>
                <c:pt idx="54">
                  <c:v>6359561885</c:v>
                </c:pt>
                <c:pt idx="55">
                  <c:v>13180230104</c:v>
                </c:pt>
                <c:pt idx="56">
                  <c:v>12415225242</c:v>
                </c:pt>
                <c:pt idx="57">
                  <c:v>12724757146</c:v>
                </c:pt>
                <c:pt idx="58">
                  <c:v>12754661909</c:v>
                </c:pt>
                <c:pt idx="59">
                  <c:v>12212677900</c:v>
                </c:pt>
                <c:pt idx="60">
                  <c:v>12283292706</c:v>
                </c:pt>
                <c:pt idx="61">
                  <c:v>6388726134</c:v>
                </c:pt>
                <c:pt idx="62">
                  <c:v>5339596148</c:v>
                </c:pt>
                <c:pt idx="63">
                  <c:v>5076315562</c:v>
                </c:pt>
                <c:pt idx="64">
                  <c:v>4664488940</c:v>
                </c:pt>
                <c:pt idx="65">
                  <c:v>4617543052</c:v>
                </c:pt>
                <c:pt idx="66">
                  <c:v>5051722072</c:v>
                </c:pt>
                <c:pt idx="67">
                  <c:v>4771367025</c:v>
                </c:pt>
                <c:pt idx="68">
                  <c:v>4723039538</c:v>
                </c:pt>
                <c:pt idx="69">
                  <c:v>4820486307</c:v>
                </c:pt>
                <c:pt idx="70">
                  <c:v>6177068218</c:v>
                </c:pt>
                <c:pt idx="71">
                  <c:v>7997818256</c:v>
                </c:pt>
                <c:pt idx="72">
                  <c:v>8129483506</c:v>
                </c:pt>
                <c:pt idx="73">
                  <c:v>5667324046</c:v>
                </c:pt>
                <c:pt idx="74">
                  <c:v>4745423097</c:v>
                </c:pt>
                <c:pt idx="75">
                  <c:v>5143181569</c:v>
                </c:pt>
                <c:pt idx="76">
                  <c:v>4840936978</c:v>
                </c:pt>
                <c:pt idx="77">
                  <c:v>4779555970</c:v>
                </c:pt>
                <c:pt idx="78">
                  <c:v>4832431574</c:v>
                </c:pt>
                <c:pt idx="79">
                  <c:v>4841963471</c:v>
                </c:pt>
                <c:pt idx="80">
                  <c:v>4787032324</c:v>
                </c:pt>
                <c:pt idx="81">
                  <c:v>5288316412</c:v>
                </c:pt>
                <c:pt idx="82">
                  <c:v>5020335286</c:v>
                </c:pt>
                <c:pt idx="83">
                  <c:v>4616274318</c:v>
                </c:pt>
                <c:pt idx="84">
                  <c:v>5270793237</c:v>
                </c:pt>
                <c:pt idx="85">
                  <c:v>4887586799</c:v>
                </c:pt>
                <c:pt idx="86">
                  <c:v>4554329458</c:v>
                </c:pt>
                <c:pt idx="87">
                  <c:v>5062442626</c:v>
                </c:pt>
                <c:pt idx="88">
                  <c:v>5045330272</c:v>
                </c:pt>
              </c:numCache>
            </c:numRef>
          </c:val>
          <c:smooth val="0"/>
          <c:extLst>
            <c:ext xmlns:c16="http://schemas.microsoft.com/office/drawing/2014/chart" uri="{C3380CC4-5D6E-409C-BE32-E72D297353CC}">
              <c16:uniqueId val="{00000001-51CA-4261-B8E1-460D7CB2B222}"/>
            </c:ext>
          </c:extLst>
        </c:ser>
        <c:dLbls>
          <c:showLegendKey val="0"/>
          <c:showVal val="0"/>
          <c:showCatName val="0"/>
          <c:showSerName val="0"/>
          <c:showPercent val="0"/>
          <c:showBubbleSize val="0"/>
        </c:dLbls>
        <c:smooth val="0"/>
        <c:axId val="335736544"/>
        <c:axId val="335734904"/>
      </c:lineChart>
      <c:dateAx>
        <c:axId val="335736544"/>
        <c:scaling>
          <c:orientation val="minMax"/>
        </c:scaling>
        <c:delete val="0"/>
        <c:axPos val="b"/>
        <c:numFmt formatCode="yyyy\-mm\-dd"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4904"/>
        <c:crosses val="autoZero"/>
        <c:auto val="1"/>
        <c:lblOffset val="100"/>
        <c:baseTimeUnit val="days"/>
      </c:dateAx>
      <c:valAx>
        <c:axId val="335734904"/>
        <c:scaling>
          <c:orientation val="minMax"/>
        </c:scaling>
        <c:delete val="0"/>
        <c:axPos val="l"/>
        <c:majorGridlines>
          <c:spPr>
            <a:ln w="9525" cap="flat" cmpd="sng" algn="ctr">
              <a:solidFill>
                <a:schemeClr val="tx1">
                  <a:lumMod val="15000"/>
                  <a:lumOff val="85000"/>
                </a:schemeClr>
              </a:solidFill>
              <a:round/>
            </a:ln>
            <a:effectLst/>
          </c:spPr>
        </c:majorGridlines>
        <c:numFmt formatCode="#0.00;[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5736544"/>
        <c:crosses val="autoZero"/>
        <c:crossBetween val="between"/>
        <c:dispUnits>
          <c:builtInUnit val="b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Terabytes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[ML_Consumption1.xlsx]2!PivotTable3</c:name>
    <c:fmtId val="3"/>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'2'!$O$2</c:f>
              <c:strCache>
                <c:ptCount val="1"/>
                <c:pt idx="0">
                  <c:v>Total Daily Queries</c:v>
                </c:pt>
              </c:strCache>
            </c:strRef>
          </c:tx>
          <c:spPr>
            <a:ln w="28575" cap="rnd">
              <a:solidFill>
                <a:schemeClr val="accent1"/>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'2'!$O$3:$O$122</c:f>
              <c:numCache>
                <c:formatCode>#,##0</c:formatCode>
                <c:ptCount val="119"/>
                <c:pt idx="0">
                  <c:v>2207398</c:v>
                </c:pt>
                <c:pt idx="1">
                  <c:v>2375883</c:v>
                </c:pt>
                <c:pt idx="2">
                  <c:v>2748643</c:v>
                </c:pt>
                <c:pt idx="3">
                  <c:v>5069502</c:v>
                </c:pt>
                <c:pt idx="4">
                  <c:v>4984586</c:v>
                </c:pt>
                <c:pt idx="5">
                  <c:v>3016581</c:v>
                </c:pt>
                <c:pt idx="6">
                  <c:v>3225971</c:v>
                </c:pt>
                <c:pt idx="7">
                  <c:v>2926121</c:v>
                </c:pt>
                <c:pt idx="8">
                  <c:v>2950358</c:v>
                </c:pt>
                <c:pt idx="9">
                  <c:v>3274270</c:v>
                </c:pt>
                <c:pt idx="10">
                  <c:v>5211966</c:v>
                </c:pt>
                <c:pt idx="11">
                  <c:v>4612120</c:v>
                </c:pt>
                <c:pt idx="12">
                  <c:v>2662767</c:v>
                </c:pt>
                <c:pt idx="13">
                  <c:v>3061863</c:v>
                </c:pt>
                <c:pt idx="14">
                  <c:v>2381932</c:v>
                </c:pt>
                <c:pt idx="15">
                  <c:v>2202074</c:v>
                </c:pt>
                <c:pt idx="16">
                  <c:v>2138124</c:v>
                </c:pt>
                <c:pt idx="17">
                  <c:v>5009471</c:v>
                </c:pt>
                <c:pt idx="18">
                  <c:v>4176106</c:v>
                </c:pt>
                <c:pt idx="19">
                  <c:v>3214737</c:v>
                </c:pt>
                <c:pt idx="20">
                  <c:v>2323920</c:v>
                </c:pt>
                <c:pt idx="21">
                  <c:v>2185513</c:v>
                </c:pt>
                <c:pt idx="22">
                  <c:v>2296491</c:v>
                </c:pt>
                <c:pt idx="23">
                  <c:v>2778995</c:v>
                </c:pt>
                <c:pt idx="24">
                  <c:v>5568070</c:v>
                </c:pt>
                <c:pt idx="25">
                  <c:v>3748356</c:v>
                </c:pt>
                <c:pt idx="26">
                  <c:v>2193018</c:v>
                </c:pt>
                <c:pt idx="27">
                  <c:v>2196901</c:v>
                </c:pt>
                <c:pt idx="28">
                  <c:v>2009984</c:v>
                </c:pt>
                <c:pt idx="29">
                  <c:v>2827187</c:v>
                </c:pt>
                <c:pt idx="30">
                  <c:v>3161237</c:v>
                </c:pt>
                <c:pt idx="31">
                  <c:v>4815824</c:v>
                </c:pt>
                <c:pt idx="32">
                  <c:v>3540914</c:v>
                </c:pt>
                <c:pt idx="33">
                  <c:v>2809892</c:v>
                </c:pt>
                <c:pt idx="34">
                  <c:v>2083250</c:v>
                </c:pt>
                <c:pt idx="35">
                  <c:v>1980455</c:v>
                </c:pt>
                <c:pt idx="36">
                  <c:v>2122545</c:v>
                </c:pt>
                <c:pt idx="37">
                  <c:v>3543460</c:v>
                </c:pt>
                <c:pt idx="38">
                  <c:v>4965715</c:v>
                </c:pt>
                <c:pt idx="39">
                  <c:v>5149892</c:v>
                </c:pt>
                <c:pt idx="40">
                  <c:v>4006890</c:v>
                </c:pt>
                <c:pt idx="41">
                  <c:v>1855587</c:v>
                </c:pt>
                <c:pt idx="42">
                  <c:v>1917256</c:v>
                </c:pt>
                <c:pt idx="43">
                  <c:v>2216150</c:v>
                </c:pt>
                <c:pt idx="44">
                  <c:v>1476118</c:v>
                </c:pt>
                <c:pt idx="45">
                  <c:v>2490110</c:v>
                </c:pt>
                <c:pt idx="46">
                  <c:v>4628557</c:v>
                </c:pt>
                <c:pt idx="47">
                  <c:v>2954138</c:v>
                </c:pt>
                <c:pt idx="48">
                  <c:v>2854529</c:v>
                </c:pt>
                <c:pt idx="49">
                  <c:v>3134624</c:v>
                </c:pt>
                <c:pt idx="50">
                  <c:v>2742128</c:v>
                </c:pt>
                <c:pt idx="51">
                  <c:v>2822522</c:v>
                </c:pt>
                <c:pt idx="52">
                  <c:v>5047611</c:v>
                </c:pt>
                <c:pt idx="53">
                  <c:v>3260725</c:v>
                </c:pt>
                <c:pt idx="54">
                  <c:v>2595904</c:v>
                </c:pt>
                <c:pt idx="55">
                  <c:v>2964170</c:v>
                </c:pt>
                <c:pt idx="56">
                  <c:v>2396424</c:v>
                </c:pt>
                <c:pt idx="57">
                  <c:v>2248539</c:v>
                </c:pt>
                <c:pt idx="58">
                  <c:v>3012846</c:v>
                </c:pt>
                <c:pt idx="59">
                  <c:v>4167909</c:v>
                </c:pt>
                <c:pt idx="60">
                  <c:v>3994812</c:v>
                </c:pt>
                <c:pt idx="61">
                  <c:v>2482693</c:v>
                </c:pt>
                <c:pt idx="62">
                  <c:v>4176446</c:v>
                </c:pt>
                <c:pt idx="63">
                  <c:v>4075390</c:v>
                </c:pt>
                <c:pt idx="64">
                  <c:v>4434877</c:v>
                </c:pt>
                <c:pt idx="65">
                  <c:v>4407539</c:v>
                </c:pt>
                <c:pt idx="66">
                  <c:v>5200248</c:v>
                </c:pt>
                <c:pt idx="67">
                  <c:v>5395170</c:v>
                </c:pt>
                <c:pt idx="68">
                  <c:v>2795517</c:v>
                </c:pt>
                <c:pt idx="69">
                  <c:v>2394290</c:v>
                </c:pt>
                <c:pt idx="70">
                  <c:v>2583116</c:v>
                </c:pt>
                <c:pt idx="71">
                  <c:v>2911313</c:v>
                </c:pt>
                <c:pt idx="72">
                  <c:v>3434468</c:v>
                </c:pt>
                <c:pt idx="73">
                  <c:v>4602009</c:v>
                </c:pt>
                <c:pt idx="74">
                  <c:v>3955930</c:v>
                </c:pt>
                <c:pt idx="75">
                  <c:v>2446927</c:v>
                </c:pt>
                <c:pt idx="76">
                  <c:v>2515124</c:v>
                </c:pt>
                <c:pt idx="77">
                  <c:v>2748696</c:v>
                </c:pt>
                <c:pt idx="78">
                  <c:v>2675172</c:v>
                </c:pt>
                <c:pt idx="79">
                  <c:v>3007670</c:v>
                </c:pt>
                <c:pt idx="80">
                  <c:v>5124018</c:v>
                </c:pt>
                <c:pt idx="81">
                  <c:v>4326477</c:v>
                </c:pt>
                <c:pt idx="82">
                  <c:v>2342340</c:v>
                </c:pt>
                <c:pt idx="83">
                  <c:v>3238762</c:v>
                </c:pt>
                <c:pt idx="84">
                  <c:v>2030568</c:v>
                </c:pt>
                <c:pt idx="85">
                  <c:v>2687637</c:v>
                </c:pt>
                <c:pt idx="86">
                  <c:v>2676632</c:v>
                </c:pt>
                <c:pt idx="87">
                  <c:v>4619730</c:v>
                </c:pt>
                <c:pt idx="88">
                  <c:v>3262885</c:v>
                </c:pt>
                <c:pt idx="89">
                  <c:v>2040370</c:v>
                </c:pt>
                <c:pt idx="90">
                  <c:v>2843780</c:v>
                </c:pt>
                <c:pt idx="91">
                  <c:v>2227175</c:v>
                </c:pt>
                <c:pt idx="92">
                  <c:v>3124422</c:v>
                </c:pt>
                <c:pt idx="93">
                  <c:v>4034702</c:v>
                </c:pt>
                <c:pt idx="94">
                  <c:v>4781052</c:v>
                </c:pt>
                <c:pt idx="95">
                  <c:v>5400144</c:v>
                </c:pt>
                <c:pt idx="96">
                  <c:v>3083496</c:v>
                </c:pt>
                <c:pt idx="97">
                  <c:v>2484229</c:v>
                </c:pt>
                <c:pt idx="98">
                  <c:v>1831270</c:v>
                </c:pt>
                <c:pt idx="99">
                  <c:v>1976140</c:v>
                </c:pt>
                <c:pt idx="100">
                  <c:v>2767263</c:v>
                </c:pt>
                <c:pt idx="101">
                  <c:v>4811372</c:v>
                </c:pt>
                <c:pt idx="102">
                  <c:v>4084603</c:v>
                </c:pt>
                <c:pt idx="103">
                  <c:v>2589017</c:v>
                </c:pt>
                <c:pt idx="104">
                  <c:v>2018756</c:v>
                </c:pt>
                <c:pt idx="105">
                  <c:v>2641771</c:v>
                </c:pt>
                <c:pt idx="106">
                  <c:v>2323627</c:v>
                </c:pt>
                <c:pt idx="107">
                  <c:v>2086772</c:v>
                </c:pt>
                <c:pt idx="108">
                  <c:v>4699016</c:v>
                </c:pt>
                <c:pt idx="109">
                  <c:v>4144114</c:v>
                </c:pt>
                <c:pt idx="110">
                  <c:v>1679899</c:v>
                </c:pt>
                <c:pt idx="111">
                  <c:v>2007893</c:v>
                </c:pt>
                <c:pt idx="112">
                  <c:v>2141533</c:v>
                </c:pt>
                <c:pt idx="113">
                  <c:v>2089027</c:v>
                </c:pt>
                <c:pt idx="114">
                  <c:v>2481179</c:v>
                </c:pt>
                <c:pt idx="115">
                  <c:v>4457634</c:v>
                </c:pt>
                <c:pt idx="116">
                  <c:v>3339926</c:v>
                </c:pt>
                <c:pt idx="117">
                  <c:v>1993485</c:v>
                </c:pt>
                <c:pt idx="118">
                  <c:v>2683248</c:v>
                </c:pt>
              </c:numCache>
            </c:numRef>
          </c:val>
          <c:smooth val="0"/>
          <c:extLst>
            <c:ext xmlns:c16="http://schemas.microsoft.com/office/drawing/2014/chart" uri="{C3380CC4-5D6E-409C-BE32-E72D297353CC}">
              <c16:uniqueId val="{00000000-8285-4ADB-93FB-1F724AD8FCB9}"/>
            </c:ext>
          </c:extLst>
        </c:ser>
        <c:ser>
          <c:idx val="1"/>
          <c:order val="1"/>
          <c:tx>
            <c:strRef>
              <c:f>'2'!$P$2</c:f>
              <c:strCache>
                <c:ptCount val="1"/>
                <c:pt idx="0">
                  <c:v>Sub Second Queries</c:v>
                </c:pt>
              </c:strCache>
            </c:strRef>
          </c:tx>
          <c:spPr>
            <a:ln w="28575" cap="rnd">
              <a:solidFill>
                <a:schemeClr val="accent2"/>
              </a:solidFill>
              <a:round/>
            </a:ln>
            <a:effectLst/>
          </c:spPr>
          <c:marker>
            <c:symbol val="none"/>
          </c:marker>
          <c:cat>
            <c:strRef>
              <c:f>'2'!$N$3:$N$122</c:f>
              <c:strCache>
                <c:ptCount val="119"/>
                <c:pt idx="0">
                  <c:v>6-May-20</c:v>
                </c:pt>
                <c:pt idx="1">
                  <c:v>7-May-20</c:v>
                </c:pt>
                <c:pt idx="2">
                  <c:v>8-May-20</c:v>
                </c:pt>
                <c:pt idx="3">
                  <c:v>9-May-20</c:v>
                </c:pt>
                <c:pt idx="4">
                  <c:v>10-May-20</c:v>
                </c:pt>
                <c:pt idx="5">
                  <c:v>11-May-20</c:v>
                </c:pt>
                <c:pt idx="6">
                  <c:v>12-May-20</c:v>
                </c:pt>
                <c:pt idx="7">
                  <c:v>13-May-20</c:v>
                </c:pt>
                <c:pt idx="8">
                  <c:v>14-May-20</c:v>
                </c:pt>
                <c:pt idx="9">
                  <c:v>15-May-20</c:v>
                </c:pt>
                <c:pt idx="10">
                  <c:v>16-May-20</c:v>
                </c:pt>
                <c:pt idx="11">
                  <c:v>17-May-20</c:v>
                </c:pt>
                <c:pt idx="12">
                  <c:v>18-May-20</c:v>
                </c:pt>
                <c:pt idx="13">
                  <c:v>19-May-20</c:v>
                </c:pt>
                <c:pt idx="14">
                  <c:v>20-May-20</c:v>
                </c:pt>
                <c:pt idx="15">
                  <c:v>21-May-20</c:v>
                </c:pt>
                <c:pt idx="16">
                  <c:v>22-May-20</c:v>
                </c:pt>
                <c:pt idx="17">
                  <c:v>23-May-20</c:v>
                </c:pt>
                <c:pt idx="18">
                  <c:v>24-May-20</c:v>
                </c:pt>
                <c:pt idx="19">
                  <c:v>25-May-20</c:v>
                </c:pt>
                <c:pt idx="20">
                  <c:v>26-May-20</c:v>
                </c:pt>
                <c:pt idx="21">
                  <c:v>27-May-20</c:v>
                </c:pt>
                <c:pt idx="22">
                  <c:v>28-May-20</c:v>
                </c:pt>
                <c:pt idx="23">
                  <c:v>29-May-20</c:v>
                </c:pt>
                <c:pt idx="24">
                  <c:v>30-May-20</c:v>
                </c:pt>
                <c:pt idx="25">
                  <c:v>31-May-20</c:v>
                </c:pt>
                <c:pt idx="26">
                  <c:v>1-Jun-20</c:v>
                </c:pt>
                <c:pt idx="27">
                  <c:v>2-Jun-20</c:v>
                </c:pt>
                <c:pt idx="28">
                  <c:v>3-Jun-20</c:v>
                </c:pt>
                <c:pt idx="29">
                  <c:v>4-Jun-20</c:v>
                </c:pt>
                <c:pt idx="30">
                  <c:v>5-Jun-20</c:v>
                </c:pt>
                <c:pt idx="31">
                  <c:v>6-Jun-20</c:v>
                </c:pt>
                <c:pt idx="32">
                  <c:v>7-Jun-20</c:v>
                </c:pt>
                <c:pt idx="33">
                  <c:v>8-Jun-20</c:v>
                </c:pt>
                <c:pt idx="34">
                  <c:v>9-Jun-20</c:v>
                </c:pt>
                <c:pt idx="35">
                  <c:v>10-Jun-20</c:v>
                </c:pt>
                <c:pt idx="36">
                  <c:v>11-Jun-20</c:v>
                </c:pt>
                <c:pt idx="37">
                  <c:v>12-Jun-20</c:v>
                </c:pt>
                <c:pt idx="38">
                  <c:v>13-Jun-20</c:v>
                </c:pt>
                <c:pt idx="39">
                  <c:v>14-Jun-20</c:v>
                </c:pt>
                <c:pt idx="40">
                  <c:v>15-Jun-20</c:v>
                </c:pt>
                <c:pt idx="41">
                  <c:v>16-Jun-20</c:v>
                </c:pt>
                <c:pt idx="42">
                  <c:v>17-Jun-20</c:v>
                </c:pt>
                <c:pt idx="43">
                  <c:v>18-Jun-20</c:v>
                </c:pt>
                <c:pt idx="44">
                  <c:v>19-Jun-20</c:v>
                </c:pt>
                <c:pt idx="45">
                  <c:v>20-Jun-20</c:v>
                </c:pt>
                <c:pt idx="46">
                  <c:v>21-Jun-20</c:v>
                </c:pt>
                <c:pt idx="47">
                  <c:v>22-Jun-20</c:v>
                </c:pt>
                <c:pt idx="48">
                  <c:v>23-Jun-20</c:v>
                </c:pt>
                <c:pt idx="49">
                  <c:v>24-Jun-20</c:v>
                </c:pt>
                <c:pt idx="50">
                  <c:v>25-Jun-20</c:v>
                </c:pt>
                <c:pt idx="51">
                  <c:v>26-Jun-20</c:v>
                </c:pt>
                <c:pt idx="52">
                  <c:v>27-Jun-20</c:v>
                </c:pt>
                <c:pt idx="53">
                  <c:v>28-Jun-20</c:v>
                </c:pt>
                <c:pt idx="54">
                  <c:v>29-Jun-20</c:v>
                </c:pt>
                <c:pt idx="55">
                  <c:v>30-Jun-20</c:v>
                </c:pt>
                <c:pt idx="56">
                  <c:v>1-Jul-20</c:v>
                </c:pt>
                <c:pt idx="57">
                  <c:v>2-Jul-20</c:v>
                </c:pt>
                <c:pt idx="58">
                  <c:v>3-Jul-20</c:v>
                </c:pt>
                <c:pt idx="59">
                  <c:v>4-Jul-20</c:v>
                </c:pt>
                <c:pt idx="60">
                  <c:v>5-Jul-20</c:v>
                </c:pt>
                <c:pt idx="61">
                  <c:v>6-Jul-20</c:v>
                </c:pt>
                <c:pt idx="62">
                  <c:v>7-Jul-20</c:v>
                </c:pt>
                <c:pt idx="63">
                  <c:v>8-Jul-20</c:v>
                </c:pt>
                <c:pt idx="64">
                  <c:v>9-Jul-20</c:v>
                </c:pt>
                <c:pt idx="65">
                  <c:v>10-Jul-20</c:v>
                </c:pt>
                <c:pt idx="66">
                  <c:v>11-Jul-20</c:v>
                </c:pt>
                <c:pt idx="67">
                  <c:v>12-Jul-20</c:v>
                </c:pt>
                <c:pt idx="68">
                  <c:v>13-Jul-20</c:v>
                </c:pt>
                <c:pt idx="69">
                  <c:v>14-Jul-20</c:v>
                </c:pt>
                <c:pt idx="70">
                  <c:v>15-Jul-20</c:v>
                </c:pt>
                <c:pt idx="71">
                  <c:v>16-Jul-20</c:v>
                </c:pt>
                <c:pt idx="72">
                  <c:v>17-Jul-20</c:v>
                </c:pt>
                <c:pt idx="73">
                  <c:v>18-Jul-20</c:v>
                </c:pt>
                <c:pt idx="74">
                  <c:v>19-Jul-20</c:v>
                </c:pt>
                <c:pt idx="75">
                  <c:v>20-Jul-20</c:v>
                </c:pt>
                <c:pt idx="76">
                  <c:v>21-Jul-20</c:v>
                </c:pt>
                <c:pt idx="77">
                  <c:v>22-Jul-20</c:v>
                </c:pt>
                <c:pt idx="78">
                  <c:v>23-Jul-20</c:v>
                </c:pt>
                <c:pt idx="79">
                  <c:v>24-Jul-20</c:v>
                </c:pt>
                <c:pt idx="80">
                  <c:v>25-Jul-20</c:v>
                </c:pt>
                <c:pt idx="81">
                  <c:v>26-Jul-20</c:v>
                </c:pt>
                <c:pt idx="82">
                  <c:v>27-Jul-20</c:v>
                </c:pt>
                <c:pt idx="83">
                  <c:v>28-Jul-20</c:v>
                </c:pt>
                <c:pt idx="84">
                  <c:v>29-Jul-20</c:v>
                </c:pt>
                <c:pt idx="85">
                  <c:v>30-Jul-20</c:v>
                </c:pt>
                <c:pt idx="86">
                  <c:v>31-Jul-20</c:v>
                </c:pt>
                <c:pt idx="87">
                  <c:v>1-Aug-20</c:v>
                </c:pt>
                <c:pt idx="88">
                  <c:v>2-Aug-20</c:v>
                </c:pt>
                <c:pt idx="89">
                  <c:v>3-Aug-20</c:v>
                </c:pt>
                <c:pt idx="90">
                  <c:v>4-Aug-20</c:v>
                </c:pt>
                <c:pt idx="91">
                  <c:v>5-Aug-20</c:v>
                </c:pt>
                <c:pt idx="92">
                  <c:v>6-Aug-20</c:v>
                </c:pt>
                <c:pt idx="93">
                  <c:v>7-Aug-20</c:v>
                </c:pt>
                <c:pt idx="94">
                  <c:v>8-Aug-20</c:v>
                </c:pt>
                <c:pt idx="95">
                  <c:v>9-Aug-20</c:v>
                </c:pt>
                <c:pt idx="96">
                  <c:v>10-Aug-20</c:v>
                </c:pt>
                <c:pt idx="97">
                  <c:v>11-Aug-20</c:v>
                </c:pt>
                <c:pt idx="98">
                  <c:v>12-Aug-20</c:v>
                </c:pt>
                <c:pt idx="99">
                  <c:v>13-Aug-20</c:v>
                </c:pt>
                <c:pt idx="100">
                  <c:v>14-Aug-20</c:v>
                </c:pt>
                <c:pt idx="101">
                  <c:v>15-Aug-20</c:v>
                </c:pt>
                <c:pt idx="102">
                  <c:v>16-Aug-20</c:v>
                </c:pt>
                <c:pt idx="103">
                  <c:v>17-Aug-20</c:v>
                </c:pt>
                <c:pt idx="104">
                  <c:v>18-Aug-20</c:v>
                </c:pt>
                <c:pt idx="105">
                  <c:v>19-Aug-20</c:v>
                </c:pt>
                <c:pt idx="106">
                  <c:v>20-Aug-20</c:v>
                </c:pt>
                <c:pt idx="107">
                  <c:v>21-Aug-20</c:v>
                </c:pt>
                <c:pt idx="108">
                  <c:v>22-Aug-20</c:v>
                </c:pt>
                <c:pt idx="109">
                  <c:v>23-Aug-20</c:v>
                </c:pt>
                <c:pt idx="110">
                  <c:v>24-Aug-20</c:v>
                </c:pt>
                <c:pt idx="111">
                  <c:v>25-Aug-20</c:v>
                </c:pt>
                <c:pt idx="112">
                  <c:v>26-Aug-20</c:v>
                </c:pt>
                <c:pt idx="113">
                  <c:v>27-Aug-20</c:v>
                </c:pt>
                <c:pt idx="114">
                  <c:v>28-Aug-20</c:v>
                </c:pt>
                <c:pt idx="115">
                  <c:v>29-Aug-20</c:v>
                </c:pt>
                <c:pt idx="116">
                  <c:v>30-Aug-20</c:v>
                </c:pt>
                <c:pt idx="117">
                  <c:v>31-Aug-20</c:v>
                </c:pt>
                <c:pt idx="118">
                  <c:v>1-Sep-20</c:v>
                </c:pt>
              </c:strCache>
            </c:strRef>
          </c:cat>
          <c:val>
            <c:numRef>
              <c:f>'2'!$P$3:$P$122</c:f>
              <c:numCache>
                <c:formatCode>General</c:formatCode>
                <c:ptCount val="119"/>
                <c:pt idx="0">
                  <c:v>1790907</c:v>
                </c:pt>
                <c:pt idx="1">
                  <c:v>1951632</c:v>
                </c:pt>
                <c:pt idx="2">
                  <c:v>2318767</c:v>
                </c:pt>
                <c:pt idx="3">
                  <c:v>4562023</c:v>
                </c:pt>
                <c:pt idx="4">
                  <c:v>4443272</c:v>
                </c:pt>
                <c:pt idx="5">
                  <c:v>2589802</c:v>
                </c:pt>
                <c:pt idx="6">
                  <c:v>2785135</c:v>
                </c:pt>
                <c:pt idx="7">
                  <c:v>2481365</c:v>
                </c:pt>
                <c:pt idx="8">
                  <c:v>2506058</c:v>
                </c:pt>
                <c:pt idx="9">
                  <c:v>2839728</c:v>
                </c:pt>
                <c:pt idx="10">
                  <c:v>4707892</c:v>
                </c:pt>
                <c:pt idx="11">
                  <c:v>4089642</c:v>
                </c:pt>
                <c:pt idx="12">
                  <c:v>2245177</c:v>
                </c:pt>
                <c:pt idx="13">
                  <c:v>2628564</c:v>
                </c:pt>
                <c:pt idx="14">
                  <c:v>1937152</c:v>
                </c:pt>
                <c:pt idx="15">
                  <c:v>1767896</c:v>
                </c:pt>
                <c:pt idx="16">
                  <c:v>1714740</c:v>
                </c:pt>
                <c:pt idx="17">
                  <c:v>4501145</c:v>
                </c:pt>
                <c:pt idx="18">
                  <c:v>3649974</c:v>
                </c:pt>
                <c:pt idx="19">
                  <c:v>2789794</c:v>
                </c:pt>
                <c:pt idx="20">
                  <c:v>1909292</c:v>
                </c:pt>
                <c:pt idx="21">
                  <c:v>1756498</c:v>
                </c:pt>
                <c:pt idx="22">
                  <c:v>1870852</c:v>
                </c:pt>
                <c:pt idx="23">
                  <c:v>2344534</c:v>
                </c:pt>
                <c:pt idx="24">
                  <c:v>5060065</c:v>
                </c:pt>
                <c:pt idx="25">
                  <c:v>3213356</c:v>
                </c:pt>
                <c:pt idx="26">
                  <c:v>1767339</c:v>
                </c:pt>
                <c:pt idx="27">
                  <c:v>1798824</c:v>
                </c:pt>
                <c:pt idx="28">
                  <c:v>1599478</c:v>
                </c:pt>
                <c:pt idx="29">
                  <c:v>2416977</c:v>
                </c:pt>
                <c:pt idx="30">
                  <c:v>2754912</c:v>
                </c:pt>
                <c:pt idx="31">
                  <c:v>4334643</c:v>
                </c:pt>
                <c:pt idx="32">
                  <c:v>3024795</c:v>
                </c:pt>
                <c:pt idx="33">
                  <c:v>2390626</c:v>
                </c:pt>
                <c:pt idx="34">
                  <c:v>1704037</c:v>
                </c:pt>
                <c:pt idx="35">
                  <c:v>1575313</c:v>
                </c:pt>
                <c:pt idx="36">
                  <c:v>1720747</c:v>
                </c:pt>
                <c:pt idx="37">
                  <c:v>3168105</c:v>
                </c:pt>
                <c:pt idx="38">
                  <c:v>4487862</c:v>
                </c:pt>
                <c:pt idx="39">
                  <c:v>4618779</c:v>
                </c:pt>
                <c:pt idx="40">
                  <c:v>3615088</c:v>
                </c:pt>
                <c:pt idx="41">
                  <c:v>1451542</c:v>
                </c:pt>
                <c:pt idx="42">
                  <c:v>1528353</c:v>
                </c:pt>
                <c:pt idx="43">
                  <c:v>1803248</c:v>
                </c:pt>
                <c:pt idx="44">
                  <c:v>1189953</c:v>
                </c:pt>
                <c:pt idx="45">
                  <c:v>2130354</c:v>
                </c:pt>
                <c:pt idx="46">
                  <c:v>4160092</c:v>
                </c:pt>
                <c:pt idx="47">
                  <c:v>2538329</c:v>
                </c:pt>
                <c:pt idx="48">
                  <c:v>2428997</c:v>
                </c:pt>
                <c:pt idx="49">
                  <c:v>2728534</c:v>
                </c:pt>
                <c:pt idx="50">
                  <c:v>2346524</c:v>
                </c:pt>
                <c:pt idx="51">
                  <c:v>2428798</c:v>
                </c:pt>
                <c:pt idx="52">
                  <c:v>4536092</c:v>
                </c:pt>
                <c:pt idx="53">
                  <c:v>2872857</c:v>
                </c:pt>
                <c:pt idx="54">
                  <c:v>2195252</c:v>
                </c:pt>
                <c:pt idx="55">
                  <c:v>2568656</c:v>
                </c:pt>
                <c:pt idx="56">
                  <c:v>1993056</c:v>
                </c:pt>
                <c:pt idx="57">
                  <c:v>1883953</c:v>
                </c:pt>
                <c:pt idx="58">
                  <c:v>2608550</c:v>
                </c:pt>
                <c:pt idx="59">
                  <c:v>3637662</c:v>
                </c:pt>
                <c:pt idx="60">
                  <c:v>3565104</c:v>
                </c:pt>
                <c:pt idx="61">
                  <c:v>2088188</c:v>
                </c:pt>
                <c:pt idx="62">
                  <c:v>3798388</c:v>
                </c:pt>
                <c:pt idx="63">
                  <c:v>3705704</c:v>
                </c:pt>
                <c:pt idx="64">
                  <c:v>4097532</c:v>
                </c:pt>
                <c:pt idx="65">
                  <c:v>4065933</c:v>
                </c:pt>
                <c:pt idx="66">
                  <c:v>4753031</c:v>
                </c:pt>
                <c:pt idx="67">
                  <c:v>4877547</c:v>
                </c:pt>
                <c:pt idx="68">
                  <c:v>2397847</c:v>
                </c:pt>
                <c:pt idx="69">
                  <c:v>1999871</c:v>
                </c:pt>
                <c:pt idx="70">
                  <c:v>2186310</c:v>
                </c:pt>
                <c:pt idx="71">
                  <c:v>2508176</c:v>
                </c:pt>
                <c:pt idx="72">
                  <c:v>3035064</c:v>
                </c:pt>
                <c:pt idx="73">
                  <c:v>4164835</c:v>
                </c:pt>
                <c:pt idx="74">
                  <c:v>3459598</c:v>
                </c:pt>
                <c:pt idx="75">
                  <c:v>2053102</c:v>
                </c:pt>
                <c:pt idx="76">
                  <c:v>2120788</c:v>
                </c:pt>
                <c:pt idx="77">
                  <c:v>2352029</c:v>
                </c:pt>
                <c:pt idx="78">
                  <c:v>2267643</c:v>
                </c:pt>
                <c:pt idx="79">
                  <c:v>2608242</c:v>
                </c:pt>
                <c:pt idx="80">
                  <c:v>4653573</c:v>
                </c:pt>
                <c:pt idx="81">
                  <c:v>3820760</c:v>
                </c:pt>
                <c:pt idx="82">
                  <c:v>1956674</c:v>
                </c:pt>
                <c:pt idx="83">
                  <c:v>2857136</c:v>
                </c:pt>
                <c:pt idx="84">
                  <c:v>1650973</c:v>
                </c:pt>
                <c:pt idx="85">
                  <c:v>2297740</c:v>
                </c:pt>
                <c:pt idx="86">
                  <c:v>2271242</c:v>
                </c:pt>
                <c:pt idx="87">
                  <c:v>4174574</c:v>
                </c:pt>
                <c:pt idx="88">
                  <c:v>2809408</c:v>
                </c:pt>
                <c:pt idx="89">
                  <c:v>1631140</c:v>
                </c:pt>
                <c:pt idx="90">
                  <c:v>2445733</c:v>
                </c:pt>
                <c:pt idx="91">
                  <c:v>1894135</c:v>
                </c:pt>
                <c:pt idx="92">
                  <c:v>2730561</c:v>
                </c:pt>
                <c:pt idx="93">
                  <c:v>3646338</c:v>
                </c:pt>
                <c:pt idx="94">
                  <c:v>4351636</c:v>
                </c:pt>
                <c:pt idx="95">
                  <c:v>4882652</c:v>
                </c:pt>
                <c:pt idx="96">
                  <c:v>2682299</c:v>
                </c:pt>
                <c:pt idx="97">
                  <c:v>2082535</c:v>
                </c:pt>
                <c:pt idx="98">
                  <c:v>1444515</c:v>
                </c:pt>
                <c:pt idx="99">
                  <c:v>1599858</c:v>
                </c:pt>
                <c:pt idx="100">
                  <c:v>2372017</c:v>
                </c:pt>
                <c:pt idx="101">
                  <c:v>4329547</c:v>
                </c:pt>
                <c:pt idx="102">
                  <c:v>3582758</c:v>
                </c:pt>
                <c:pt idx="103">
                  <c:v>2197359</c:v>
                </c:pt>
                <c:pt idx="104">
                  <c:v>1632468</c:v>
                </c:pt>
                <c:pt idx="105">
                  <c:v>2255920</c:v>
                </c:pt>
                <c:pt idx="106">
                  <c:v>1935458</c:v>
                </c:pt>
                <c:pt idx="107">
                  <c:v>1708083</c:v>
                </c:pt>
                <c:pt idx="108">
                  <c:v>4276736</c:v>
                </c:pt>
                <c:pt idx="109">
                  <c:v>3643619</c:v>
                </c:pt>
                <c:pt idx="110">
                  <c:v>1326590</c:v>
                </c:pt>
                <c:pt idx="111">
                  <c:v>1631392</c:v>
                </c:pt>
                <c:pt idx="112">
                  <c:v>1786953</c:v>
                </c:pt>
                <c:pt idx="113">
                  <c:v>1759286</c:v>
                </c:pt>
                <c:pt idx="114">
                  <c:v>2136777</c:v>
                </c:pt>
                <c:pt idx="115">
                  <c:v>4036311</c:v>
                </c:pt>
                <c:pt idx="116">
                  <c:v>2899682</c:v>
                </c:pt>
                <c:pt idx="117">
                  <c:v>1662284</c:v>
                </c:pt>
                <c:pt idx="118">
                  <c:v>2343310</c:v>
                </c:pt>
              </c:numCache>
            </c:numRef>
          </c:val>
          <c:smooth val="0"/>
          <c:extLst>
            <c:ext xmlns:c16="http://schemas.microsoft.com/office/drawing/2014/chart" uri="{C3380CC4-5D6E-409C-BE32-E72D297353CC}">
              <c16:uniqueId val="{00000001-8285-4ADB-93FB-1F724AD8FCB9}"/>
            </c:ext>
          </c:extLst>
        </c:ser>
        <c:dLbls>
          <c:showLegendKey val="0"/>
          <c:showVal val="0"/>
          <c:showCatName val="0"/>
          <c:showSerName val="0"/>
          <c:showPercent val="0"/>
          <c:showBubbleSize val="0"/>
        </c:dLbls>
        <c:smooth val="0"/>
        <c:axId val="223539664"/>
        <c:axId val="223539336"/>
      </c:lineChart>
      <c:catAx>
        <c:axId val="2235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336"/>
        <c:crosses val="autoZero"/>
        <c:auto val="1"/>
        <c:lblAlgn val="ctr"/>
        <c:lblOffset val="100"/>
        <c:tickLblSkip val="10"/>
        <c:noMultiLvlLbl val="0"/>
      </c:catAx>
      <c:valAx>
        <c:axId val="22353933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35396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[ML_Quotas.xlsx]1!PivotTable1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Daily</a:t>
            </a:r>
            <a:r>
              <a:rPr lang="en-US" baseline="0" dirty="0"/>
              <a:t> Tables with more than 1500 Inserts/Updates/Deletes per Table Per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'1'!$I$2</c:f>
              <c:strCache>
                <c:ptCount val="1"/>
                <c:pt idx="0">
                  <c:v>Total</c:v>
                </c:pt>
              </c:strCache>
            </c:strRef>
          </c:tx>
          <c:spPr>
            <a:ln w="28575" cap="rnd">
              <a:solidFill>
                <a:schemeClr val="accent1"/>
              </a:solidFill>
              <a:round/>
            </a:ln>
            <a:effectLst/>
          </c:spPr>
          <c:marker>
            <c:symbol val="none"/>
          </c:marker>
          <c:cat>
            <c:strRef>
              <c:f>'1'!$H$3:$H$33</c:f>
              <c:strCache>
                <c:ptCount val="30"/>
                <c:pt idx="0">
                  <c:v>2020-08-05</c:v>
                </c:pt>
                <c:pt idx="1">
                  <c:v>2020-08-06</c:v>
                </c:pt>
                <c:pt idx="2">
                  <c:v>2020-08-07</c:v>
                </c:pt>
                <c:pt idx="3">
                  <c:v>2020-08-08</c:v>
                </c:pt>
                <c:pt idx="4">
                  <c:v>2020-08-09</c:v>
                </c:pt>
                <c:pt idx="5">
                  <c:v>2020-08-10</c:v>
                </c:pt>
                <c:pt idx="6">
                  <c:v>2020-08-11</c:v>
                </c:pt>
                <c:pt idx="7">
                  <c:v>2020-08-12</c:v>
                </c:pt>
                <c:pt idx="8">
                  <c:v>2020-08-13</c:v>
                </c:pt>
                <c:pt idx="9">
                  <c:v>2020-08-14</c:v>
                </c:pt>
                <c:pt idx="10">
                  <c:v>2020-08-15</c:v>
                </c:pt>
                <c:pt idx="11">
                  <c:v>2020-08-16</c:v>
                </c:pt>
                <c:pt idx="12">
                  <c:v>2020-08-17</c:v>
                </c:pt>
                <c:pt idx="13">
                  <c:v>2020-08-18</c:v>
                </c:pt>
                <c:pt idx="14">
                  <c:v>2020-08-19</c:v>
                </c:pt>
                <c:pt idx="15">
                  <c:v>2020-08-20</c:v>
                </c:pt>
                <c:pt idx="16">
                  <c:v>2020-08-21</c:v>
                </c:pt>
                <c:pt idx="17">
                  <c:v>2020-08-22</c:v>
                </c:pt>
                <c:pt idx="18">
                  <c:v>2020-08-23</c:v>
                </c:pt>
                <c:pt idx="19">
                  <c:v>2020-08-24</c:v>
                </c:pt>
                <c:pt idx="20">
                  <c:v>2020-08-25</c:v>
                </c:pt>
                <c:pt idx="21">
                  <c:v>2020-08-26</c:v>
                </c:pt>
                <c:pt idx="22">
                  <c:v>2020-08-27</c:v>
                </c:pt>
                <c:pt idx="23">
                  <c:v>2020-08-28</c:v>
                </c:pt>
                <c:pt idx="24">
                  <c:v>2020-08-29</c:v>
                </c:pt>
                <c:pt idx="25">
                  <c:v>2020-08-30</c:v>
                </c:pt>
                <c:pt idx="26">
                  <c:v>2020-08-31</c:v>
                </c:pt>
                <c:pt idx="27">
                  <c:v>2020-09-01</c:v>
                </c:pt>
                <c:pt idx="28">
                  <c:v>2020-09-02</c:v>
                </c:pt>
                <c:pt idx="29">
                  <c:v>2020-09-03</c:v>
                </c:pt>
              </c:strCache>
            </c:strRef>
          </c:cat>
          <c:val>
            <c:numRef>
              <c:f>'1'!$I$3:$I$33</c:f>
              <c:numCache>
                <c:formatCode>General</c:formatCode>
                <c:ptCount val="30"/>
                <c:pt idx="0">
                  <c:v>89</c:v>
                </c:pt>
                <c:pt idx="1">
                  <c:v>126</c:v>
                </c:pt>
                <c:pt idx="2">
                  <c:v>143</c:v>
                </c:pt>
                <c:pt idx="3">
                  <c:v>173</c:v>
                </c:pt>
                <c:pt idx="4">
                  <c:v>183</c:v>
                </c:pt>
                <c:pt idx="5">
                  <c:v>131</c:v>
                </c:pt>
                <c:pt idx="6">
                  <c:v>102</c:v>
                </c:pt>
                <c:pt idx="7">
                  <c:v>85</c:v>
                </c:pt>
                <c:pt idx="8">
                  <c:v>84</c:v>
                </c:pt>
                <c:pt idx="9">
                  <c:v>115</c:v>
                </c:pt>
                <c:pt idx="10">
                  <c:v>172</c:v>
                </c:pt>
                <c:pt idx="11">
                  <c:v>159</c:v>
                </c:pt>
                <c:pt idx="12">
                  <c:v>113</c:v>
                </c:pt>
                <c:pt idx="13">
                  <c:v>85</c:v>
                </c:pt>
                <c:pt idx="14">
                  <c:v>107</c:v>
                </c:pt>
                <c:pt idx="15">
                  <c:v>97</c:v>
                </c:pt>
                <c:pt idx="16">
                  <c:v>89</c:v>
                </c:pt>
                <c:pt idx="17">
                  <c:v>173</c:v>
                </c:pt>
                <c:pt idx="18">
                  <c:v>167</c:v>
                </c:pt>
                <c:pt idx="19">
                  <c:v>47</c:v>
                </c:pt>
                <c:pt idx="20">
                  <c:v>99</c:v>
                </c:pt>
                <c:pt idx="21">
                  <c:v>88</c:v>
                </c:pt>
                <c:pt idx="22">
                  <c:v>77</c:v>
                </c:pt>
                <c:pt idx="23">
                  <c:v>106</c:v>
                </c:pt>
                <c:pt idx="24">
                  <c:v>165</c:v>
                </c:pt>
                <c:pt idx="25">
                  <c:v>137</c:v>
                </c:pt>
                <c:pt idx="26">
                  <c:v>80</c:v>
                </c:pt>
                <c:pt idx="27">
                  <c:v>120</c:v>
                </c:pt>
                <c:pt idx="28">
                  <c:v>116</c:v>
                </c:pt>
                <c:pt idx="29">
                  <c:v>88</c:v>
                </c:pt>
              </c:numCache>
            </c:numRef>
          </c:val>
          <c:smooth val="0"/>
          <c:extLst>
            <c:ext xmlns:c16="http://schemas.microsoft.com/office/drawing/2014/chart" uri="{C3380CC4-5D6E-409C-BE32-E72D297353CC}">
              <c16:uniqueId val="{00000002-6931-4A34-A9DD-64598F862246}"/>
            </c:ext>
          </c:extLst>
        </c:ser>
        <c:dLbls>
          <c:showLegendKey val="0"/>
          <c:showVal val="0"/>
          <c:showCatName val="0"/>
          <c:showSerName val="0"/>
          <c:showPercent val="0"/>
          <c:showBubbleSize val="0"/>
        </c:dLbls>
        <c:smooth val="0"/>
        <c:axId val="732215504"/>
        <c:axId val="732214520"/>
      </c:lineChart>
      <c:catAx>
        <c:axId val="732215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4520"/>
        <c:crosses val="autoZero"/>
        <c:auto val="1"/>
        <c:lblAlgn val="ctr"/>
        <c:lblOffset val="100"/>
        <c:noMultiLvlLbl val="0"/>
      </c:catAx>
      <c:valAx>
        <c:axId val="732214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2215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03FDF-5845-2441-8890-D723FF5A85D0}" type="datetimeFigureOut">
              <a:rPr lang="en-US" smtClean="0"/>
              <a:t>10/9/2020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CFA53-E6C0-FD4E-82A8-4284543D7962}" type="slidenum">
              <a:rPr lang="en-US" smtClean="0"/>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5</a:t>
            </a:fld>
            <a:endParaRPr lang="en-US"/>
          </a:p>
        </p:txBody>
      </p:sp>
    </p:spTree>
    <p:extLst>
      <p:ext uri="{BB962C8B-B14F-4D97-AF65-F5344CB8AC3E}">
        <p14:creationId xmlns:p14="http://schemas.microsoft.com/office/powerpoint/2010/main" val="368580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6</a:t>
            </a:fld>
            <a:endParaRPr lang="en-US"/>
          </a:p>
        </p:txBody>
      </p:sp>
    </p:spTree>
    <p:extLst>
      <p:ext uri="{BB962C8B-B14F-4D97-AF65-F5344CB8AC3E}">
        <p14:creationId xmlns:p14="http://schemas.microsoft.com/office/powerpoint/2010/main" val="1856494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fld id="{FFDCFA53-E6C0-FD4E-82A8-4284543D7962}" type="slidenum">
              <a:rPr lang="en-US" smtClean="0"/>
              <a:t>10</a:t>
            </a:fld>
            <a:endParaRPr lang="en-US"/>
          </a:p>
        </p:txBody>
      </p:sp>
    </p:spTree>
    <p:extLst>
      <p:ext uri="{BB962C8B-B14F-4D97-AF65-F5344CB8AC3E}">
        <p14:creationId xmlns:p14="http://schemas.microsoft.com/office/powerpoint/2010/main" val="4120659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sz="1200" kern="1200" dirty="0">
                <a:solidFill>
                  <a:schemeClr val="tx1"/>
                </a:solidFill>
                <a:effectLst/>
                <a:latin typeface="+mn-lt"/>
                <a:ea typeface="+mn-ea"/>
                <a:cs typeface="+mn-cs"/>
              </a:rPr>
              <a:t>BigQuery simply doesn’t comply with the functional and non-functional features of the current system. </a:t>
            </a:r>
          </a:p>
          <a:p>
            <a:pPr marL="228600" lvl="0" indent="-228600">
              <a:buFont typeface="+mj-lt"/>
              <a:buAutoNum type="arabicPeriod"/>
            </a:pPr>
            <a:r>
              <a:rPr lang="en-US" sz="1200" kern="1200" dirty="0">
                <a:solidFill>
                  <a:schemeClr val="tx1"/>
                </a:solidFill>
                <a:effectLst/>
                <a:latin typeface="+mn-lt"/>
                <a:ea typeface="+mn-ea"/>
                <a:cs typeface="+mn-cs"/>
              </a:rPr>
              <a:t>The migration tool from BigQuery  will only convert the syntax and most likely the results will be incorrect.</a:t>
            </a:r>
          </a:p>
          <a:p>
            <a:pPr marL="228600" lvl="0" indent="-228600">
              <a:buFont typeface="+mj-lt"/>
              <a:buAutoNum type="arabicPeriod"/>
            </a:pPr>
            <a:r>
              <a:rPr lang="en-US" sz="1200" kern="1200" dirty="0">
                <a:solidFill>
                  <a:schemeClr val="tx1"/>
                </a:solidFill>
                <a:effectLst/>
                <a:latin typeface="+mn-lt"/>
                <a:ea typeface="+mn-ea"/>
                <a:cs typeface="+mn-cs"/>
              </a:rPr>
              <a:t>In order to fix the issue you would be forced to rewrite the ETL which will result in Millions of $ of Systems Integrators bill. We have customers who have spent more than 3 years trying to migrate off a Teradata platform, at that point they have spent orders of magnitude more on Systems Integrators billed hours than the platform. </a:t>
            </a:r>
          </a:p>
          <a:p>
            <a:pPr marL="228600" lvl="0" indent="-228600">
              <a:buFont typeface="+mj-lt"/>
              <a:buAutoNum type="arabicPeriod"/>
            </a:pPr>
            <a:r>
              <a:rPr lang="en-US" sz="1200" kern="1200" dirty="0">
                <a:solidFill>
                  <a:schemeClr val="tx1"/>
                </a:solidFill>
                <a:effectLst/>
                <a:latin typeface="+mn-lt"/>
                <a:ea typeface="+mn-ea"/>
                <a:cs typeface="+mn-cs"/>
              </a:rPr>
              <a:t>After 3 years you have no net new capability but the same capability which is available to you today already.</a:t>
            </a:r>
          </a:p>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11</a:t>
            </a:fld>
            <a:endParaRPr lang="en-US"/>
          </a:p>
        </p:txBody>
      </p:sp>
    </p:spTree>
    <p:extLst>
      <p:ext uri="{BB962C8B-B14F-4D97-AF65-F5344CB8AC3E}">
        <p14:creationId xmlns:p14="http://schemas.microsoft.com/office/powerpoint/2010/main" val="3748869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7606F6C-CF25-3941-A841-CF04E4B7C480}"/>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8B08C61-4051-8945-8184-CE268C655A53}"/>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2009429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Line Head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514599"/>
            <a:ext cx="6989762" cy="36957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2246526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2066561"/>
            <a:ext cx="6989762" cy="41437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42C8567A-F7D8-724C-9C1B-541010997F93}"/>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769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514599"/>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514600"/>
            <a:ext cx="5010912"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610168"/>
            <a:ext cx="10516342" cy="4472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1333636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2057400"/>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2057401"/>
            <a:ext cx="5010912" cy="4152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557050"/>
            <a:ext cx="10515600" cy="1033991"/>
          </a:xfrm>
        </p:spPr>
        <p:txBody>
          <a:bodyPr anchor="b">
            <a:noAutofit/>
          </a:bodyPr>
          <a:lstStyle>
            <a:lvl1pPr>
              <a:lnSpc>
                <a:spcPct val="100000"/>
              </a:lnSpc>
              <a:defRPr lang="en-US" b="1" smtClean="0">
                <a:solidFill>
                  <a:schemeClr val="accent1"/>
                </a:solidFill>
                <a:effectLst/>
              </a:defRPr>
            </a:lvl1pPr>
          </a:lstStyle>
          <a:p>
            <a:r>
              <a:rPr lang="en-US"/>
              <a:t>Page Title Placeholder </a:t>
            </a:r>
            <a:br>
              <a:rPr lang="en-US"/>
            </a:br>
            <a:r>
              <a:rPr lang="en-US"/>
              <a:t>Multiple Line Header Sample</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85B8B68C-F4E8-664E-A1DE-77A8DCF2975C}"/>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340428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85787" y="2488230"/>
            <a:ext cx="5010912"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68830"/>
            <a:ext cx="5009958"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095999" y="2068830"/>
            <a:ext cx="5006975" cy="371957"/>
          </a:xfrm>
          <a:prstGeom prst="rect">
            <a:avLst/>
          </a:prstGeom>
        </p:spPr>
        <p:txBody>
          <a:bodyPr>
            <a:noAutofit/>
          </a:bodyPr>
          <a:lstStyle>
            <a:lvl1pPr marL="0" indent="0">
              <a:lnSpc>
                <a:spcPct val="100000"/>
              </a:lnSpc>
              <a:buNone/>
              <a:defRPr sz="21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 name="Date Placeholder 1">
            <a:extLst>
              <a:ext uri="{FF2B5EF4-FFF2-40B4-BE49-F238E27FC236}">
                <a16:creationId xmlns:a16="http://schemas.microsoft.com/office/drawing/2014/main" id="{7C923940-C381-4D44-8893-94F6FC49562F}"/>
              </a:ext>
            </a:extLst>
          </p:cNvPr>
          <p:cNvSpPr>
            <a:spLocks noGrp="1"/>
          </p:cNvSpPr>
          <p:nvPr>
            <p:ph type="dt" sz="half" idx="16"/>
          </p:nvPr>
        </p:nvSpPr>
        <p:spPr/>
        <p:txBody>
          <a:bodyPr/>
          <a:lstStyle/>
          <a:p>
            <a:r>
              <a:rPr lang="en-US"/>
              <a:t>©2020 Teradata</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096000" y="2488230"/>
            <a:ext cx="5006975" cy="3722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970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2057400"/>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Business Challenge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14321"/>
            <a:ext cx="10516342" cy="475488"/>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45"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Solution</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8" y="2057400"/>
            <a:ext cx="3273424"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Benefits</a:t>
            </a:r>
          </a:p>
        </p:txBody>
      </p:sp>
      <p:sp>
        <p:nvSpPr>
          <p:cNvPr id="4" name="Date Placeholder 3">
            <a:extLst>
              <a:ext uri="{FF2B5EF4-FFF2-40B4-BE49-F238E27FC236}">
                <a16:creationId xmlns:a16="http://schemas.microsoft.com/office/drawing/2014/main" id="{9CB11ECE-6B8B-8440-AA3B-8B0B66307ACF}"/>
              </a:ext>
            </a:extLst>
          </p:cNvPr>
          <p:cNvSpPr>
            <a:spLocks noGrp="1"/>
          </p:cNvSpPr>
          <p:nvPr>
            <p:ph type="dt" sz="half" idx="19"/>
          </p:nvPr>
        </p:nvSpPr>
        <p:spPr/>
        <p:txBody>
          <a:bodyPr/>
          <a:lstStyle/>
          <a:p>
            <a:r>
              <a:rPr lang="en-US"/>
              <a:t>©2020 Teradata</a:t>
            </a: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2494192"/>
            <a:ext cx="3273425" cy="3716108"/>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1753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lvl1pPr>
          </a:lstStyle>
          <a:p>
            <a:r>
              <a:rPr lang="en-US"/>
              <a:t>Drag image here or click the icon to prompt image insert</a:t>
            </a:r>
          </a:p>
        </p:txBody>
      </p:sp>
      <p:sp>
        <p:nvSpPr>
          <p:cNvPr id="5" name="Date Placeholder 4">
            <a:extLst>
              <a:ext uri="{FF2B5EF4-FFF2-40B4-BE49-F238E27FC236}">
                <a16:creationId xmlns:a16="http://schemas.microsoft.com/office/drawing/2014/main" id="{20A07585-4BE5-8A4E-8736-005340213D4C}"/>
              </a:ext>
            </a:extLst>
          </p:cNvPr>
          <p:cNvSpPr>
            <a:spLocks noGrp="1"/>
          </p:cNvSpPr>
          <p:nvPr>
            <p:ph type="dt" sz="half" idx="22"/>
          </p:nvPr>
        </p:nvSpPr>
        <p:spPr/>
        <p:txBody>
          <a:bodyPr/>
          <a:lstStyle/>
          <a:p>
            <a:r>
              <a:rPr lang="en-US"/>
              <a:t>©2020 Teradata</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lvl1pPr>
            <a:lvl2pPr marL="461963" indent="-222250">
              <a:lnSpc>
                <a:spcPct val="90000"/>
              </a:lnSpc>
              <a:spcBef>
                <a:spcPts val="500"/>
              </a:spcBef>
              <a:tabLst/>
              <a:defRPr sz="1800"/>
            </a:lvl2pPr>
            <a:lvl3pPr marL="690563" indent="-177800">
              <a:lnSpc>
                <a:spcPct val="90000"/>
              </a:lnSpc>
              <a:spcBef>
                <a:spcPts val="500"/>
              </a:spcBef>
              <a:tabLst/>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30055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4">
            <a:extLst>
              <a:ext uri="{FF2B5EF4-FFF2-40B4-BE49-F238E27FC236}">
                <a16:creationId xmlns:a16="http://schemas.microsoft.com/office/drawing/2014/main" id="{76EDA047-05B8-004C-A23F-B76A0D5FC497}"/>
              </a:ext>
            </a:extLst>
          </p:cNvPr>
          <p:cNvSpPr>
            <a:spLocks noGrp="1"/>
          </p:cNvSpPr>
          <p:nvPr>
            <p:ph type="body" sz="quarter" idx="13" hasCustomPrompt="1"/>
          </p:nvPr>
        </p:nvSpPr>
        <p:spPr>
          <a:xfrm>
            <a:off x="6096000" y="5912654"/>
            <a:ext cx="5007082" cy="297646"/>
          </a:xfrm>
          <a:prstGeom prst="rect">
            <a:avLst/>
          </a:prstGeom>
        </p:spPr>
        <p:txBody>
          <a:bodyPr wrap="square" lIns="0" tIns="0" rIns="0" bIns="0" anchor="ctr">
            <a:spAutoFit/>
          </a:bodyPr>
          <a:lstStyle>
            <a:lvl1pPr marL="0" indent="0" algn="ctr">
              <a:lnSpc>
                <a:spcPts val="2700"/>
              </a:lnSpc>
              <a:buNone/>
              <a:defRPr sz="1300" i="1"/>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Figure 1: </a:t>
            </a:r>
            <a:r>
              <a:rPr lang="en-US" err="1"/>
              <a:t>Nulpa</a:t>
            </a:r>
            <a:r>
              <a:rPr lang="en-US"/>
              <a:t> se </a:t>
            </a:r>
            <a:r>
              <a:rPr lang="en-US" err="1"/>
              <a:t>percim</a:t>
            </a:r>
            <a:endParaRPr lang="en-US"/>
          </a:p>
        </p:txBody>
      </p:sp>
      <p:sp>
        <p:nvSpPr>
          <p:cNvPr id="3" name="Date Placeholder 2">
            <a:extLst>
              <a:ext uri="{FF2B5EF4-FFF2-40B4-BE49-F238E27FC236}">
                <a16:creationId xmlns:a16="http://schemas.microsoft.com/office/drawing/2014/main" id="{C7CF00B3-C68B-C04E-8325-4E89375F5C56}"/>
              </a:ext>
            </a:extLst>
          </p:cNvPr>
          <p:cNvSpPr>
            <a:spLocks noGrp="1"/>
          </p:cNvSpPr>
          <p:nvPr>
            <p:ph type="dt" sz="half" idx="14"/>
          </p:nvPr>
        </p:nvSpPr>
        <p:spPr/>
        <p:txBody>
          <a:bodyPr/>
          <a:lstStyle/>
          <a:p>
            <a:r>
              <a:rPr lang="en-US"/>
              <a:t>©2020 Teradata</a:t>
            </a:r>
          </a:p>
        </p:txBody>
      </p:sp>
      <p:sp>
        <p:nvSpPr>
          <p:cNvPr id="6" name="Content Placeholder 5">
            <a:extLst>
              <a:ext uri="{FF2B5EF4-FFF2-40B4-BE49-F238E27FC236}">
                <a16:creationId xmlns:a16="http://schemas.microsoft.com/office/drawing/2014/main" id="{F84084C3-A569-5745-AD51-0618F1E5F6DE}"/>
              </a:ext>
            </a:extLst>
          </p:cNvPr>
          <p:cNvSpPr>
            <a:spLocks noGrp="1"/>
          </p:cNvSpPr>
          <p:nvPr>
            <p:ph sz="quarter" idx="16"/>
          </p:nvPr>
        </p:nvSpPr>
        <p:spPr>
          <a:xfrm>
            <a:off x="571500" y="2057400"/>
            <a:ext cx="5081588"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3207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E93C848-1138-0648-B4EC-6720AB1DBF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5ECC4F9-716B-3247-9C75-BD4C184CB1C6}"/>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Rectangle 14">
            <a:extLst>
              <a:ext uri="{FF2B5EF4-FFF2-40B4-BE49-F238E27FC236}">
                <a16:creationId xmlns:a16="http://schemas.microsoft.com/office/drawing/2014/main" id="{41C16F32-68A2-8847-8D06-22E0DACE26C2}"/>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4"/>
            <a:ext cx="11565346" cy="62358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3" name="Picture 2">
            <a:extLst>
              <a:ext uri="{FF2B5EF4-FFF2-40B4-BE49-F238E27FC236}">
                <a16:creationId xmlns:a16="http://schemas.microsoft.com/office/drawing/2014/main" id="{F1910982-7169-9644-9935-26CE3BE66F61}"/>
              </a:ext>
            </a:extLst>
          </p:cNvPr>
          <p:cNvPicPr>
            <a:picLocks noChangeAspect="1"/>
          </p:cNvPicPr>
          <p:nvPr userDrawn="1"/>
        </p:nvPicPr>
        <p:blipFill>
          <a:blip r:embed="rId2"/>
          <a:stretch>
            <a:fillRect/>
          </a:stretch>
        </p:blipFill>
        <p:spPr>
          <a:xfrm>
            <a:off x="312149" y="310065"/>
            <a:ext cx="4200144" cy="6236208"/>
          </a:xfrm>
          <a:prstGeom prst="rect">
            <a:avLst/>
          </a:prstGeom>
        </p:spPr>
      </p:pic>
      <p:pic>
        <p:nvPicPr>
          <p:cNvPr id="33" name="Picture 32">
            <a:extLst>
              <a:ext uri="{FF2B5EF4-FFF2-40B4-BE49-F238E27FC236}">
                <a16:creationId xmlns:a16="http://schemas.microsoft.com/office/drawing/2014/main" id="{65F82C4F-DD73-EA47-B15C-8C3440212B1D}"/>
              </a:ext>
            </a:extLst>
          </p:cNvPr>
          <p:cNvPicPr>
            <a:picLocks noChangeAspect="1"/>
          </p:cNvPicPr>
          <p:nvPr/>
        </p:nvPicPr>
        <p:blipFill>
          <a:blip r:embed="rId3"/>
          <a:stretch>
            <a:fillRect/>
          </a:stretch>
        </p:blipFill>
        <p:spPr>
          <a:xfrm>
            <a:off x="819150" y="3163643"/>
            <a:ext cx="2554284" cy="484991"/>
          </a:xfrm>
          <a:prstGeom prst="rect">
            <a:avLst/>
          </a:prstGeom>
        </p:spPr>
      </p:pic>
      <p:pic>
        <p:nvPicPr>
          <p:cNvPr id="17" name="Picture 16">
            <a:extLst>
              <a:ext uri="{FF2B5EF4-FFF2-40B4-BE49-F238E27FC236}">
                <a16:creationId xmlns:a16="http://schemas.microsoft.com/office/drawing/2014/main" id="{DF875C24-8AFB-574A-B052-CF439A898AF2}"/>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44D7588D-3CDC-1B42-8ED4-243A4AB7CC17}"/>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a:t>Presentation Title Multiple Line Title Length</a:t>
            </a:r>
          </a:p>
        </p:txBody>
      </p:sp>
      <p:sp>
        <p:nvSpPr>
          <p:cNvPr id="11" name="Text Placeholder 9">
            <a:extLst>
              <a:ext uri="{FF2B5EF4-FFF2-40B4-BE49-F238E27FC236}">
                <a16:creationId xmlns:a16="http://schemas.microsoft.com/office/drawing/2014/main" id="{30F43555-58BE-2B4F-8ED4-DB4B47A89657}"/>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a:effectLst/>
                <a:latin typeface="Arial" panose="020B0604020202020204" pitchFamily="34" charset="0"/>
              </a:rPr>
              <a:t>Subtitle Placeholder Multiple Line Title </a:t>
            </a:r>
            <a:br>
              <a:rPr lang="en-US">
                <a:effectLst/>
                <a:latin typeface="Arial" panose="020B0604020202020204" pitchFamily="34" charset="0"/>
              </a:rPr>
            </a:br>
            <a:r>
              <a:rPr lang="en-US">
                <a:effectLst/>
                <a:latin typeface="Arial" panose="020B0604020202020204" pitchFamily="34" charset="0"/>
              </a:rPr>
              <a:t>Length Which Extends To Two Lines</a:t>
            </a:r>
          </a:p>
        </p:txBody>
      </p:sp>
      <p:sp>
        <p:nvSpPr>
          <p:cNvPr id="13" name="Text Placeholder 9">
            <a:extLst>
              <a:ext uri="{FF2B5EF4-FFF2-40B4-BE49-F238E27FC236}">
                <a16:creationId xmlns:a16="http://schemas.microsoft.com/office/drawing/2014/main" id="{B8489C6D-2ED7-C047-B694-B028CBDA195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a:effectLst/>
                <a:latin typeface="Arial" panose="020B0604020202020204" pitchFamily="34" charset="0"/>
              </a:rPr>
              <a:t>Presenter Name</a:t>
            </a:r>
            <a:r>
              <a:rPr lang="en-US">
                <a:effectLst/>
                <a:latin typeface="Arial" panose="020B0604020202020204" pitchFamily="34" charset="0"/>
              </a:rPr>
              <a:t>, Presenter Title </a:t>
            </a:r>
            <a:br>
              <a:rPr lang="en-US">
                <a:effectLst/>
                <a:latin typeface="Arial" panose="020B0604020202020204" pitchFamily="34" charset="0"/>
              </a:rPr>
            </a:br>
            <a:r>
              <a:rPr lang="en-US">
                <a:effectLst/>
                <a:latin typeface="Arial" panose="020B0604020202020204" pitchFamily="34" charset="0"/>
              </a:rPr>
              <a:t>Month #, 2018</a:t>
            </a:r>
          </a:p>
        </p:txBody>
      </p:sp>
    </p:spTree>
    <p:extLst>
      <p:ext uri="{BB962C8B-B14F-4D97-AF65-F5344CB8AC3E}">
        <p14:creationId xmlns:p14="http://schemas.microsoft.com/office/powerpoint/2010/main" val="40230114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160FB390-5648-D84F-B153-D8331CB92EE8}"/>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EAB44FD6-76E3-BC46-85CE-77318EFD4576}"/>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0" y="3429000"/>
            <a:ext cx="12192000" cy="391891"/>
          </a:xfrm>
          <a:prstGeom prst="rect">
            <a:avLst/>
          </a:prstGeom>
        </p:spPr>
        <p:txBody>
          <a:bodyPr>
            <a:noAutofit/>
          </a:bodyPr>
          <a:lstStyle>
            <a:lvl1pPr marL="0" indent="0" algn="ctr">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0" y="2484466"/>
            <a:ext cx="12192000"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5806333"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39" y="1114321"/>
            <a:ext cx="5807075" cy="484632"/>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8" name="Rectangle 7">
            <a:extLst>
              <a:ext uri="{FF2B5EF4-FFF2-40B4-BE49-F238E27FC236}">
                <a16:creationId xmlns:a16="http://schemas.microsoft.com/office/drawing/2014/main" id="{296CB0A4-3213-B748-85E5-54E833711A1E}"/>
              </a:ext>
            </a:extLst>
          </p:cNvPr>
          <p:cNvSpPr/>
          <p:nvPr userDrawn="1"/>
        </p:nvSpPr>
        <p:spPr>
          <a:xfrm>
            <a:off x="10326717"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7" name="Picture Placeholder 7">
            <a:extLst>
              <a:ext uri="{FF2B5EF4-FFF2-40B4-BE49-F238E27FC236}">
                <a16:creationId xmlns:a16="http://schemas.microsoft.com/office/drawing/2014/main" id="{61005587-9548-1A48-8E5D-E26BE37E4E1D}"/>
              </a:ext>
            </a:extLst>
          </p:cNvPr>
          <p:cNvSpPr>
            <a:spLocks noGrp="1"/>
          </p:cNvSpPr>
          <p:nvPr>
            <p:ph type="pic" sz="quarter" idx="13" hasCustomPrompt="1"/>
          </p:nvPr>
        </p:nvSpPr>
        <p:spPr>
          <a:xfrm>
            <a:off x="6393815" y="395288"/>
            <a:ext cx="5538788" cy="6153150"/>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100"/>
            </a:lvl1pPr>
          </a:lstStyle>
          <a:p>
            <a:r>
              <a:rPr lang="en-US"/>
              <a:t>Drag image here or click the icon</a:t>
            </a:r>
            <a:br>
              <a:rPr lang="en-US"/>
            </a:br>
            <a:r>
              <a:rPr lang="en-US"/>
              <a:t>to prompt image insert</a:t>
            </a:r>
          </a:p>
        </p:txBody>
      </p:sp>
      <p:sp>
        <p:nvSpPr>
          <p:cNvPr id="4" name="Content Placeholder 3">
            <a:extLst>
              <a:ext uri="{FF2B5EF4-FFF2-40B4-BE49-F238E27FC236}">
                <a16:creationId xmlns:a16="http://schemas.microsoft.com/office/drawing/2014/main" id="{0B854A8D-F768-F346-B2CA-527915E78B94}"/>
              </a:ext>
            </a:extLst>
          </p:cNvPr>
          <p:cNvSpPr>
            <a:spLocks noGrp="1"/>
          </p:cNvSpPr>
          <p:nvPr>
            <p:ph sz="quarter" idx="14"/>
          </p:nvPr>
        </p:nvSpPr>
        <p:spPr>
          <a:xfrm>
            <a:off x="571500" y="2057400"/>
            <a:ext cx="5524500"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7D5853-1149-9345-BCD2-97C09F9571EF}"/>
              </a:ext>
            </a:extLst>
          </p:cNvPr>
          <p:cNvSpPr>
            <a:spLocks noGrp="1"/>
          </p:cNvSpPr>
          <p:nvPr>
            <p:ph type="dt" sz="half" idx="15"/>
          </p:nvPr>
        </p:nvSpPr>
        <p:spPr/>
        <p:txBody>
          <a:bodyPr/>
          <a:lstStyle/>
          <a:p>
            <a:r>
              <a:rPr lang="en-US"/>
              <a:t>©2020 Teradata</a:t>
            </a:r>
          </a:p>
        </p:txBody>
      </p:sp>
    </p:spTree>
    <p:extLst>
      <p:ext uri="{BB962C8B-B14F-4D97-AF65-F5344CB8AC3E}">
        <p14:creationId xmlns:p14="http://schemas.microsoft.com/office/powerpoint/2010/main" val="2340489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42644F0-4B72-BA44-AD99-F7708197ECA6}"/>
              </a:ext>
            </a:extLst>
          </p:cNvPr>
          <p:cNvSpPr/>
          <p:nvPr userDrawn="1"/>
        </p:nvSpPr>
        <p:spPr>
          <a:xfrm>
            <a:off x="512804" y="6308522"/>
            <a:ext cx="413472"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3" name="Rectangle 12">
            <a:extLst>
              <a:ext uri="{FF2B5EF4-FFF2-40B4-BE49-F238E27FC236}">
                <a16:creationId xmlns:a16="http://schemas.microsoft.com/office/drawing/2014/main" id="{B80C21D5-8D22-D448-B510-F879B0456224}"/>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9" name="Picture Placeholder 6">
            <a:extLst>
              <a:ext uri="{FF2B5EF4-FFF2-40B4-BE49-F238E27FC236}">
                <a16:creationId xmlns:a16="http://schemas.microsoft.com/office/drawing/2014/main" id="{F80E3EFC-7105-AB41-8C35-7DCBA3BD9102}"/>
              </a:ext>
            </a:extLst>
          </p:cNvPr>
          <p:cNvSpPr>
            <a:spLocks noGrp="1"/>
          </p:cNvSpPr>
          <p:nvPr>
            <p:ph type="pic" sz="quarter" idx="14" hasCustomPrompt="1"/>
          </p:nvPr>
        </p:nvSpPr>
        <p:spPr>
          <a:xfrm>
            <a:off x="368300" y="378960"/>
            <a:ext cx="11445327" cy="6100668"/>
          </a:xfrm>
          <a:prstGeom prst="rect">
            <a:avLst/>
          </a:prstGeom>
        </p:spPr>
        <p:txBody>
          <a:bodyPr anchor="ctr">
            <a:noAutofit/>
          </a:bodyPr>
          <a:lstStyle>
            <a:lvl1pPr marL="0" indent="0" algn="ctr">
              <a:buNone/>
              <a:defRPr sz="2100"/>
            </a:lvl1pPr>
          </a:lstStyle>
          <a:p>
            <a:r>
              <a:rPr lang="en-US"/>
              <a:t>Drag image here or click the icon</a:t>
            </a:r>
            <a:br>
              <a:rPr lang="en-US"/>
            </a:br>
            <a:r>
              <a:rPr lang="en-US"/>
              <a:t>to prompt image insert</a:t>
            </a:r>
          </a:p>
        </p:txBody>
      </p:sp>
      <p:pic>
        <p:nvPicPr>
          <p:cNvPr id="10" name="Picture 9">
            <a:extLst>
              <a:ext uri="{FF2B5EF4-FFF2-40B4-BE49-F238E27FC236}">
                <a16:creationId xmlns:a16="http://schemas.microsoft.com/office/drawing/2014/main" id="{ACB63145-947E-1E49-B63C-FD390ADD89B9}"/>
              </a:ext>
            </a:extLst>
          </p:cNvPr>
          <p:cNvPicPr>
            <a:picLocks noChangeAspect="1"/>
          </p:cNvPicPr>
          <p:nvPr/>
        </p:nvPicPr>
        <p:blipFill>
          <a:blip r:embed="rId2"/>
          <a:stretch>
            <a:fillRect/>
          </a:stretch>
        </p:blipFill>
        <p:spPr>
          <a:xfrm>
            <a:off x="1400151" y="2051440"/>
            <a:ext cx="545661" cy="358988"/>
          </a:xfrm>
          <a:prstGeom prst="rect">
            <a:avLst/>
          </a:prstGeom>
        </p:spPr>
      </p:pic>
      <p:sp>
        <p:nvSpPr>
          <p:cNvPr id="12" name="Text Placeholder 11">
            <a:extLst>
              <a:ext uri="{FF2B5EF4-FFF2-40B4-BE49-F238E27FC236}">
                <a16:creationId xmlns:a16="http://schemas.microsoft.com/office/drawing/2014/main" id="{4617ECE6-46C5-E048-AE59-6526AE065C09}"/>
              </a:ext>
            </a:extLst>
          </p:cNvPr>
          <p:cNvSpPr>
            <a:spLocks noGrp="1"/>
          </p:cNvSpPr>
          <p:nvPr>
            <p:ph type="body" sz="quarter" idx="15" hasCustomPrompt="1"/>
          </p:nvPr>
        </p:nvSpPr>
        <p:spPr>
          <a:xfrm>
            <a:off x="1345655" y="2529130"/>
            <a:ext cx="3154363" cy="1460500"/>
          </a:xfrm>
          <a:prstGeom prst="rect">
            <a:avLst/>
          </a:prstGeom>
        </p:spPr>
        <p:txBody>
          <a:bodyPr>
            <a:noAutofit/>
          </a:bodyPr>
          <a:lstStyle>
            <a:lvl1pPr marL="0" indent="0">
              <a:lnSpc>
                <a:spcPct val="100000"/>
              </a:lnSpc>
              <a:buNone/>
              <a:defRPr lang="en-US" sz="2000" i="0" smtClean="0">
                <a:solidFill>
                  <a:schemeClr val="bg1"/>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6" name="Text Placeholder 11">
            <a:extLst>
              <a:ext uri="{FF2B5EF4-FFF2-40B4-BE49-F238E27FC236}">
                <a16:creationId xmlns:a16="http://schemas.microsoft.com/office/drawing/2014/main" id="{C8E3FED6-CA8C-C549-9403-6D6C5D78592C}"/>
              </a:ext>
            </a:extLst>
          </p:cNvPr>
          <p:cNvSpPr>
            <a:spLocks noGrp="1"/>
          </p:cNvSpPr>
          <p:nvPr>
            <p:ph type="body" sz="quarter" idx="16" hasCustomPrompt="1"/>
          </p:nvPr>
        </p:nvSpPr>
        <p:spPr>
          <a:xfrm>
            <a:off x="1345655" y="4811712"/>
            <a:ext cx="3154363" cy="392031"/>
          </a:xfrm>
          <a:prstGeom prst="rect">
            <a:avLst/>
          </a:prstGeom>
        </p:spPr>
        <p:txBody>
          <a:bodyPr>
            <a:noAutofit/>
          </a:bodyPr>
          <a:lstStyle>
            <a:lvl1pPr marL="171450" indent="-171450">
              <a:lnSpc>
                <a:spcPct val="100000"/>
              </a:lnSpc>
              <a:buFont typeface="System Font Regular"/>
              <a:buChar char="–"/>
              <a:defRPr lang="en-US" sz="1200" i="0" smtClean="0">
                <a:solidFill>
                  <a:schemeClr val="bg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8" name="Picture 7">
            <a:extLst>
              <a:ext uri="{FF2B5EF4-FFF2-40B4-BE49-F238E27FC236}">
                <a16:creationId xmlns:a16="http://schemas.microsoft.com/office/drawing/2014/main" id="{CFA2E087-5E5A-5E49-9895-81B1CE8B16C4}"/>
              </a:ext>
            </a:extLst>
          </p:cNvPr>
          <p:cNvPicPr>
            <a:picLocks noChangeAspect="1"/>
          </p:cNvPicPr>
          <p:nvPr userDrawn="1"/>
        </p:nvPicPr>
        <p:blipFill>
          <a:blip r:embed="rId2"/>
          <a:stretch>
            <a:fillRect/>
          </a:stretch>
        </p:blipFill>
        <p:spPr>
          <a:xfrm>
            <a:off x="1400151" y="2051440"/>
            <a:ext cx="545661" cy="358988"/>
          </a:xfrm>
          <a:prstGeom prst="rect">
            <a:avLst/>
          </a:prstGeom>
        </p:spPr>
      </p:pic>
      <p:pic>
        <p:nvPicPr>
          <p:cNvPr id="11" name="Picture 10">
            <a:extLst>
              <a:ext uri="{FF2B5EF4-FFF2-40B4-BE49-F238E27FC236}">
                <a16:creationId xmlns:a16="http://schemas.microsoft.com/office/drawing/2014/main" id="{6A93BFC1-1C6D-C145-8191-1C53A839C60E}"/>
              </a:ext>
            </a:extLst>
          </p:cNvPr>
          <p:cNvPicPr>
            <a:picLocks noChangeAspect="1"/>
          </p:cNvPicPr>
          <p:nvPr userDrawn="1"/>
        </p:nvPicPr>
        <p:blipFill>
          <a:blip r:embed="rId2"/>
          <a:stretch>
            <a:fillRect/>
          </a:stretch>
        </p:blipFill>
        <p:spPr>
          <a:xfrm>
            <a:off x="1400151" y="2051440"/>
            <a:ext cx="545661" cy="358988"/>
          </a:xfrm>
          <a:prstGeom prst="rect">
            <a:avLst/>
          </a:prstGeom>
        </p:spPr>
      </p:pic>
    </p:spTree>
    <p:extLst>
      <p:ext uri="{BB962C8B-B14F-4D97-AF65-F5344CB8AC3E}">
        <p14:creationId xmlns:p14="http://schemas.microsoft.com/office/powerpoint/2010/main" val="2858842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Quot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3" name="Date Placeholder 2">
            <a:extLst>
              <a:ext uri="{FF2B5EF4-FFF2-40B4-BE49-F238E27FC236}">
                <a16:creationId xmlns:a16="http://schemas.microsoft.com/office/drawing/2014/main" id="{6365A640-B665-1042-BAD6-F280D24E8D50}"/>
              </a:ext>
            </a:extLst>
          </p:cNvPr>
          <p:cNvSpPr>
            <a:spLocks noGrp="1"/>
          </p:cNvSpPr>
          <p:nvPr>
            <p:ph type="dt" sz="half" idx="21"/>
          </p:nvPr>
        </p:nvSpPr>
        <p:spPr/>
        <p:txBody>
          <a:bodyPr/>
          <a:lstStyle/>
          <a:p>
            <a:r>
              <a:rPr lang="en-US"/>
              <a:t>©2020 Teradata</a:t>
            </a:r>
          </a:p>
        </p:txBody>
      </p:sp>
      <p:pic>
        <p:nvPicPr>
          <p:cNvPr id="17" name="Picture 16">
            <a:extLst>
              <a:ext uri="{FF2B5EF4-FFF2-40B4-BE49-F238E27FC236}">
                <a16:creationId xmlns:a16="http://schemas.microsoft.com/office/drawing/2014/main" id="{E53BD452-7B47-BC49-B0D7-4BD2AE30C1DC}"/>
              </a:ext>
            </a:extLst>
          </p:cNvPr>
          <p:cNvPicPr>
            <a:picLocks noChangeAspect="1"/>
          </p:cNvPicPr>
          <p:nvPr userDrawn="1"/>
        </p:nvPicPr>
        <p:blipFill>
          <a:blip r:embed="rId2">
            <a:alphaModFix/>
          </a:blip>
          <a:stretch>
            <a:fillRect/>
          </a:stretch>
        </p:blipFill>
        <p:spPr>
          <a:xfrm>
            <a:off x="641236" y="2034663"/>
            <a:ext cx="545661" cy="358988"/>
          </a:xfrm>
          <a:prstGeom prst="rect">
            <a:avLst/>
          </a:prstGeom>
        </p:spPr>
      </p:pic>
      <p:pic>
        <p:nvPicPr>
          <p:cNvPr id="20" name="Picture 19">
            <a:extLst>
              <a:ext uri="{FF2B5EF4-FFF2-40B4-BE49-F238E27FC236}">
                <a16:creationId xmlns:a16="http://schemas.microsoft.com/office/drawing/2014/main" id="{3ED4D585-4A74-5D46-87B6-692AEEB06E9A}"/>
              </a:ext>
            </a:extLst>
          </p:cNvPr>
          <p:cNvPicPr>
            <a:picLocks noChangeAspect="1"/>
          </p:cNvPicPr>
          <p:nvPr userDrawn="1"/>
        </p:nvPicPr>
        <p:blipFill>
          <a:blip r:embed="rId2"/>
          <a:stretch>
            <a:fillRect/>
          </a:stretch>
        </p:blipFill>
        <p:spPr>
          <a:xfrm>
            <a:off x="4329264" y="2034663"/>
            <a:ext cx="545661" cy="358988"/>
          </a:xfrm>
          <a:prstGeom prst="rect">
            <a:avLst/>
          </a:prstGeom>
        </p:spPr>
      </p:pic>
      <p:pic>
        <p:nvPicPr>
          <p:cNvPr id="24" name="Picture 23">
            <a:extLst>
              <a:ext uri="{FF2B5EF4-FFF2-40B4-BE49-F238E27FC236}">
                <a16:creationId xmlns:a16="http://schemas.microsoft.com/office/drawing/2014/main" id="{D565C658-099C-6243-8395-D60B212200F4}"/>
              </a:ext>
            </a:extLst>
          </p:cNvPr>
          <p:cNvPicPr>
            <a:picLocks noChangeAspect="1"/>
          </p:cNvPicPr>
          <p:nvPr userDrawn="1"/>
        </p:nvPicPr>
        <p:blipFill>
          <a:blip r:embed="rId2"/>
          <a:stretch>
            <a:fillRect/>
          </a:stretch>
        </p:blipFill>
        <p:spPr>
          <a:xfrm>
            <a:off x="7979296" y="2034663"/>
            <a:ext cx="545661" cy="358988"/>
          </a:xfrm>
          <a:prstGeom prst="rect">
            <a:avLst/>
          </a:prstGeom>
        </p:spPr>
      </p:pic>
      <p:pic>
        <p:nvPicPr>
          <p:cNvPr id="25" name="Picture 24">
            <a:extLst>
              <a:ext uri="{FF2B5EF4-FFF2-40B4-BE49-F238E27FC236}">
                <a16:creationId xmlns:a16="http://schemas.microsoft.com/office/drawing/2014/main" id="{A6FF8716-882D-3242-999D-25F34BA87149}"/>
              </a:ext>
            </a:extLst>
          </p:cNvPr>
          <p:cNvPicPr>
            <a:picLocks noChangeAspect="1"/>
          </p:cNvPicPr>
          <p:nvPr userDrawn="1"/>
        </p:nvPicPr>
        <p:blipFill>
          <a:blip r:embed="rId2">
            <a:alphaModFix/>
          </a:blip>
          <a:stretch>
            <a:fillRect/>
          </a:stretch>
        </p:blipFill>
        <p:spPr>
          <a:xfrm>
            <a:off x="639643" y="2034658"/>
            <a:ext cx="545661" cy="358988"/>
          </a:xfrm>
          <a:prstGeom prst="rect">
            <a:avLst/>
          </a:prstGeom>
        </p:spPr>
      </p:pic>
      <p:pic>
        <p:nvPicPr>
          <p:cNvPr id="26" name="Picture 25">
            <a:extLst>
              <a:ext uri="{FF2B5EF4-FFF2-40B4-BE49-F238E27FC236}">
                <a16:creationId xmlns:a16="http://schemas.microsoft.com/office/drawing/2014/main" id="{A0933FE4-5E20-1C46-BD54-F0C29880B96E}"/>
              </a:ext>
            </a:extLst>
          </p:cNvPr>
          <p:cNvPicPr>
            <a:picLocks noChangeAspect="1"/>
          </p:cNvPicPr>
          <p:nvPr userDrawn="1"/>
        </p:nvPicPr>
        <p:blipFill>
          <a:blip r:embed="rId2"/>
          <a:stretch>
            <a:fillRect/>
          </a:stretch>
        </p:blipFill>
        <p:spPr>
          <a:xfrm>
            <a:off x="4327671" y="2034658"/>
            <a:ext cx="545661" cy="358988"/>
          </a:xfrm>
          <a:prstGeom prst="rect">
            <a:avLst/>
          </a:prstGeom>
        </p:spPr>
      </p:pic>
      <p:pic>
        <p:nvPicPr>
          <p:cNvPr id="30" name="Picture 29">
            <a:extLst>
              <a:ext uri="{FF2B5EF4-FFF2-40B4-BE49-F238E27FC236}">
                <a16:creationId xmlns:a16="http://schemas.microsoft.com/office/drawing/2014/main" id="{21DF1115-3C2A-834A-AD85-945A4468DC8E}"/>
              </a:ext>
            </a:extLst>
          </p:cNvPr>
          <p:cNvPicPr>
            <a:picLocks noChangeAspect="1"/>
          </p:cNvPicPr>
          <p:nvPr userDrawn="1"/>
        </p:nvPicPr>
        <p:blipFill>
          <a:blip r:embed="rId2"/>
          <a:stretch>
            <a:fillRect/>
          </a:stretch>
        </p:blipFill>
        <p:spPr>
          <a:xfrm>
            <a:off x="7977703" y="2034658"/>
            <a:ext cx="545661" cy="358988"/>
          </a:xfrm>
          <a:prstGeom prst="rect">
            <a:avLst/>
          </a:prstGeom>
        </p:spPr>
      </p:pic>
      <p:pic>
        <p:nvPicPr>
          <p:cNvPr id="31" name="Picture 30">
            <a:extLst>
              <a:ext uri="{FF2B5EF4-FFF2-40B4-BE49-F238E27FC236}">
                <a16:creationId xmlns:a16="http://schemas.microsoft.com/office/drawing/2014/main" id="{F20729BD-6E3C-8E41-A805-9D20E9AE1822}"/>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32" name="Picture 31">
            <a:extLst>
              <a:ext uri="{FF2B5EF4-FFF2-40B4-BE49-F238E27FC236}">
                <a16:creationId xmlns:a16="http://schemas.microsoft.com/office/drawing/2014/main" id="{6A596FB7-F9B5-E540-B509-AECC286814E7}"/>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33" name="Picture 32">
            <a:extLst>
              <a:ext uri="{FF2B5EF4-FFF2-40B4-BE49-F238E27FC236}">
                <a16:creationId xmlns:a16="http://schemas.microsoft.com/office/drawing/2014/main" id="{7213997A-FFB0-624B-8AA0-AF88569FAA41}"/>
              </a:ext>
            </a:extLst>
          </p:cNvPr>
          <p:cNvPicPr>
            <a:picLocks noChangeAspect="1"/>
          </p:cNvPicPr>
          <p:nvPr userDrawn="1"/>
        </p:nvPicPr>
        <p:blipFill>
          <a:blip r:embed="rId2"/>
          <a:stretch>
            <a:fillRect/>
          </a:stretch>
        </p:blipFill>
        <p:spPr>
          <a:xfrm>
            <a:off x="7977703" y="2030848"/>
            <a:ext cx="545661" cy="358988"/>
          </a:xfrm>
          <a:prstGeom prst="rect">
            <a:avLst/>
          </a:prstGeom>
        </p:spPr>
      </p:pic>
    </p:spTree>
    <p:extLst>
      <p:ext uri="{BB962C8B-B14F-4D97-AF65-F5344CB8AC3E}">
        <p14:creationId xmlns:p14="http://schemas.microsoft.com/office/powerpoint/2010/main" val="3786585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4" name="Table Placeholder 3">
            <a:extLst>
              <a:ext uri="{FF2B5EF4-FFF2-40B4-BE49-F238E27FC236}">
                <a16:creationId xmlns:a16="http://schemas.microsoft.com/office/drawing/2014/main" id="{F23E47F7-6C7A-2545-9A27-16E014FF3A8D}"/>
              </a:ext>
            </a:extLst>
          </p:cNvPr>
          <p:cNvSpPr>
            <a:spLocks noGrp="1"/>
          </p:cNvSpPr>
          <p:nvPr>
            <p:ph type="tbl" sz="quarter" idx="12"/>
          </p:nvPr>
        </p:nvSpPr>
        <p:spPr>
          <a:xfrm>
            <a:off x="585093" y="2057400"/>
            <a:ext cx="10058400" cy="4152900"/>
          </a:xfrm>
        </p:spPr>
        <p:txBody>
          <a:bodyPr/>
          <a:lstStyle/>
          <a:p>
            <a:r>
              <a:rPr lang="en-US"/>
              <a:t>Click icon to add table</a:t>
            </a:r>
          </a:p>
        </p:txBody>
      </p:sp>
      <p:sp>
        <p:nvSpPr>
          <p:cNvPr id="5" name="Date Placeholder 4">
            <a:extLst>
              <a:ext uri="{FF2B5EF4-FFF2-40B4-BE49-F238E27FC236}">
                <a16:creationId xmlns:a16="http://schemas.microsoft.com/office/drawing/2014/main" id="{ABE82CBE-84AB-2344-8FCC-A8D1F80744C1}"/>
              </a:ext>
            </a:extLst>
          </p:cNvPr>
          <p:cNvSpPr>
            <a:spLocks noGrp="1"/>
          </p:cNvSpPr>
          <p:nvPr>
            <p:ph type="dt" sz="half" idx="13"/>
          </p:nvPr>
        </p:nvSpPr>
        <p:spPr>
          <a:xfrm>
            <a:off x="933278" y="6446965"/>
            <a:ext cx="2743200" cy="169277"/>
          </a:xfrm>
        </p:spPr>
        <p:txBody>
          <a:bodyPr/>
          <a:lstStyle/>
          <a:p>
            <a:r>
              <a:rPr lang="en-US"/>
              <a:t>©2020 Teradata</a:t>
            </a:r>
          </a:p>
        </p:txBody>
      </p:sp>
    </p:spTree>
    <p:extLst>
      <p:ext uri="{BB962C8B-B14F-4D97-AF65-F5344CB8AC3E}">
        <p14:creationId xmlns:p14="http://schemas.microsoft.com/office/powerpoint/2010/main" val="3308851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ubstitution analysi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rgbClr val="F3753F"/>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177"/>
            <a:ext cx="10516342" cy="479023"/>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grpSp>
        <p:nvGrpSpPr>
          <p:cNvPr id="14" name="Gruppieren 17">
            <a:extLst>
              <a:ext uri="{FF2B5EF4-FFF2-40B4-BE49-F238E27FC236}">
                <a16:creationId xmlns:a16="http://schemas.microsoft.com/office/drawing/2014/main" id="{012AEAF1-0241-8449-9730-F552B9325C3C}"/>
              </a:ext>
            </a:extLst>
          </p:cNvPr>
          <p:cNvGrpSpPr/>
          <p:nvPr/>
        </p:nvGrpSpPr>
        <p:grpSpPr>
          <a:xfrm>
            <a:off x="586740" y="2221056"/>
            <a:ext cx="10384479" cy="3771352"/>
            <a:chOff x="530475" y="1569454"/>
            <a:chExt cx="11124000" cy="4315046"/>
          </a:xfrm>
        </p:grpSpPr>
        <p:grpSp>
          <p:nvGrpSpPr>
            <p:cNvPr id="16" name="Gruppieren 6">
              <a:extLst>
                <a:ext uri="{FF2B5EF4-FFF2-40B4-BE49-F238E27FC236}">
                  <a16:creationId xmlns:a16="http://schemas.microsoft.com/office/drawing/2014/main" id="{DC04D5D9-05BE-1A4E-9EDA-099E1865E0C5}"/>
                </a:ext>
              </a:extLst>
            </p:cNvPr>
            <p:cNvGrpSpPr>
              <a:grpSpLocks noChangeAspect="1"/>
            </p:cNvGrpSpPr>
            <p:nvPr/>
          </p:nvGrpSpPr>
          <p:grpSpPr>
            <a:xfrm>
              <a:off x="530475" y="1905316"/>
              <a:ext cx="11124000" cy="3979184"/>
              <a:chOff x="540000" y="1834981"/>
              <a:chExt cx="11109600" cy="3974032"/>
            </a:xfrm>
          </p:grpSpPr>
          <p:sp>
            <p:nvSpPr>
              <p:cNvPr id="20" name="Richtungspfeil 7">
                <a:extLst>
                  <a:ext uri="{FF2B5EF4-FFF2-40B4-BE49-F238E27FC236}">
                    <a16:creationId xmlns:a16="http://schemas.microsoft.com/office/drawing/2014/main" id="{406D8AD6-D6E9-FE4B-810B-39BE85BBFB51}"/>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1" name="Eingekerbter Richtungspfeil 8">
                <a:extLst>
                  <a:ext uri="{FF2B5EF4-FFF2-40B4-BE49-F238E27FC236}">
                    <a16:creationId xmlns:a16="http://schemas.microsoft.com/office/drawing/2014/main" id="{7F43B906-2902-1043-B8B7-E1353175A21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22" name="Eingekerbter Richtungspfeil 9">
                <a:extLst>
                  <a:ext uri="{FF2B5EF4-FFF2-40B4-BE49-F238E27FC236}">
                    <a16:creationId xmlns:a16="http://schemas.microsoft.com/office/drawing/2014/main" id="{1BA02CDF-F369-7C49-B194-B3310C24F6C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23" name="Gruppieren 10">
                <a:extLst>
                  <a:ext uri="{FF2B5EF4-FFF2-40B4-BE49-F238E27FC236}">
                    <a16:creationId xmlns:a16="http://schemas.microsoft.com/office/drawing/2014/main" id="{640A451B-1BBB-8448-9DC8-D0F8F9442711}"/>
                  </a:ext>
                </a:extLst>
              </p:cNvPr>
              <p:cNvGrpSpPr/>
              <p:nvPr/>
            </p:nvGrpSpPr>
            <p:grpSpPr>
              <a:xfrm>
                <a:off x="3075408" y="1834981"/>
                <a:ext cx="3089642" cy="3974031"/>
                <a:chOff x="3075408" y="1834982"/>
                <a:chExt cx="3089642" cy="3974031"/>
              </a:xfrm>
              <a:noFill/>
            </p:grpSpPr>
            <p:sp>
              <p:nvSpPr>
                <p:cNvPr id="24" name="Parallelogramm 11">
                  <a:extLst>
                    <a:ext uri="{FF2B5EF4-FFF2-40B4-BE49-F238E27FC236}">
                      <a16:creationId xmlns:a16="http://schemas.microsoft.com/office/drawing/2014/main" id="{7D3F4ADB-C974-BC48-AABE-92F88E874A93}"/>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25" name="Parallelogramm 12">
                  <a:extLst>
                    <a:ext uri="{FF2B5EF4-FFF2-40B4-BE49-F238E27FC236}">
                      <a16:creationId xmlns:a16="http://schemas.microsoft.com/office/drawing/2014/main" id="{6FA91932-3D37-184C-BBB6-E46001BE626C}"/>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26" name="Eingekerbter Richtungspfeil 13">
                  <a:extLst>
                    <a:ext uri="{FF2B5EF4-FFF2-40B4-BE49-F238E27FC236}">
                      <a16:creationId xmlns:a16="http://schemas.microsoft.com/office/drawing/2014/main" id="{71FC4E15-601C-3040-9A50-A16931F9B067}"/>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17" name="Ellipse 14">
              <a:extLst>
                <a:ext uri="{FF2B5EF4-FFF2-40B4-BE49-F238E27FC236}">
                  <a16:creationId xmlns:a16="http://schemas.microsoft.com/office/drawing/2014/main" id="{D8A820F8-CF38-9F4B-AF01-D3588C98E3AE}"/>
                </a:ext>
              </a:extLst>
            </p:cNvPr>
            <p:cNvSpPr>
              <a:spLocks/>
            </p:cNvSpPr>
            <p:nvPr/>
          </p:nvSpPr>
          <p:spPr bwMode="gray">
            <a:xfrm>
              <a:off x="8757224" y="1643054"/>
              <a:ext cx="430988" cy="456312"/>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18" name="Ellipse 15">
              <a:extLst>
                <a:ext uri="{FF2B5EF4-FFF2-40B4-BE49-F238E27FC236}">
                  <a16:creationId xmlns:a16="http://schemas.microsoft.com/office/drawing/2014/main" id="{587D7E9F-A386-034B-9C5F-F54840C3F19F}"/>
                </a:ext>
              </a:extLst>
            </p:cNvPr>
            <p:cNvSpPr>
              <a:spLocks/>
            </p:cNvSpPr>
            <p:nvPr/>
          </p:nvSpPr>
          <p:spPr bwMode="gray">
            <a:xfrm>
              <a:off x="763190" y="1569454"/>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19" name="Ellipse 16">
              <a:extLst>
                <a:ext uri="{FF2B5EF4-FFF2-40B4-BE49-F238E27FC236}">
                  <a16:creationId xmlns:a16="http://schemas.microsoft.com/office/drawing/2014/main" id="{92A3A92C-2134-4E44-9B41-2E169D06CAC7}"/>
                </a:ext>
              </a:extLst>
            </p:cNvPr>
            <p:cNvSpPr>
              <a:spLocks/>
            </p:cNvSpPr>
            <p:nvPr/>
          </p:nvSpPr>
          <p:spPr bwMode="gray">
            <a:xfrm>
              <a:off x="6036347" y="1643051"/>
              <a:ext cx="430988" cy="460338"/>
            </a:xfrm>
            <a:prstGeom prst="ellipse">
              <a:avLst/>
            </a:prstGeom>
            <a:solidFill>
              <a:srgbClr val="F37440"/>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grpSp>
        <p:nvGrpSpPr>
          <p:cNvPr id="32" name="Gruppieren 17">
            <a:extLst>
              <a:ext uri="{FF2B5EF4-FFF2-40B4-BE49-F238E27FC236}">
                <a16:creationId xmlns:a16="http://schemas.microsoft.com/office/drawing/2014/main" id="{0CCE03E1-21D2-CE46-ADDA-7E097A9E712B}"/>
              </a:ext>
            </a:extLst>
          </p:cNvPr>
          <p:cNvGrpSpPr/>
          <p:nvPr/>
        </p:nvGrpSpPr>
        <p:grpSpPr>
          <a:xfrm>
            <a:off x="586740" y="2221056"/>
            <a:ext cx="10384479" cy="3771352"/>
            <a:chOff x="530475" y="1569454"/>
            <a:chExt cx="11124000" cy="4315046"/>
          </a:xfrm>
        </p:grpSpPr>
        <p:grpSp>
          <p:nvGrpSpPr>
            <p:cNvPr id="33" name="Gruppieren 6">
              <a:extLst>
                <a:ext uri="{FF2B5EF4-FFF2-40B4-BE49-F238E27FC236}">
                  <a16:creationId xmlns:a16="http://schemas.microsoft.com/office/drawing/2014/main" id="{DE370D5A-7DEE-B34A-8AD6-6A255146837E}"/>
                </a:ext>
              </a:extLst>
            </p:cNvPr>
            <p:cNvGrpSpPr>
              <a:grpSpLocks noChangeAspect="1"/>
            </p:cNvGrpSpPr>
            <p:nvPr/>
          </p:nvGrpSpPr>
          <p:grpSpPr>
            <a:xfrm>
              <a:off x="530475" y="1905316"/>
              <a:ext cx="11124000" cy="3979184"/>
              <a:chOff x="540000" y="1834981"/>
              <a:chExt cx="11109600" cy="3974032"/>
            </a:xfrm>
          </p:grpSpPr>
          <p:sp>
            <p:nvSpPr>
              <p:cNvPr id="37" name="Richtungspfeil 7">
                <a:extLst>
                  <a:ext uri="{FF2B5EF4-FFF2-40B4-BE49-F238E27FC236}">
                    <a16:creationId xmlns:a16="http://schemas.microsoft.com/office/drawing/2014/main" id="{6E689A40-2BBD-FC4E-8E63-CDC36F0A3FC9}"/>
                  </a:ext>
                </a:extLst>
              </p:cNvPr>
              <p:cNvSpPr/>
              <p:nvPr/>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8" name="Eingekerbter Richtungspfeil 8">
                <a:extLst>
                  <a:ext uri="{FF2B5EF4-FFF2-40B4-BE49-F238E27FC236}">
                    <a16:creationId xmlns:a16="http://schemas.microsoft.com/office/drawing/2014/main" id="{A0965D3C-07B6-074F-843B-6A50CC66A62A}"/>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39" name="Eingekerbter Richtungspfeil 9">
                <a:extLst>
                  <a:ext uri="{FF2B5EF4-FFF2-40B4-BE49-F238E27FC236}">
                    <a16:creationId xmlns:a16="http://schemas.microsoft.com/office/drawing/2014/main" id="{0466E6EC-3DAA-1B4A-B1C4-D01CC0B918FC}"/>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40" name="Gruppieren 10">
                <a:extLst>
                  <a:ext uri="{FF2B5EF4-FFF2-40B4-BE49-F238E27FC236}">
                    <a16:creationId xmlns:a16="http://schemas.microsoft.com/office/drawing/2014/main" id="{0C4561AE-A16B-AD48-BF9A-AB0F42EAE4DB}"/>
                  </a:ext>
                </a:extLst>
              </p:cNvPr>
              <p:cNvGrpSpPr/>
              <p:nvPr/>
            </p:nvGrpSpPr>
            <p:grpSpPr>
              <a:xfrm>
                <a:off x="3075408" y="1834981"/>
                <a:ext cx="3089642" cy="3974031"/>
                <a:chOff x="3075408" y="1834982"/>
                <a:chExt cx="3089642" cy="3974031"/>
              </a:xfrm>
              <a:noFill/>
            </p:grpSpPr>
            <p:sp>
              <p:nvSpPr>
                <p:cNvPr id="41" name="Parallelogramm 11">
                  <a:extLst>
                    <a:ext uri="{FF2B5EF4-FFF2-40B4-BE49-F238E27FC236}">
                      <a16:creationId xmlns:a16="http://schemas.microsoft.com/office/drawing/2014/main" id="{3C0E8A5E-459D-8F43-99E7-1CD26641D1EF}"/>
                    </a:ext>
                  </a:extLst>
                </p:cNvPr>
                <p:cNvSpPr/>
                <p:nvPr/>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42" name="Parallelogramm 12">
                  <a:extLst>
                    <a:ext uri="{FF2B5EF4-FFF2-40B4-BE49-F238E27FC236}">
                      <a16:creationId xmlns:a16="http://schemas.microsoft.com/office/drawing/2014/main" id="{EF3FA792-D581-4147-BDB9-2C40CEFBDA24}"/>
                    </a:ext>
                  </a:extLst>
                </p:cNvPr>
                <p:cNvSpPr/>
                <p:nvPr/>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43" name="Eingekerbter Richtungspfeil 13">
                  <a:extLst>
                    <a:ext uri="{FF2B5EF4-FFF2-40B4-BE49-F238E27FC236}">
                      <a16:creationId xmlns:a16="http://schemas.microsoft.com/office/drawing/2014/main" id="{1DE4D08B-0D3B-F044-9FF1-120893F7DFDD}"/>
                    </a:ext>
                  </a:extLst>
                </p:cNvPr>
                <p:cNvSpPr/>
                <p:nvPr/>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34" name="Ellipse 14">
              <a:extLst>
                <a:ext uri="{FF2B5EF4-FFF2-40B4-BE49-F238E27FC236}">
                  <a16:creationId xmlns:a16="http://schemas.microsoft.com/office/drawing/2014/main" id="{E08D18FE-951C-1945-9A34-1E434154126B}"/>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35" name="Ellipse 15">
              <a:extLst>
                <a:ext uri="{FF2B5EF4-FFF2-40B4-BE49-F238E27FC236}">
                  <a16:creationId xmlns:a16="http://schemas.microsoft.com/office/drawing/2014/main" id="{7BC941A7-4321-444F-AD44-7B9A7622B03B}"/>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36" name="Ellipse 16">
              <a:extLst>
                <a:ext uri="{FF2B5EF4-FFF2-40B4-BE49-F238E27FC236}">
                  <a16:creationId xmlns:a16="http://schemas.microsoft.com/office/drawing/2014/main" id="{B0B07274-5038-8D4A-88DA-309F39455D57}"/>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grpSp>
        <p:nvGrpSpPr>
          <p:cNvPr id="44" name="Gruppieren 17">
            <a:extLst>
              <a:ext uri="{FF2B5EF4-FFF2-40B4-BE49-F238E27FC236}">
                <a16:creationId xmlns:a16="http://schemas.microsoft.com/office/drawing/2014/main" id="{5582B261-BB0E-DD4E-B961-0253F9CD9E4D}"/>
              </a:ext>
            </a:extLst>
          </p:cNvPr>
          <p:cNvGrpSpPr/>
          <p:nvPr userDrawn="1"/>
        </p:nvGrpSpPr>
        <p:grpSpPr>
          <a:xfrm>
            <a:off x="586740" y="2221056"/>
            <a:ext cx="10384479" cy="3771352"/>
            <a:chOff x="530475" y="1569454"/>
            <a:chExt cx="11124000" cy="4315046"/>
          </a:xfrm>
        </p:grpSpPr>
        <p:grpSp>
          <p:nvGrpSpPr>
            <p:cNvPr id="45" name="Gruppieren 6">
              <a:extLst>
                <a:ext uri="{FF2B5EF4-FFF2-40B4-BE49-F238E27FC236}">
                  <a16:creationId xmlns:a16="http://schemas.microsoft.com/office/drawing/2014/main" id="{A93290D1-D26C-5F42-92A0-CDA844E3D983}"/>
                </a:ext>
              </a:extLst>
            </p:cNvPr>
            <p:cNvGrpSpPr>
              <a:grpSpLocks noChangeAspect="1"/>
            </p:cNvGrpSpPr>
            <p:nvPr/>
          </p:nvGrpSpPr>
          <p:grpSpPr>
            <a:xfrm>
              <a:off x="530475" y="1905316"/>
              <a:ext cx="11124000" cy="3979184"/>
              <a:chOff x="540000" y="1834981"/>
              <a:chExt cx="11109600" cy="3974032"/>
            </a:xfrm>
          </p:grpSpPr>
          <p:sp>
            <p:nvSpPr>
              <p:cNvPr id="49" name="Richtungspfeil 7">
                <a:extLst>
                  <a:ext uri="{FF2B5EF4-FFF2-40B4-BE49-F238E27FC236}">
                    <a16:creationId xmlns:a16="http://schemas.microsoft.com/office/drawing/2014/main" id="{757B9701-7A83-9642-9B6B-E631AA863C69}"/>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0" name="Eingekerbter Richtungspfeil 8">
                <a:extLst>
                  <a:ext uri="{FF2B5EF4-FFF2-40B4-BE49-F238E27FC236}">
                    <a16:creationId xmlns:a16="http://schemas.microsoft.com/office/drawing/2014/main" id="{D90AE889-91D5-6C4B-B9E7-D774D2021C4F}"/>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51" name="Eingekerbter Richtungspfeil 9">
                <a:extLst>
                  <a:ext uri="{FF2B5EF4-FFF2-40B4-BE49-F238E27FC236}">
                    <a16:creationId xmlns:a16="http://schemas.microsoft.com/office/drawing/2014/main" id="{DE68DB2E-21BE-5F48-9502-137EBB20D8AA}"/>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52" name="Gruppieren 10">
                <a:extLst>
                  <a:ext uri="{FF2B5EF4-FFF2-40B4-BE49-F238E27FC236}">
                    <a16:creationId xmlns:a16="http://schemas.microsoft.com/office/drawing/2014/main" id="{57E2BDF8-C034-E24B-BCF0-56CFB9809610}"/>
                  </a:ext>
                </a:extLst>
              </p:cNvPr>
              <p:cNvGrpSpPr/>
              <p:nvPr userDrawn="1"/>
            </p:nvGrpSpPr>
            <p:grpSpPr>
              <a:xfrm>
                <a:off x="3075408" y="1834981"/>
                <a:ext cx="3089642" cy="3974031"/>
                <a:chOff x="3075408" y="1834982"/>
                <a:chExt cx="3089642" cy="3974031"/>
              </a:xfrm>
              <a:noFill/>
            </p:grpSpPr>
            <p:sp>
              <p:nvSpPr>
                <p:cNvPr id="53" name="Parallelogramm 11">
                  <a:extLst>
                    <a:ext uri="{FF2B5EF4-FFF2-40B4-BE49-F238E27FC236}">
                      <a16:creationId xmlns:a16="http://schemas.microsoft.com/office/drawing/2014/main" id="{2C0D4451-0EE4-F144-BCE8-68F5018B3440}"/>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54" name="Parallelogramm 12">
                  <a:extLst>
                    <a:ext uri="{FF2B5EF4-FFF2-40B4-BE49-F238E27FC236}">
                      <a16:creationId xmlns:a16="http://schemas.microsoft.com/office/drawing/2014/main" id="{5D80AAA1-79DF-1F49-959F-96CCCF480C2E}"/>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55" name="Eingekerbter Richtungspfeil 13">
                  <a:extLst>
                    <a:ext uri="{FF2B5EF4-FFF2-40B4-BE49-F238E27FC236}">
                      <a16:creationId xmlns:a16="http://schemas.microsoft.com/office/drawing/2014/main" id="{32F64004-3E30-164F-9DD8-D8FE800934D1}"/>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46" name="Ellipse 14">
              <a:extLst>
                <a:ext uri="{FF2B5EF4-FFF2-40B4-BE49-F238E27FC236}">
                  <a16:creationId xmlns:a16="http://schemas.microsoft.com/office/drawing/2014/main" id="{B0BA3DBF-FF8A-1648-9130-848C5F5E60CE}"/>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47" name="Ellipse 15">
              <a:extLst>
                <a:ext uri="{FF2B5EF4-FFF2-40B4-BE49-F238E27FC236}">
                  <a16:creationId xmlns:a16="http://schemas.microsoft.com/office/drawing/2014/main" id="{30D07D20-49EF-BE4F-AC23-214791D3F278}"/>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48" name="Ellipse 16">
              <a:extLst>
                <a:ext uri="{FF2B5EF4-FFF2-40B4-BE49-F238E27FC236}">
                  <a16:creationId xmlns:a16="http://schemas.microsoft.com/office/drawing/2014/main" id="{F1971FAD-D2E8-944F-8550-6F3100CAF13C}"/>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3" name="Date Placeholder 2">
            <a:extLst>
              <a:ext uri="{FF2B5EF4-FFF2-40B4-BE49-F238E27FC236}">
                <a16:creationId xmlns:a16="http://schemas.microsoft.com/office/drawing/2014/main" id="{3C18610E-3EA9-934D-978B-BA5B32A4A6AA}"/>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3435273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tep process 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0"/>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32" name="Gruppieren 6">
            <a:extLst>
              <a:ext uri="{FF2B5EF4-FFF2-40B4-BE49-F238E27FC236}">
                <a16:creationId xmlns:a16="http://schemas.microsoft.com/office/drawing/2014/main" id="{6D17EBC0-41E6-7545-AB71-A2081DCEED6B}"/>
              </a:ext>
            </a:extLst>
          </p:cNvPr>
          <p:cNvGrpSpPr/>
          <p:nvPr/>
        </p:nvGrpSpPr>
        <p:grpSpPr>
          <a:xfrm>
            <a:off x="587877" y="2056686"/>
            <a:ext cx="10480915" cy="4148046"/>
            <a:chOff x="540000" y="1618968"/>
            <a:chExt cx="11263321" cy="4457700"/>
          </a:xfrm>
        </p:grpSpPr>
        <p:grpSp>
          <p:nvGrpSpPr>
            <p:cNvPr id="33" name="TIMELINE">
              <a:extLst>
                <a:ext uri="{FF2B5EF4-FFF2-40B4-BE49-F238E27FC236}">
                  <a16:creationId xmlns:a16="http://schemas.microsoft.com/office/drawing/2014/main" id="{93FD1239-A8B0-5348-AB21-F599C14A9611}"/>
                </a:ext>
              </a:extLst>
            </p:cNvPr>
            <p:cNvGrpSpPr/>
            <p:nvPr/>
          </p:nvGrpSpPr>
          <p:grpSpPr bwMode="gray">
            <a:xfrm>
              <a:off x="540000" y="3591297"/>
              <a:ext cx="11263321" cy="520049"/>
              <a:chOff x="540000" y="3400125"/>
              <a:chExt cx="11263321" cy="520049"/>
            </a:xfrm>
          </p:grpSpPr>
          <p:sp>
            <p:nvSpPr>
              <p:cNvPr id="52" name="Arrow 1">
                <a:extLst>
                  <a:ext uri="{FF2B5EF4-FFF2-40B4-BE49-F238E27FC236}">
                    <a16:creationId xmlns:a16="http://schemas.microsoft.com/office/drawing/2014/main" id="{EDFB918B-3004-D944-83D5-09F8C7FA8A68}"/>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53" name="Arrow 2">
                <a:extLst>
                  <a:ext uri="{FF2B5EF4-FFF2-40B4-BE49-F238E27FC236}">
                    <a16:creationId xmlns:a16="http://schemas.microsoft.com/office/drawing/2014/main" id="{9E587EF8-004A-C147-8328-01150C5D1443}"/>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54" name="Arrow 3">
                <a:extLst>
                  <a:ext uri="{FF2B5EF4-FFF2-40B4-BE49-F238E27FC236}">
                    <a16:creationId xmlns:a16="http://schemas.microsoft.com/office/drawing/2014/main" id="{5EEA0561-7D19-D04D-B98A-3D830AE7A101}"/>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55" name="Arrow 4">
                <a:extLst>
                  <a:ext uri="{FF2B5EF4-FFF2-40B4-BE49-F238E27FC236}">
                    <a16:creationId xmlns:a16="http://schemas.microsoft.com/office/drawing/2014/main" id="{0D33819B-5D5F-5048-BA4D-AD253FBBA7F7}"/>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56" name="Arrow 5">
                <a:extLst>
                  <a:ext uri="{FF2B5EF4-FFF2-40B4-BE49-F238E27FC236}">
                    <a16:creationId xmlns:a16="http://schemas.microsoft.com/office/drawing/2014/main" id="{DBA55A27-1D55-8D43-B856-F1565AF1EDA0}"/>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57" name="Arrow 6">
                <a:extLst>
                  <a:ext uri="{FF2B5EF4-FFF2-40B4-BE49-F238E27FC236}">
                    <a16:creationId xmlns:a16="http://schemas.microsoft.com/office/drawing/2014/main" id="{2A9DD990-F619-1A43-8428-973062FDB101}"/>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50" name="Line">
              <a:extLst>
                <a:ext uri="{FF2B5EF4-FFF2-40B4-BE49-F238E27FC236}">
                  <a16:creationId xmlns:a16="http://schemas.microsoft.com/office/drawing/2014/main" id="{582ECD84-CAB2-3D4F-843E-87EBC028960A}"/>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8" name="Line">
              <a:extLst>
                <a:ext uri="{FF2B5EF4-FFF2-40B4-BE49-F238E27FC236}">
                  <a16:creationId xmlns:a16="http://schemas.microsoft.com/office/drawing/2014/main" id="{BFC183C0-950F-5E43-B8BB-01E850FB9A3C}"/>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6" name="Line">
              <a:extLst>
                <a:ext uri="{FF2B5EF4-FFF2-40B4-BE49-F238E27FC236}">
                  <a16:creationId xmlns:a16="http://schemas.microsoft.com/office/drawing/2014/main" id="{B4F1CE3E-F689-4347-B656-477259BD2732}"/>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4" name="Line">
              <a:extLst>
                <a:ext uri="{FF2B5EF4-FFF2-40B4-BE49-F238E27FC236}">
                  <a16:creationId xmlns:a16="http://schemas.microsoft.com/office/drawing/2014/main" id="{C3276969-FB7B-474A-8F6E-B7D9B11EB8D1}"/>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3" name="Line">
              <a:extLst>
                <a:ext uri="{FF2B5EF4-FFF2-40B4-BE49-F238E27FC236}">
                  <a16:creationId xmlns:a16="http://schemas.microsoft.com/office/drawing/2014/main" id="{6D2A48F7-ECFD-8442-860A-4AB9B2932F0D}"/>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1" name="Line">
              <a:extLst>
                <a:ext uri="{FF2B5EF4-FFF2-40B4-BE49-F238E27FC236}">
                  <a16:creationId xmlns:a16="http://schemas.microsoft.com/office/drawing/2014/main" id="{C2677CE5-BA48-6E46-914D-9877D216934E}"/>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a:solidFill>
                  <a:srgbClr val="3C3C3B"/>
                </a:solidFill>
              </a:rPr>
              <a:t>Description</a:t>
            </a:r>
          </a:p>
          <a:p>
            <a:pPr>
              <a:lnSpc>
                <a:spcPct val="90000"/>
              </a:lnSpc>
              <a:spcAft>
                <a:spcPts val="750"/>
              </a:spcAft>
            </a:pPr>
            <a:r>
              <a:rPr lang="en-US" sz="1600">
                <a:solidFill>
                  <a:srgbClr val="3C3C3B"/>
                </a:solidFill>
              </a:rPr>
              <a:t>This is a placeholder text. </a:t>
            </a:r>
          </a:p>
        </p:txBody>
      </p:sp>
      <p:grpSp>
        <p:nvGrpSpPr>
          <p:cNvPr id="24" name="Gruppieren 6">
            <a:extLst>
              <a:ext uri="{FF2B5EF4-FFF2-40B4-BE49-F238E27FC236}">
                <a16:creationId xmlns:a16="http://schemas.microsoft.com/office/drawing/2014/main" id="{877A7044-181F-CD43-8A29-1B89AA5BE801}"/>
              </a:ext>
            </a:extLst>
          </p:cNvPr>
          <p:cNvGrpSpPr/>
          <p:nvPr/>
        </p:nvGrpSpPr>
        <p:grpSpPr>
          <a:xfrm>
            <a:off x="587877" y="2056686"/>
            <a:ext cx="10480915" cy="4148046"/>
            <a:chOff x="540000" y="1618968"/>
            <a:chExt cx="11263321" cy="4457700"/>
          </a:xfrm>
        </p:grpSpPr>
        <p:grpSp>
          <p:nvGrpSpPr>
            <p:cNvPr id="25" name="TIMELINE">
              <a:extLst>
                <a:ext uri="{FF2B5EF4-FFF2-40B4-BE49-F238E27FC236}">
                  <a16:creationId xmlns:a16="http://schemas.microsoft.com/office/drawing/2014/main" id="{7A6E5A09-E6DE-FE42-BDC8-C0A2A0E0BDC8}"/>
                </a:ext>
              </a:extLst>
            </p:cNvPr>
            <p:cNvGrpSpPr/>
            <p:nvPr/>
          </p:nvGrpSpPr>
          <p:grpSpPr bwMode="gray">
            <a:xfrm>
              <a:off x="540000" y="3591297"/>
              <a:ext cx="11263321" cy="520049"/>
              <a:chOff x="540000" y="3400125"/>
              <a:chExt cx="11263321" cy="520049"/>
            </a:xfrm>
          </p:grpSpPr>
          <p:sp>
            <p:nvSpPr>
              <p:cNvPr id="34" name="Arrow 1">
                <a:extLst>
                  <a:ext uri="{FF2B5EF4-FFF2-40B4-BE49-F238E27FC236}">
                    <a16:creationId xmlns:a16="http://schemas.microsoft.com/office/drawing/2014/main" id="{0C3FB9E5-2881-3C4E-961F-963C432D5553}"/>
                  </a:ext>
                </a:extLst>
              </p:cNvPr>
              <p:cNvSpPr>
                <a:spLocks noChangeArrowheads="1"/>
              </p:cNvSpPr>
              <p:nvPr/>
            </p:nvSpPr>
            <p:spPr bwMode="gray">
              <a:xfrm>
                <a:off x="540000" y="3400126"/>
                <a:ext cx="2088517" cy="520048"/>
              </a:xfrm>
              <a:prstGeom prst="homePlate">
                <a:avLst>
                  <a:gd name="adj" fmla="val 36314"/>
                </a:avLst>
              </a:prstGeom>
              <a:solidFill>
                <a:schemeClr val="bg1">
                  <a:lumMod val="9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1</a:t>
                </a:r>
              </a:p>
            </p:txBody>
          </p:sp>
          <p:sp>
            <p:nvSpPr>
              <p:cNvPr id="35" name="Arrow 2">
                <a:extLst>
                  <a:ext uri="{FF2B5EF4-FFF2-40B4-BE49-F238E27FC236}">
                    <a16:creationId xmlns:a16="http://schemas.microsoft.com/office/drawing/2014/main" id="{99E7FC74-59E6-A14F-9FDB-CEB716FE1E1F}"/>
                  </a:ext>
                </a:extLst>
              </p:cNvPr>
              <p:cNvSpPr>
                <a:spLocks noChangeArrowheads="1"/>
              </p:cNvSpPr>
              <p:nvPr/>
            </p:nvSpPr>
            <p:spPr bwMode="gray">
              <a:xfrm>
                <a:off x="2374960" y="3400126"/>
                <a:ext cx="2088517" cy="520048"/>
              </a:xfrm>
              <a:prstGeom prst="chevron">
                <a:avLst>
                  <a:gd name="adj" fmla="val 35094"/>
                </a:avLst>
              </a:prstGeom>
              <a:solidFill>
                <a:schemeClr val="bg2"/>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2</a:t>
                </a:r>
              </a:p>
            </p:txBody>
          </p:sp>
          <p:sp>
            <p:nvSpPr>
              <p:cNvPr id="36" name="Arrow 3">
                <a:extLst>
                  <a:ext uri="{FF2B5EF4-FFF2-40B4-BE49-F238E27FC236}">
                    <a16:creationId xmlns:a16="http://schemas.microsoft.com/office/drawing/2014/main" id="{7ADF6872-330B-864B-9AAA-07459B54E7DA}"/>
                  </a:ext>
                </a:extLst>
              </p:cNvPr>
              <p:cNvSpPr>
                <a:spLocks noChangeArrowheads="1"/>
              </p:cNvSpPr>
              <p:nvPr/>
            </p:nvSpPr>
            <p:spPr bwMode="gray">
              <a:xfrm>
                <a:off x="4209922" y="3400126"/>
                <a:ext cx="2088517" cy="520048"/>
              </a:xfrm>
              <a:prstGeom prst="chevron">
                <a:avLst>
                  <a:gd name="adj" fmla="val 35094"/>
                </a:avLst>
              </a:prstGeom>
              <a:solidFill>
                <a:srgbClr val="CECECE"/>
              </a:solidFill>
              <a:ln w="12700">
                <a:noFill/>
                <a:miter lim="800000"/>
                <a:headEnd/>
                <a:tailEnd/>
              </a:ln>
              <a:effectLst/>
            </p:spPr>
            <p:txBody>
              <a:bodyPr lIns="216000" tIns="108000" rIns="108000" bIns="108000" anchor="ctr">
                <a:noAutofit/>
              </a:bodyPr>
              <a:lstStyle/>
              <a:p>
                <a:pPr defTabSz="601266" eaLnBrk="0" hangingPunct="0"/>
                <a:r>
                  <a:rPr lang="en-US" sz="1500" b="1">
                    <a:solidFill>
                      <a:srgbClr val="394951"/>
                    </a:solidFill>
                    <a:cs typeface="Arial" charset="0"/>
                  </a:rPr>
                  <a:t>STEP 3</a:t>
                </a:r>
              </a:p>
            </p:txBody>
          </p:sp>
          <p:sp>
            <p:nvSpPr>
              <p:cNvPr id="37" name="Arrow 4">
                <a:extLst>
                  <a:ext uri="{FF2B5EF4-FFF2-40B4-BE49-F238E27FC236}">
                    <a16:creationId xmlns:a16="http://schemas.microsoft.com/office/drawing/2014/main" id="{7EF50125-F525-E940-ACFC-006F72EB4030}"/>
                  </a:ext>
                </a:extLst>
              </p:cNvPr>
              <p:cNvSpPr>
                <a:spLocks noChangeArrowheads="1"/>
              </p:cNvSpPr>
              <p:nvPr/>
            </p:nvSpPr>
            <p:spPr bwMode="gray">
              <a:xfrm>
                <a:off x="6044882" y="3400126"/>
                <a:ext cx="2088517" cy="520048"/>
              </a:xfrm>
              <a:prstGeom prst="chevron">
                <a:avLst>
                  <a:gd name="adj" fmla="val 35094"/>
                </a:avLst>
              </a:prstGeom>
              <a:solidFill>
                <a:srgbClr val="999999"/>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38" name="Arrow 5">
                <a:extLst>
                  <a:ext uri="{FF2B5EF4-FFF2-40B4-BE49-F238E27FC236}">
                    <a16:creationId xmlns:a16="http://schemas.microsoft.com/office/drawing/2014/main" id="{2A2B3539-F247-194B-BA98-E953CB17CA79}"/>
                  </a:ext>
                </a:extLst>
              </p:cNvPr>
              <p:cNvSpPr>
                <a:spLocks noChangeArrowheads="1"/>
              </p:cNvSpPr>
              <p:nvPr/>
            </p:nvSpPr>
            <p:spPr bwMode="gray">
              <a:xfrm>
                <a:off x="7879844" y="3400126"/>
                <a:ext cx="2088517" cy="520048"/>
              </a:xfrm>
              <a:prstGeom prst="chevron">
                <a:avLst>
                  <a:gd name="adj" fmla="val 35094"/>
                </a:avLst>
              </a:prstGeom>
              <a:solidFill>
                <a:srgbClr val="737373"/>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39" name="Arrow 6">
                <a:extLst>
                  <a:ext uri="{FF2B5EF4-FFF2-40B4-BE49-F238E27FC236}">
                    <a16:creationId xmlns:a16="http://schemas.microsoft.com/office/drawing/2014/main" id="{B33535C8-2E16-FD4E-AAE8-6BF1195DCB7F}"/>
                  </a:ext>
                </a:extLst>
              </p:cNvPr>
              <p:cNvSpPr>
                <a:spLocks noChangeArrowheads="1"/>
              </p:cNvSpPr>
              <p:nvPr/>
            </p:nvSpPr>
            <p:spPr bwMode="gray">
              <a:xfrm>
                <a:off x="9714804" y="3400125"/>
                <a:ext cx="2088517" cy="520048"/>
              </a:xfrm>
              <a:prstGeom prst="chevron">
                <a:avLst>
                  <a:gd name="adj" fmla="val 35094"/>
                </a:avLst>
              </a:prstGeom>
              <a:solidFill>
                <a:srgbClr val="39495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26" name="Line">
              <a:extLst>
                <a:ext uri="{FF2B5EF4-FFF2-40B4-BE49-F238E27FC236}">
                  <a16:creationId xmlns:a16="http://schemas.microsoft.com/office/drawing/2014/main" id="{A2751F86-1868-214F-BE45-C169EDA9D43C}"/>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7" name="Line">
              <a:extLst>
                <a:ext uri="{FF2B5EF4-FFF2-40B4-BE49-F238E27FC236}">
                  <a16:creationId xmlns:a16="http://schemas.microsoft.com/office/drawing/2014/main" id="{102ED534-E475-064B-B7DF-E421312F3E4E}"/>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8" name="Line">
              <a:extLst>
                <a:ext uri="{FF2B5EF4-FFF2-40B4-BE49-F238E27FC236}">
                  <a16:creationId xmlns:a16="http://schemas.microsoft.com/office/drawing/2014/main" id="{FDD4F7E7-EBDA-DD45-9521-DE50E9973D64}"/>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29" name="Line">
              <a:extLst>
                <a:ext uri="{FF2B5EF4-FFF2-40B4-BE49-F238E27FC236}">
                  <a16:creationId xmlns:a16="http://schemas.microsoft.com/office/drawing/2014/main" id="{700650A6-58E6-AB40-82F3-C0FC68404335}"/>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0" name="Line">
              <a:extLst>
                <a:ext uri="{FF2B5EF4-FFF2-40B4-BE49-F238E27FC236}">
                  <a16:creationId xmlns:a16="http://schemas.microsoft.com/office/drawing/2014/main" id="{4FCB64BA-102A-3C45-99A3-357044D597E3}"/>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31" name="Line">
              <a:extLst>
                <a:ext uri="{FF2B5EF4-FFF2-40B4-BE49-F238E27FC236}">
                  <a16:creationId xmlns:a16="http://schemas.microsoft.com/office/drawing/2014/main" id="{26DF1BE8-9C7F-6B46-8631-3E0A1F4D6C02}"/>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grpSp>
        <p:nvGrpSpPr>
          <p:cNvPr id="40" name="Gruppieren 6">
            <a:extLst>
              <a:ext uri="{FF2B5EF4-FFF2-40B4-BE49-F238E27FC236}">
                <a16:creationId xmlns:a16="http://schemas.microsoft.com/office/drawing/2014/main" id="{E8752935-7AE1-714E-8538-B2703C1971B4}"/>
              </a:ext>
            </a:extLst>
          </p:cNvPr>
          <p:cNvGrpSpPr/>
          <p:nvPr userDrawn="1"/>
        </p:nvGrpSpPr>
        <p:grpSpPr>
          <a:xfrm>
            <a:off x="587877" y="2056686"/>
            <a:ext cx="10480915" cy="4148046"/>
            <a:chOff x="540000" y="1618968"/>
            <a:chExt cx="11263321" cy="4457700"/>
          </a:xfrm>
        </p:grpSpPr>
        <p:grpSp>
          <p:nvGrpSpPr>
            <p:cNvPr id="42" name="TIMELINE">
              <a:extLst>
                <a:ext uri="{FF2B5EF4-FFF2-40B4-BE49-F238E27FC236}">
                  <a16:creationId xmlns:a16="http://schemas.microsoft.com/office/drawing/2014/main" id="{F1BD3191-A54E-1142-93A4-6A6CC9F84A43}"/>
                </a:ext>
              </a:extLst>
            </p:cNvPr>
            <p:cNvGrpSpPr/>
            <p:nvPr/>
          </p:nvGrpSpPr>
          <p:grpSpPr bwMode="gray">
            <a:xfrm>
              <a:off x="540000" y="3591297"/>
              <a:ext cx="11263321" cy="520049"/>
              <a:chOff x="540000" y="3400125"/>
              <a:chExt cx="11263321" cy="520049"/>
            </a:xfrm>
          </p:grpSpPr>
          <p:sp>
            <p:nvSpPr>
              <p:cNvPr id="60" name="Arrow 1">
                <a:extLst>
                  <a:ext uri="{FF2B5EF4-FFF2-40B4-BE49-F238E27FC236}">
                    <a16:creationId xmlns:a16="http://schemas.microsoft.com/office/drawing/2014/main" id="{03B34775-305B-3640-AA1D-362B6C52ABD0}"/>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61" name="Arrow 2">
                <a:extLst>
                  <a:ext uri="{FF2B5EF4-FFF2-40B4-BE49-F238E27FC236}">
                    <a16:creationId xmlns:a16="http://schemas.microsoft.com/office/drawing/2014/main" id="{5F7B57D2-3F46-7948-B6F4-E05C2E9AF157}"/>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62" name="Arrow 3">
                <a:extLst>
                  <a:ext uri="{FF2B5EF4-FFF2-40B4-BE49-F238E27FC236}">
                    <a16:creationId xmlns:a16="http://schemas.microsoft.com/office/drawing/2014/main" id="{FF64F88B-6C07-9B4C-83C3-CFC55163C9FD}"/>
                  </a:ext>
                </a:extLst>
              </p:cNvPr>
              <p:cNvSpPr>
                <a:spLocks noChangeArrowheads="1"/>
              </p:cNvSpPr>
              <p:nvPr/>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63" name="Arrow 4">
                <a:extLst>
                  <a:ext uri="{FF2B5EF4-FFF2-40B4-BE49-F238E27FC236}">
                    <a16:creationId xmlns:a16="http://schemas.microsoft.com/office/drawing/2014/main" id="{82AC581E-1BBC-2A49-98B6-4193A2B358A7}"/>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64" name="Arrow 5">
                <a:extLst>
                  <a:ext uri="{FF2B5EF4-FFF2-40B4-BE49-F238E27FC236}">
                    <a16:creationId xmlns:a16="http://schemas.microsoft.com/office/drawing/2014/main" id="{8A247C2F-9063-1F42-99A0-665ACC30DD1B}"/>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70" name="Arrow 6">
                <a:extLst>
                  <a:ext uri="{FF2B5EF4-FFF2-40B4-BE49-F238E27FC236}">
                    <a16:creationId xmlns:a16="http://schemas.microsoft.com/office/drawing/2014/main" id="{1372C1BA-0340-5B4E-99DB-62D041E2F2FA}"/>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45" name="Line">
              <a:extLst>
                <a:ext uri="{FF2B5EF4-FFF2-40B4-BE49-F238E27FC236}">
                  <a16:creationId xmlns:a16="http://schemas.microsoft.com/office/drawing/2014/main" id="{75B33F13-2E1B-404F-BE0D-A747778E6FF6}"/>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7" name="Line">
              <a:extLst>
                <a:ext uri="{FF2B5EF4-FFF2-40B4-BE49-F238E27FC236}">
                  <a16:creationId xmlns:a16="http://schemas.microsoft.com/office/drawing/2014/main" id="{17C5ED7D-F4EC-F74A-9D76-9796C2549E50}"/>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49" name="Line">
              <a:extLst>
                <a:ext uri="{FF2B5EF4-FFF2-40B4-BE49-F238E27FC236}">
                  <a16:creationId xmlns:a16="http://schemas.microsoft.com/office/drawing/2014/main" id="{B0811872-CC7E-DC43-99A2-011CDB646D7F}"/>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1" name="Line">
              <a:extLst>
                <a:ext uri="{FF2B5EF4-FFF2-40B4-BE49-F238E27FC236}">
                  <a16:creationId xmlns:a16="http://schemas.microsoft.com/office/drawing/2014/main" id="{331455C9-B23C-2447-BBB4-10A5B7ED39AC}"/>
                </a:ext>
              </a:extLst>
            </p:cNvPr>
            <p:cNvSpPr>
              <a:spLocks noChangeShapeType="1"/>
            </p:cNvSpPr>
            <p:nvPr/>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8" name="Line">
              <a:extLst>
                <a:ext uri="{FF2B5EF4-FFF2-40B4-BE49-F238E27FC236}">
                  <a16:creationId xmlns:a16="http://schemas.microsoft.com/office/drawing/2014/main" id="{0AF5C9C3-231C-9747-97A0-13201288F9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59" name="Line">
              <a:extLst>
                <a:ext uri="{FF2B5EF4-FFF2-40B4-BE49-F238E27FC236}">
                  <a16:creationId xmlns:a16="http://schemas.microsoft.com/office/drawing/2014/main" id="{BF7DA2D3-E47C-F64E-B713-D08B9E209264}"/>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3" name="Date Placeholder 2">
            <a:extLst>
              <a:ext uri="{FF2B5EF4-FFF2-40B4-BE49-F238E27FC236}">
                <a16:creationId xmlns:a16="http://schemas.microsoft.com/office/drawing/2014/main" id="{6FF06BA3-6784-E547-88F3-CBAAC862BF3C}"/>
              </a:ext>
            </a:extLst>
          </p:cNvPr>
          <p:cNvSpPr>
            <a:spLocks noGrp="1"/>
          </p:cNvSpPr>
          <p:nvPr>
            <p:ph type="dt" sz="half" idx="18"/>
          </p:nvPr>
        </p:nvSpPr>
        <p:spPr/>
        <p:txBody>
          <a:bodyPr/>
          <a:lstStyle/>
          <a:p>
            <a:r>
              <a:rPr lang="en-US"/>
              <a:t>©2020 Teradata</a:t>
            </a:r>
          </a:p>
        </p:txBody>
      </p:sp>
    </p:spTree>
    <p:extLst>
      <p:ext uri="{BB962C8B-B14F-4D97-AF65-F5344CB8AC3E}">
        <p14:creationId xmlns:p14="http://schemas.microsoft.com/office/powerpoint/2010/main" val="40852881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4" name="Rectangle 83">
            <a:extLst>
              <a:ext uri="{FF2B5EF4-FFF2-40B4-BE49-F238E27FC236}">
                <a16:creationId xmlns:a16="http://schemas.microsoft.com/office/drawing/2014/main" id="{E273BD0A-F184-2D4A-8E7A-4C73D6EF9122}"/>
              </a:ext>
            </a:extLst>
          </p:cNvPr>
          <p:cNvSpPr/>
          <p:nvPr userDrawn="1"/>
        </p:nvSpPr>
        <p:spPr>
          <a:xfrm>
            <a:off x="3214194" y="280314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1" name="Rectangle 90">
            <a:extLst>
              <a:ext uri="{FF2B5EF4-FFF2-40B4-BE49-F238E27FC236}">
                <a16:creationId xmlns:a16="http://schemas.microsoft.com/office/drawing/2014/main" id="{45168E04-3B11-D542-9A86-C02466FBE672}"/>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2" name="Rectangle 91">
            <a:extLst>
              <a:ext uri="{FF2B5EF4-FFF2-40B4-BE49-F238E27FC236}">
                <a16:creationId xmlns:a16="http://schemas.microsoft.com/office/drawing/2014/main" id="{CC6861D9-D464-5540-AADF-316A580A80E4}"/>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3" name="Rectangle 92">
            <a:extLst>
              <a:ext uri="{FF2B5EF4-FFF2-40B4-BE49-F238E27FC236}">
                <a16:creationId xmlns:a16="http://schemas.microsoft.com/office/drawing/2014/main" id="{9F6ED957-BABB-584F-98FC-5F0B371A0A79}"/>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4" name="Rectangle 93">
            <a:extLst>
              <a:ext uri="{FF2B5EF4-FFF2-40B4-BE49-F238E27FC236}">
                <a16:creationId xmlns:a16="http://schemas.microsoft.com/office/drawing/2014/main" id="{CC625CBC-B8BF-304A-B813-17E6CB0A673B}"/>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5" name="Rectangle 94">
            <a:extLst>
              <a:ext uri="{FF2B5EF4-FFF2-40B4-BE49-F238E27FC236}">
                <a16:creationId xmlns:a16="http://schemas.microsoft.com/office/drawing/2014/main" id="{0A5AD311-C1B6-5F41-9A28-A009E0DB34FC}"/>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1641"/>
            <a:ext cx="10516342" cy="478559"/>
          </a:xfrm>
          <a:prstGeom prst="rect">
            <a:avLst/>
          </a:prstGeom>
        </p:spPr>
        <p:txBody>
          <a:bodyPr>
            <a:noAutofit/>
          </a:bodyPr>
          <a:lstStyle>
            <a:lvl1pPr marL="0" indent="0">
              <a:buNone/>
              <a:defRPr sz="2500">
                <a:solidFill>
                  <a:srgbClr val="394951"/>
                </a:solidFill>
              </a:defRPr>
            </a:lvl1pPr>
          </a:lstStyle>
          <a:p>
            <a:pPr lvl="0"/>
            <a:r>
              <a:rPr lang="en-US"/>
              <a:t>Subtitle Placeholder</a:t>
            </a:r>
          </a:p>
        </p:txBody>
      </p:sp>
      <p:grpSp>
        <p:nvGrpSpPr>
          <p:cNvPr id="16" name="Group 15">
            <a:extLst>
              <a:ext uri="{FF2B5EF4-FFF2-40B4-BE49-F238E27FC236}">
                <a16:creationId xmlns:a16="http://schemas.microsoft.com/office/drawing/2014/main" id="{E4886E55-CD23-9249-AAEF-1C13B3F22805}"/>
              </a:ext>
            </a:extLst>
          </p:cNvPr>
          <p:cNvGrpSpPr/>
          <p:nvPr/>
        </p:nvGrpSpPr>
        <p:grpSpPr>
          <a:xfrm>
            <a:off x="3853826" y="1990216"/>
            <a:ext cx="949556" cy="3823133"/>
            <a:chOff x="2468433" y="4038600"/>
            <a:chExt cx="828692" cy="340321"/>
          </a:xfrm>
        </p:grpSpPr>
        <p:cxnSp>
          <p:nvCxnSpPr>
            <p:cNvPr id="17" name="Straight Connector 16">
              <a:extLst>
                <a:ext uri="{FF2B5EF4-FFF2-40B4-BE49-F238E27FC236}">
                  <a16:creationId xmlns:a16="http://schemas.microsoft.com/office/drawing/2014/main" id="{120AFCE2-DAC9-5240-905D-8E15B5F425EE}"/>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050D217-E2EA-A149-A4D7-B7CDD878119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FB8F2EB-7E11-094B-AB32-E7230C3B059E}"/>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EB903C21-E7E1-2947-AB80-A6A984231A66}"/>
              </a:ext>
            </a:extLst>
          </p:cNvPr>
          <p:cNvGrpSpPr/>
          <p:nvPr/>
        </p:nvGrpSpPr>
        <p:grpSpPr>
          <a:xfrm>
            <a:off x="5809217" y="1990216"/>
            <a:ext cx="949556" cy="3823133"/>
            <a:chOff x="2468433" y="4038600"/>
            <a:chExt cx="828692" cy="340321"/>
          </a:xfrm>
        </p:grpSpPr>
        <p:cxnSp>
          <p:nvCxnSpPr>
            <p:cNvPr id="21" name="Straight Connector 20">
              <a:extLst>
                <a:ext uri="{FF2B5EF4-FFF2-40B4-BE49-F238E27FC236}">
                  <a16:creationId xmlns:a16="http://schemas.microsoft.com/office/drawing/2014/main" id="{77BC5720-6DB2-ED48-8DFF-E113656F9BD9}"/>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385D01-BEDD-A84B-9B47-30F8D2A254B8}"/>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7F6743-450C-084C-86B4-CEDF9FD5E904}"/>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42F1ADE9-FEF3-A14A-B4C2-95C4E3C12AD0}"/>
              </a:ext>
            </a:extLst>
          </p:cNvPr>
          <p:cNvGrpSpPr/>
          <p:nvPr/>
        </p:nvGrpSpPr>
        <p:grpSpPr>
          <a:xfrm>
            <a:off x="7668267" y="1990216"/>
            <a:ext cx="949556" cy="3823133"/>
            <a:chOff x="2468433" y="4038600"/>
            <a:chExt cx="828692" cy="340321"/>
          </a:xfrm>
        </p:grpSpPr>
        <p:cxnSp>
          <p:nvCxnSpPr>
            <p:cNvPr id="25" name="Straight Connector 24">
              <a:extLst>
                <a:ext uri="{FF2B5EF4-FFF2-40B4-BE49-F238E27FC236}">
                  <a16:creationId xmlns:a16="http://schemas.microsoft.com/office/drawing/2014/main" id="{2F0407F4-8E41-444B-A363-8688027FABE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073C2E1-89AB-6D4A-BA67-F5E90160E9FC}"/>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00F0CDC-804E-0D4E-8CC0-4CF26918B8F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14F6317F-1407-804D-9EA4-B5156F8AB153}"/>
              </a:ext>
            </a:extLst>
          </p:cNvPr>
          <p:cNvGrpSpPr/>
          <p:nvPr/>
        </p:nvGrpSpPr>
        <p:grpSpPr>
          <a:xfrm>
            <a:off x="9470044" y="1990216"/>
            <a:ext cx="949556" cy="3823133"/>
            <a:chOff x="2468433" y="4038600"/>
            <a:chExt cx="828692" cy="340321"/>
          </a:xfrm>
        </p:grpSpPr>
        <p:cxnSp>
          <p:nvCxnSpPr>
            <p:cNvPr id="29" name="Straight Connector 28">
              <a:extLst>
                <a:ext uri="{FF2B5EF4-FFF2-40B4-BE49-F238E27FC236}">
                  <a16:creationId xmlns:a16="http://schemas.microsoft.com/office/drawing/2014/main" id="{7E03F67A-713C-754E-8A3C-E2497E8592A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1B600AD-FF72-B143-B864-95C3E751EAE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A526E62-E9E5-6D4C-B5C8-2828F5FB201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12524C48-C6AB-6741-9A61-977DC5EA4A70}"/>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6" name="TextBox 85">
            <a:extLst>
              <a:ext uri="{FF2B5EF4-FFF2-40B4-BE49-F238E27FC236}">
                <a16:creationId xmlns:a16="http://schemas.microsoft.com/office/drawing/2014/main" id="{3ACA67FE-E27B-5141-868A-E310F8D2F308}"/>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44" name="Rectangle 43">
            <a:extLst>
              <a:ext uri="{FF2B5EF4-FFF2-40B4-BE49-F238E27FC236}">
                <a16:creationId xmlns:a16="http://schemas.microsoft.com/office/drawing/2014/main" id="{E706BAAE-A4B9-1849-81E7-BCD6CAB0E6EE}"/>
              </a:ext>
            </a:extLst>
          </p:cNvPr>
          <p:cNvSpPr/>
          <p:nvPr/>
        </p:nvSpPr>
        <p:spPr>
          <a:xfrm>
            <a:off x="3214194" y="206216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p:nvSpPr>
        <p:spPr>
          <a:xfrm>
            <a:off x="3214194" y="2797894"/>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6" name="Rectangle 45">
            <a:extLst>
              <a:ext uri="{FF2B5EF4-FFF2-40B4-BE49-F238E27FC236}">
                <a16:creationId xmlns:a16="http://schemas.microsoft.com/office/drawing/2014/main" id="{1268B0E4-877D-0445-A7D3-AB79AADACE4D}"/>
              </a:ext>
            </a:extLst>
          </p:cNvPr>
          <p:cNvSpPr/>
          <p:nvPr/>
        </p:nvSpPr>
        <p:spPr>
          <a:xfrm>
            <a:off x="3214194" y="3544126"/>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7" name="Rectangle 46">
            <a:extLst>
              <a:ext uri="{FF2B5EF4-FFF2-40B4-BE49-F238E27FC236}">
                <a16:creationId xmlns:a16="http://schemas.microsoft.com/office/drawing/2014/main" id="{CF72BEF4-FA8B-5349-A513-C607DF6DF667}"/>
              </a:ext>
            </a:extLst>
          </p:cNvPr>
          <p:cNvSpPr/>
          <p:nvPr/>
        </p:nvSpPr>
        <p:spPr>
          <a:xfrm>
            <a:off x="3214194" y="4279852"/>
            <a:ext cx="7630346" cy="718019"/>
          </a:xfrm>
          <a:prstGeom prst="rect">
            <a:avLst/>
          </a:prstGeom>
          <a:solidFill>
            <a:srgbClr val="394951">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8" name="Rectangle 47">
            <a:extLst>
              <a:ext uri="{FF2B5EF4-FFF2-40B4-BE49-F238E27FC236}">
                <a16:creationId xmlns:a16="http://schemas.microsoft.com/office/drawing/2014/main" id="{4C6E35F8-1A05-E84B-8EF4-0A964F2A01E1}"/>
              </a:ext>
            </a:extLst>
          </p:cNvPr>
          <p:cNvSpPr/>
          <p:nvPr/>
        </p:nvSpPr>
        <p:spPr>
          <a:xfrm>
            <a:off x="3214194" y="5026088"/>
            <a:ext cx="7630346" cy="718019"/>
          </a:xfrm>
          <a:prstGeom prst="rect">
            <a:avLst/>
          </a:prstGeom>
          <a:solidFill>
            <a:srgbClr val="394951">
              <a:alpha val="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grpSp>
        <p:nvGrpSpPr>
          <p:cNvPr id="49" name="Group 48">
            <a:extLst>
              <a:ext uri="{FF2B5EF4-FFF2-40B4-BE49-F238E27FC236}">
                <a16:creationId xmlns:a16="http://schemas.microsoft.com/office/drawing/2014/main" id="{27CE89E9-3B90-3D42-9940-1D55C00C3C50}"/>
              </a:ext>
            </a:extLst>
          </p:cNvPr>
          <p:cNvGrpSpPr/>
          <p:nvPr/>
        </p:nvGrpSpPr>
        <p:grpSpPr>
          <a:xfrm>
            <a:off x="3853826" y="1990216"/>
            <a:ext cx="949556" cy="3823133"/>
            <a:chOff x="2468433" y="4038600"/>
            <a:chExt cx="828692" cy="340321"/>
          </a:xfrm>
        </p:grpSpPr>
        <p:cxnSp>
          <p:nvCxnSpPr>
            <p:cNvPr id="50" name="Straight Connector 49">
              <a:extLst>
                <a:ext uri="{FF2B5EF4-FFF2-40B4-BE49-F238E27FC236}">
                  <a16:creationId xmlns:a16="http://schemas.microsoft.com/office/drawing/2014/main" id="{E3A7FFBC-22C4-EE48-93C2-0D1F3EB59AAC}"/>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2AF4AE-ACF2-4F41-BFFF-936ED152BB2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C62F0E6-6B25-7B4D-BCEF-A0E7B8C9130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2C40A8C-FD85-2047-B167-28A674ACD5F7}"/>
              </a:ext>
            </a:extLst>
          </p:cNvPr>
          <p:cNvGrpSpPr/>
          <p:nvPr/>
        </p:nvGrpSpPr>
        <p:grpSpPr>
          <a:xfrm>
            <a:off x="5809217" y="1990216"/>
            <a:ext cx="949556" cy="3823133"/>
            <a:chOff x="2468433" y="4038600"/>
            <a:chExt cx="828692" cy="340321"/>
          </a:xfrm>
        </p:grpSpPr>
        <p:cxnSp>
          <p:nvCxnSpPr>
            <p:cNvPr id="54" name="Straight Connector 53">
              <a:extLst>
                <a:ext uri="{FF2B5EF4-FFF2-40B4-BE49-F238E27FC236}">
                  <a16:creationId xmlns:a16="http://schemas.microsoft.com/office/drawing/2014/main" id="{DE84E91E-29C4-BF44-9B2B-1743FDA466C1}"/>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FE1175D-1798-774B-AE86-3D00277036A7}"/>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68C799C-66CD-2346-AD93-6B370D495CC7}"/>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C4D1D1E6-895E-4B45-B1F9-B01F86A55C79}"/>
              </a:ext>
            </a:extLst>
          </p:cNvPr>
          <p:cNvGrpSpPr/>
          <p:nvPr/>
        </p:nvGrpSpPr>
        <p:grpSpPr>
          <a:xfrm>
            <a:off x="7668267" y="1990216"/>
            <a:ext cx="949556" cy="3823133"/>
            <a:chOff x="2468433" y="4038600"/>
            <a:chExt cx="828692" cy="340321"/>
          </a:xfrm>
        </p:grpSpPr>
        <p:cxnSp>
          <p:nvCxnSpPr>
            <p:cNvPr id="58" name="Straight Connector 57">
              <a:extLst>
                <a:ext uri="{FF2B5EF4-FFF2-40B4-BE49-F238E27FC236}">
                  <a16:creationId xmlns:a16="http://schemas.microsoft.com/office/drawing/2014/main" id="{5666CBE9-58E4-114C-AB40-AE78BE9BF5C2}"/>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D01D5AD-C12D-B049-8B26-1824682A5E02}"/>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7D925E-A4F8-7C46-AFF9-7A5F97C31CA8}"/>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68970F5B-3607-174A-BE91-59BDF780AEF6}"/>
              </a:ext>
            </a:extLst>
          </p:cNvPr>
          <p:cNvGrpSpPr/>
          <p:nvPr/>
        </p:nvGrpSpPr>
        <p:grpSpPr>
          <a:xfrm>
            <a:off x="9470044" y="1990216"/>
            <a:ext cx="949556" cy="3823133"/>
            <a:chOff x="2468433" y="4038600"/>
            <a:chExt cx="828692" cy="340321"/>
          </a:xfrm>
        </p:grpSpPr>
        <p:cxnSp>
          <p:nvCxnSpPr>
            <p:cNvPr id="62" name="Straight Connector 61">
              <a:extLst>
                <a:ext uri="{FF2B5EF4-FFF2-40B4-BE49-F238E27FC236}">
                  <a16:creationId xmlns:a16="http://schemas.microsoft.com/office/drawing/2014/main" id="{40184F93-05BA-054F-A30B-B680E58A651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A906906-3B97-EF4F-85D5-D8C758365825}"/>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59F99-AA6C-214E-8D3D-14C5997BBF06}"/>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AC5B7676-515F-9D48-821E-03665ABA4853}"/>
              </a:ext>
            </a:extLst>
          </p:cNvPr>
          <p:cNvCxnSpPr>
            <a:cxnSpLocks/>
          </p:cNvCxnSpPr>
          <p:nvPr/>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90BA16E-23CC-CA49-9331-DAE9DEADF2A1}"/>
              </a:ext>
            </a:extLst>
          </p:cNvPr>
          <p:cNvCxnSpPr>
            <a:cxnSpLocks/>
          </p:cNvCxnSpPr>
          <p:nvPr/>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E310795-569A-7C4A-8715-75DE4A3ECD0C}"/>
              </a:ext>
            </a:extLst>
          </p:cNvPr>
          <p:cNvCxnSpPr>
            <a:cxnSpLocks/>
          </p:cNvCxnSpPr>
          <p:nvPr/>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D6630CC-2986-654F-802E-CB30A151F607}"/>
              </a:ext>
            </a:extLst>
          </p:cNvPr>
          <p:cNvCxnSpPr>
            <a:cxnSpLocks/>
          </p:cNvCxnSpPr>
          <p:nvPr/>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789D430-0CC9-9D43-B325-92692452D944}"/>
              </a:ext>
            </a:extLst>
          </p:cNvPr>
          <p:cNvCxnSpPr>
            <a:cxnSpLocks/>
          </p:cNvCxnSpPr>
          <p:nvPr/>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29D7033-A453-074D-A580-A57230D1CB92}"/>
              </a:ext>
            </a:extLst>
          </p:cNvPr>
          <p:cNvSpPr txBox="1"/>
          <p:nvPr/>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72" name="TextBox 71">
            <a:extLst>
              <a:ext uri="{FF2B5EF4-FFF2-40B4-BE49-F238E27FC236}">
                <a16:creationId xmlns:a16="http://schemas.microsoft.com/office/drawing/2014/main" id="{8E418A7E-7BAA-924C-86BC-19D3A9B6D2C9}"/>
              </a:ext>
            </a:extLst>
          </p:cNvPr>
          <p:cNvSpPr txBox="1"/>
          <p:nvPr/>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73" name="TextBox 72">
            <a:extLst>
              <a:ext uri="{FF2B5EF4-FFF2-40B4-BE49-F238E27FC236}">
                <a16:creationId xmlns:a16="http://schemas.microsoft.com/office/drawing/2014/main" id="{B375A476-8853-604A-A600-946F7FCCEAF1}"/>
              </a:ext>
            </a:extLst>
          </p:cNvPr>
          <p:cNvSpPr txBox="1"/>
          <p:nvPr/>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79" name="TextBox 78">
            <a:extLst>
              <a:ext uri="{FF2B5EF4-FFF2-40B4-BE49-F238E27FC236}">
                <a16:creationId xmlns:a16="http://schemas.microsoft.com/office/drawing/2014/main" id="{C9982117-52EF-9644-B620-65F2A921007E}"/>
              </a:ext>
            </a:extLst>
          </p:cNvPr>
          <p:cNvSpPr txBox="1"/>
          <p:nvPr/>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grpSp>
        <p:nvGrpSpPr>
          <p:cNvPr id="98" name="Group 97">
            <a:extLst>
              <a:ext uri="{FF2B5EF4-FFF2-40B4-BE49-F238E27FC236}">
                <a16:creationId xmlns:a16="http://schemas.microsoft.com/office/drawing/2014/main" id="{40A5FFCA-4660-2F47-B7BC-3CD1BF36A759}"/>
              </a:ext>
            </a:extLst>
          </p:cNvPr>
          <p:cNvGrpSpPr/>
          <p:nvPr userDrawn="1"/>
        </p:nvGrpSpPr>
        <p:grpSpPr>
          <a:xfrm>
            <a:off x="3853826" y="1990216"/>
            <a:ext cx="949556" cy="3823133"/>
            <a:chOff x="2468433" y="4038600"/>
            <a:chExt cx="828692" cy="340321"/>
          </a:xfrm>
        </p:grpSpPr>
        <p:cxnSp>
          <p:nvCxnSpPr>
            <p:cNvPr id="99" name="Straight Connector 98">
              <a:extLst>
                <a:ext uri="{FF2B5EF4-FFF2-40B4-BE49-F238E27FC236}">
                  <a16:creationId xmlns:a16="http://schemas.microsoft.com/office/drawing/2014/main" id="{9AD77AE8-B5A4-F54C-AF79-BBEBCA1226B9}"/>
                </a:ext>
              </a:extLst>
            </p:cNvPr>
            <p:cNvCxnSpPr/>
            <p:nvPr/>
          </p:nvCxnSpPr>
          <p:spPr>
            <a:xfrm>
              <a:off x="2468433"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FCE602E-8406-B243-B4D5-AC0FD1277CB1}"/>
                </a:ext>
              </a:extLst>
            </p:cNvPr>
            <p:cNvCxnSpPr/>
            <p:nvPr/>
          </p:nvCxnSpPr>
          <p:spPr>
            <a:xfrm>
              <a:off x="2882779"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B89FD107-EE3D-D448-A4CB-9D0D1A3553EF}"/>
                </a:ext>
              </a:extLst>
            </p:cNvPr>
            <p:cNvCxnSpPr/>
            <p:nvPr/>
          </p:nvCxnSpPr>
          <p:spPr>
            <a:xfrm>
              <a:off x="3297125" y="4038600"/>
              <a:ext cx="0" cy="340321"/>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9CD8E47B-A45E-1B49-917B-7965AEB652DA}"/>
              </a:ext>
            </a:extLst>
          </p:cNvPr>
          <p:cNvGrpSpPr/>
          <p:nvPr userDrawn="1"/>
        </p:nvGrpSpPr>
        <p:grpSpPr>
          <a:xfrm>
            <a:off x="5809217" y="1990216"/>
            <a:ext cx="949556" cy="3823133"/>
            <a:chOff x="2468433" y="4038600"/>
            <a:chExt cx="828692" cy="340321"/>
          </a:xfrm>
        </p:grpSpPr>
        <p:cxnSp>
          <p:nvCxnSpPr>
            <p:cNvPr id="103" name="Straight Connector 102">
              <a:extLst>
                <a:ext uri="{FF2B5EF4-FFF2-40B4-BE49-F238E27FC236}">
                  <a16:creationId xmlns:a16="http://schemas.microsoft.com/office/drawing/2014/main" id="{439EF452-132B-0E43-A993-58C254774726}"/>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21E1923-3840-1F40-BC08-0C2C7E05466D}"/>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C12BB14-71E8-124E-A367-3BC1F1CD26C0}"/>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B067D3C-5FEC-A840-9D59-BF1317951ECB}"/>
              </a:ext>
            </a:extLst>
          </p:cNvPr>
          <p:cNvGrpSpPr/>
          <p:nvPr userDrawn="1"/>
        </p:nvGrpSpPr>
        <p:grpSpPr>
          <a:xfrm>
            <a:off x="7668267" y="1990216"/>
            <a:ext cx="949556" cy="3823133"/>
            <a:chOff x="2468433" y="4038600"/>
            <a:chExt cx="828692" cy="340321"/>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F20A4D1C-9C28-BD4A-B4B5-A90B1DC1E258}"/>
              </a:ext>
            </a:extLst>
          </p:cNvPr>
          <p:cNvGrpSpPr/>
          <p:nvPr userDrawn="1"/>
        </p:nvGrpSpPr>
        <p:grpSpPr>
          <a:xfrm>
            <a:off x="9470044" y="1990216"/>
            <a:ext cx="949556" cy="3823133"/>
            <a:chOff x="2468433" y="4038600"/>
            <a:chExt cx="828692" cy="340321"/>
          </a:xfrm>
        </p:grpSpPr>
        <p:cxnSp>
          <p:nvCxnSpPr>
            <p:cNvPr id="111" name="Straight Connector 110">
              <a:extLst>
                <a:ext uri="{FF2B5EF4-FFF2-40B4-BE49-F238E27FC236}">
                  <a16:creationId xmlns:a16="http://schemas.microsoft.com/office/drawing/2014/main" id="{9B2CD111-05A0-EB49-A36B-6D24D7BDBFAD}"/>
                </a:ext>
              </a:extLst>
            </p:cNvPr>
            <p:cNvCxnSpPr/>
            <p:nvPr/>
          </p:nvCxnSpPr>
          <p:spPr>
            <a:xfrm>
              <a:off x="2468433"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p:nvCxnSpPr>
          <p:spPr>
            <a:xfrm>
              <a:off x="2882779"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p:nvCxnSpPr>
          <p:spPr>
            <a:xfrm>
              <a:off x="3297125" y="4038600"/>
              <a:ext cx="0" cy="340321"/>
            </a:xfrm>
            <a:prstGeom prst="line">
              <a:avLst/>
            </a:prstGeom>
            <a:ln w="12700" cap="rnd">
              <a:solidFill>
                <a:schemeClr val="tx1">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136D1D8D-3AD1-4E47-AB18-A6094FC2C8E5}"/>
              </a:ext>
            </a:extLst>
          </p:cNvPr>
          <p:cNvCxnSpPr>
            <a:cxnSpLocks/>
          </p:cNvCxnSpPr>
          <p:nvPr userDrawn="1"/>
        </p:nvCxnSpPr>
        <p:spPr>
          <a:xfrm>
            <a:off x="3439479"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057E39-430F-FE46-BDC1-41F4DC2C7CC2}"/>
              </a:ext>
            </a:extLst>
          </p:cNvPr>
          <p:cNvCxnSpPr>
            <a:cxnSpLocks/>
          </p:cNvCxnSpPr>
          <p:nvPr userDrawn="1"/>
        </p:nvCxnSpPr>
        <p:spPr>
          <a:xfrm>
            <a:off x="5285255"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3F3BA0-7829-5A42-BCF6-2822E8713521}"/>
              </a:ext>
            </a:extLst>
          </p:cNvPr>
          <p:cNvCxnSpPr>
            <a:cxnSpLocks/>
          </p:cNvCxnSpPr>
          <p:nvPr userDrawn="1"/>
        </p:nvCxnSpPr>
        <p:spPr>
          <a:xfrm>
            <a:off x="7185314"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266AC6A-0195-D44C-9F0C-E28D94A1A414}"/>
              </a:ext>
            </a:extLst>
          </p:cNvPr>
          <p:cNvCxnSpPr>
            <a:cxnSpLocks/>
          </p:cNvCxnSpPr>
          <p:nvPr userDrawn="1"/>
        </p:nvCxnSpPr>
        <p:spPr>
          <a:xfrm>
            <a:off x="9107227"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C1EB67F-9BB2-DD45-9FA9-518C4C3673D5}"/>
              </a:ext>
            </a:extLst>
          </p:cNvPr>
          <p:cNvCxnSpPr>
            <a:cxnSpLocks/>
          </p:cNvCxnSpPr>
          <p:nvPr userDrawn="1"/>
        </p:nvCxnSpPr>
        <p:spPr>
          <a:xfrm>
            <a:off x="10844540" y="1978088"/>
            <a:ext cx="1" cy="3828489"/>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59126D56-2AF5-A64F-8D11-436F40F3AD3E}"/>
              </a:ext>
            </a:extLst>
          </p:cNvPr>
          <p:cNvSpPr txBox="1"/>
          <p:nvPr userDrawn="1"/>
        </p:nvSpPr>
        <p:spPr>
          <a:xfrm>
            <a:off x="3439479" y="5942943"/>
            <a:ext cx="1845776" cy="338554"/>
          </a:xfrm>
          <a:prstGeom prst="rect">
            <a:avLst/>
          </a:prstGeom>
          <a:noFill/>
        </p:spPr>
        <p:txBody>
          <a:bodyPr wrap="square" rtlCol="0">
            <a:noAutofit/>
          </a:bodyPr>
          <a:lstStyle/>
          <a:p>
            <a:pPr algn="ctr"/>
            <a:r>
              <a:rPr lang="en-US" sz="1600">
                <a:solidFill>
                  <a:srgbClr val="737373"/>
                </a:solidFill>
              </a:rPr>
              <a:t>Q1</a:t>
            </a:r>
          </a:p>
        </p:txBody>
      </p:sp>
      <p:sp>
        <p:nvSpPr>
          <p:cNvPr id="121" name="TextBox 120">
            <a:extLst>
              <a:ext uri="{FF2B5EF4-FFF2-40B4-BE49-F238E27FC236}">
                <a16:creationId xmlns:a16="http://schemas.microsoft.com/office/drawing/2014/main" id="{3A54135D-3E3F-CA45-905E-8266A21B17CC}"/>
              </a:ext>
            </a:extLst>
          </p:cNvPr>
          <p:cNvSpPr txBox="1"/>
          <p:nvPr userDrawn="1"/>
        </p:nvSpPr>
        <p:spPr>
          <a:xfrm>
            <a:off x="5320832" y="5942943"/>
            <a:ext cx="1845776" cy="338554"/>
          </a:xfrm>
          <a:prstGeom prst="rect">
            <a:avLst/>
          </a:prstGeom>
          <a:noFill/>
        </p:spPr>
        <p:txBody>
          <a:bodyPr wrap="square" rtlCol="0">
            <a:noAutofit/>
          </a:bodyPr>
          <a:lstStyle/>
          <a:p>
            <a:pPr algn="ctr"/>
            <a:r>
              <a:rPr lang="en-US" sz="1600">
                <a:solidFill>
                  <a:srgbClr val="737373"/>
                </a:solidFill>
              </a:rPr>
              <a:t>Q2</a:t>
            </a:r>
          </a:p>
        </p:txBody>
      </p:sp>
      <p:sp>
        <p:nvSpPr>
          <p:cNvPr id="122" name="TextBox 121">
            <a:extLst>
              <a:ext uri="{FF2B5EF4-FFF2-40B4-BE49-F238E27FC236}">
                <a16:creationId xmlns:a16="http://schemas.microsoft.com/office/drawing/2014/main" id="{5B2DB575-D68A-E948-AF28-24C88612F8A3}"/>
              </a:ext>
            </a:extLst>
          </p:cNvPr>
          <p:cNvSpPr txBox="1"/>
          <p:nvPr userDrawn="1"/>
        </p:nvSpPr>
        <p:spPr>
          <a:xfrm>
            <a:off x="7265243" y="5942943"/>
            <a:ext cx="1845776" cy="338554"/>
          </a:xfrm>
          <a:prstGeom prst="rect">
            <a:avLst/>
          </a:prstGeom>
          <a:noFill/>
        </p:spPr>
        <p:txBody>
          <a:bodyPr wrap="square" rtlCol="0">
            <a:noAutofit/>
          </a:bodyPr>
          <a:lstStyle/>
          <a:p>
            <a:pPr algn="ctr"/>
            <a:r>
              <a:rPr lang="en-US" sz="1600">
                <a:solidFill>
                  <a:srgbClr val="737373"/>
                </a:solidFill>
              </a:rPr>
              <a:t>Q3</a:t>
            </a:r>
          </a:p>
        </p:txBody>
      </p:sp>
      <p:sp>
        <p:nvSpPr>
          <p:cNvPr id="123" name="TextBox 122">
            <a:extLst>
              <a:ext uri="{FF2B5EF4-FFF2-40B4-BE49-F238E27FC236}">
                <a16:creationId xmlns:a16="http://schemas.microsoft.com/office/drawing/2014/main" id="{6742C25D-782C-C94D-91EB-EFA381CC181B}"/>
              </a:ext>
            </a:extLst>
          </p:cNvPr>
          <p:cNvSpPr txBox="1"/>
          <p:nvPr userDrawn="1"/>
        </p:nvSpPr>
        <p:spPr>
          <a:xfrm>
            <a:off x="9146596" y="5942943"/>
            <a:ext cx="1845776" cy="338554"/>
          </a:xfrm>
          <a:prstGeom prst="rect">
            <a:avLst/>
          </a:prstGeom>
          <a:noFill/>
        </p:spPr>
        <p:txBody>
          <a:bodyPr wrap="square" rtlCol="0">
            <a:noAutofit/>
          </a:bodyPr>
          <a:lstStyle/>
          <a:p>
            <a:pPr algn="ctr"/>
            <a:r>
              <a:rPr lang="en-US" sz="1600">
                <a:solidFill>
                  <a:srgbClr val="737373"/>
                </a:solidFill>
              </a:rPr>
              <a:t>Q4</a:t>
            </a:r>
          </a:p>
        </p:txBody>
      </p:sp>
      <p:sp>
        <p:nvSpPr>
          <p:cNvPr id="3" name="Date Placeholder 2">
            <a:extLst>
              <a:ext uri="{FF2B5EF4-FFF2-40B4-BE49-F238E27FC236}">
                <a16:creationId xmlns:a16="http://schemas.microsoft.com/office/drawing/2014/main" id="{187C76F4-D6CE-9448-9637-B895934B0086}"/>
              </a:ext>
            </a:extLst>
          </p:cNvPr>
          <p:cNvSpPr>
            <a:spLocks noGrp="1"/>
          </p:cNvSpPr>
          <p:nvPr>
            <p:ph type="dt" sz="half" idx="21"/>
          </p:nvPr>
        </p:nvSpPr>
        <p:spPr/>
        <p:txBody>
          <a:bodyPr/>
          <a:lstStyle/>
          <a:p>
            <a:r>
              <a:rPr lang="en-US"/>
              <a:t>©2020 Teradata</a:t>
            </a:r>
          </a:p>
        </p:txBody>
      </p:sp>
    </p:spTree>
    <p:extLst>
      <p:ext uri="{BB962C8B-B14F-4D97-AF65-F5344CB8AC3E}">
        <p14:creationId xmlns:p14="http://schemas.microsoft.com/office/powerpoint/2010/main" val="30912755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3" name="Rectangle 22">
            <a:extLst>
              <a:ext uri="{FF2B5EF4-FFF2-40B4-BE49-F238E27FC236}">
                <a16:creationId xmlns:a16="http://schemas.microsoft.com/office/drawing/2014/main" id="{61135D6B-C4EE-C74F-9BEC-0EFA578C5099}"/>
              </a:ext>
            </a:extLst>
          </p:cNvPr>
          <p:cNvSpPr/>
          <p:nvPr userDrawn="1"/>
        </p:nvSpPr>
        <p:spPr>
          <a:xfrm>
            <a:off x="10087303" y="6237514"/>
            <a:ext cx="1669268" cy="5615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©2020 Teradata</a:t>
            </a:r>
            <a:endParaRPr lang="en-US" sz="1000" b="1">
              <a:solidFill>
                <a:schemeClr val="bg2"/>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066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p:txBody>
          <a:bodyPr/>
          <a:lstStyle/>
          <a:p>
            <a:r>
              <a:rPr lang="en-US"/>
              <a:t>Agenda</a:t>
            </a:r>
          </a:p>
        </p:txBody>
      </p:sp>
      <p:sp>
        <p:nvSpPr>
          <p:cNvPr id="10" name="Date Placeholder 9">
            <a:extLst>
              <a:ext uri="{FF2B5EF4-FFF2-40B4-BE49-F238E27FC236}">
                <a16:creationId xmlns:a16="http://schemas.microsoft.com/office/drawing/2014/main" id="{C932055F-9606-2248-AEDA-885B4F3090AB}"/>
              </a:ext>
            </a:extLst>
          </p:cNvPr>
          <p:cNvSpPr>
            <a:spLocks noGrp="1"/>
          </p:cNvSpPr>
          <p:nvPr>
            <p:ph type="dt" sz="half" idx="15"/>
          </p:nvPr>
        </p:nvSpPr>
        <p:spPr/>
        <p:txBody>
          <a:bodyPr/>
          <a:lstStyle/>
          <a:p>
            <a:r>
              <a:rPr lang="en-US"/>
              <a:t>©2020 Teradata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038A84F-299D-4840-B938-87ABA42AB2B4}"/>
              </a:ext>
            </a:extLst>
          </p:cNvPr>
          <p:cNvSpPr/>
          <p:nvPr userDrawn="1"/>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a:t>Agenda</a:t>
            </a:r>
          </a:p>
        </p:txBody>
      </p:sp>
      <p:sp>
        <p:nvSpPr>
          <p:cNvPr id="3" name="Rectangle 2">
            <a:extLst>
              <a:ext uri="{FF2B5EF4-FFF2-40B4-BE49-F238E27FC236}">
                <a16:creationId xmlns:a16="http://schemas.microsoft.com/office/drawing/2014/main" id="{F0181247-E393-DF48-8C60-6E293D190EB8}"/>
              </a:ext>
            </a:extLst>
          </p:cNvPr>
          <p:cNvSpPr/>
          <p:nvPr/>
        </p:nvSpPr>
        <p:spPr>
          <a:xfrm>
            <a:off x="10352868" y="6199322"/>
            <a:ext cx="1518834" cy="6586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a:t>Drag image here or click the icon to prompt image insert</a:t>
            </a:r>
          </a:p>
        </p:txBody>
      </p:sp>
      <p:sp>
        <p:nvSpPr>
          <p:cNvPr id="6" name="Date Placeholder 5">
            <a:extLst>
              <a:ext uri="{FF2B5EF4-FFF2-40B4-BE49-F238E27FC236}">
                <a16:creationId xmlns:a16="http://schemas.microsoft.com/office/drawing/2014/main" id="{42EE1A06-AA3D-9643-BF77-20403566C79E}"/>
              </a:ext>
            </a:extLst>
          </p:cNvPr>
          <p:cNvSpPr>
            <a:spLocks noGrp="1"/>
          </p:cNvSpPr>
          <p:nvPr>
            <p:ph type="dt" sz="half" idx="16"/>
          </p:nvPr>
        </p:nvSpPr>
        <p:spPr/>
        <p:txBody>
          <a:bodyPr/>
          <a:lstStyle/>
          <a:p>
            <a:r>
              <a:rPr lang="en-US"/>
              <a:t>©2020 Teradata</a:t>
            </a:r>
          </a:p>
        </p:txBody>
      </p:sp>
    </p:spTree>
    <p:extLst>
      <p:ext uri="{BB962C8B-B14F-4D97-AF65-F5344CB8AC3E}">
        <p14:creationId xmlns:p14="http://schemas.microsoft.com/office/powerpoint/2010/main" val="79372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87374" y="2057401"/>
            <a:ext cx="10515707" cy="4152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53C8BCFF-4EA4-A542-89AA-6731D741D224}"/>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80123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p>
        </p:txBody>
      </p:sp>
      <p:sp>
        <p:nvSpPr>
          <p:cNvPr id="3" name="Date Placeholder 2">
            <a:extLst>
              <a:ext uri="{FF2B5EF4-FFF2-40B4-BE49-F238E27FC236}">
                <a16:creationId xmlns:a16="http://schemas.microsoft.com/office/drawing/2014/main" id="{BF71A50F-18DA-BB46-847F-5CC3413F022F}"/>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419531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buNone/>
              <a:defRPr sz="2500">
                <a:solidFill>
                  <a:schemeClr val="tx2"/>
                </a:solidFill>
              </a:defRPr>
            </a:lvl1pPr>
          </a:lstStyle>
          <a:p>
            <a:pPr lvl="0"/>
            <a:r>
              <a:rPr lang="en-US"/>
              <a:t>Subtitle Placeholder</a:t>
            </a: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2057594"/>
            <a:ext cx="5007082" cy="41527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2057400"/>
            <a:ext cx="5007082" cy="41523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998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 name="Date Placeholder 2">
            <a:extLst>
              <a:ext uri="{FF2B5EF4-FFF2-40B4-BE49-F238E27FC236}">
                <a16:creationId xmlns:a16="http://schemas.microsoft.com/office/drawing/2014/main" id="{B1174DBC-EE7D-794C-95F9-AD83E5AC472C}"/>
              </a:ext>
            </a:extLst>
          </p:cNvPr>
          <p:cNvSpPr>
            <a:spLocks noGrp="1"/>
          </p:cNvSpPr>
          <p:nvPr>
            <p:ph type="dt" sz="half" idx="14"/>
          </p:nvPr>
        </p:nvSpPr>
        <p:spPr/>
        <p:txBody>
          <a:bodyPr/>
          <a:lstStyle/>
          <a:p>
            <a:r>
              <a:rPr lang="en-US"/>
              <a:t>©2020 Teradata</a:t>
            </a: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7640B-7E5D-5343-A36C-D300F51C67D0}"/>
              </a:ext>
            </a:extLst>
          </p:cNvPr>
          <p:cNvSpPr>
            <a:spLocks noGrp="1"/>
          </p:cNvSpPr>
          <p:nvPr>
            <p:ph type="dt" sz="half" idx="10"/>
          </p:nvPr>
        </p:nvSpPr>
        <p:spPr/>
        <p:txBody>
          <a:bodyPr/>
          <a:lstStyle/>
          <a:p>
            <a:r>
              <a:rPr lang="en-US"/>
              <a:t>©2020 Teradata</a:t>
            </a:r>
          </a:p>
        </p:txBody>
      </p:sp>
    </p:spTree>
    <p:extLst>
      <p:ext uri="{BB962C8B-B14F-4D97-AF65-F5344CB8AC3E}">
        <p14:creationId xmlns:p14="http://schemas.microsoft.com/office/powerpoint/2010/main" val="1874564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31"/>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9" name="Text Placeholder 13">
            <a:extLst>
              <a:ext uri="{FF2B5EF4-FFF2-40B4-BE49-F238E27FC236}">
                <a16:creationId xmlns:a16="http://schemas.microsoft.com/office/drawing/2014/main" id="{69CCF6D0-5C39-FA42-8DFA-C3C8D198B30B}"/>
              </a:ext>
            </a:extLst>
          </p:cNvPr>
          <p:cNvSpPr txBox="1">
            <a:spLocks/>
          </p:cNvSpPr>
          <p:nvPr userDrawn="1"/>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3" name="Date Placeholder 12">
            <a:extLst>
              <a:ext uri="{FF2B5EF4-FFF2-40B4-BE49-F238E27FC236}">
                <a16:creationId xmlns:a16="http://schemas.microsoft.com/office/drawing/2014/main" id="{66331420-2A96-264C-8710-CDCAFB346929}"/>
              </a:ext>
            </a:extLst>
          </p:cNvPr>
          <p:cNvSpPr>
            <a:spLocks noGrp="1"/>
          </p:cNvSpPr>
          <p:nvPr>
            <p:ph type="dt" sz="half" idx="2"/>
          </p:nvPr>
        </p:nvSpPr>
        <p:spPr>
          <a:xfrm>
            <a:off x="933278" y="6446965"/>
            <a:ext cx="2743200" cy="169277"/>
          </a:xfrm>
          <a:prstGeom prst="rect">
            <a:avLst/>
          </a:prstGeom>
        </p:spPr>
        <p:txBody>
          <a:bodyPr vert="horz" lIns="0" tIns="0" rIns="0" bIns="0" rtlCol="0" anchor="ctr">
            <a:spAutoFit/>
          </a:bodyPr>
          <a:lstStyle>
            <a:lvl1pPr algn="l">
              <a:defRPr sz="1100">
                <a:solidFill>
                  <a:schemeClr val="tx2"/>
                </a:solidFill>
              </a:defRPr>
            </a:lvl1pPr>
          </a:lstStyle>
          <a:p>
            <a:r>
              <a:rPr lang="en-US"/>
              <a:t>©2020 Teradata</a:t>
            </a: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4" r:id="rId6"/>
    <p:sldLayoutId id="2147483771" r:id="rId7"/>
    <p:sldLayoutId id="2147483794" r:id="rId8"/>
    <p:sldLayoutId id="2147483772" r:id="rId9"/>
    <p:sldLayoutId id="2147483773" r:id="rId10"/>
    <p:sldLayoutId id="2147483775" r:id="rId11"/>
    <p:sldLayoutId id="2147483795" r:id="rId12"/>
    <p:sldLayoutId id="2147483776" r:id="rId13"/>
    <p:sldLayoutId id="2147483796" r:id="rId14"/>
    <p:sldLayoutId id="2147483777" r:id="rId15"/>
    <p:sldLayoutId id="2147483778" r:id="rId16"/>
    <p:sldLayoutId id="2147483779" r:id="rId17"/>
    <p:sldLayoutId id="2147483780" r:id="rId18"/>
    <p:sldLayoutId id="2147483781" r:id="rId19"/>
    <p:sldLayoutId id="2147483782" r:id="rId20"/>
    <p:sldLayoutId id="2147483783" r:id="rId21"/>
    <p:sldLayoutId id="2147483785" r:id="rId22"/>
    <p:sldLayoutId id="2147483786" r:id="rId23"/>
    <p:sldLayoutId id="2147483787" r:id="rId24"/>
    <p:sldLayoutId id="2147483788" r:id="rId25"/>
    <p:sldLayoutId id="2147483789" r:id="rId26"/>
    <p:sldLayoutId id="2147483790" r:id="rId27"/>
    <p:sldLayoutId id="2147483791" r:id="rId28"/>
    <p:sldLayoutId id="2147483793" r:id="rId29"/>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r>
              <a:rPr lang="en-US" dirty="0"/>
              <a:t>Mercado Libre System Analysis</a:t>
            </a:r>
          </a:p>
        </p:txBody>
      </p:sp>
      <p:sp>
        <p:nvSpPr>
          <p:cNvPr id="16" name="Text Placeholder 15">
            <a:extLst>
              <a:ext uri="{FF2B5EF4-FFF2-40B4-BE49-F238E27FC236}">
                <a16:creationId xmlns:a16="http://schemas.microsoft.com/office/drawing/2014/main" id="{462EAF12-727C-BA44-B72E-151774AC1204}"/>
              </a:ext>
            </a:extLst>
          </p:cNvPr>
          <p:cNvSpPr>
            <a:spLocks noGrp="1"/>
          </p:cNvSpPr>
          <p:nvPr>
            <p:ph type="body" sz="quarter" idx="14"/>
          </p:nvPr>
        </p:nvSpPr>
        <p:spPr/>
        <p:txBody>
          <a:bodyPr/>
          <a:lstStyle/>
          <a:p>
            <a:r>
              <a:rPr lang="en-US" dirty="0"/>
              <a:t>Workload Analysis to highlight challenges when migrating Teradata to Google BigQuery</a:t>
            </a:r>
          </a:p>
          <a:p>
            <a:endParaRPr lang="en-US" dirty="0"/>
          </a:p>
        </p:txBody>
      </p:sp>
      <p:sp>
        <p:nvSpPr>
          <p:cNvPr id="17" name="Text Placeholder 16">
            <a:extLst>
              <a:ext uri="{FF2B5EF4-FFF2-40B4-BE49-F238E27FC236}">
                <a16:creationId xmlns:a16="http://schemas.microsoft.com/office/drawing/2014/main" id="{D264EEBE-8E68-5E4B-AF2C-D85570DF05A1}"/>
              </a:ext>
            </a:extLst>
          </p:cNvPr>
          <p:cNvSpPr>
            <a:spLocks noGrp="1"/>
          </p:cNvSpPr>
          <p:nvPr>
            <p:ph type="body" sz="quarter" idx="15"/>
          </p:nvPr>
        </p:nvSpPr>
        <p:spPr/>
        <p:txBody>
          <a:bodyPr/>
          <a:lstStyle/>
          <a:p>
            <a:r>
              <a:rPr lang="en-US" dirty="0"/>
              <a:t>Fawad Qureshi</a:t>
            </a:r>
          </a:p>
          <a:p>
            <a:r>
              <a:rPr lang="en-US" dirty="0"/>
              <a:t>EMEA Solution Engineering</a:t>
            </a:r>
          </a:p>
          <a:p>
            <a:r>
              <a:rPr lang="en-US" dirty="0"/>
              <a:t>Sep 2020</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Dictionary Analysis - Blockers to Successful Migration </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185605" cy="610831"/>
            <a:chOff x="812462" y="1646497"/>
            <a:chExt cx="2185605" cy="610831"/>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185605" cy="27699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34,742 UPI/NUPI Defined</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980163"/>
            <a:chOff x="812462" y="1646497"/>
            <a:chExt cx="2647028" cy="980163"/>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646331"/>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29,679 SET tables out of 54,830 (54%)</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114 Global Temporary Tables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436333" cy="610831"/>
            <a:chOff x="642967" y="1646497"/>
            <a:chExt cx="2436333" cy="610831"/>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436333" cy="27699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608 Primary Key Constraints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795497"/>
            <a:chOff x="812462" y="1646497"/>
            <a:chExt cx="2185605" cy="795497"/>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461665"/>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2,358,570 Column Formats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782833" cy="1349495"/>
            <a:chOff x="812461" y="1646497"/>
            <a:chExt cx="2370708" cy="1349495"/>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2" y="1980329"/>
              <a:ext cx="2185605" cy="1015663"/>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1,186 PPI Defined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76,270 total indexes used 24,295,344 times in the workload</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1" y="1646497"/>
              <a:ext cx="2370708"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1903492"/>
            <a:chOff x="786984" y="1646497"/>
            <a:chExt cx="2211083" cy="1903492"/>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569660"/>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815 INTERVAL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170 PERIOD</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1,302 NUMBER</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53 BLOB &gt; 8MB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91 CLOB &gt; 16MB</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75 XML/JSON </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212 Geospatial</a:t>
              </a:r>
            </a:p>
            <a:p>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6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50CA-1E4B-544D-89AB-A796AD8C01E8}"/>
              </a:ext>
            </a:extLst>
          </p:cNvPr>
          <p:cNvSpPr>
            <a:spLocks noGrp="1"/>
          </p:cNvSpPr>
          <p:nvPr>
            <p:ph type="title"/>
          </p:nvPr>
        </p:nvSpPr>
        <p:spPr/>
        <p:txBody>
          <a:bodyPr/>
          <a:lstStyle/>
          <a:p>
            <a:r>
              <a:rPr lang="en-US" dirty="0"/>
              <a:t>Business Impacts of Gaps</a:t>
            </a:r>
          </a:p>
        </p:txBody>
      </p:sp>
      <p:grpSp>
        <p:nvGrpSpPr>
          <p:cNvPr id="79" name="Group 78">
            <a:extLst>
              <a:ext uri="{FF2B5EF4-FFF2-40B4-BE49-F238E27FC236}">
                <a16:creationId xmlns:a16="http://schemas.microsoft.com/office/drawing/2014/main" id="{E9D5AB7A-18F5-C243-9110-69A7DCEFA927}"/>
              </a:ext>
            </a:extLst>
          </p:cNvPr>
          <p:cNvGrpSpPr/>
          <p:nvPr/>
        </p:nvGrpSpPr>
        <p:grpSpPr>
          <a:xfrm>
            <a:off x="5101567" y="2793319"/>
            <a:ext cx="2000224" cy="2001358"/>
            <a:chOff x="5054998" y="2748030"/>
            <a:chExt cx="2090700" cy="2091885"/>
          </a:xfrm>
        </p:grpSpPr>
        <p:sp>
          <p:nvSpPr>
            <p:cNvPr id="80" name="Freeform 79">
              <a:extLst>
                <a:ext uri="{FF2B5EF4-FFF2-40B4-BE49-F238E27FC236}">
                  <a16:creationId xmlns:a16="http://schemas.microsoft.com/office/drawing/2014/main" id="{EC2338EF-876C-5846-960D-5CBBEB06B9BF}"/>
                </a:ext>
              </a:extLst>
            </p:cNvPr>
            <p:cNvSpPr>
              <a:spLocks/>
            </p:cNvSpPr>
            <p:nvPr/>
          </p:nvSpPr>
          <p:spPr bwMode="auto">
            <a:xfrm>
              <a:off x="5195966" y="2887713"/>
              <a:ext cx="1809952" cy="1812520"/>
            </a:xfrm>
            <a:custGeom>
              <a:avLst/>
              <a:gdLst>
                <a:gd name="T0" fmla="*/ 704 w 1408"/>
                <a:gd name="T1" fmla="*/ 0 h 1410"/>
                <a:gd name="T2" fmla="*/ 780 w 1408"/>
                <a:gd name="T3" fmla="*/ 4 h 1410"/>
                <a:gd name="T4" fmla="*/ 854 w 1408"/>
                <a:gd name="T5" fmla="*/ 17 h 1410"/>
                <a:gd name="T6" fmla="*/ 926 w 1408"/>
                <a:gd name="T7" fmla="*/ 37 h 1410"/>
                <a:gd name="T8" fmla="*/ 994 w 1408"/>
                <a:gd name="T9" fmla="*/ 63 h 1410"/>
                <a:gd name="T10" fmla="*/ 1058 w 1408"/>
                <a:gd name="T11" fmla="*/ 97 h 1410"/>
                <a:gd name="T12" fmla="*/ 1120 w 1408"/>
                <a:gd name="T13" fmla="*/ 136 h 1410"/>
                <a:gd name="T14" fmla="*/ 1175 w 1408"/>
                <a:gd name="T15" fmla="*/ 182 h 1410"/>
                <a:gd name="T16" fmla="*/ 1226 w 1408"/>
                <a:gd name="T17" fmla="*/ 233 h 1410"/>
                <a:gd name="T18" fmla="*/ 1272 w 1408"/>
                <a:gd name="T19" fmla="*/ 290 h 1410"/>
                <a:gd name="T20" fmla="*/ 1311 w 1408"/>
                <a:gd name="T21" fmla="*/ 350 h 1410"/>
                <a:gd name="T22" fmla="*/ 1345 w 1408"/>
                <a:gd name="T23" fmla="*/ 414 h 1410"/>
                <a:gd name="T24" fmla="*/ 1373 w 1408"/>
                <a:gd name="T25" fmla="*/ 482 h 1410"/>
                <a:gd name="T26" fmla="*/ 1392 w 1408"/>
                <a:gd name="T27" fmla="*/ 554 h 1410"/>
                <a:gd name="T28" fmla="*/ 1404 w 1408"/>
                <a:gd name="T29" fmla="*/ 629 h 1410"/>
                <a:gd name="T30" fmla="*/ 1408 w 1408"/>
                <a:gd name="T31" fmla="*/ 705 h 1410"/>
                <a:gd name="T32" fmla="*/ 1404 w 1408"/>
                <a:gd name="T33" fmla="*/ 782 h 1410"/>
                <a:gd name="T34" fmla="*/ 1392 w 1408"/>
                <a:gd name="T35" fmla="*/ 856 h 1410"/>
                <a:gd name="T36" fmla="*/ 1373 w 1408"/>
                <a:gd name="T37" fmla="*/ 928 h 1410"/>
                <a:gd name="T38" fmla="*/ 1345 w 1408"/>
                <a:gd name="T39" fmla="*/ 997 h 1410"/>
                <a:gd name="T40" fmla="*/ 1311 w 1408"/>
                <a:gd name="T41" fmla="*/ 1061 h 1410"/>
                <a:gd name="T42" fmla="*/ 1272 w 1408"/>
                <a:gd name="T43" fmla="*/ 1121 h 1410"/>
                <a:gd name="T44" fmla="*/ 1226 w 1408"/>
                <a:gd name="T45" fmla="*/ 1177 h 1410"/>
                <a:gd name="T46" fmla="*/ 1175 w 1408"/>
                <a:gd name="T47" fmla="*/ 1228 h 1410"/>
                <a:gd name="T48" fmla="*/ 1120 w 1408"/>
                <a:gd name="T49" fmla="*/ 1274 h 1410"/>
                <a:gd name="T50" fmla="*/ 1058 w 1408"/>
                <a:gd name="T51" fmla="*/ 1313 h 1410"/>
                <a:gd name="T52" fmla="*/ 994 w 1408"/>
                <a:gd name="T53" fmla="*/ 1347 h 1410"/>
                <a:gd name="T54" fmla="*/ 926 w 1408"/>
                <a:gd name="T55" fmla="*/ 1374 h 1410"/>
                <a:gd name="T56" fmla="*/ 854 w 1408"/>
                <a:gd name="T57" fmla="*/ 1393 h 1410"/>
                <a:gd name="T58" fmla="*/ 780 w 1408"/>
                <a:gd name="T59" fmla="*/ 1405 h 1410"/>
                <a:gd name="T60" fmla="*/ 704 w 1408"/>
                <a:gd name="T61" fmla="*/ 1410 h 1410"/>
                <a:gd name="T62" fmla="*/ 627 w 1408"/>
                <a:gd name="T63" fmla="*/ 1405 h 1410"/>
                <a:gd name="T64" fmla="*/ 552 w 1408"/>
                <a:gd name="T65" fmla="*/ 1393 h 1410"/>
                <a:gd name="T66" fmla="*/ 482 w 1408"/>
                <a:gd name="T67" fmla="*/ 1374 h 1410"/>
                <a:gd name="T68" fmla="*/ 412 w 1408"/>
                <a:gd name="T69" fmla="*/ 1347 h 1410"/>
                <a:gd name="T70" fmla="*/ 348 w 1408"/>
                <a:gd name="T71" fmla="*/ 1313 h 1410"/>
                <a:gd name="T72" fmla="*/ 288 w 1408"/>
                <a:gd name="T73" fmla="*/ 1274 h 1410"/>
                <a:gd name="T74" fmla="*/ 232 w 1408"/>
                <a:gd name="T75" fmla="*/ 1228 h 1410"/>
                <a:gd name="T76" fmla="*/ 181 w 1408"/>
                <a:gd name="T77" fmla="*/ 1177 h 1410"/>
                <a:gd name="T78" fmla="*/ 135 w 1408"/>
                <a:gd name="T79" fmla="*/ 1121 h 1410"/>
                <a:gd name="T80" fmla="*/ 96 w 1408"/>
                <a:gd name="T81" fmla="*/ 1061 h 1410"/>
                <a:gd name="T82" fmla="*/ 62 w 1408"/>
                <a:gd name="T83" fmla="*/ 997 h 1410"/>
                <a:gd name="T84" fmla="*/ 35 w 1408"/>
                <a:gd name="T85" fmla="*/ 928 h 1410"/>
                <a:gd name="T86" fmla="*/ 16 w 1408"/>
                <a:gd name="T87" fmla="*/ 856 h 1410"/>
                <a:gd name="T88" fmla="*/ 4 w 1408"/>
                <a:gd name="T89" fmla="*/ 782 h 1410"/>
                <a:gd name="T90" fmla="*/ 0 w 1408"/>
                <a:gd name="T91" fmla="*/ 705 h 1410"/>
                <a:gd name="T92" fmla="*/ 4 w 1408"/>
                <a:gd name="T93" fmla="*/ 629 h 1410"/>
                <a:gd name="T94" fmla="*/ 16 w 1408"/>
                <a:gd name="T95" fmla="*/ 554 h 1410"/>
                <a:gd name="T96" fmla="*/ 35 w 1408"/>
                <a:gd name="T97" fmla="*/ 482 h 1410"/>
                <a:gd name="T98" fmla="*/ 62 w 1408"/>
                <a:gd name="T99" fmla="*/ 414 h 1410"/>
                <a:gd name="T100" fmla="*/ 96 w 1408"/>
                <a:gd name="T101" fmla="*/ 350 h 1410"/>
                <a:gd name="T102" fmla="*/ 135 w 1408"/>
                <a:gd name="T103" fmla="*/ 290 h 1410"/>
                <a:gd name="T104" fmla="*/ 181 w 1408"/>
                <a:gd name="T105" fmla="*/ 233 h 1410"/>
                <a:gd name="T106" fmla="*/ 232 w 1408"/>
                <a:gd name="T107" fmla="*/ 182 h 1410"/>
                <a:gd name="T108" fmla="*/ 288 w 1408"/>
                <a:gd name="T109" fmla="*/ 136 h 1410"/>
                <a:gd name="T110" fmla="*/ 348 w 1408"/>
                <a:gd name="T111" fmla="*/ 97 h 1410"/>
                <a:gd name="T112" fmla="*/ 412 w 1408"/>
                <a:gd name="T113" fmla="*/ 63 h 1410"/>
                <a:gd name="T114" fmla="*/ 482 w 1408"/>
                <a:gd name="T115" fmla="*/ 37 h 1410"/>
                <a:gd name="T116" fmla="*/ 552 w 1408"/>
                <a:gd name="T117" fmla="*/ 17 h 1410"/>
                <a:gd name="T118" fmla="*/ 627 w 1408"/>
                <a:gd name="T119" fmla="*/ 4 h 1410"/>
                <a:gd name="T120" fmla="*/ 704 w 1408"/>
                <a:gd name="T121" fmla="*/ 0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08" h="1410">
                  <a:moveTo>
                    <a:pt x="704" y="0"/>
                  </a:moveTo>
                  <a:lnTo>
                    <a:pt x="780" y="4"/>
                  </a:lnTo>
                  <a:lnTo>
                    <a:pt x="854" y="17"/>
                  </a:lnTo>
                  <a:lnTo>
                    <a:pt x="926" y="37"/>
                  </a:lnTo>
                  <a:lnTo>
                    <a:pt x="994" y="63"/>
                  </a:lnTo>
                  <a:lnTo>
                    <a:pt x="1058" y="97"/>
                  </a:lnTo>
                  <a:lnTo>
                    <a:pt x="1120" y="136"/>
                  </a:lnTo>
                  <a:lnTo>
                    <a:pt x="1175" y="182"/>
                  </a:lnTo>
                  <a:lnTo>
                    <a:pt x="1226" y="233"/>
                  </a:lnTo>
                  <a:lnTo>
                    <a:pt x="1272" y="290"/>
                  </a:lnTo>
                  <a:lnTo>
                    <a:pt x="1311" y="350"/>
                  </a:lnTo>
                  <a:lnTo>
                    <a:pt x="1345" y="414"/>
                  </a:lnTo>
                  <a:lnTo>
                    <a:pt x="1373" y="482"/>
                  </a:lnTo>
                  <a:lnTo>
                    <a:pt x="1392" y="554"/>
                  </a:lnTo>
                  <a:lnTo>
                    <a:pt x="1404" y="629"/>
                  </a:lnTo>
                  <a:lnTo>
                    <a:pt x="1408" y="705"/>
                  </a:lnTo>
                  <a:lnTo>
                    <a:pt x="1404" y="782"/>
                  </a:lnTo>
                  <a:lnTo>
                    <a:pt x="1392" y="856"/>
                  </a:lnTo>
                  <a:lnTo>
                    <a:pt x="1373" y="928"/>
                  </a:lnTo>
                  <a:lnTo>
                    <a:pt x="1345" y="997"/>
                  </a:lnTo>
                  <a:lnTo>
                    <a:pt x="1311" y="1061"/>
                  </a:lnTo>
                  <a:lnTo>
                    <a:pt x="1272" y="1121"/>
                  </a:lnTo>
                  <a:lnTo>
                    <a:pt x="1226" y="1177"/>
                  </a:lnTo>
                  <a:lnTo>
                    <a:pt x="1175" y="1228"/>
                  </a:lnTo>
                  <a:lnTo>
                    <a:pt x="1120" y="1274"/>
                  </a:lnTo>
                  <a:lnTo>
                    <a:pt x="1058" y="1313"/>
                  </a:lnTo>
                  <a:lnTo>
                    <a:pt x="994" y="1347"/>
                  </a:lnTo>
                  <a:lnTo>
                    <a:pt x="926" y="1374"/>
                  </a:lnTo>
                  <a:lnTo>
                    <a:pt x="854" y="1393"/>
                  </a:lnTo>
                  <a:lnTo>
                    <a:pt x="780" y="1405"/>
                  </a:lnTo>
                  <a:lnTo>
                    <a:pt x="704" y="1410"/>
                  </a:lnTo>
                  <a:lnTo>
                    <a:pt x="627" y="1405"/>
                  </a:lnTo>
                  <a:lnTo>
                    <a:pt x="552" y="1393"/>
                  </a:lnTo>
                  <a:lnTo>
                    <a:pt x="482" y="1374"/>
                  </a:lnTo>
                  <a:lnTo>
                    <a:pt x="412" y="1347"/>
                  </a:lnTo>
                  <a:lnTo>
                    <a:pt x="348" y="1313"/>
                  </a:lnTo>
                  <a:lnTo>
                    <a:pt x="288" y="1274"/>
                  </a:lnTo>
                  <a:lnTo>
                    <a:pt x="232" y="1228"/>
                  </a:lnTo>
                  <a:lnTo>
                    <a:pt x="181" y="1177"/>
                  </a:lnTo>
                  <a:lnTo>
                    <a:pt x="135" y="1121"/>
                  </a:lnTo>
                  <a:lnTo>
                    <a:pt x="96" y="1061"/>
                  </a:lnTo>
                  <a:lnTo>
                    <a:pt x="62" y="997"/>
                  </a:lnTo>
                  <a:lnTo>
                    <a:pt x="35" y="928"/>
                  </a:lnTo>
                  <a:lnTo>
                    <a:pt x="16" y="856"/>
                  </a:lnTo>
                  <a:lnTo>
                    <a:pt x="4" y="782"/>
                  </a:lnTo>
                  <a:lnTo>
                    <a:pt x="0" y="705"/>
                  </a:lnTo>
                  <a:lnTo>
                    <a:pt x="4" y="629"/>
                  </a:lnTo>
                  <a:lnTo>
                    <a:pt x="16" y="554"/>
                  </a:lnTo>
                  <a:lnTo>
                    <a:pt x="35" y="482"/>
                  </a:lnTo>
                  <a:lnTo>
                    <a:pt x="62" y="414"/>
                  </a:lnTo>
                  <a:lnTo>
                    <a:pt x="96" y="350"/>
                  </a:lnTo>
                  <a:lnTo>
                    <a:pt x="135" y="290"/>
                  </a:lnTo>
                  <a:lnTo>
                    <a:pt x="181" y="233"/>
                  </a:lnTo>
                  <a:lnTo>
                    <a:pt x="232" y="182"/>
                  </a:lnTo>
                  <a:lnTo>
                    <a:pt x="288" y="136"/>
                  </a:lnTo>
                  <a:lnTo>
                    <a:pt x="348" y="97"/>
                  </a:lnTo>
                  <a:lnTo>
                    <a:pt x="412" y="63"/>
                  </a:lnTo>
                  <a:lnTo>
                    <a:pt x="482" y="37"/>
                  </a:lnTo>
                  <a:lnTo>
                    <a:pt x="552" y="17"/>
                  </a:lnTo>
                  <a:lnTo>
                    <a:pt x="627" y="4"/>
                  </a:lnTo>
                  <a:lnTo>
                    <a:pt x="704"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1" name="Freeform 80">
              <a:extLst>
                <a:ext uri="{FF2B5EF4-FFF2-40B4-BE49-F238E27FC236}">
                  <a16:creationId xmlns:a16="http://schemas.microsoft.com/office/drawing/2014/main" id="{9ED97022-F578-F644-B815-AD76D74F54A3}"/>
                </a:ext>
              </a:extLst>
            </p:cNvPr>
            <p:cNvSpPr>
              <a:spLocks noEditPoints="1"/>
            </p:cNvSpPr>
            <p:nvPr/>
          </p:nvSpPr>
          <p:spPr bwMode="auto">
            <a:xfrm>
              <a:off x="5054998" y="2748030"/>
              <a:ext cx="2090700" cy="2091885"/>
            </a:xfrm>
            <a:custGeom>
              <a:avLst/>
              <a:gdLst>
                <a:gd name="T0" fmla="*/ 720 w 1761"/>
                <a:gd name="T1" fmla="*/ 52 h 1762"/>
                <a:gd name="T2" fmla="*/ 500 w 1761"/>
                <a:gd name="T3" fmla="*/ 128 h 1762"/>
                <a:gd name="T4" fmla="*/ 312 w 1761"/>
                <a:gd name="T5" fmla="*/ 259 h 1762"/>
                <a:gd name="T6" fmla="*/ 165 w 1761"/>
                <a:gd name="T7" fmla="*/ 434 h 1762"/>
                <a:gd name="T8" fmla="*/ 71 w 1761"/>
                <a:gd name="T9" fmla="*/ 645 h 1762"/>
                <a:gd name="T10" fmla="*/ 37 w 1761"/>
                <a:gd name="T11" fmla="*/ 881 h 1762"/>
                <a:gd name="T12" fmla="*/ 71 w 1761"/>
                <a:gd name="T13" fmla="*/ 1118 h 1762"/>
                <a:gd name="T14" fmla="*/ 165 w 1761"/>
                <a:gd name="T15" fmla="*/ 1328 h 1762"/>
                <a:gd name="T16" fmla="*/ 312 w 1761"/>
                <a:gd name="T17" fmla="*/ 1504 h 1762"/>
                <a:gd name="T18" fmla="*/ 500 w 1761"/>
                <a:gd name="T19" fmla="*/ 1635 h 1762"/>
                <a:gd name="T20" fmla="*/ 720 w 1761"/>
                <a:gd name="T21" fmla="*/ 1709 h 1762"/>
                <a:gd name="T22" fmla="*/ 962 w 1761"/>
                <a:gd name="T23" fmla="*/ 1721 h 1762"/>
                <a:gd name="T24" fmla="*/ 1191 w 1761"/>
                <a:gd name="T25" fmla="*/ 1666 h 1762"/>
                <a:gd name="T26" fmla="*/ 1391 w 1761"/>
                <a:gd name="T27" fmla="*/ 1552 h 1762"/>
                <a:gd name="T28" fmla="*/ 1552 w 1761"/>
                <a:gd name="T29" fmla="*/ 1391 h 1762"/>
                <a:gd name="T30" fmla="*/ 1665 w 1761"/>
                <a:gd name="T31" fmla="*/ 1191 h 1762"/>
                <a:gd name="T32" fmla="*/ 1720 w 1761"/>
                <a:gd name="T33" fmla="*/ 962 h 1762"/>
                <a:gd name="T34" fmla="*/ 1709 w 1761"/>
                <a:gd name="T35" fmla="*/ 721 h 1762"/>
                <a:gd name="T36" fmla="*/ 1633 w 1761"/>
                <a:gd name="T37" fmla="*/ 501 h 1762"/>
                <a:gd name="T38" fmla="*/ 1502 w 1761"/>
                <a:gd name="T39" fmla="*/ 312 h 1762"/>
                <a:gd name="T40" fmla="*/ 1327 w 1761"/>
                <a:gd name="T41" fmla="*/ 166 h 1762"/>
                <a:gd name="T42" fmla="*/ 1116 w 1761"/>
                <a:gd name="T43" fmla="*/ 72 h 1762"/>
                <a:gd name="T44" fmla="*/ 881 w 1761"/>
                <a:gd name="T45" fmla="*/ 38 h 1762"/>
                <a:gd name="T46" fmla="*/ 1047 w 1761"/>
                <a:gd name="T47" fmla="*/ 17 h 1762"/>
                <a:gd name="T48" fmla="*/ 1277 w 1761"/>
                <a:gd name="T49" fmla="*/ 95 h 1762"/>
                <a:gd name="T50" fmla="*/ 1474 w 1761"/>
                <a:gd name="T51" fmla="*/ 231 h 1762"/>
                <a:gd name="T52" fmla="*/ 1627 w 1761"/>
                <a:gd name="T53" fmla="*/ 415 h 1762"/>
                <a:gd name="T54" fmla="*/ 1726 w 1761"/>
                <a:gd name="T55" fmla="*/ 635 h 1762"/>
                <a:gd name="T56" fmla="*/ 1761 w 1761"/>
                <a:gd name="T57" fmla="*/ 881 h 1762"/>
                <a:gd name="T58" fmla="*/ 1726 w 1761"/>
                <a:gd name="T59" fmla="*/ 1128 h 1762"/>
                <a:gd name="T60" fmla="*/ 1627 w 1761"/>
                <a:gd name="T61" fmla="*/ 1348 h 1762"/>
                <a:gd name="T62" fmla="*/ 1474 w 1761"/>
                <a:gd name="T63" fmla="*/ 1531 h 1762"/>
                <a:gd name="T64" fmla="*/ 1277 w 1761"/>
                <a:gd name="T65" fmla="*/ 1667 h 1762"/>
                <a:gd name="T66" fmla="*/ 1047 w 1761"/>
                <a:gd name="T67" fmla="*/ 1746 h 1762"/>
                <a:gd name="T68" fmla="*/ 796 w 1761"/>
                <a:gd name="T69" fmla="*/ 1758 h 1762"/>
                <a:gd name="T70" fmla="*/ 556 w 1761"/>
                <a:gd name="T71" fmla="*/ 1700 h 1762"/>
                <a:gd name="T72" fmla="*/ 348 w 1761"/>
                <a:gd name="T73" fmla="*/ 1582 h 1762"/>
                <a:gd name="T74" fmla="*/ 180 w 1761"/>
                <a:gd name="T75" fmla="*/ 1413 h 1762"/>
                <a:gd name="T76" fmla="*/ 62 w 1761"/>
                <a:gd name="T77" fmla="*/ 1205 h 1762"/>
                <a:gd name="T78" fmla="*/ 4 w 1761"/>
                <a:gd name="T79" fmla="*/ 966 h 1762"/>
                <a:gd name="T80" fmla="*/ 16 w 1761"/>
                <a:gd name="T81" fmla="*/ 714 h 1762"/>
                <a:gd name="T82" fmla="*/ 95 w 1761"/>
                <a:gd name="T83" fmla="*/ 484 h 1762"/>
                <a:gd name="T84" fmla="*/ 231 w 1761"/>
                <a:gd name="T85" fmla="*/ 288 h 1762"/>
                <a:gd name="T86" fmla="*/ 414 w 1761"/>
                <a:gd name="T87" fmla="*/ 134 h 1762"/>
                <a:gd name="T88" fmla="*/ 634 w 1761"/>
                <a:gd name="T89" fmla="*/ 35 h 1762"/>
                <a:gd name="T90" fmla="*/ 881 w 1761"/>
                <a:gd name="T91" fmla="*/ 0 h 1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61" h="1762">
                  <a:moveTo>
                    <a:pt x="881" y="38"/>
                  </a:moveTo>
                  <a:lnTo>
                    <a:pt x="800" y="41"/>
                  </a:lnTo>
                  <a:lnTo>
                    <a:pt x="720" y="52"/>
                  </a:lnTo>
                  <a:lnTo>
                    <a:pt x="644" y="72"/>
                  </a:lnTo>
                  <a:lnTo>
                    <a:pt x="571" y="96"/>
                  </a:lnTo>
                  <a:lnTo>
                    <a:pt x="500" y="128"/>
                  </a:lnTo>
                  <a:lnTo>
                    <a:pt x="433" y="166"/>
                  </a:lnTo>
                  <a:lnTo>
                    <a:pt x="371" y="209"/>
                  </a:lnTo>
                  <a:lnTo>
                    <a:pt x="312" y="259"/>
                  </a:lnTo>
                  <a:lnTo>
                    <a:pt x="258" y="312"/>
                  </a:lnTo>
                  <a:lnTo>
                    <a:pt x="210" y="371"/>
                  </a:lnTo>
                  <a:lnTo>
                    <a:pt x="165" y="434"/>
                  </a:lnTo>
                  <a:lnTo>
                    <a:pt x="129" y="501"/>
                  </a:lnTo>
                  <a:lnTo>
                    <a:pt x="96" y="570"/>
                  </a:lnTo>
                  <a:lnTo>
                    <a:pt x="71" y="645"/>
                  </a:lnTo>
                  <a:lnTo>
                    <a:pt x="53" y="721"/>
                  </a:lnTo>
                  <a:lnTo>
                    <a:pt x="41" y="799"/>
                  </a:lnTo>
                  <a:lnTo>
                    <a:pt x="37" y="881"/>
                  </a:lnTo>
                  <a:lnTo>
                    <a:pt x="41" y="962"/>
                  </a:lnTo>
                  <a:lnTo>
                    <a:pt x="53" y="1042"/>
                  </a:lnTo>
                  <a:lnTo>
                    <a:pt x="71" y="1118"/>
                  </a:lnTo>
                  <a:lnTo>
                    <a:pt x="96" y="1191"/>
                  </a:lnTo>
                  <a:lnTo>
                    <a:pt x="129" y="1262"/>
                  </a:lnTo>
                  <a:lnTo>
                    <a:pt x="165" y="1328"/>
                  </a:lnTo>
                  <a:lnTo>
                    <a:pt x="210" y="1391"/>
                  </a:lnTo>
                  <a:lnTo>
                    <a:pt x="258" y="1450"/>
                  </a:lnTo>
                  <a:lnTo>
                    <a:pt x="312" y="1504"/>
                  </a:lnTo>
                  <a:lnTo>
                    <a:pt x="371" y="1552"/>
                  </a:lnTo>
                  <a:lnTo>
                    <a:pt x="433" y="1597"/>
                  </a:lnTo>
                  <a:lnTo>
                    <a:pt x="500" y="1635"/>
                  </a:lnTo>
                  <a:lnTo>
                    <a:pt x="571" y="1666"/>
                  </a:lnTo>
                  <a:lnTo>
                    <a:pt x="644" y="1691"/>
                  </a:lnTo>
                  <a:lnTo>
                    <a:pt x="720" y="1709"/>
                  </a:lnTo>
                  <a:lnTo>
                    <a:pt x="800" y="1721"/>
                  </a:lnTo>
                  <a:lnTo>
                    <a:pt x="881" y="1725"/>
                  </a:lnTo>
                  <a:lnTo>
                    <a:pt x="962" y="1721"/>
                  </a:lnTo>
                  <a:lnTo>
                    <a:pt x="1041" y="1709"/>
                  </a:lnTo>
                  <a:lnTo>
                    <a:pt x="1116" y="1691"/>
                  </a:lnTo>
                  <a:lnTo>
                    <a:pt x="1191" y="1666"/>
                  </a:lnTo>
                  <a:lnTo>
                    <a:pt x="1260" y="1635"/>
                  </a:lnTo>
                  <a:lnTo>
                    <a:pt x="1327" y="1597"/>
                  </a:lnTo>
                  <a:lnTo>
                    <a:pt x="1391" y="1552"/>
                  </a:lnTo>
                  <a:lnTo>
                    <a:pt x="1449" y="1504"/>
                  </a:lnTo>
                  <a:lnTo>
                    <a:pt x="1502" y="1450"/>
                  </a:lnTo>
                  <a:lnTo>
                    <a:pt x="1552" y="1391"/>
                  </a:lnTo>
                  <a:lnTo>
                    <a:pt x="1595" y="1328"/>
                  </a:lnTo>
                  <a:lnTo>
                    <a:pt x="1633" y="1262"/>
                  </a:lnTo>
                  <a:lnTo>
                    <a:pt x="1665" y="1191"/>
                  </a:lnTo>
                  <a:lnTo>
                    <a:pt x="1691" y="1118"/>
                  </a:lnTo>
                  <a:lnTo>
                    <a:pt x="1709" y="1042"/>
                  </a:lnTo>
                  <a:lnTo>
                    <a:pt x="1720" y="962"/>
                  </a:lnTo>
                  <a:lnTo>
                    <a:pt x="1724" y="881"/>
                  </a:lnTo>
                  <a:lnTo>
                    <a:pt x="1720" y="799"/>
                  </a:lnTo>
                  <a:lnTo>
                    <a:pt x="1709" y="721"/>
                  </a:lnTo>
                  <a:lnTo>
                    <a:pt x="1691" y="645"/>
                  </a:lnTo>
                  <a:lnTo>
                    <a:pt x="1665" y="570"/>
                  </a:lnTo>
                  <a:lnTo>
                    <a:pt x="1633" y="501"/>
                  </a:lnTo>
                  <a:lnTo>
                    <a:pt x="1595" y="434"/>
                  </a:lnTo>
                  <a:lnTo>
                    <a:pt x="1552" y="371"/>
                  </a:lnTo>
                  <a:lnTo>
                    <a:pt x="1502" y="312"/>
                  </a:lnTo>
                  <a:lnTo>
                    <a:pt x="1449" y="259"/>
                  </a:lnTo>
                  <a:lnTo>
                    <a:pt x="1391" y="209"/>
                  </a:lnTo>
                  <a:lnTo>
                    <a:pt x="1327" y="166"/>
                  </a:lnTo>
                  <a:lnTo>
                    <a:pt x="1260" y="128"/>
                  </a:lnTo>
                  <a:lnTo>
                    <a:pt x="1191" y="96"/>
                  </a:lnTo>
                  <a:lnTo>
                    <a:pt x="1116" y="72"/>
                  </a:lnTo>
                  <a:lnTo>
                    <a:pt x="1041" y="52"/>
                  </a:lnTo>
                  <a:lnTo>
                    <a:pt x="962" y="41"/>
                  </a:lnTo>
                  <a:lnTo>
                    <a:pt x="881" y="38"/>
                  </a:lnTo>
                  <a:close/>
                  <a:moveTo>
                    <a:pt x="881" y="0"/>
                  </a:moveTo>
                  <a:lnTo>
                    <a:pt x="965" y="4"/>
                  </a:lnTo>
                  <a:lnTo>
                    <a:pt x="1047" y="17"/>
                  </a:lnTo>
                  <a:lnTo>
                    <a:pt x="1127" y="35"/>
                  </a:lnTo>
                  <a:lnTo>
                    <a:pt x="1204" y="61"/>
                  </a:lnTo>
                  <a:lnTo>
                    <a:pt x="1277" y="95"/>
                  </a:lnTo>
                  <a:lnTo>
                    <a:pt x="1348" y="134"/>
                  </a:lnTo>
                  <a:lnTo>
                    <a:pt x="1413" y="180"/>
                  </a:lnTo>
                  <a:lnTo>
                    <a:pt x="1474" y="231"/>
                  </a:lnTo>
                  <a:lnTo>
                    <a:pt x="1530" y="288"/>
                  </a:lnTo>
                  <a:lnTo>
                    <a:pt x="1581" y="348"/>
                  </a:lnTo>
                  <a:lnTo>
                    <a:pt x="1627" y="415"/>
                  </a:lnTo>
                  <a:lnTo>
                    <a:pt x="1666" y="484"/>
                  </a:lnTo>
                  <a:lnTo>
                    <a:pt x="1700" y="557"/>
                  </a:lnTo>
                  <a:lnTo>
                    <a:pt x="1726" y="635"/>
                  </a:lnTo>
                  <a:lnTo>
                    <a:pt x="1746" y="714"/>
                  </a:lnTo>
                  <a:lnTo>
                    <a:pt x="1758" y="797"/>
                  </a:lnTo>
                  <a:lnTo>
                    <a:pt x="1761" y="881"/>
                  </a:lnTo>
                  <a:lnTo>
                    <a:pt x="1758" y="966"/>
                  </a:lnTo>
                  <a:lnTo>
                    <a:pt x="1746" y="1048"/>
                  </a:lnTo>
                  <a:lnTo>
                    <a:pt x="1726" y="1128"/>
                  </a:lnTo>
                  <a:lnTo>
                    <a:pt x="1700" y="1205"/>
                  </a:lnTo>
                  <a:lnTo>
                    <a:pt x="1666" y="1279"/>
                  </a:lnTo>
                  <a:lnTo>
                    <a:pt x="1627" y="1348"/>
                  </a:lnTo>
                  <a:lnTo>
                    <a:pt x="1581" y="1413"/>
                  </a:lnTo>
                  <a:lnTo>
                    <a:pt x="1530" y="1475"/>
                  </a:lnTo>
                  <a:lnTo>
                    <a:pt x="1474" y="1531"/>
                  </a:lnTo>
                  <a:lnTo>
                    <a:pt x="1413" y="1582"/>
                  </a:lnTo>
                  <a:lnTo>
                    <a:pt x="1348" y="1628"/>
                  </a:lnTo>
                  <a:lnTo>
                    <a:pt x="1277" y="1667"/>
                  </a:lnTo>
                  <a:lnTo>
                    <a:pt x="1204" y="1700"/>
                  </a:lnTo>
                  <a:lnTo>
                    <a:pt x="1127" y="1728"/>
                  </a:lnTo>
                  <a:lnTo>
                    <a:pt x="1047" y="1746"/>
                  </a:lnTo>
                  <a:lnTo>
                    <a:pt x="965" y="1758"/>
                  </a:lnTo>
                  <a:lnTo>
                    <a:pt x="881" y="1762"/>
                  </a:lnTo>
                  <a:lnTo>
                    <a:pt x="796" y="1758"/>
                  </a:lnTo>
                  <a:lnTo>
                    <a:pt x="713" y="1746"/>
                  </a:lnTo>
                  <a:lnTo>
                    <a:pt x="634" y="1728"/>
                  </a:lnTo>
                  <a:lnTo>
                    <a:pt x="556" y="1700"/>
                  </a:lnTo>
                  <a:lnTo>
                    <a:pt x="483" y="1667"/>
                  </a:lnTo>
                  <a:lnTo>
                    <a:pt x="414" y="1628"/>
                  </a:lnTo>
                  <a:lnTo>
                    <a:pt x="348" y="1582"/>
                  </a:lnTo>
                  <a:lnTo>
                    <a:pt x="287" y="1531"/>
                  </a:lnTo>
                  <a:lnTo>
                    <a:pt x="231" y="1475"/>
                  </a:lnTo>
                  <a:lnTo>
                    <a:pt x="180" y="1413"/>
                  </a:lnTo>
                  <a:lnTo>
                    <a:pt x="134" y="1348"/>
                  </a:lnTo>
                  <a:lnTo>
                    <a:pt x="95" y="1279"/>
                  </a:lnTo>
                  <a:lnTo>
                    <a:pt x="62" y="1205"/>
                  </a:lnTo>
                  <a:lnTo>
                    <a:pt x="36" y="1128"/>
                  </a:lnTo>
                  <a:lnTo>
                    <a:pt x="16" y="1048"/>
                  </a:lnTo>
                  <a:lnTo>
                    <a:pt x="4" y="966"/>
                  </a:lnTo>
                  <a:lnTo>
                    <a:pt x="0" y="881"/>
                  </a:lnTo>
                  <a:lnTo>
                    <a:pt x="4" y="797"/>
                  </a:lnTo>
                  <a:lnTo>
                    <a:pt x="16" y="714"/>
                  </a:lnTo>
                  <a:lnTo>
                    <a:pt x="36" y="635"/>
                  </a:lnTo>
                  <a:lnTo>
                    <a:pt x="62" y="557"/>
                  </a:lnTo>
                  <a:lnTo>
                    <a:pt x="95" y="484"/>
                  </a:lnTo>
                  <a:lnTo>
                    <a:pt x="134" y="415"/>
                  </a:lnTo>
                  <a:lnTo>
                    <a:pt x="180" y="348"/>
                  </a:lnTo>
                  <a:lnTo>
                    <a:pt x="231" y="288"/>
                  </a:lnTo>
                  <a:lnTo>
                    <a:pt x="287" y="231"/>
                  </a:lnTo>
                  <a:lnTo>
                    <a:pt x="348" y="180"/>
                  </a:lnTo>
                  <a:lnTo>
                    <a:pt x="414" y="134"/>
                  </a:lnTo>
                  <a:lnTo>
                    <a:pt x="483" y="95"/>
                  </a:lnTo>
                  <a:lnTo>
                    <a:pt x="556" y="61"/>
                  </a:lnTo>
                  <a:lnTo>
                    <a:pt x="634" y="35"/>
                  </a:lnTo>
                  <a:lnTo>
                    <a:pt x="713" y="17"/>
                  </a:lnTo>
                  <a:lnTo>
                    <a:pt x="796" y="4"/>
                  </a:lnTo>
                  <a:lnTo>
                    <a:pt x="88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82" name="Freeform 81">
            <a:extLst>
              <a:ext uri="{FF2B5EF4-FFF2-40B4-BE49-F238E27FC236}">
                <a16:creationId xmlns:a16="http://schemas.microsoft.com/office/drawing/2014/main" id="{F07ECE75-D60C-0C46-9605-F442C32D048A}"/>
              </a:ext>
            </a:extLst>
          </p:cNvPr>
          <p:cNvSpPr>
            <a:spLocks/>
          </p:cNvSpPr>
          <p:nvPr/>
        </p:nvSpPr>
        <p:spPr bwMode="auto">
          <a:xfrm>
            <a:off x="4300797" y="1629079"/>
            <a:ext cx="1801451" cy="1484549"/>
          </a:xfrm>
          <a:custGeom>
            <a:avLst/>
            <a:gdLst>
              <a:gd name="T0" fmla="*/ 1586 w 1586"/>
              <a:gd name="T1" fmla="*/ 0 h 1307"/>
              <a:gd name="T2" fmla="*/ 1586 w 1586"/>
              <a:gd name="T3" fmla="*/ 687 h 1307"/>
              <a:gd name="T4" fmla="*/ 1493 w 1586"/>
              <a:gd name="T5" fmla="*/ 691 h 1307"/>
              <a:gd name="T6" fmla="*/ 1403 w 1586"/>
              <a:gd name="T7" fmla="*/ 701 h 1307"/>
              <a:gd name="T8" fmla="*/ 1315 w 1586"/>
              <a:gd name="T9" fmla="*/ 720 h 1307"/>
              <a:gd name="T10" fmla="*/ 1229 w 1586"/>
              <a:gd name="T11" fmla="*/ 744 h 1307"/>
              <a:gd name="T12" fmla="*/ 1146 w 1586"/>
              <a:gd name="T13" fmla="*/ 776 h 1307"/>
              <a:gd name="T14" fmla="*/ 1066 w 1586"/>
              <a:gd name="T15" fmla="*/ 814 h 1307"/>
              <a:gd name="T16" fmla="*/ 991 w 1586"/>
              <a:gd name="T17" fmla="*/ 858 h 1307"/>
              <a:gd name="T18" fmla="*/ 917 w 1586"/>
              <a:gd name="T19" fmla="*/ 907 h 1307"/>
              <a:gd name="T20" fmla="*/ 848 w 1586"/>
              <a:gd name="T21" fmla="*/ 962 h 1307"/>
              <a:gd name="T22" fmla="*/ 784 w 1586"/>
              <a:gd name="T23" fmla="*/ 1022 h 1307"/>
              <a:gd name="T24" fmla="*/ 724 w 1586"/>
              <a:gd name="T25" fmla="*/ 1086 h 1307"/>
              <a:gd name="T26" fmla="*/ 667 w 1586"/>
              <a:gd name="T27" fmla="*/ 1156 h 1307"/>
              <a:gd name="T28" fmla="*/ 616 w 1586"/>
              <a:gd name="T29" fmla="*/ 1229 h 1307"/>
              <a:gd name="T30" fmla="*/ 571 w 1586"/>
              <a:gd name="T31" fmla="*/ 1307 h 1307"/>
              <a:gd name="T32" fmla="*/ 0 w 1586"/>
              <a:gd name="T33" fmla="*/ 970 h 1307"/>
              <a:gd name="T34" fmla="*/ 50 w 1586"/>
              <a:gd name="T35" fmla="*/ 882 h 1307"/>
              <a:gd name="T36" fmla="*/ 105 w 1586"/>
              <a:gd name="T37" fmla="*/ 798 h 1307"/>
              <a:gd name="T38" fmla="*/ 162 w 1586"/>
              <a:gd name="T39" fmla="*/ 717 h 1307"/>
              <a:gd name="T40" fmla="*/ 225 w 1586"/>
              <a:gd name="T41" fmla="*/ 640 h 1307"/>
              <a:gd name="T42" fmla="*/ 310 w 1586"/>
              <a:gd name="T43" fmla="*/ 632 h 1307"/>
              <a:gd name="T44" fmla="*/ 395 w 1586"/>
              <a:gd name="T45" fmla="*/ 617 h 1307"/>
              <a:gd name="T46" fmla="*/ 479 w 1586"/>
              <a:gd name="T47" fmla="*/ 599 h 1307"/>
              <a:gd name="T48" fmla="*/ 560 w 1586"/>
              <a:gd name="T49" fmla="*/ 574 h 1307"/>
              <a:gd name="T50" fmla="*/ 640 w 1586"/>
              <a:gd name="T51" fmla="*/ 544 h 1307"/>
              <a:gd name="T52" fmla="*/ 718 w 1586"/>
              <a:gd name="T53" fmla="*/ 508 h 1307"/>
              <a:gd name="T54" fmla="*/ 794 w 1586"/>
              <a:gd name="T55" fmla="*/ 467 h 1307"/>
              <a:gd name="T56" fmla="*/ 868 w 1586"/>
              <a:gd name="T57" fmla="*/ 421 h 1307"/>
              <a:gd name="T58" fmla="*/ 937 w 1586"/>
              <a:gd name="T59" fmla="*/ 369 h 1307"/>
              <a:gd name="T60" fmla="*/ 1004 w 1586"/>
              <a:gd name="T61" fmla="*/ 312 h 1307"/>
              <a:gd name="T62" fmla="*/ 1066 w 1586"/>
              <a:gd name="T63" fmla="*/ 251 h 1307"/>
              <a:gd name="T64" fmla="*/ 1125 w 1586"/>
              <a:gd name="T65" fmla="*/ 184 h 1307"/>
              <a:gd name="T66" fmla="*/ 1180 w 1586"/>
              <a:gd name="T67" fmla="*/ 112 h 1307"/>
              <a:gd name="T68" fmla="*/ 1230 w 1586"/>
              <a:gd name="T69" fmla="*/ 36 h 1307"/>
              <a:gd name="T70" fmla="*/ 1346 w 1586"/>
              <a:gd name="T71" fmla="*/ 17 h 1307"/>
              <a:gd name="T72" fmla="*/ 1466 w 1586"/>
              <a:gd name="T73" fmla="*/ 5 h 1307"/>
              <a:gd name="T74" fmla="*/ 1586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586" y="0"/>
                </a:moveTo>
                <a:lnTo>
                  <a:pt x="1586" y="687"/>
                </a:lnTo>
                <a:lnTo>
                  <a:pt x="1493" y="691"/>
                </a:lnTo>
                <a:lnTo>
                  <a:pt x="1403" y="701"/>
                </a:lnTo>
                <a:lnTo>
                  <a:pt x="1315" y="720"/>
                </a:lnTo>
                <a:lnTo>
                  <a:pt x="1229" y="744"/>
                </a:lnTo>
                <a:lnTo>
                  <a:pt x="1146" y="776"/>
                </a:lnTo>
                <a:lnTo>
                  <a:pt x="1066" y="814"/>
                </a:lnTo>
                <a:lnTo>
                  <a:pt x="991" y="858"/>
                </a:lnTo>
                <a:lnTo>
                  <a:pt x="917" y="907"/>
                </a:lnTo>
                <a:lnTo>
                  <a:pt x="848" y="962"/>
                </a:lnTo>
                <a:lnTo>
                  <a:pt x="784" y="1022"/>
                </a:lnTo>
                <a:lnTo>
                  <a:pt x="724" y="1086"/>
                </a:lnTo>
                <a:lnTo>
                  <a:pt x="667" y="1156"/>
                </a:lnTo>
                <a:lnTo>
                  <a:pt x="616" y="1229"/>
                </a:lnTo>
                <a:lnTo>
                  <a:pt x="571" y="1307"/>
                </a:lnTo>
                <a:lnTo>
                  <a:pt x="0" y="970"/>
                </a:lnTo>
                <a:lnTo>
                  <a:pt x="50" y="882"/>
                </a:lnTo>
                <a:lnTo>
                  <a:pt x="105" y="798"/>
                </a:lnTo>
                <a:lnTo>
                  <a:pt x="162" y="717"/>
                </a:lnTo>
                <a:lnTo>
                  <a:pt x="225" y="640"/>
                </a:lnTo>
                <a:lnTo>
                  <a:pt x="310" y="632"/>
                </a:lnTo>
                <a:lnTo>
                  <a:pt x="395" y="617"/>
                </a:lnTo>
                <a:lnTo>
                  <a:pt x="479" y="599"/>
                </a:lnTo>
                <a:lnTo>
                  <a:pt x="560" y="574"/>
                </a:lnTo>
                <a:lnTo>
                  <a:pt x="640" y="544"/>
                </a:lnTo>
                <a:lnTo>
                  <a:pt x="718" y="508"/>
                </a:lnTo>
                <a:lnTo>
                  <a:pt x="794" y="467"/>
                </a:lnTo>
                <a:lnTo>
                  <a:pt x="868" y="421"/>
                </a:lnTo>
                <a:lnTo>
                  <a:pt x="937" y="369"/>
                </a:lnTo>
                <a:lnTo>
                  <a:pt x="1004" y="312"/>
                </a:lnTo>
                <a:lnTo>
                  <a:pt x="1066" y="251"/>
                </a:lnTo>
                <a:lnTo>
                  <a:pt x="1125" y="184"/>
                </a:lnTo>
                <a:lnTo>
                  <a:pt x="1180" y="112"/>
                </a:lnTo>
                <a:lnTo>
                  <a:pt x="1230" y="36"/>
                </a:lnTo>
                <a:lnTo>
                  <a:pt x="1346" y="17"/>
                </a:lnTo>
                <a:lnTo>
                  <a:pt x="1466" y="5"/>
                </a:lnTo>
                <a:lnTo>
                  <a:pt x="1586"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3" name="Freeform 82">
            <a:extLst>
              <a:ext uri="{FF2B5EF4-FFF2-40B4-BE49-F238E27FC236}">
                <a16:creationId xmlns:a16="http://schemas.microsoft.com/office/drawing/2014/main" id="{6876E396-D8FB-E14F-80A1-5A9B2675C692}"/>
              </a:ext>
            </a:extLst>
          </p:cNvPr>
          <p:cNvSpPr>
            <a:spLocks/>
          </p:cNvSpPr>
          <p:nvPr/>
        </p:nvSpPr>
        <p:spPr bwMode="auto">
          <a:xfrm>
            <a:off x="7253995" y="2769467"/>
            <a:ext cx="840526" cy="2088819"/>
          </a:xfrm>
          <a:custGeom>
            <a:avLst/>
            <a:gdLst>
              <a:gd name="T0" fmla="*/ 590 w 740"/>
              <a:gd name="T1" fmla="*/ 0 h 1839"/>
              <a:gd name="T2" fmla="*/ 634 w 740"/>
              <a:gd name="T3" fmla="*/ 95 h 1839"/>
              <a:gd name="T4" fmla="*/ 675 w 740"/>
              <a:gd name="T5" fmla="*/ 192 h 1839"/>
              <a:gd name="T6" fmla="*/ 710 w 740"/>
              <a:gd name="T7" fmla="*/ 293 h 1839"/>
              <a:gd name="T8" fmla="*/ 740 w 740"/>
              <a:gd name="T9" fmla="*/ 395 h 1839"/>
              <a:gd name="T10" fmla="*/ 705 w 740"/>
              <a:gd name="T11" fmla="*/ 484 h 1839"/>
              <a:gd name="T12" fmla="*/ 675 w 740"/>
              <a:gd name="T13" fmla="*/ 574 h 1839"/>
              <a:gd name="T14" fmla="*/ 653 w 740"/>
              <a:gd name="T15" fmla="*/ 667 h 1839"/>
              <a:gd name="T16" fmla="*/ 637 w 740"/>
              <a:gd name="T17" fmla="*/ 762 h 1839"/>
              <a:gd name="T18" fmla="*/ 629 w 740"/>
              <a:gd name="T19" fmla="*/ 857 h 1839"/>
              <a:gd name="T20" fmla="*/ 628 w 740"/>
              <a:gd name="T21" fmla="*/ 954 h 1839"/>
              <a:gd name="T22" fmla="*/ 633 w 740"/>
              <a:gd name="T23" fmla="*/ 1051 h 1839"/>
              <a:gd name="T24" fmla="*/ 648 w 740"/>
              <a:gd name="T25" fmla="*/ 1146 h 1839"/>
              <a:gd name="T26" fmla="*/ 669 w 740"/>
              <a:gd name="T27" fmla="*/ 1242 h 1839"/>
              <a:gd name="T28" fmla="*/ 699 w 740"/>
              <a:gd name="T29" fmla="*/ 1338 h 1839"/>
              <a:gd name="T30" fmla="*/ 735 w 740"/>
              <a:gd name="T31" fmla="*/ 1430 h 1839"/>
              <a:gd name="T32" fmla="*/ 703 w 740"/>
              <a:gd name="T33" fmla="*/ 1537 h 1839"/>
              <a:gd name="T34" fmla="*/ 665 w 740"/>
              <a:gd name="T35" fmla="*/ 1641 h 1839"/>
              <a:gd name="T36" fmla="*/ 620 w 740"/>
              <a:gd name="T37" fmla="*/ 1742 h 1839"/>
              <a:gd name="T38" fmla="*/ 572 w 740"/>
              <a:gd name="T39" fmla="*/ 1839 h 1839"/>
              <a:gd name="T40" fmla="*/ 0 w 740"/>
              <a:gd name="T41" fmla="*/ 1501 h 1839"/>
              <a:gd name="T42" fmla="*/ 38 w 740"/>
              <a:gd name="T43" fmla="*/ 1424 h 1839"/>
              <a:gd name="T44" fmla="*/ 72 w 740"/>
              <a:gd name="T45" fmla="*/ 1343 h 1839"/>
              <a:gd name="T46" fmla="*/ 99 w 740"/>
              <a:gd name="T47" fmla="*/ 1260 h 1839"/>
              <a:gd name="T48" fmla="*/ 122 w 740"/>
              <a:gd name="T49" fmla="*/ 1174 h 1839"/>
              <a:gd name="T50" fmla="*/ 137 w 740"/>
              <a:gd name="T51" fmla="*/ 1085 h 1839"/>
              <a:gd name="T52" fmla="*/ 146 w 740"/>
              <a:gd name="T53" fmla="*/ 995 h 1839"/>
              <a:gd name="T54" fmla="*/ 150 w 740"/>
              <a:gd name="T55" fmla="*/ 902 h 1839"/>
              <a:gd name="T56" fmla="*/ 148 w 740"/>
              <a:gd name="T57" fmla="*/ 814 h 1839"/>
              <a:gd name="T58" fmla="*/ 139 w 740"/>
              <a:gd name="T59" fmla="*/ 726 h 1839"/>
              <a:gd name="T60" fmla="*/ 124 w 740"/>
              <a:gd name="T61" fmla="*/ 641 h 1839"/>
              <a:gd name="T62" fmla="*/ 103 w 740"/>
              <a:gd name="T63" fmla="*/ 559 h 1839"/>
              <a:gd name="T64" fmla="*/ 78 w 740"/>
              <a:gd name="T65" fmla="*/ 477 h 1839"/>
              <a:gd name="T66" fmla="*/ 47 w 740"/>
              <a:gd name="T67" fmla="*/ 400 h 1839"/>
              <a:gd name="T68" fmla="*/ 12 w 740"/>
              <a:gd name="T69" fmla="*/ 324 h 1839"/>
              <a:gd name="T70" fmla="*/ 590 w 740"/>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0" h="1839">
                <a:moveTo>
                  <a:pt x="590" y="0"/>
                </a:moveTo>
                <a:lnTo>
                  <a:pt x="634" y="95"/>
                </a:lnTo>
                <a:lnTo>
                  <a:pt x="675" y="192"/>
                </a:lnTo>
                <a:lnTo>
                  <a:pt x="710" y="293"/>
                </a:lnTo>
                <a:lnTo>
                  <a:pt x="740" y="395"/>
                </a:lnTo>
                <a:lnTo>
                  <a:pt x="705" y="484"/>
                </a:lnTo>
                <a:lnTo>
                  <a:pt x="675" y="574"/>
                </a:lnTo>
                <a:lnTo>
                  <a:pt x="653" y="667"/>
                </a:lnTo>
                <a:lnTo>
                  <a:pt x="637" y="762"/>
                </a:lnTo>
                <a:lnTo>
                  <a:pt x="629" y="857"/>
                </a:lnTo>
                <a:lnTo>
                  <a:pt x="628" y="954"/>
                </a:lnTo>
                <a:lnTo>
                  <a:pt x="633" y="1051"/>
                </a:lnTo>
                <a:lnTo>
                  <a:pt x="648" y="1146"/>
                </a:lnTo>
                <a:lnTo>
                  <a:pt x="669" y="1242"/>
                </a:lnTo>
                <a:lnTo>
                  <a:pt x="699" y="1338"/>
                </a:lnTo>
                <a:lnTo>
                  <a:pt x="735" y="1430"/>
                </a:lnTo>
                <a:lnTo>
                  <a:pt x="703" y="1537"/>
                </a:lnTo>
                <a:lnTo>
                  <a:pt x="665" y="1641"/>
                </a:lnTo>
                <a:lnTo>
                  <a:pt x="620" y="1742"/>
                </a:lnTo>
                <a:lnTo>
                  <a:pt x="572" y="1839"/>
                </a:lnTo>
                <a:lnTo>
                  <a:pt x="0" y="1501"/>
                </a:lnTo>
                <a:lnTo>
                  <a:pt x="38" y="1424"/>
                </a:lnTo>
                <a:lnTo>
                  <a:pt x="72" y="1343"/>
                </a:lnTo>
                <a:lnTo>
                  <a:pt x="99" y="1260"/>
                </a:lnTo>
                <a:lnTo>
                  <a:pt x="122" y="1174"/>
                </a:lnTo>
                <a:lnTo>
                  <a:pt x="137" y="1085"/>
                </a:lnTo>
                <a:lnTo>
                  <a:pt x="146" y="995"/>
                </a:lnTo>
                <a:lnTo>
                  <a:pt x="150" y="902"/>
                </a:lnTo>
                <a:lnTo>
                  <a:pt x="148" y="814"/>
                </a:lnTo>
                <a:lnTo>
                  <a:pt x="139" y="726"/>
                </a:lnTo>
                <a:lnTo>
                  <a:pt x="124" y="641"/>
                </a:lnTo>
                <a:lnTo>
                  <a:pt x="103" y="559"/>
                </a:lnTo>
                <a:lnTo>
                  <a:pt x="78" y="477"/>
                </a:lnTo>
                <a:lnTo>
                  <a:pt x="47" y="400"/>
                </a:lnTo>
                <a:lnTo>
                  <a:pt x="12" y="324"/>
                </a:lnTo>
                <a:lnTo>
                  <a:pt x="59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4" name="Freeform 83">
            <a:extLst>
              <a:ext uri="{FF2B5EF4-FFF2-40B4-BE49-F238E27FC236}">
                <a16:creationId xmlns:a16="http://schemas.microsoft.com/office/drawing/2014/main" id="{B28043A5-FB41-F640-AC12-EA4348A4E980}"/>
              </a:ext>
            </a:extLst>
          </p:cNvPr>
          <p:cNvSpPr>
            <a:spLocks/>
          </p:cNvSpPr>
          <p:nvPr/>
        </p:nvSpPr>
        <p:spPr bwMode="auto">
          <a:xfrm>
            <a:off x="6102248" y="1629078"/>
            <a:ext cx="1821897" cy="1508402"/>
          </a:xfrm>
          <a:custGeom>
            <a:avLst/>
            <a:gdLst>
              <a:gd name="T0" fmla="*/ 0 w 1604"/>
              <a:gd name="T1" fmla="*/ 0 h 1328"/>
              <a:gd name="T2" fmla="*/ 93 w 1604"/>
              <a:gd name="T3" fmla="*/ 2 h 1328"/>
              <a:gd name="T4" fmla="*/ 184 w 1604"/>
              <a:gd name="T5" fmla="*/ 10 h 1328"/>
              <a:gd name="T6" fmla="*/ 275 w 1604"/>
              <a:gd name="T7" fmla="*/ 22 h 1328"/>
              <a:gd name="T8" fmla="*/ 364 w 1604"/>
              <a:gd name="T9" fmla="*/ 39 h 1328"/>
              <a:gd name="T10" fmla="*/ 415 w 1604"/>
              <a:gd name="T11" fmla="*/ 116 h 1328"/>
              <a:gd name="T12" fmla="*/ 471 w 1604"/>
              <a:gd name="T13" fmla="*/ 189 h 1328"/>
              <a:gd name="T14" fmla="*/ 532 w 1604"/>
              <a:gd name="T15" fmla="*/ 259 h 1328"/>
              <a:gd name="T16" fmla="*/ 598 w 1604"/>
              <a:gd name="T17" fmla="*/ 323 h 1328"/>
              <a:gd name="T18" fmla="*/ 669 w 1604"/>
              <a:gd name="T19" fmla="*/ 382 h 1328"/>
              <a:gd name="T20" fmla="*/ 744 w 1604"/>
              <a:gd name="T21" fmla="*/ 437 h 1328"/>
              <a:gd name="T22" fmla="*/ 823 w 1604"/>
              <a:gd name="T23" fmla="*/ 485 h 1328"/>
              <a:gd name="T24" fmla="*/ 905 w 1604"/>
              <a:gd name="T25" fmla="*/ 528 h 1328"/>
              <a:gd name="T26" fmla="*/ 992 w 1604"/>
              <a:gd name="T27" fmla="*/ 565 h 1328"/>
              <a:gd name="T28" fmla="*/ 1082 w 1604"/>
              <a:gd name="T29" fmla="*/ 595 h 1328"/>
              <a:gd name="T30" fmla="*/ 1174 w 1604"/>
              <a:gd name="T31" fmla="*/ 619 h 1328"/>
              <a:gd name="T32" fmla="*/ 1268 w 1604"/>
              <a:gd name="T33" fmla="*/ 636 h 1328"/>
              <a:gd name="T34" fmla="*/ 1366 w 1604"/>
              <a:gd name="T35" fmla="*/ 646 h 1328"/>
              <a:gd name="T36" fmla="*/ 1433 w 1604"/>
              <a:gd name="T37" fmla="*/ 730 h 1328"/>
              <a:gd name="T38" fmla="*/ 1494 w 1604"/>
              <a:gd name="T39" fmla="*/ 818 h 1328"/>
              <a:gd name="T40" fmla="*/ 1552 w 1604"/>
              <a:gd name="T41" fmla="*/ 909 h 1328"/>
              <a:gd name="T42" fmla="*/ 1604 w 1604"/>
              <a:gd name="T43" fmla="*/ 1004 h 1328"/>
              <a:gd name="T44" fmla="*/ 1026 w 1604"/>
              <a:gd name="T45" fmla="*/ 1328 h 1328"/>
              <a:gd name="T46" fmla="*/ 981 w 1604"/>
              <a:gd name="T47" fmla="*/ 1248 h 1328"/>
              <a:gd name="T48" fmla="*/ 930 w 1604"/>
              <a:gd name="T49" fmla="*/ 1173 h 1328"/>
              <a:gd name="T50" fmla="*/ 875 w 1604"/>
              <a:gd name="T51" fmla="*/ 1102 h 1328"/>
              <a:gd name="T52" fmla="*/ 814 w 1604"/>
              <a:gd name="T53" fmla="*/ 1035 h 1328"/>
              <a:gd name="T54" fmla="*/ 748 w 1604"/>
              <a:gd name="T55" fmla="*/ 972 h 1328"/>
              <a:gd name="T56" fmla="*/ 679 w 1604"/>
              <a:gd name="T57" fmla="*/ 916 h 1328"/>
              <a:gd name="T58" fmla="*/ 606 w 1604"/>
              <a:gd name="T59" fmla="*/ 865 h 1328"/>
              <a:gd name="T60" fmla="*/ 529 w 1604"/>
              <a:gd name="T61" fmla="*/ 819 h 1328"/>
              <a:gd name="T62" fmla="*/ 447 w 1604"/>
              <a:gd name="T63" fmla="*/ 780 h 1328"/>
              <a:gd name="T64" fmla="*/ 362 w 1604"/>
              <a:gd name="T65" fmla="*/ 747 h 1328"/>
              <a:gd name="T66" fmla="*/ 276 w 1604"/>
              <a:gd name="T67" fmla="*/ 721 h 1328"/>
              <a:gd name="T68" fmla="*/ 186 w 1604"/>
              <a:gd name="T69" fmla="*/ 703 h 1328"/>
              <a:gd name="T70" fmla="*/ 94 w 1604"/>
              <a:gd name="T71" fmla="*/ 691 h 1328"/>
              <a:gd name="T72" fmla="*/ 0 w 1604"/>
              <a:gd name="T73" fmla="*/ 687 h 1328"/>
              <a:gd name="T74" fmla="*/ 0 w 1604"/>
              <a:gd name="T75" fmla="*/ 0 h 1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8">
                <a:moveTo>
                  <a:pt x="0" y="0"/>
                </a:moveTo>
                <a:lnTo>
                  <a:pt x="93" y="2"/>
                </a:lnTo>
                <a:lnTo>
                  <a:pt x="184" y="10"/>
                </a:lnTo>
                <a:lnTo>
                  <a:pt x="275" y="22"/>
                </a:lnTo>
                <a:lnTo>
                  <a:pt x="364" y="39"/>
                </a:lnTo>
                <a:lnTo>
                  <a:pt x="415" y="116"/>
                </a:lnTo>
                <a:lnTo>
                  <a:pt x="471" y="189"/>
                </a:lnTo>
                <a:lnTo>
                  <a:pt x="532" y="259"/>
                </a:lnTo>
                <a:lnTo>
                  <a:pt x="598" y="323"/>
                </a:lnTo>
                <a:lnTo>
                  <a:pt x="669" y="382"/>
                </a:lnTo>
                <a:lnTo>
                  <a:pt x="744" y="437"/>
                </a:lnTo>
                <a:lnTo>
                  <a:pt x="823" y="485"/>
                </a:lnTo>
                <a:lnTo>
                  <a:pt x="905" y="528"/>
                </a:lnTo>
                <a:lnTo>
                  <a:pt x="992" y="565"/>
                </a:lnTo>
                <a:lnTo>
                  <a:pt x="1082" y="595"/>
                </a:lnTo>
                <a:lnTo>
                  <a:pt x="1174" y="619"/>
                </a:lnTo>
                <a:lnTo>
                  <a:pt x="1268" y="636"/>
                </a:lnTo>
                <a:lnTo>
                  <a:pt x="1366" y="646"/>
                </a:lnTo>
                <a:lnTo>
                  <a:pt x="1433" y="730"/>
                </a:lnTo>
                <a:lnTo>
                  <a:pt x="1494" y="818"/>
                </a:lnTo>
                <a:lnTo>
                  <a:pt x="1552" y="909"/>
                </a:lnTo>
                <a:lnTo>
                  <a:pt x="1604" y="1004"/>
                </a:lnTo>
                <a:lnTo>
                  <a:pt x="1026" y="1328"/>
                </a:lnTo>
                <a:lnTo>
                  <a:pt x="981" y="1248"/>
                </a:lnTo>
                <a:lnTo>
                  <a:pt x="930" y="1173"/>
                </a:lnTo>
                <a:lnTo>
                  <a:pt x="875" y="1102"/>
                </a:lnTo>
                <a:lnTo>
                  <a:pt x="814" y="1035"/>
                </a:lnTo>
                <a:lnTo>
                  <a:pt x="748" y="972"/>
                </a:lnTo>
                <a:lnTo>
                  <a:pt x="679" y="916"/>
                </a:lnTo>
                <a:lnTo>
                  <a:pt x="606" y="865"/>
                </a:lnTo>
                <a:lnTo>
                  <a:pt x="529" y="819"/>
                </a:lnTo>
                <a:lnTo>
                  <a:pt x="447" y="780"/>
                </a:lnTo>
                <a:lnTo>
                  <a:pt x="362" y="747"/>
                </a:lnTo>
                <a:lnTo>
                  <a:pt x="276" y="721"/>
                </a:lnTo>
                <a:lnTo>
                  <a:pt x="186" y="703"/>
                </a:lnTo>
                <a:lnTo>
                  <a:pt x="94" y="691"/>
                </a:lnTo>
                <a:lnTo>
                  <a:pt x="0" y="687"/>
                </a:lnTo>
                <a:lnTo>
                  <a:pt x="0"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5" name="Freeform 84">
            <a:extLst>
              <a:ext uri="{FF2B5EF4-FFF2-40B4-BE49-F238E27FC236}">
                <a16:creationId xmlns:a16="http://schemas.microsoft.com/office/drawing/2014/main" id="{B4CCC67A-6658-D24C-8369-67E3CBB234F6}"/>
              </a:ext>
            </a:extLst>
          </p:cNvPr>
          <p:cNvSpPr>
            <a:spLocks/>
          </p:cNvSpPr>
          <p:nvPr/>
        </p:nvSpPr>
        <p:spPr bwMode="auto">
          <a:xfrm>
            <a:off x="6102248" y="4474370"/>
            <a:ext cx="1801451" cy="1484549"/>
          </a:xfrm>
          <a:custGeom>
            <a:avLst/>
            <a:gdLst>
              <a:gd name="T0" fmla="*/ 1014 w 1586"/>
              <a:gd name="T1" fmla="*/ 0 h 1307"/>
              <a:gd name="T2" fmla="*/ 1586 w 1586"/>
              <a:gd name="T3" fmla="*/ 338 h 1307"/>
              <a:gd name="T4" fmla="*/ 1533 w 1586"/>
              <a:gd name="T5" fmla="*/ 428 h 1307"/>
              <a:gd name="T6" fmla="*/ 1477 w 1586"/>
              <a:gd name="T7" fmla="*/ 515 h 1307"/>
              <a:gd name="T8" fmla="*/ 1417 w 1586"/>
              <a:gd name="T9" fmla="*/ 597 h 1307"/>
              <a:gd name="T10" fmla="*/ 1353 w 1586"/>
              <a:gd name="T11" fmla="*/ 677 h 1307"/>
              <a:gd name="T12" fmla="*/ 1266 w 1586"/>
              <a:gd name="T13" fmla="*/ 684 h 1307"/>
              <a:gd name="T14" fmla="*/ 1183 w 1586"/>
              <a:gd name="T15" fmla="*/ 697 h 1307"/>
              <a:gd name="T16" fmla="*/ 1099 w 1586"/>
              <a:gd name="T17" fmla="*/ 715 h 1307"/>
              <a:gd name="T18" fmla="*/ 1017 w 1586"/>
              <a:gd name="T19" fmla="*/ 740 h 1307"/>
              <a:gd name="T20" fmla="*/ 937 w 1586"/>
              <a:gd name="T21" fmla="*/ 770 h 1307"/>
              <a:gd name="T22" fmla="*/ 858 w 1586"/>
              <a:gd name="T23" fmla="*/ 805 h 1307"/>
              <a:gd name="T24" fmla="*/ 782 w 1586"/>
              <a:gd name="T25" fmla="*/ 846 h 1307"/>
              <a:gd name="T26" fmla="*/ 709 w 1586"/>
              <a:gd name="T27" fmla="*/ 892 h 1307"/>
              <a:gd name="T28" fmla="*/ 638 w 1586"/>
              <a:gd name="T29" fmla="*/ 943 h 1307"/>
              <a:gd name="T30" fmla="*/ 572 w 1586"/>
              <a:gd name="T31" fmla="*/ 999 h 1307"/>
              <a:gd name="T32" fmla="*/ 508 w 1586"/>
              <a:gd name="T33" fmla="*/ 1059 h 1307"/>
              <a:gd name="T34" fmla="*/ 449 w 1586"/>
              <a:gd name="T35" fmla="*/ 1126 h 1307"/>
              <a:gd name="T36" fmla="*/ 392 w 1586"/>
              <a:gd name="T37" fmla="*/ 1197 h 1307"/>
              <a:gd name="T38" fmla="*/ 343 w 1586"/>
              <a:gd name="T39" fmla="*/ 1274 h 1307"/>
              <a:gd name="T40" fmla="*/ 230 w 1586"/>
              <a:gd name="T41" fmla="*/ 1292 h 1307"/>
              <a:gd name="T42" fmla="*/ 116 w 1586"/>
              <a:gd name="T43" fmla="*/ 1303 h 1307"/>
              <a:gd name="T44" fmla="*/ 0 w 1586"/>
              <a:gd name="T45" fmla="*/ 1307 h 1307"/>
              <a:gd name="T46" fmla="*/ 0 w 1586"/>
              <a:gd name="T47" fmla="*/ 621 h 1307"/>
              <a:gd name="T48" fmla="*/ 92 w 1586"/>
              <a:gd name="T49" fmla="*/ 617 h 1307"/>
              <a:gd name="T50" fmla="*/ 182 w 1586"/>
              <a:gd name="T51" fmla="*/ 605 h 1307"/>
              <a:gd name="T52" fmla="*/ 271 w 1586"/>
              <a:gd name="T53" fmla="*/ 588 h 1307"/>
              <a:gd name="T54" fmla="*/ 356 w 1586"/>
              <a:gd name="T55" fmla="*/ 562 h 1307"/>
              <a:gd name="T56" fmla="*/ 438 w 1586"/>
              <a:gd name="T57" fmla="*/ 530 h 1307"/>
              <a:gd name="T58" fmla="*/ 518 w 1586"/>
              <a:gd name="T59" fmla="*/ 492 h 1307"/>
              <a:gd name="T60" fmla="*/ 595 w 1586"/>
              <a:gd name="T61" fmla="*/ 449 h 1307"/>
              <a:gd name="T62" fmla="*/ 667 w 1586"/>
              <a:gd name="T63" fmla="*/ 399 h 1307"/>
              <a:gd name="T64" fmla="*/ 737 w 1586"/>
              <a:gd name="T65" fmla="*/ 346 h 1307"/>
              <a:gd name="T66" fmla="*/ 802 w 1586"/>
              <a:gd name="T67" fmla="*/ 286 h 1307"/>
              <a:gd name="T68" fmla="*/ 862 w 1586"/>
              <a:gd name="T69" fmla="*/ 220 h 1307"/>
              <a:gd name="T70" fmla="*/ 917 w 1586"/>
              <a:gd name="T71" fmla="*/ 152 h 1307"/>
              <a:gd name="T72" fmla="*/ 968 w 1586"/>
              <a:gd name="T73" fmla="*/ 77 h 1307"/>
              <a:gd name="T74" fmla="*/ 1014 w 1586"/>
              <a:gd name="T75" fmla="*/ 0 h 1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86" h="1307">
                <a:moveTo>
                  <a:pt x="1014" y="0"/>
                </a:moveTo>
                <a:lnTo>
                  <a:pt x="1586" y="338"/>
                </a:lnTo>
                <a:lnTo>
                  <a:pt x="1533" y="428"/>
                </a:lnTo>
                <a:lnTo>
                  <a:pt x="1477" y="515"/>
                </a:lnTo>
                <a:lnTo>
                  <a:pt x="1417" y="597"/>
                </a:lnTo>
                <a:lnTo>
                  <a:pt x="1353" y="677"/>
                </a:lnTo>
                <a:lnTo>
                  <a:pt x="1266" y="684"/>
                </a:lnTo>
                <a:lnTo>
                  <a:pt x="1183" y="697"/>
                </a:lnTo>
                <a:lnTo>
                  <a:pt x="1099" y="715"/>
                </a:lnTo>
                <a:lnTo>
                  <a:pt x="1017" y="740"/>
                </a:lnTo>
                <a:lnTo>
                  <a:pt x="937" y="770"/>
                </a:lnTo>
                <a:lnTo>
                  <a:pt x="858" y="805"/>
                </a:lnTo>
                <a:lnTo>
                  <a:pt x="782" y="846"/>
                </a:lnTo>
                <a:lnTo>
                  <a:pt x="709" y="892"/>
                </a:lnTo>
                <a:lnTo>
                  <a:pt x="638" y="943"/>
                </a:lnTo>
                <a:lnTo>
                  <a:pt x="572" y="999"/>
                </a:lnTo>
                <a:lnTo>
                  <a:pt x="508" y="1059"/>
                </a:lnTo>
                <a:lnTo>
                  <a:pt x="449" y="1126"/>
                </a:lnTo>
                <a:lnTo>
                  <a:pt x="392" y="1197"/>
                </a:lnTo>
                <a:lnTo>
                  <a:pt x="343" y="1274"/>
                </a:lnTo>
                <a:lnTo>
                  <a:pt x="230" y="1292"/>
                </a:lnTo>
                <a:lnTo>
                  <a:pt x="116" y="1303"/>
                </a:lnTo>
                <a:lnTo>
                  <a:pt x="0" y="1307"/>
                </a:lnTo>
                <a:lnTo>
                  <a:pt x="0" y="621"/>
                </a:lnTo>
                <a:lnTo>
                  <a:pt x="92" y="617"/>
                </a:lnTo>
                <a:lnTo>
                  <a:pt x="182" y="605"/>
                </a:lnTo>
                <a:lnTo>
                  <a:pt x="271" y="588"/>
                </a:lnTo>
                <a:lnTo>
                  <a:pt x="356" y="562"/>
                </a:lnTo>
                <a:lnTo>
                  <a:pt x="438" y="530"/>
                </a:lnTo>
                <a:lnTo>
                  <a:pt x="518" y="492"/>
                </a:lnTo>
                <a:lnTo>
                  <a:pt x="595" y="449"/>
                </a:lnTo>
                <a:lnTo>
                  <a:pt x="667" y="399"/>
                </a:lnTo>
                <a:lnTo>
                  <a:pt x="737" y="346"/>
                </a:lnTo>
                <a:lnTo>
                  <a:pt x="802" y="286"/>
                </a:lnTo>
                <a:lnTo>
                  <a:pt x="862" y="220"/>
                </a:lnTo>
                <a:lnTo>
                  <a:pt x="917" y="152"/>
                </a:lnTo>
                <a:lnTo>
                  <a:pt x="968" y="77"/>
                </a:lnTo>
                <a:lnTo>
                  <a:pt x="1014"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6" name="Freeform 85">
            <a:extLst>
              <a:ext uri="{FF2B5EF4-FFF2-40B4-BE49-F238E27FC236}">
                <a16:creationId xmlns:a16="http://schemas.microsoft.com/office/drawing/2014/main" id="{525722C9-0164-9040-94C7-655C904560B2}"/>
              </a:ext>
            </a:extLst>
          </p:cNvPr>
          <p:cNvSpPr>
            <a:spLocks/>
          </p:cNvSpPr>
          <p:nvPr/>
        </p:nvSpPr>
        <p:spPr bwMode="auto">
          <a:xfrm>
            <a:off x="4280352" y="4449380"/>
            <a:ext cx="1821897" cy="1509538"/>
          </a:xfrm>
          <a:custGeom>
            <a:avLst/>
            <a:gdLst>
              <a:gd name="T0" fmla="*/ 577 w 1604"/>
              <a:gd name="T1" fmla="*/ 0 h 1329"/>
              <a:gd name="T2" fmla="*/ 623 w 1604"/>
              <a:gd name="T3" fmla="*/ 80 h 1329"/>
              <a:gd name="T4" fmla="*/ 672 w 1604"/>
              <a:gd name="T5" fmla="*/ 156 h 1329"/>
              <a:gd name="T6" fmla="*/ 729 w 1604"/>
              <a:gd name="T7" fmla="*/ 228 h 1329"/>
              <a:gd name="T8" fmla="*/ 789 w 1604"/>
              <a:gd name="T9" fmla="*/ 294 h 1329"/>
              <a:gd name="T10" fmla="*/ 854 w 1604"/>
              <a:gd name="T11" fmla="*/ 357 h 1329"/>
              <a:gd name="T12" fmla="*/ 924 w 1604"/>
              <a:gd name="T13" fmla="*/ 414 h 1329"/>
              <a:gd name="T14" fmla="*/ 998 w 1604"/>
              <a:gd name="T15" fmla="*/ 465 h 1329"/>
              <a:gd name="T16" fmla="*/ 1075 w 1604"/>
              <a:gd name="T17" fmla="*/ 510 h 1329"/>
              <a:gd name="T18" fmla="*/ 1156 w 1604"/>
              <a:gd name="T19" fmla="*/ 550 h 1329"/>
              <a:gd name="T20" fmla="*/ 1240 w 1604"/>
              <a:gd name="T21" fmla="*/ 582 h 1329"/>
              <a:gd name="T22" fmla="*/ 1328 w 1604"/>
              <a:gd name="T23" fmla="*/ 609 h 1329"/>
              <a:gd name="T24" fmla="*/ 1417 w 1604"/>
              <a:gd name="T25" fmla="*/ 627 h 1329"/>
              <a:gd name="T26" fmla="*/ 1510 w 1604"/>
              <a:gd name="T27" fmla="*/ 639 h 1329"/>
              <a:gd name="T28" fmla="*/ 1604 w 1604"/>
              <a:gd name="T29" fmla="*/ 643 h 1329"/>
              <a:gd name="T30" fmla="*/ 1604 w 1604"/>
              <a:gd name="T31" fmla="*/ 1329 h 1329"/>
              <a:gd name="T32" fmla="*/ 1498 w 1604"/>
              <a:gd name="T33" fmla="*/ 1326 h 1329"/>
              <a:gd name="T34" fmla="*/ 1393 w 1604"/>
              <a:gd name="T35" fmla="*/ 1317 h 1329"/>
              <a:gd name="T36" fmla="*/ 1291 w 1604"/>
              <a:gd name="T37" fmla="*/ 1301 h 1329"/>
              <a:gd name="T38" fmla="*/ 1190 w 1604"/>
              <a:gd name="T39" fmla="*/ 1280 h 1329"/>
              <a:gd name="T40" fmla="*/ 1142 w 1604"/>
              <a:gd name="T41" fmla="*/ 1202 h 1329"/>
              <a:gd name="T42" fmla="*/ 1088 w 1604"/>
              <a:gd name="T43" fmla="*/ 1127 h 1329"/>
              <a:gd name="T44" fmla="*/ 1028 w 1604"/>
              <a:gd name="T45" fmla="*/ 1056 h 1329"/>
              <a:gd name="T46" fmla="*/ 964 w 1604"/>
              <a:gd name="T47" fmla="*/ 991 h 1329"/>
              <a:gd name="T48" fmla="*/ 895 w 1604"/>
              <a:gd name="T49" fmla="*/ 929 h 1329"/>
              <a:gd name="T50" fmla="*/ 822 w 1604"/>
              <a:gd name="T51" fmla="*/ 873 h 1329"/>
              <a:gd name="T52" fmla="*/ 744 w 1604"/>
              <a:gd name="T53" fmla="*/ 822 h 1329"/>
              <a:gd name="T54" fmla="*/ 663 w 1604"/>
              <a:gd name="T55" fmla="*/ 778 h 1329"/>
              <a:gd name="T56" fmla="*/ 578 w 1604"/>
              <a:gd name="T57" fmla="*/ 738 h 1329"/>
              <a:gd name="T58" fmla="*/ 490 w 1604"/>
              <a:gd name="T59" fmla="*/ 706 h 1329"/>
              <a:gd name="T60" fmla="*/ 399 w 1604"/>
              <a:gd name="T61" fmla="*/ 679 h 1329"/>
              <a:gd name="T62" fmla="*/ 305 w 1604"/>
              <a:gd name="T63" fmla="*/ 660 h 1329"/>
              <a:gd name="T64" fmla="*/ 208 w 1604"/>
              <a:gd name="T65" fmla="*/ 648 h 1329"/>
              <a:gd name="T66" fmla="*/ 150 w 1604"/>
              <a:gd name="T67" fmla="*/ 572 h 1329"/>
              <a:gd name="T68" fmla="*/ 97 w 1604"/>
              <a:gd name="T69" fmla="*/ 492 h 1329"/>
              <a:gd name="T70" fmla="*/ 46 w 1604"/>
              <a:gd name="T71" fmla="*/ 410 h 1329"/>
              <a:gd name="T72" fmla="*/ 0 w 1604"/>
              <a:gd name="T73" fmla="*/ 326 h 1329"/>
              <a:gd name="T74" fmla="*/ 577 w 1604"/>
              <a:gd name="T75" fmla="*/ 0 h 1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4" h="1329">
                <a:moveTo>
                  <a:pt x="577" y="0"/>
                </a:moveTo>
                <a:lnTo>
                  <a:pt x="623" y="80"/>
                </a:lnTo>
                <a:lnTo>
                  <a:pt x="672" y="156"/>
                </a:lnTo>
                <a:lnTo>
                  <a:pt x="729" y="228"/>
                </a:lnTo>
                <a:lnTo>
                  <a:pt x="789" y="294"/>
                </a:lnTo>
                <a:lnTo>
                  <a:pt x="854" y="357"/>
                </a:lnTo>
                <a:lnTo>
                  <a:pt x="924" y="414"/>
                </a:lnTo>
                <a:lnTo>
                  <a:pt x="998" y="465"/>
                </a:lnTo>
                <a:lnTo>
                  <a:pt x="1075" y="510"/>
                </a:lnTo>
                <a:lnTo>
                  <a:pt x="1156" y="550"/>
                </a:lnTo>
                <a:lnTo>
                  <a:pt x="1240" y="582"/>
                </a:lnTo>
                <a:lnTo>
                  <a:pt x="1328" y="609"/>
                </a:lnTo>
                <a:lnTo>
                  <a:pt x="1417" y="627"/>
                </a:lnTo>
                <a:lnTo>
                  <a:pt x="1510" y="639"/>
                </a:lnTo>
                <a:lnTo>
                  <a:pt x="1604" y="643"/>
                </a:lnTo>
                <a:lnTo>
                  <a:pt x="1604" y="1329"/>
                </a:lnTo>
                <a:lnTo>
                  <a:pt x="1498" y="1326"/>
                </a:lnTo>
                <a:lnTo>
                  <a:pt x="1393" y="1317"/>
                </a:lnTo>
                <a:lnTo>
                  <a:pt x="1291" y="1301"/>
                </a:lnTo>
                <a:lnTo>
                  <a:pt x="1190" y="1280"/>
                </a:lnTo>
                <a:lnTo>
                  <a:pt x="1142" y="1202"/>
                </a:lnTo>
                <a:lnTo>
                  <a:pt x="1088" y="1127"/>
                </a:lnTo>
                <a:lnTo>
                  <a:pt x="1028" y="1056"/>
                </a:lnTo>
                <a:lnTo>
                  <a:pt x="964" y="991"/>
                </a:lnTo>
                <a:lnTo>
                  <a:pt x="895" y="929"/>
                </a:lnTo>
                <a:lnTo>
                  <a:pt x="822" y="873"/>
                </a:lnTo>
                <a:lnTo>
                  <a:pt x="744" y="822"/>
                </a:lnTo>
                <a:lnTo>
                  <a:pt x="663" y="778"/>
                </a:lnTo>
                <a:lnTo>
                  <a:pt x="578" y="738"/>
                </a:lnTo>
                <a:lnTo>
                  <a:pt x="490" y="706"/>
                </a:lnTo>
                <a:lnTo>
                  <a:pt x="399" y="679"/>
                </a:lnTo>
                <a:lnTo>
                  <a:pt x="305" y="660"/>
                </a:lnTo>
                <a:lnTo>
                  <a:pt x="208" y="648"/>
                </a:lnTo>
                <a:lnTo>
                  <a:pt x="150" y="572"/>
                </a:lnTo>
                <a:lnTo>
                  <a:pt x="97" y="492"/>
                </a:lnTo>
                <a:lnTo>
                  <a:pt x="46" y="410"/>
                </a:lnTo>
                <a:lnTo>
                  <a:pt x="0" y="326"/>
                </a:lnTo>
                <a:lnTo>
                  <a:pt x="577"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7" name="Freeform 86">
            <a:extLst>
              <a:ext uri="{FF2B5EF4-FFF2-40B4-BE49-F238E27FC236}">
                <a16:creationId xmlns:a16="http://schemas.microsoft.com/office/drawing/2014/main" id="{0BB5FAEA-148C-0141-812E-63E8CADF99D3}"/>
              </a:ext>
            </a:extLst>
          </p:cNvPr>
          <p:cNvSpPr>
            <a:spLocks/>
          </p:cNvSpPr>
          <p:nvPr/>
        </p:nvSpPr>
        <p:spPr bwMode="auto">
          <a:xfrm>
            <a:off x="4106568" y="2730849"/>
            <a:ext cx="842797" cy="2088819"/>
          </a:xfrm>
          <a:custGeom>
            <a:avLst/>
            <a:gdLst>
              <a:gd name="T0" fmla="*/ 171 w 742"/>
              <a:gd name="T1" fmla="*/ 0 h 1839"/>
              <a:gd name="T2" fmla="*/ 742 w 742"/>
              <a:gd name="T3" fmla="*/ 337 h 1839"/>
              <a:gd name="T4" fmla="*/ 704 w 742"/>
              <a:gd name="T5" fmla="*/ 415 h 1839"/>
              <a:gd name="T6" fmla="*/ 671 w 742"/>
              <a:gd name="T7" fmla="*/ 494 h 1839"/>
              <a:gd name="T8" fmla="*/ 643 w 742"/>
              <a:gd name="T9" fmla="*/ 578 h 1839"/>
              <a:gd name="T10" fmla="*/ 621 w 742"/>
              <a:gd name="T11" fmla="*/ 665 h 1839"/>
              <a:gd name="T12" fmla="*/ 606 w 742"/>
              <a:gd name="T13" fmla="*/ 754 h 1839"/>
              <a:gd name="T14" fmla="*/ 595 w 742"/>
              <a:gd name="T15" fmla="*/ 844 h 1839"/>
              <a:gd name="T16" fmla="*/ 592 w 742"/>
              <a:gd name="T17" fmla="*/ 936 h 1839"/>
              <a:gd name="T18" fmla="*/ 595 w 742"/>
              <a:gd name="T19" fmla="*/ 1025 h 1839"/>
              <a:gd name="T20" fmla="*/ 604 w 742"/>
              <a:gd name="T21" fmla="*/ 1112 h 1839"/>
              <a:gd name="T22" fmla="*/ 619 w 742"/>
              <a:gd name="T23" fmla="*/ 1197 h 1839"/>
              <a:gd name="T24" fmla="*/ 638 w 742"/>
              <a:gd name="T25" fmla="*/ 1280 h 1839"/>
              <a:gd name="T26" fmla="*/ 664 w 742"/>
              <a:gd name="T27" fmla="*/ 1360 h 1839"/>
              <a:gd name="T28" fmla="*/ 695 w 742"/>
              <a:gd name="T29" fmla="*/ 1438 h 1839"/>
              <a:gd name="T30" fmla="*/ 730 w 742"/>
              <a:gd name="T31" fmla="*/ 1513 h 1839"/>
              <a:gd name="T32" fmla="*/ 153 w 742"/>
              <a:gd name="T33" fmla="*/ 1839 h 1839"/>
              <a:gd name="T34" fmla="*/ 107 w 742"/>
              <a:gd name="T35" fmla="*/ 1742 h 1839"/>
              <a:gd name="T36" fmla="*/ 65 w 742"/>
              <a:gd name="T37" fmla="*/ 1643 h 1839"/>
              <a:gd name="T38" fmla="*/ 30 w 742"/>
              <a:gd name="T39" fmla="*/ 1540 h 1839"/>
              <a:gd name="T40" fmla="*/ 0 w 742"/>
              <a:gd name="T41" fmla="*/ 1436 h 1839"/>
              <a:gd name="T42" fmla="*/ 36 w 742"/>
              <a:gd name="T43" fmla="*/ 1348 h 1839"/>
              <a:gd name="T44" fmla="*/ 65 w 742"/>
              <a:gd name="T45" fmla="*/ 1256 h 1839"/>
              <a:gd name="T46" fmla="*/ 89 w 742"/>
              <a:gd name="T47" fmla="*/ 1163 h 1839"/>
              <a:gd name="T48" fmla="*/ 104 w 742"/>
              <a:gd name="T49" fmla="*/ 1069 h 1839"/>
              <a:gd name="T50" fmla="*/ 114 w 742"/>
              <a:gd name="T51" fmla="*/ 974 h 1839"/>
              <a:gd name="T52" fmla="*/ 115 w 742"/>
              <a:gd name="T53" fmla="*/ 878 h 1839"/>
              <a:gd name="T54" fmla="*/ 108 w 742"/>
              <a:gd name="T55" fmla="*/ 781 h 1839"/>
              <a:gd name="T56" fmla="*/ 95 w 742"/>
              <a:gd name="T57" fmla="*/ 686 h 1839"/>
              <a:gd name="T58" fmla="*/ 74 w 742"/>
              <a:gd name="T59" fmla="*/ 589 h 1839"/>
              <a:gd name="T60" fmla="*/ 46 w 742"/>
              <a:gd name="T61" fmla="*/ 494 h 1839"/>
              <a:gd name="T62" fmla="*/ 9 w 742"/>
              <a:gd name="T63" fmla="*/ 402 h 1839"/>
              <a:gd name="T64" fmla="*/ 42 w 742"/>
              <a:gd name="T65" fmla="*/ 297 h 1839"/>
              <a:gd name="T66" fmla="*/ 80 w 742"/>
              <a:gd name="T67" fmla="*/ 195 h 1839"/>
              <a:gd name="T68" fmla="*/ 123 w 742"/>
              <a:gd name="T69" fmla="*/ 95 h 1839"/>
              <a:gd name="T70" fmla="*/ 171 w 742"/>
              <a:gd name="T71"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42" h="1839">
                <a:moveTo>
                  <a:pt x="171" y="0"/>
                </a:moveTo>
                <a:lnTo>
                  <a:pt x="742" y="337"/>
                </a:lnTo>
                <a:lnTo>
                  <a:pt x="704" y="415"/>
                </a:lnTo>
                <a:lnTo>
                  <a:pt x="671" y="494"/>
                </a:lnTo>
                <a:lnTo>
                  <a:pt x="643" y="578"/>
                </a:lnTo>
                <a:lnTo>
                  <a:pt x="621" y="665"/>
                </a:lnTo>
                <a:lnTo>
                  <a:pt x="606" y="754"/>
                </a:lnTo>
                <a:lnTo>
                  <a:pt x="595" y="844"/>
                </a:lnTo>
                <a:lnTo>
                  <a:pt x="592" y="936"/>
                </a:lnTo>
                <a:lnTo>
                  <a:pt x="595" y="1025"/>
                </a:lnTo>
                <a:lnTo>
                  <a:pt x="604" y="1112"/>
                </a:lnTo>
                <a:lnTo>
                  <a:pt x="619" y="1197"/>
                </a:lnTo>
                <a:lnTo>
                  <a:pt x="638" y="1280"/>
                </a:lnTo>
                <a:lnTo>
                  <a:pt x="664" y="1360"/>
                </a:lnTo>
                <a:lnTo>
                  <a:pt x="695" y="1438"/>
                </a:lnTo>
                <a:lnTo>
                  <a:pt x="730" y="1513"/>
                </a:lnTo>
                <a:lnTo>
                  <a:pt x="153" y="1839"/>
                </a:lnTo>
                <a:lnTo>
                  <a:pt x="107" y="1742"/>
                </a:lnTo>
                <a:lnTo>
                  <a:pt x="65" y="1643"/>
                </a:lnTo>
                <a:lnTo>
                  <a:pt x="30" y="1540"/>
                </a:lnTo>
                <a:lnTo>
                  <a:pt x="0" y="1436"/>
                </a:lnTo>
                <a:lnTo>
                  <a:pt x="36" y="1348"/>
                </a:lnTo>
                <a:lnTo>
                  <a:pt x="65" y="1256"/>
                </a:lnTo>
                <a:lnTo>
                  <a:pt x="89" y="1163"/>
                </a:lnTo>
                <a:lnTo>
                  <a:pt x="104" y="1069"/>
                </a:lnTo>
                <a:lnTo>
                  <a:pt x="114" y="974"/>
                </a:lnTo>
                <a:lnTo>
                  <a:pt x="115" y="878"/>
                </a:lnTo>
                <a:lnTo>
                  <a:pt x="108" y="781"/>
                </a:lnTo>
                <a:lnTo>
                  <a:pt x="95" y="686"/>
                </a:lnTo>
                <a:lnTo>
                  <a:pt x="74" y="589"/>
                </a:lnTo>
                <a:lnTo>
                  <a:pt x="46" y="494"/>
                </a:lnTo>
                <a:lnTo>
                  <a:pt x="9" y="402"/>
                </a:lnTo>
                <a:lnTo>
                  <a:pt x="42" y="297"/>
                </a:lnTo>
                <a:lnTo>
                  <a:pt x="80" y="195"/>
                </a:lnTo>
                <a:lnTo>
                  <a:pt x="123" y="95"/>
                </a:lnTo>
                <a:lnTo>
                  <a:pt x="171" y="0"/>
                </a:lnTo>
                <a:close/>
              </a:path>
            </a:pathLst>
          </a:custGeom>
          <a:solidFill>
            <a:schemeClr val="accent2"/>
          </a:solidFill>
          <a:ln w="0">
            <a:noFill/>
            <a:prstDash val="solid"/>
            <a:round/>
            <a:headEnd/>
            <a:tailEnd/>
          </a:ln>
          <a:effectLst>
            <a:outerShdw blurRad="203200" dist="50800" dir="2700000" algn="tl" rotWithShape="0">
              <a:prstClr val="black">
                <a:alpha val="88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8" name="Freeform 87">
            <a:extLst>
              <a:ext uri="{FF2B5EF4-FFF2-40B4-BE49-F238E27FC236}">
                <a16:creationId xmlns:a16="http://schemas.microsoft.com/office/drawing/2014/main" id="{5B4E93DF-DE27-EF4C-947B-5CBE5DFBBFCA}"/>
              </a:ext>
            </a:extLst>
          </p:cNvPr>
          <p:cNvSpPr>
            <a:spLocks/>
          </p:cNvSpPr>
          <p:nvPr/>
        </p:nvSpPr>
        <p:spPr bwMode="auto">
          <a:xfrm>
            <a:off x="5559314" y="1345117"/>
            <a:ext cx="1083597" cy="1083596"/>
          </a:xfrm>
          <a:custGeom>
            <a:avLst/>
            <a:gdLst>
              <a:gd name="T0" fmla="*/ 478 w 954"/>
              <a:gd name="T1" fmla="*/ 0 h 954"/>
              <a:gd name="T2" fmla="*/ 537 w 954"/>
              <a:gd name="T3" fmla="*/ 3 h 954"/>
              <a:gd name="T4" fmla="*/ 596 w 954"/>
              <a:gd name="T5" fmla="*/ 14 h 954"/>
              <a:gd name="T6" fmla="*/ 651 w 954"/>
              <a:gd name="T7" fmla="*/ 31 h 954"/>
              <a:gd name="T8" fmla="*/ 702 w 954"/>
              <a:gd name="T9" fmla="*/ 55 h 954"/>
              <a:gd name="T10" fmla="*/ 750 w 954"/>
              <a:gd name="T11" fmla="*/ 85 h 954"/>
              <a:gd name="T12" fmla="*/ 795 w 954"/>
              <a:gd name="T13" fmla="*/ 120 h 954"/>
              <a:gd name="T14" fmla="*/ 834 w 954"/>
              <a:gd name="T15" fmla="*/ 159 h 954"/>
              <a:gd name="T16" fmla="*/ 869 w 954"/>
              <a:gd name="T17" fmla="*/ 204 h 954"/>
              <a:gd name="T18" fmla="*/ 899 w 954"/>
              <a:gd name="T19" fmla="*/ 252 h 954"/>
              <a:gd name="T20" fmla="*/ 923 w 954"/>
              <a:gd name="T21" fmla="*/ 305 h 954"/>
              <a:gd name="T22" fmla="*/ 940 w 954"/>
              <a:gd name="T23" fmla="*/ 360 h 954"/>
              <a:gd name="T24" fmla="*/ 952 w 954"/>
              <a:gd name="T25" fmla="*/ 417 h 954"/>
              <a:gd name="T26" fmla="*/ 954 w 954"/>
              <a:gd name="T27" fmla="*/ 476 h 954"/>
              <a:gd name="T28" fmla="*/ 952 w 954"/>
              <a:gd name="T29" fmla="*/ 536 h 954"/>
              <a:gd name="T30" fmla="*/ 940 w 954"/>
              <a:gd name="T31" fmla="*/ 594 h 954"/>
              <a:gd name="T32" fmla="*/ 923 w 954"/>
              <a:gd name="T33" fmla="*/ 649 h 954"/>
              <a:gd name="T34" fmla="*/ 899 w 954"/>
              <a:gd name="T35" fmla="*/ 701 h 954"/>
              <a:gd name="T36" fmla="*/ 869 w 954"/>
              <a:gd name="T37" fmla="*/ 750 h 954"/>
              <a:gd name="T38" fmla="*/ 834 w 954"/>
              <a:gd name="T39" fmla="*/ 794 h 954"/>
              <a:gd name="T40" fmla="*/ 795 w 954"/>
              <a:gd name="T41" fmla="*/ 833 h 954"/>
              <a:gd name="T42" fmla="*/ 750 w 954"/>
              <a:gd name="T43" fmla="*/ 869 h 954"/>
              <a:gd name="T44" fmla="*/ 702 w 954"/>
              <a:gd name="T45" fmla="*/ 898 h 954"/>
              <a:gd name="T46" fmla="*/ 651 w 954"/>
              <a:gd name="T47" fmla="*/ 922 h 954"/>
              <a:gd name="T48" fmla="*/ 596 w 954"/>
              <a:gd name="T49" fmla="*/ 939 h 954"/>
              <a:gd name="T50" fmla="*/ 537 w 954"/>
              <a:gd name="T51" fmla="*/ 950 h 954"/>
              <a:gd name="T52" fmla="*/ 478 w 954"/>
              <a:gd name="T53" fmla="*/ 954 h 954"/>
              <a:gd name="T54" fmla="*/ 418 w 954"/>
              <a:gd name="T55" fmla="*/ 950 h 954"/>
              <a:gd name="T56" fmla="*/ 360 w 954"/>
              <a:gd name="T57" fmla="*/ 939 h 954"/>
              <a:gd name="T58" fmla="*/ 305 w 954"/>
              <a:gd name="T59" fmla="*/ 922 h 954"/>
              <a:gd name="T60" fmla="*/ 253 w 954"/>
              <a:gd name="T61" fmla="*/ 898 h 954"/>
              <a:gd name="T62" fmla="*/ 204 w 954"/>
              <a:gd name="T63" fmla="*/ 869 h 954"/>
              <a:gd name="T64" fmla="*/ 161 w 954"/>
              <a:gd name="T65" fmla="*/ 833 h 954"/>
              <a:gd name="T66" fmla="*/ 121 w 954"/>
              <a:gd name="T67" fmla="*/ 794 h 954"/>
              <a:gd name="T68" fmla="*/ 85 w 954"/>
              <a:gd name="T69" fmla="*/ 750 h 954"/>
              <a:gd name="T70" fmla="*/ 57 w 954"/>
              <a:gd name="T71" fmla="*/ 701 h 954"/>
              <a:gd name="T72" fmla="*/ 33 w 954"/>
              <a:gd name="T73" fmla="*/ 649 h 954"/>
              <a:gd name="T74" fmla="*/ 15 w 954"/>
              <a:gd name="T75" fmla="*/ 594 h 954"/>
              <a:gd name="T76" fmla="*/ 4 w 954"/>
              <a:gd name="T77" fmla="*/ 536 h 954"/>
              <a:gd name="T78" fmla="*/ 0 w 954"/>
              <a:gd name="T79" fmla="*/ 476 h 954"/>
              <a:gd name="T80" fmla="*/ 4 w 954"/>
              <a:gd name="T81" fmla="*/ 417 h 954"/>
              <a:gd name="T82" fmla="*/ 15 w 954"/>
              <a:gd name="T83" fmla="*/ 360 h 954"/>
              <a:gd name="T84" fmla="*/ 33 w 954"/>
              <a:gd name="T85" fmla="*/ 305 h 954"/>
              <a:gd name="T86" fmla="*/ 57 w 954"/>
              <a:gd name="T87" fmla="*/ 252 h 954"/>
              <a:gd name="T88" fmla="*/ 85 w 954"/>
              <a:gd name="T89" fmla="*/ 204 h 954"/>
              <a:gd name="T90" fmla="*/ 121 w 954"/>
              <a:gd name="T91" fmla="*/ 159 h 954"/>
              <a:gd name="T92" fmla="*/ 161 w 954"/>
              <a:gd name="T93" fmla="*/ 120 h 954"/>
              <a:gd name="T94" fmla="*/ 204 w 954"/>
              <a:gd name="T95" fmla="*/ 85 h 954"/>
              <a:gd name="T96" fmla="*/ 253 w 954"/>
              <a:gd name="T97" fmla="*/ 55 h 954"/>
              <a:gd name="T98" fmla="*/ 305 w 954"/>
              <a:gd name="T99" fmla="*/ 31 h 954"/>
              <a:gd name="T100" fmla="*/ 360 w 954"/>
              <a:gd name="T101" fmla="*/ 14 h 954"/>
              <a:gd name="T102" fmla="*/ 418 w 954"/>
              <a:gd name="T103" fmla="*/ 3 h 954"/>
              <a:gd name="T104" fmla="*/ 478 w 954"/>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4" h="954">
                <a:moveTo>
                  <a:pt x="478" y="0"/>
                </a:moveTo>
                <a:lnTo>
                  <a:pt x="537" y="3"/>
                </a:lnTo>
                <a:lnTo>
                  <a:pt x="596" y="14"/>
                </a:lnTo>
                <a:lnTo>
                  <a:pt x="651" y="31"/>
                </a:lnTo>
                <a:lnTo>
                  <a:pt x="702" y="55"/>
                </a:lnTo>
                <a:lnTo>
                  <a:pt x="750" y="85"/>
                </a:lnTo>
                <a:lnTo>
                  <a:pt x="795" y="120"/>
                </a:lnTo>
                <a:lnTo>
                  <a:pt x="834" y="159"/>
                </a:lnTo>
                <a:lnTo>
                  <a:pt x="869" y="204"/>
                </a:lnTo>
                <a:lnTo>
                  <a:pt x="899" y="252"/>
                </a:lnTo>
                <a:lnTo>
                  <a:pt x="923" y="305"/>
                </a:lnTo>
                <a:lnTo>
                  <a:pt x="940" y="360"/>
                </a:lnTo>
                <a:lnTo>
                  <a:pt x="952" y="417"/>
                </a:lnTo>
                <a:lnTo>
                  <a:pt x="954" y="476"/>
                </a:lnTo>
                <a:lnTo>
                  <a:pt x="952" y="536"/>
                </a:lnTo>
                <a:lnTo>
                  <a:pt x="940" y="594"/>
                </a:lnTo>
                <a:lnTo>
                  <a:pt x="923" y="649"/>
                </a:lnTo>
                <a:lnTo>
                  <a:pt x="899" y="701"/>
                </a:lnTo>
                <a:lnTo>
                  <a:pt x="869" y="750"/>
                </a:lnTo>
                <a:lnTo>
                  <a:pt x="834" y="794"/>
                </a:lnTo>
                <a:lnTo>
                  <a:pt x="795" y="833"/>
                </a:lnTo>
                <a:lnTo>
                  <a:pt x="750" y="869"/>
                </a:lnTo>
                <a:lnTo>
                  <a:pt x="702" y="898"/>
                </a:lnTo>
                <a:lnTo>
                  <a:pt x="651" y="922"/>
                </a:lnTo>
                <a:lnTo>
                  <a:pt x="596" y="939"/>
                </a:lnTo>
                <a:lnTo>
                  <a:pt x="537" y="950"/>
                </a:lnTo>
                <a:lnTo>
                  <a:pt x="478" y="954"/>
                </a:lnTo>
                <a:lnTo>
                  <a:pt x="418" y="950"/>
                </a:lnTo>
                <a:lnTo>
                  <a:pt x="360" y="939"/>
                </a:lnTo>
                <a:lnTo>
                  <a:pt x="305" y="922"/>
                </a:lnTo>
                <a:lnTo>
                  <a:pt x="253" y="898"/>
                </a:lnTo>
                <a:lnTo>
                  <a:pt x="204" y="869"/>
                </a:lnTo>
                <a:lnTo>
                  <a:pt x="161" y="833"/>
                </a:lnTo>
                <a:lnTo>
                  <a:pt x="121" y="794"/>
                </a:lnTo>
                <a:lnTo>
                  <a:pt x="85" y="750"/>
                </a:lnTo>
                <a:lnTo>
                  <a:pt x="57" y="701"/>
                </a:lnTo>
                <a:lnTo>
                  <a:pt x="33" y="649"/>
                </a:lnTo>
                <a:lnTo>
                  <a:pt x="15" y="594"/>
                </a:lnTo>
                <a:lnTo>
                  <a:pt x="4" y="536"/>
                </a:lnTo>
                <a:lnTo>
                  <a:pt x="0" y="476"/>
                </a:lnTo>
                <a:lnTo>
                  <a:pt x="4" y="417"/>
                </a:lnTo>
                <a:lnTo>
                  <a:pt x="15" y="360"/>
                </a:lnTo>
                <a:lnTo>
                  <a:pt x="33" y="305"/>
                </a:lnTo>
                <a:lnTo>
                  <a:pt x="57" y="252"/>
                </a:lnTo>
                <a:lnTo>
                  <a:pt x="85" y="204"/>
                </a:lnTo>
                <a:lnTo>
                  <a:pt x="121" y="159"/>
                </a:lnTo>
                <a:lnTo>
                  <a:pt x="161" y="120"/>
                </a:lnTo>
                <a:lnTo>
                  <a:pt x="204" y="85"/>
                </a:lnTo>
                <a:lnTo>
                  <a:pt x="253" y="55"/>
                </a:lnTo>
                <a:lnTo>
                  <a:pt x="305" y="31"/>
                </a:lnTo>
                <a:lnTo>
                  <a:pt x="360" y="14"/>
                </a:lnTo>
                <a:lnTo>
                  <a:pt x="418" y="3"/>
                </a:lnTo>
                <a:lnTo>
                  <a:pt x="478"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89" name="Freeform 88">
            <a:extLst>
              <a:ext uri="{FF2B5EF4-FFF2-40B4-BE49-F238E27FC236}">
                <a16:creationId xmlns:a16="http://schemas.microsoft.com/office/drawing/2014/main" id="{67C04807-FF9D-0041-9A90-C47954DF4A2D}"/>
              </a:ext>
            </a:extLst>
          </p:cNvPr>
          <p:cNvSpPr>
            <a:spLocks/>
          </p:cNvSpPr>
          <p:nvPr/>
        </p:nvSpPr>
        <p:spPr bwMode="auto">
          <a:xfrm>
            <a:off x="7176758" y="2324215"/>
            <a:ext cx="1081325" cy="1084732"/>
          </a:xfrm>
          <a:custGeom>
            <a:avLst/>
            <a:gdLst>
              <a:gd name="T0" fmla="*/ 500 w 952"/>
              <a:gd name="T1" fmla="*/ 0 h 955"/>
              <a:gd name="T2" fmla="*/ 552 w 952"/>
              <a:gd name="T3" fmla="*/ 5 h 955"/>
              <a:gd name="T4" fmla="*/ 603 w 952"/>
              <a:gd name="T5" fmla="*/ 17 h 955"/>
              <a:gd name="T6" fmla="*/ 653 w 952"/>
              <a:gd name="T7" fmla="*/ 34 h 955"/>
              <a:gd name="T8" fmla="*/ 700 w 952"/>
              <a:gd name="T9" fmla="*/ 55 h 955"/>
              <a:gd name="T10" fmla="*/ 746 w 952"/>
              <a:gd name="T11" fmla="*/ 83 h 955"/>
              <a:gd name="T12" fmla="*/ 788 w 952"/>
              <a:gd name="T13" fmla="*/ 115 h 955"/>
              <a:gd name="T14" fmla="*/ 827 w 952"/>
              <a:gd name="T15" fmla="*/ 152 h 955"/>
              <a:gd name="T16" fmla="*/ 861 w 952"/>
              <a:gd name="T17" fmla="*/ 195 h 955"/>
              <a:gd name="T18" fmla="*/ 891 w 952"/>
              <a:gd name="T19" fmla="*/ 241 h 955"/>
              <a:gd name="T20" fmla="*/ 916 w 952"/>
              <a:gd name="T21" fmla="*/ 292 h 955"/>
              <a:gd name="T22" fmla="*/ 934 w 952"/>
              <a:gd name="T23" fmla="*/ 343 h 955"/>
              <a:gd name="T24" fmla="*/ 947 w 952"/>
              <a:gd name="T25" fmla="*/ 396 h 955"/>
              <a:gd name="T26" fmla="*/ 952 w 952"/>
              <a:gd name="T27" fmla="*/ 448 h 955"/>
              <a:gd name="T28" fmla="*/ 952 w 952"/>
              <a:gd name="T29" fmla="*/ 500 h 955"/>
              <a:gd name="T30" fmla="*/ 947 w 952"/>
              <a:gd name="T31" fmla="*/ 553 h 955"/>
              <a:gd name="T32" fmla="*/ 937 w 952"/>
              <a:gd name="T33" fmla="*/ 604 h 955"/>
              <a:gd name="T34" fmla="*/ 920 w 952"/>
              <a:gd name="T35" fmla="*/ 653 h 955"/>
              <a:gd name="T36" fmla="*/ 897 w 952"/>
              <a:gd name="T37" fmla="*/ 702 h 955"/>
              <a:gd name="T38" fmla="*/ 870 w 952"/>
              <a:gd name="T39" fmla="*/ 746 h 955"/>
              <a:gd name="T40" fmla="*/ 839 w 952"/>
              <a:gd name="T41" fmla="*/ 788 h 955"/>
              <a:gd name="T42" fmla="*/ 801 w 952"/>
              <a:gd name="T43" fmla="*/ 828 h 955"/>
              <a:gd name="T44" fmla="*/ 759 w 952"/>
              <a:gd name="T45" fmla="*/ 862 h 955"/>
              <a:gd name="T46" fmla="*/ 712 w 952"/>
              <a:gd name="T47" fmla="*/ 893 h 955"/>
              <a:gd name="T48" fmla="*/ 662 w 952"/>
              <a:gd name="T49" fmla="*/ 917 h 955"/>
              <a:gd name="T50" fmla="*/ 611 w 952"/>
              <a:gd name="T51" fmla="*/ 935 h 955"/>
              <a:gd name="T52" fmla="*/ 559 w 952"/>
              <a:gd name="T53" fmla="*/ 948 h 955"/>
              <a:gd name="T54" fmla="*/ 505 w 952"/>
              <a:gd name="T55" fmla="*/ 953 h 955"/>
              <a:gd name="T56" fmla="*/ 453 w 952"/>
              <a:gd name="T57" fmla="*/ 955 h 955"/>
              <a:gd name="T58" fmla="*/ 400 w 952"/>
              <a:gd name="T59" fmla="*/ 948 h 955"/>
              <a:gd name="T60" fmla="*/ 349 w 952"/>
              <a:gd name="T61" fmla="*/ 938 h 955"/>
              <a:gd name="T62" fmla="*/ 300 w 952"/>
              <a:gd name="T63" fmla="*/ 921 h 955"/>
              <a:gd name="T64" fmla="*/ 252 w 952"/>
              <a:gd name="T65" fmla="*/ 898 h 955"/>
              <a:gd name="T66" fmla="*/ 207 w 952"/>
              <a:gd name="T67" fmla="*/ 872 h 955"/>
              <a:gd name="T68" fmla="*/ 165 w 952"/>
              <a:gd name="T69" fmla="*/ 839 h 955"/>
              <a:gd name="T70" fmla="*/ 127 w 952"/>
              <a:gd name="T71" fmla="*/ 801 h 955"/>
              <a:gd name="T72" fmla="*/ 91 w 952"/>
              <a:gd name="T73" fmla="*/ 760 h 955"/>
              <a:gd name="T74" fmla="*/ 61 w 952"/>
              <a:gd name="T75" fmla="*/ 712 h 955"/>
              <a:gd name="T76" fmla="*/ 37 w 952"/>
              <a:gd name="T77" fmla="*/ 663 h 955"/>
              <a:gd name="T78" fmla="*/ 18 w 952"/>
              <a:gd name="T79" fmla="*/ 612 h 955"/>
              <a:gd name="T80" fmla="*/ 6 w 952"/>
              <a:gd name="T81" fmla="*/ 559 h 955"/>
              <a:gd name="T82" fmla="*/ 0 w 952"/>
              <a:gd name="T83" fmla="*/ 507 h 955"/>
              <a:gd name="T84" fmla="*/ 0 w 952"/>
              <a:gd name="T85" fmla="*/ 453 h 955"/>
              <a:gd name="T86" fmla="*/ 5 w 952"/>
              <a:gd name="T87" fmla="*/ 402 h 955"/>
              <a:gd name="T88" fmla="*/ 17 w 952"/>
              <a:gd name="T89" fmla="*/ 350 h 955"/>
              <a:gd name="T90" fmla="*/ 33 w 952"/>
              <a:gd name="T91" fmla="*/ 301 h 955"/>
              <a:gd name="T92" fmla="*/ 55 w 952"/>
              <a:gd name="T93" fmla="*/ 253 h 955"/>
              <a:gd name="T94" fmla="*/ 82 w 952"/>
              <a:gd name="T95" fmla="*/ 208 h 955"/>
              <a:gd name="T96" fmla="*/ 115 w 952"/>
              <a:gd name="T97" fmla="*/ 165 h 955"/>
              <a:gd name="T98" fmla="*/ 152 w 952"/>
              <a:gd name="T99" fmla="*/ 127 h 955"/>
              <a:gd name="T100" fmla="*/ 194 w 952"/>
              <a:gd name="T101" fmla="*/ 92 h 955"/>
              <a:gd name="T102" fmla="*/ 241 w 952"/>
              <a:gd name="T103" fmla="*/ 62 h 955"/>
              <a:gd name="T104" fmla="*/ 290 w 952"/>
              <a:gd name="T105" fmla="*/ 37 h 955"/>
              <a:gd name="T106" fmla="*/ 343 w 952"/>
              <a:gd name="T107" fmla="*/ 19 h 955"/>
              <a:gd name="T108" fmla="*/ 395 w 952"/>
              <a:gd name="T109" fmla="*/ 7 h 955"/>
              <a:gd name="T110" fmla="*/ 447 w 952"/>
              <a:gd name="T111" fmla="*/ 0 h 955"/>
              <a:gd name="T112" fmla="*/ 500 w 952"/>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2" h="955">
                <a:moveTo>
                  <a:pt x="500" y="0"/>
                </a:moveTo>
                <a:lnTo>
                  <a:pt x="552" y="5"/>
                </a:lnTo>
                <a:lnTo>
                  <a:pt x="603" y="17"/>
                </a:lnTo>
                <a:lnTo>
                  <a:pt x="653" y="34"/>
                </a:lnTo>
                <a:lnTo>
                  <a:pt x="700" y="55"/>
                </a:lnTo>
                <a:lnTo>
                  <a:pt x="746" y="83"/>
                </a:lnTo>
                <a:lnTo>
                  <a:pt x="788" y="115"/>
                </a:lnTo>
                <a:lnTo>
                  <a:pt x="827" y="152"/>
                </a:lnTo>
                <a:lnTo>
                  <a:pt x="861" y="195"/>
                </a:lnTo>
                <a:lnTo>
                  <a:pt x="891" y="241"/>
                </a:lnTo>
                <a:lnTo>
                  <a:pt x="916" y="292"/>
                </a:lnTo>
                <a:lnTo>
                  <a:pt x="934" y="343"/>
                </a:lnTo>
                <a:lnTo>
                  <a:pt x="947" y="396"/>
                </a:lnTo>
                <a:lnTo>
                  <a:pt x="952" y="448"/>
                </a:lnTo>
                <a:lnTo>
                  <a:pt x="952" y="500"/>
                </a:lnTo>
                <a:lnTo>
                  <a:pt x="947" y="553"/>
                </a:lnTo>
                <a:lnTo>
                  <a:pt x="937" y="604"/>
                </a:lnTo>
                <a:lnTo>
                  <a:pt x="920" y="653"/>
                </a:lnTo>
                <a:lnTo>
                  <a:pt x="897" y="702"/>
                </a:lnTo>
                <a:lnTo>
                  <a:pt x="870" y="746"/>
                </a:lnTo>
                <a:lnTo>
                  <a:pt x="839" y="788"/>
                </a:lnTo>
                <a:lnTo>
                  <a:pt x="801" y="828"/>
                </a:lnTo>
                <a:lnTo>
                  <a:pt x="759" y="862"/>
                </a:lnTo>
                <a:lnTo>
                  <a:pt x="712" y="893"/>
                </a:lnTo>
                <a:lnTo>
                  <a:pt x="662" y="917"/>
                </a:lnTo>
                <a:lnTo>
                  <a:pt x="611" y="935"/>
                </a:lnTo>
                <a:lnTo>
                  <a:pt x="559" y="948"/>
                </a:lnTo>
                <a:lnTo>
                  <a:pt x="505" y="953"/>
                </a:lnTo>
                <a:lnTo>
                  <a:pt x="453" y="955"/>
                </a:lnTo>
                <a:lnTo>
                  <a:pt x="400" y="948"/>
                </a:lnTo>
                <a:lnTo>
                  <a:pt x="349" y="938"/>
                </a:lnTo>
                <a:lnTo>
                  <a:pt x="300" y="921"/>
                </a:lnTo>
                <a:lnTo>
                  <a:pt x="252" y="898"/>
                </a:lnTo>
                <a:lnTo>
                  <a:pt x="207" y="872"/>
                </a:lnTo>
                <a:lnTo>
                  <a:pt x="165" y="839"/>
                </a:lnTo>
                <a:lnTo>
                  <a:pt x="127" y="801"/>
                </a:lnTo>
                <a:lnTo>
                  <a:pt x="91" y="760"/>
                </a:lnTo>
                <a:lnTo>
                  <a:pt x="61" y="712"/>
                </a:lnTo>
                <a:lnTo>
                  <a:pt x="37" y="663"/>
                </a:lnTo>
                <a:lnTo>
                  <a:pt x="18" y="612"/>
                </a:lnTo>
                <a:lnTo>
                  <a:pt x="6" y="559"/>
                </a:lnTo>
                <a:lnTo>
                  <a:pt x="0" y="507"/>
                </a:lnTo>
                <a:lnTo>
                  <a:pt x="0" y="453"/>
                </a:lnTo>
                <a:lnTo>
                  <a:pt x="5" y="402"/>
                </a:lnTo>
                <a:lnTo>
                  <a:pt x="17" y="350"/>
                </a:lnTo>
                <a:lnTo>
                  <a:pt x="33" y="301"/>
                </a:lnTo>
                <a:lnTo>
                  <a:pt x="55" y="253"/>
                </a:lnTo>
                <a:lnTo>
                  <a:pt x="82" y="208"/>
                </a:lnTo>
                <a:lnTo>
                  <a:pt x="115" y="165"/>
                </a:lnTo>
                <a:lnTo>
                  <a:pt x="152" y="127"/>
                </a:lnTo>
                <a:lnTo>
                  <a:pt x="194" y="92"/>
                </a:lnTo>
                <a:lnTo>
                  <a:pt x="241" y="62"/>
                </a:lnTo>
                <a:lnTo>
                  <a:pt x="290" y="37"/>
                </a:lnTo>
                <a:lnTo>
                  <a:pt x="343" y="19"/>
                </a:lnTo>
                <a:lnTo>
                  <a:pt x="395" y="7"/>
                </a:lnTo>
                <a:lnTo>
                  <a:pt x="447" y="0"/>
                </a:lnTo>
                <a:lnTo>
                  <a:pt x="50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0" name="Freeform 89">
            <a:extLst>
              <a:ext uri="{FF2B5EF4-FFF2-40B4-BE49-F238E27FC236}">
                <a16:creationId xmlns:a16="http://schemas.microsoft.com/office/drawing/2014/main" id="{1F4796E1-1E11-044E-B7B7-BC29CC3A64F7}"/>
              </a:ext>
            </a:extLst>
          </p:cNvPr>
          <p:cNvSpPr>
            <a:spLocks/>
          </p:cNvSpPr>
          <p:nvPr/>
        </p:nvSpPr>
        <p:spPr bwMode="auto">
          <a:xfrm>
            <a:off x="7175622" y="4205174"/>
            <a:ext cx="1082461" cy="1084732"/>
          </a:xfrm>
          <a:custGeom>
            <a:avLst/>
            <a:gdLst>
              <a:gd name="T0" fmla="*/ 460 w 953"/>
              <a:gd name="T1" fmla="*/ 0 h 955"/>
              <a:gd name="T2" fmla="*/ 514 w 953"/>
              <a:gd name="T3" fmla="*/ 2 h 955"/>
              <a:gd name="T4" fmla="*/ 566 w 953"/>
              <a:gd name="T5" fmla="*/ 8 h 955"/>
              <a:gd name="T6" fmla="*/ 618 w 953"/>
              <a:gd name="T7" fmla="*/ 21 h 955"/>
              <a:gd name="T8" fmla="*/ 669 w 953"/>
              <a:gd name="T9" fmla="*/ 41 h 955"/>
              <a:gd name="T10" fmla="*/ 719 w 953"/>
              <a:gd name="T11" fmla="*/ 66 h 955"/>
              <a:gd name="T12" fmla="*/ 765 w 953"/>
              <a:gd name="T13" fmla="*/ 97 h 955"/>
              <a:gd name="T14" fmla="*/ 807 w 953"/>
              <a:gd name="T15" fmla="*/ 132 h 955"/>
              <a:gd name="T16" fmla="*/ 843 w 953"/>
              <a:gd name="T17" fmla="*/ 172 h 955"/>
              <a:gd name="T18" fmla="*/ 875 w 953"/>
              <a:gd name="T19" fmla="*/ 215 h 955"/>
              <a:gd name="T20" fmla="*/ 901 w 953"/>
              <a:gd name="T21" fmla="*/ 259 h 955"/>
              <a:gd name="T22" fmla="*/ 923 w 953"/>
              <a:gd name="T23" fmla="*/ 308 h 955"/>
              <a:gd name="T24" fmla="*/ 939 w 953"/>
              <a:gd name="T25" fmla="*/ 358 h 955"/>
              <a:gd name="T26" fmla="*/ 949 w 953"/>
              <a:gd name="T27" fmla="*/ 409 h 955"/>
              <a:gd name="T28" fmla="*/ 953 w 953"/>
              <a:gd name="T29" fmla="*/ 461 h 955"/>
              <a:gd name="T30" fmla="*/ 952 w 953"/>
              <a:gd name="T31" fmla="*/ 515 h 955"/>
              <a:gd name="T32" fmla="*/ 946 w 953"/>
              <a:gd name="T33" fmla="*/ 567 h 955"/>
              <a:gd name="T34" fmla="*/ 932 w 953"/>
              <a:gd name="T35" fmla="*/ 619 h 955"/>
              <a:gd name="T36" fmla="*/ 913 w 953"/>
              <a:gd name="T37" fmla="*/ 670 h 955"/>
              <a:gd name="T38" fmla="*/ 888 w 953"/>
              <a:gd name="T39" fmla="*/ 720 h 955"/>
              <a:gd name="T40" fmla="*/ 857 w 953"/>
              <a:gd name="T41" fmla="*/ 766 h 955"/>
              <a:gd name="T42" fmla="*/ 821 w 953"/>
              <a:gd name="T43" fmla="*/ 808 h 955"/>
              <a:gd name="T44" fmla="*/ 782 w 953"/>
              <a:gd name="T45" fmla="*/ 845 h 955"/>
              <a:gd name="T46" fmla="*/ 740 w 953"/>
              <a:gd name="T47" fmla="*/ 876 h 955"/>
              <a:gd name="T48" fmla="*/ 694 w 953"/>
              <a:gd name="T49" fmla="*/ 902 h 955"/>
              <a:gd name="T50" fmla="*/ 646 w 953"/>
              <a:gd name="T51" fmla="*/ 923 h 955"/>
              <a:gd name="T52" fmla="*/ 596 w 953"/>
              <a:gd name="T53" fmla="*/ 940 h 955"/>
              <a:gd name="T54" fmla="*/ 545 w 953"/>
              <a:gd name="T55" fmla="*/ 951 h 955"/>
              <a:gd name="T56" fmla="*/ 493 w 953"/>
              <a:gd name="T57" fmla="*/ 955 h 955"/>
              <a:gd name="T58" fmla="*/ 440 w 953"/>
              <a:gd name="T59" fmla="*/ 953 h 955"/>
              <a:gd name="T60" fmla="*/ 388 w 953"/>
              <a:gd name="T61" fmla="*/ 947 h 955"/>
              <a:gd name="T62" fmla="*/ 336 w 953"/>
              <a:gd name="T63" fmla="*/ 934 h 955"/>
              <a:gd name="T64" fmla="*/ 285 w 953"/>
              <a:gd name="T65" fmla="*/ 914 h 955"/>
              <a:gd name="T66" fmla="*/ 235 w 953"/>
              <a:gd name="T67" fmla="*/ 889 h 955"/>
              <a:gd name="T68" fmla="*/ 188 w 953"/>
              <a:gd name="T69" fmla="*/ 858 h 955"/>
              <a:gd name="T70" fmla="*/ 147 w 953"/>
              <a:gd name="T71" fmla="*/ 822 h 955"/>
              <a:gd name="T72" fmla="*/ 111 w 953"/>
              <a:gd name="T73" fmla="*/ 783 h 955"/>
              <a:gd name="T74" fmla="*/ 78 w 953"/>
              <a:gd name="T75" fmla="*/ 741 h 955"/>
              <a:gd name="T76" fmla="*/ 52 w 953"/>
              <a:gd name="T77" fmla="*/ 695 h 955"/>
              <a:gd name="T78" fmla="*/ 31 w 953"/>
              <a:gd name="T79" fmla="*/ 647 h 955"/>
              <a:gd name="T80" fmla="*/ 15 w 953"/>
              <a:gd name="T81" fmla="*/ 597 h 955"/>
              <a:gd name="T82" fmla="*/ 5 w 953"/>
              <a:gd name="T83" fmla="*/ 546 h 955"/>
              <a:gd name="T84" fmla="*/ 0 w 953"/>
              <a:gd name="T85" fmla="*/ 494 h 955"/>
              <a:gd name="T86" fmla="*/ 1 w 953"/>
              <a:gd name="T87" fmla="*/ 441 h 955"/>
              <a:gd name="T88" fmla="*/ 7 w 953"/>
              <a:gd name="T89" fmla="*/ 388 h 955"/>
              <a:gd name="T90" fmla="*/ 21 w 953"/>
              <a:gd name="T91" fmla="*/ 337 h 955"/>
              <a:gd name="T92" fmla="*/ 40 w 953"/>
              <a:gd name="T93" fmla="*/ 286 h 955"/>
              <a:gd name="T94" fmla="*/ 65 w 953"/>
              <a:gd name="T95" fmla="*/ 236 h 955"/>
              <a:gd name="T96" fmla="*/ 96 w 953"/>
              <a:gd name="T97" fmla="*/ 189 h 955"/>
              <a:gd name="T98" fmla="*/ 132 w 953"/>
              <a:gd name="T99" fmla="*/ 148 h 955"/>
              <a:gd name="T100" fmla="*/ 171 w 953"/>
              <a:gd name="T101" fmla="*/ 110 h 955"/>
              <a:gd name="T102" fmla="*/ 214 w 953"/>
              <a:gd name="T103" fmla="*/ 79 h 955"/>
              <a:gd name="T104" fmla="*/ 259 w 953"/>
              <a:gd name="T105" fmla="*/ 53 h 955"/>
              <a:gd name="T106" fmla="*/ 307 w 953"/>
              <a:gd name="T107" fmla="*/ 32 h 955"/>
              <a:gd name="T108" fmla="*/ 357 w 953"/>
              <a:gd name="T109" fmla="*/ 16 h 955"/>
              <a:gd name="T110" fmla="*/ 408 w 953"/>
              <a:gd name="T111" fmla="*/ 5 h 955"/>
              <a:gd name="T112" fmla="*/ 460 w 953"/>
              <a:gd name="T113"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5">
                <a:moveTo>
                  <a:pt x="460" y="0"/>
                </a:moveTo>
                <a:lnTo>
                  <a:pt x="514" y="2"/>
                </a:lnTo>
                <a:lnTo>
                  <a:pt x="566" y="8"/>
                </a:lnTo>
                <a:lnTo>
                  <a:pt x="618" y="21"/>
                </a:lnTo>
                <a:lnTo>
                  <a:pt x="669" y="41"/>
                </a:lnTo>
                <a:lnTo>
                  <a:pt x="719" y="66"/>
                </a:lnTo>
                <a:lnTo>
                  <a:pt x="765" y="97"/>
                </a:lnTo>
                <a:lnTo>
                  <a:pt x="807" y="132"/>
                </a:lnTo>
                <a:lnTo>
                  <a:pt x="843" y="172"/>
                </a:lnTo>
                <a:lnTo>
                  <a:pt x="875" y="215"/>
                </a:lnTo>
                <a:lnTo>
                  <a:pt x="901" y="259"/>
                </a:lnTo>
                <a:lnTo>
                  <a:pt x="923" y="308"/>
                </a:lnTo>
                <a:lnTo>
                  <a:pt x="939" y="358"/>
                </a:lnTo>
                <a:lnTo>
                  <a:pt x="949" y="409"/>
                </a:lnTo>
                <a:lnTo>
                  <a:pt x="953" y="461"/>
                </a:lnTo>
                <a:lnTo>
                  <a:pt x="952" y="515"/>
                </a:lnTo>
                <a:lnTo>
                  <a:pt x="946" y="567"/>
                </a:lnTo>
                <a:lnTo>
                  <a:pt x="932" y="619"/>
                </a:lnTo>
                <a:lnTo>
                  <a:pt x="913" y="670"/>
                </a:lnTo>
                <a:lnTo>
                  <a:pt x="888" y="720"/>
                </a:lnTo>
                <a:lnTo>
                  <a:pt x="857" y="766"/>
                </a:lnTo>
                <a:lnTo>
                  <a:pt x="821" y="808"/>
                </a:lnTo>
                <a:lnTo>
                  <a:pt x="782" y="845"/>
                </a:lnTo>
                <a:lnTo>
                  <a:pt x="740" y="876"/>
                </a:lnTo>
                <a:lnTo>
                  <a:pt x="694" y="902"/>
                </a:lnTo>
                <a:lnTo>
                  <a:pt x="646" y="923"/>
                </a:lnTo>
                <a:lnTo>
                  <a:pt x="596" y="940"/>
                </a:lnTo>
                <a:lnTo>
                  <a:pt x="545" y="951"/>
                </a:lnTo>
                <a:lnTo>
                  <a:pt x="493" y="955"/>
                </a:lnTo>
                <a:lnTo>
                  <a:pt x="440" y="953"/>
                </a:lnTo>
                <a:lnTo>
                  <a:pt x="388" y="947"/>
                </a:lnTo>
                <a:lnTo>
                  <a:pt x="336" y="934"/>
                </a:lnTo>
                <a:lnTo>
                  <a:pt x="285" y="914"/>
                </a:lnTo>
                <a:lnTo>
                  <a:pt x="235" y="889"/>
                </a:lnTo>
                <a:lnTo>
                  <a:pt x="188" y="858"/>
                </a:lnTo>
                <a:lnTo>
                  <a:pt x="147" y="822"/>
                </a:lnTo>
                <a:lnTo>
                  <a:pt x="111" y="783"/>
                </a:lnTo>
                <a:lnTo>
                  <a:pt x="78" y="741"/>
                </a:lnTo>
                <a:lnTo>
                  <a:pt x="52" y="695"/>
                </a:lnTo>
                <a:lnTo>
                  <a:pt x="31" y="647"/>
                </a:lnTo>
                <a:lnTo>
                  <a:pt x="15" y="597"/>
                </a:lnTo>
                <a:lnTo>
                  <a:pt x="5" y="546"/>
                </a:lnTo>
                <a:lnTo>
                  <a:pt x="0" y="494"/>
                </a:lnTo>
                <a:lnTo>
                  <a:pt x="1" y="441"/>
                </a:lnTo>
                <a:lnTo>
                  <a:pt x="7" y="388"/>
                </a:lnTo>
                <a:lnTo>
                  <a:pt x="21" y="337"/>
                </a:lnTo>
                <a:lnTo>
                  <a:pt x="40" y="286"/>
                </a:lnTo>
                <a:lnTo>
                  <a:pt x="65" y="236"/>
                </a:lnTo>
                <a:lnTo>
                  <a:pt x="96" y="189"/>
                </a:lnTo>
                <a:lnTo>
                  <a:pt x="132" y="148"/>
                </a:lnTo>
                <a:lnTo>
                  <a:pt x="171" y="110"/>
                </a:lnTo>
                <a:lnTo>
                  <a:pt x="214" y="79"/>
                </a:lnTo>
                <a:lnTo>
                  <a:pt x="259" y="53"/>
                </a:lnTo>
                <a:lnTo>
                  <a:pt x="307" y="32"/>
                </a:lnTo>
                <a:lnTo>
                  <a:pt x="357" y="16"/>
                </a:lnTo>
                <a:lnTo>
                  <a:pt x="408" y="5"/>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1" name="Freeform 90">
            <a:extLst>
              <a:ext uri="{FF2B5EF4-FFF2-40B4-BE49-F238E27FC236}">
                <a16:creationId xmlns:a16="http://schemas.microsoft.com/office/drawing/2014/main" id="{357E3F7E-DB7F-0D43-A177-2BB0F30D5691}"/>
              </a:ext>
            </a:extLst>
          </p:cNvPr>
          <p:cNvSpPr>
            <a:spLocks/>
          </p:cNvSpPr>
          <p:nvPr/>
        </p:nvSpPr>
        <p:spPr bwMode="auto">
          <a:xfrm>
            <a:off x="5522967" y="5160419"/>
            <a:ext cx="1082461" cy="1083596"/>
          </a:xfrm>
          <a:custGeom>
            <a:avLst/>
            <a:gdLst>
              <a:gd name="T0" fmla="*/ 482 w 953"/>
              <a:gd name="T1" fmla="*/ 0 h 954"/>
              <a:gd name="T2" fmla="*/ 543 w 953"/>
              <a:gd name="T3" fmla="*/ 4 h 954"/>
              <a:gd name="T4" fmla="*/ 600 w 953"/>
              <a:gd name="T5" fmla="*/ 15 h 954"/>
              <a:gd name="T6" fmla="*/ 654 w 953"/>
              <a:gd name="T7" fmla="*/ 34 h 954"/>
              <a:gd name="T8" fmla="*/ 706 w 953"/>
              <a:gd name="T9" fmla="*/ 59 h 954"/>
              <a:gd name="T10" fmla="*/ 753 w 953"/>
              <a:gd name="T11" fmla="*/ 89 h 954"/>
              <a:gd name="T12" fmla="*/ 798 w 953"/>
              <a:gd name="T13" fmla="*/ 124 h 954"/>
              <a:gd name="T14" fmla="*/ 837 w 953"/>
              <a:gd name="T15" fmla="*/ 165 h 954"/>
              <a:gd name="T16" fmla="*/ 871 w 953"/>
              <a:gd name="T17" fmla="*/ 209 h 954"/>
              <a:gd name="T18" fmla="*/ 900 w 953"/>
              <a:gd name="T19" fmla="*/ 258 h 954"/>
              <a:gd name="T20" fmla="*/ 923 w 953"/>
              <a:gd name="T21" fmla="*/ 310 h 954"/>
              <a:gd name="T22" fmla="*/ 940 w 953"/>
              <a:gd name="T23" fmla="*/ 365 h 954"/>
              <a:gd name="T24" fmla="*/ 951 w 953"/>
              <a:gd name="T25" fmla="*/ 423 h 954"/>
              <a:gd name="T26" fmla="*/ 953 w 953"/>
              <a:gd name="T27" fmla="*/ 483 h 954"/>
              <a:gd name="T28" fmla="*/ 950 w 953"/>
              <a:gd name="T29" fmla="*/ 543 h 954"/>
              <a:gd name="T30" fmla="*/ 938 w 953"/>
              <a:gd name="T31" fmla="*/ 599 h 954"/>
              <a:gd name="T32" fmla="*/ 919 w 953"/>
              <a:gd name="T33" fmla="*/ 654 h 954"/>
              <a:gd name="T34" fmla="*/ 895 w 953"/>
              <a:gd name="T35" fmla="*/ 707 h 954"/>
              <a:gd name="T36" fmla="*/ 864 w 953"/>
              <a:gd name="T37" fmla="*/ 754 h 954"/>
              <a:gd name="T38" fmla="*/ 829 w 953"/>
              <a:gd name="T39" fmla="*/ 798 h 954"/>
              <a:gd name="T40" fmla="*/ 789 w 953"/>
              <a:gd name="T41" fmla="*/ 837 h 954"/>
              <a:gd name="T42" fmla="*/ 744 w 953"/>
              <a:gd name="T43" fmla="*/ 872 h 954"/>
              <a:gd name="T44" fmla="*/ 696 w 953"/>
              <a:gd name="T45" fmla="*/ 900 h 954"/>
              <a:gd name="T46" fmla="*/ 643 w 953"/>
              <a:gd name="T47" fmla="*/ 924 h 954"/>
              <a:gd name="T48" fmla="*/ 588 w 953"/>
              <a:gd name="T49" fmla="*/ 941 h 954"/>
              <a:gd name="T50" fmla="*/ 531 w 953"/>
              <a:gd name="T51" fmla="*/ 951 h 954"/>
              <a:gd name="T52" fmla="*/ 471 w 953"/>
              <a:gd name="T53" fmla="*/ 954 h 954"/>
              <a:gd name="T54" fmla="*/ 410 w 953"/>
              <a:gd name="T55" fmla="*/ 950 h 954"/>
              <a:gd name="T56" fmla="*/ 353 w 953"/>
              <a:gd name="T57" fmla="*/ 938 h 954"/>
              <a:gd name="T58" fmla="*/ 298 w 953"/>
              <a:gd name="T59" fmla="*/ 920 h 954"/>
              <a:gd name="T60" fmla="*/ 247 w 953"/>
              <a:gd name="T61" fmla="*/ 895 h 954"/>
              <a:gd name="T62" fmla="*/ 199 w 953"/>
              <a:gd name="T63" fmla="*/ 865 h 954"/>
              <a:gd name="T64" fmla="*/ 155 w 953"/>
              <a:gd name="T65" fmla="*/ 830 h 954"/>
              <a:gd name="T66" fmla="*/ 116 w 953"/>
              <a:gd name="T67" fmla="*/ 789 h 954"/>
              <a:gd name="T68" fmla="*/ 82 w 953"/>
              <a:gd name="T69" fmla="*/ 745 h 954"/>
              <a:gd name="T70" fmla="*/ 52 w 953"/>
              <a:gd name="T71" fmla="*/ 696 h 954"/>
              <a:gd name="T72" fmla="*/ 30 w 953"/>
              <a:gd name="T73" fmla="*/ 644 h 954"/>
              <a:gd name="T74" fmla="*/ 13 w 953"/>
              <a:gd name="T75" fmla="*/ 589 h 954"/>
              <a:gd name="T76" fmla="*/ 2 w 953"/>
              <a:gd name="T77" fmla="*/ 531 h 954"/>
              <a:gd name="T78" fmla="*/ 0 w 953"/>
              <a:gd name="T79" fmla="*/ 471 h 954"/>
              <a:gd name="T80" fmla="*/ 4 w 953"/>
              <a:gd name="T81" fmla="*/ 411 h 954"/>
              <a:gd name="T82" fmla="*/ 15 w 953"/>
              <a:gd name="T83" fmla="*/ 353 h 954"/>
              <a:gd name="T84" fmla="*/ 34 w 953"/>
              <a:gd name="T85" fmla="*/ 298 h 954"/>
              <a:gd name="T86" fmla="*/ 59 w 953"/>
              <a:gd name="T87" fmla="*/ 247 h 954"/>
              <a:gd name="T88" fmla="*/ 89 w 953"/>
              <a:gd name="T89" fmla="*/ 199 h 954"/>
              <a:gd name="T90" fmla="*/ 124 w 953"/>
              <a:gd name="T91" fmla="*/ 155 h 954"/>
              <a:gd name="T92" fmla="*/ 165 w 953"/>
              <a:gd name="T93" fmla="*/ 116 h 954"/>
              <a:gd name="T94" fmla="*/ 209 w 953"/>
              <a:gd name="T95" fmla="*/ 81 h 954"/>
              <a:gd name="T96" fmla="*/ 257 w 953"/>
              <a:gd name="T97" fmla="*/ 52 h 954"/>
              <a:gd name="T98" fmla="*/ 310 w 953"/>
              <a:gd name="T99" fmla="*/ 30 h 954"/>
              <a:gd name="T100" fmla="*/ 365 w 953"/>
              <a:gd name="T101" fmla="*/ 13 h 954"/>
              <a:gd name="T102" fmla="*/ 422 w 953"/>
              <a:gd name="T103" fmla="*/ 2 h 954"/>
              <a:gd name="T104" fmla="*/ 482 w 953"/>
              <a:gd name="T105"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53" h="954">
                <a:moveTo>
                  <a:pt x="482" y="0"/>
                </a:moveTo>
                <a:lnTo>
                  <a:pt x="543" y="4"/>
                </a:lnTo>
                <a:lnTo>
                  <a:pt x="600" y="15"/>
                </a:lnTo>
                <a:lnTo>
                  <a:pt x="654" y="34"/>
                </a:lnTo>
                <a:lnTo>
                  <a:pt x="706" y="59"/>
                </a:lnTo>
                <a:lnTo>
                  <a:pt x="753" y="89"/>
                </a:lnTo>
                <a:lnTo>
                  <a:pt x="798" y="124"/>
                </a:lnTo>
                <a:lnTo>
                  <a:pt x="837" y="165"/>
                </a:lnTo>
                <a:lnTo>
                  <a:pt x="871" y="209"/>
                </a:lnTo>
                <a:lnTo>
                  <a:pt x="900" y="258"/>
                </a:lnTo>
                <a:lnTo>
                  <a:pt x="923" y="310"/>
                </a:lnTo>
                <a:lnTo>
                  <a:pt x="940" y="365"/>
                </a:lnTo>
                <a:lnTo>
                  <a:pt x="951" y="423"/>
                </a:lnTo>
                <a:lnTo>
                  <a:pt x="953" y="483"/>
                </a:lnTo>
                <a:lnTo>
                  <a:pt x="950" y="543"/>
                </a:lnTo>
                <a:lnTo>
                  <a:pt x="938" y="599"/>
                </a:lnTo>
                <a:lnTo>
                  <a:pt x="919" y="654"/>
                </a:lnTo>
                <a:lnTo>
                  <a:pt x="895" y="707"/>
                </a:lnTo>
                <a:lnTo>
                  <a:pt x="864" y="754"/>
                </a:lnTo>
                <a:lnTo>
                  <a:pt x="829" y="798"/>
                </a:lnTo>
                <a:lnTo>
                  <a:pt x="789" y="837"/>
                </a:lnTo>
                <a:lnTo>
                  <a:pt x="744" y="872"/>
                </a:lnTo>
                <a:lnTo>
                  <a:pt x="696" y="900"/>
                </a:lnTo>
                <a:lnTo>
                  <a:pt x="643" y="924"/>
                </a:lnTo>
                <a:lnTo>
                  <a:pt x="588" y="941"/>
                </a:lnTo>
                <a:lnTo>
                  <a:pt x="531" y="951"/>
                </a:lnTo>
                <a:lnTo>
                  <a:pt x="471" y="954"/>
                </a:lnTo>
                <a:lnTo>
                  <a:pt x="410" y="950"/>
                </a:lnTo>
                <a:lnTo>
                  <a:pt x="353" y="938"/>
                </a:lnTo>
                <a:lnTo>
                  <a:pt x="298" y="920"/>
                </a:lnTo>
                <a:lnTo>
                  <a:pt x="247" y="895"/>
                </a:lnTo>
                <a:lnTo>
                  <a:pt x="199" y="865"/>
                </a:lnTo>
                <a:lnTo>
                  <a:pt x="155" y="830"/>
                </a:lnTo>
                <a:lnTo>
                  <a:pt x="116" y="789"/>
                </a:lnTo>
                <a:lnTo>
                  <a:pt x="82" y="745"/>
                </a:lnTo>
                <a:lnTo>
                  <a:pt x="52" y="696"/>
                </a:lnTo>
                <a:lnTo>
                  <a:pt x="30" y="644"/>
                </a:lnTo>
                <a:lnTo>
                  <a:pt x="13" y="589"/>
                </a:lnTo>
                <a:lnTo>
                  <a:pt x="2" y="531"/>
                </a:lnTo>
                <a:lnTo>
                  <a:pt x="0" y="471"/>
                </a:lnTo>
                <a:lnTo>
                  <a:pt x="4" y="411"/>
                </a:lnTo>
                <a:lnTo>
                  <a:pt x="15" y="353"/>
                </a:lnTo>
                <a:lnTo>
                  <a:pt x="34" y="298"/>
                </a:lnTo>
                <a:lnTo>
                  <a:pt x="59" y="247"/>
                </a:lnTo>
                <a:lnTo>
                  <a:pt x="89" y="199"/>
                </a:lnTo>
                <a:lnTo>
                  <a:pt x="124" y="155"/>
                </a:lnTo>
                <a:lnTo>
                  <a:pt x="165" y="116"/>
                </a:lnTo>
                <a:lnTo>
                  <a:pt x="209" y="81"/>
                </a:lnTo>
                <a:lnTo>
                  <a:pt x="257" y="52"/>
                </a:lnTo>
                <a:lnTo>
                  <a:pt x="310" y="30"/>
                </a:lnTo>
                <a:lnTo>
                  <a:pt x="365" y="13"/>
                </a:lnTo>
                <a:lnTo>
                  <a:pt x="422" y="2"/>
                </a:lnTo>
                <a:lnTo>
                  <a:pt x="482"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2" name="Freeform 91">
            <a:extLst>
              <a:ext uri="{FF2B5EF4-FFF2-40B4-BE49-F238E27FC236}">
                <a16:creationId xmlns:a16="http://schemas.microsoft.com/office/drawing/2014/main" id="{440C37CA-CE2B-0548-B0B8-323739F57AD8}"/>
              </a:ext>
            </a:extLst>
          </p:cNvPr>
          <p:cNvSpPr>
            <a:spLocks/>
          </p:cNvSpPr>
          <p:nvPr/>
        </p:nvSpPr>
        <p:spPr bwMode="auto">
          <a:xfrm>
            <a:off x="3933919" y="4155197"/>
            <a:ext cx="1083597" cy="1083596"/>
          </a:xfrm>
          <a:custGeom>
            <a:avLst/>
            <a:gdLst>
              <a:gd name="T0" fmla="*/ 453 w 954"/>
              <a:gd name="T1" fmla="*/ 0 h 954"/>
              <a:gd name="T2" fmla="*/ 505 w 954"/>
              <a:gd name="T3" fmla="*/ 0 h 954"/>
              <a:gd name="T4" fmla="*/ 557 w 954"/>
              <a:gd name="T5" fmla="*/ 6 h 954"/>
              <a:gd name="T6" fmla="*/ 608 w 954"/>
              <a:gd name="T7" fmla="*/ 18 h 954"/>
              <a:gd name="T8" fmla="*/ 657 w 954"/>
              <a:gd name="T9" fmla="*/ 35 h 954"/>
              <a:gd name="T10" fmla="*/ 705 w 954"/>
              <a:gd name="T11" fmla="*/ 57 h 954"/>
              <a:gd name="T12" fmla="*/ 750 w 954"/>
              <a:gd name="T13" fmla="*/ 85 h 954"/>
              <a:gd name="T14" fmla="*/ 792 w 954"/>
              <a:gd name="T15" fmla="*/ 118 h 954"/>
              <a:gd name="T16" fmla="*/ 830 w 954"/>
              <a:gd name="T17" fmla="*/ 156 h 954"/>
              <a:gd name="T18" fmla="*/ 864 w 954"/>
              <a:gd name="T19" fmla="*/ 197 h 954"/>
              <a:gd name="T20" fmla="*/ 894 w 954"/>
              <a:gd name="T21" fmla="*/ 245 h 954"/>
              <a:gd name="T22" fmla="*/ 918 w 954"/>
              <a:gd name="T23" fmla="*/ 296 h 954"/>
              <a:gd name="T24" fmla="*/ 935 w 954"/>
              <a:gd name="T25" fmla="*/ 347 h 954"/>
              <a:gd name="T26" fmla="*/ 947 w 954"/>
              <a:gd name="T27" fmla="*/ 399 h 954"/>
              <a:gd name="T28" fmla="*/ 954 w 954"/>
              <a:gd name="T29" fmla="*/ 451 h 954"/>
              <a:gd name="T30" fmla="*/ 954 w 954"/>
              <a:gd name="T31" fmla="*/ 505 h 954"/>
              <a:gd name="T32" fmla="*/ 947 w 954"/>
              <a:gd name="T33" fmla="*/ 557 h 954"/>
              <a:gd name="T34" fmla="*/ 935 w 954"/>
              <a:gd name="T35" fmla="*/ 608 h 954"/>
              <a:gd name="T36" fmla="*/ 918 w 954"/>
              <a:gd name="T37" fmla="*/ 657 h 954"/>
              <a:gd name="T38" fmla="*/ 896 w 954"/>
              <a:gd name="T39" fmla="*/ 705 h 954"/>
              <a:gd name="T40" fmla="*/ 869 w 954"/>
              <a:gd name="T41" fmla="*/ 750 h 954"/>
              <a:gd name="T42" fmla="*/ 836 w 954"/>
              <a:gd name="T43" fmla="*/ 792 h 954"/>
              <a:gd name="T44" fmla="*/ 798 w 954"/>
              <a:gd name="T45" fmla="*/ 830 h 954"/>
              <a:gd name="T46" fmla="*/ 756 w 954"/>
              <a:gd name="T47" fmla="*/ 864 h 954"/>
              <a:gd name="T48" fmla="*/ 709 w 954"/>
              <a:gd name="T49" fmla="*/ 894 h 954"/>
              <a:gd name="T50" fmla="*/ 658 w 954"/>
              <a:gd name="T51" fmla="*/ 919 h 954"/>
              <a:gd name="T52" fmla="*/ 607 w 954"/>
              <a:gd name="T53" fmla="*/ 936 h 954"/>
              <a:gd name="T54" fmla="*/ 555 w 954"/>
              <a:gd name="T55" fmla="*/ 948 h 954"/>
              <a:gd name="T56" fmla="*/ 501 w 954"/>
              <a:gd name="T57" fmla="*/ 954 h 954"/>
              <a:gd name="T58" fmla="*/ 449 w 954"/>
              <a:gd name="T59" fmla="*/ 953 h 954"/>
              <a:gd name="T60" fmla="*/ 396 w 954"/>
              <a:gd name="T61" fmla="*/ 948 h 954"/>
              <a:gd name="T62" fmla="*/ 345 w 954"/>
              <a:gd name="T63" fmla="*/ 936 h 954"/>
              <a:gd name="T64" fmla="*/ 297 w 954"/>
              <a:gd name="T65" fmla="*/ 919 h 954"/>
              <a:gd name="T66" fmla="*/ 249 w 954"/>
              <a:gd name="T67" fmla="*/ 896 h 954"/>
              <a:gd name="T68" fmla="*/ 204 w 954"/>
              <a:gd name="T69" fmla="*/ 869 h 954"/>
              <a:gd name="T70" fmla="*/ 162 w 954"/>
              <a:gd name="T71" fmla="*/ 836 h 954"/>
              <a:gd name="T72" fmla="*/ 124 w 954"/>
              <a:gd name="T73" fmla="*/ 798 h 954"/>
              <a:gd name="T74" fmla="*/ 90 w 954"/>
              <a:gd name="T75" fmla="*/ 755 h 954"/>
              <a:gd name="T76" fmla="*/ 60 w 954"/>
              <a:gd name="T77" fmla="*/ 708 h 954"/>
              <a:gd name="T78" fmla="*/ 35 w 954"/>
              <a:gd name="T79" fmla="*/ 658 h 954"/>
              <a:gd name="T80" fmla="*/ 18 w 954"/>
              <a:gd name="T81" fmla="*/ 607 h 954"/>
              <a:gd name="T82" fmla="*/ 7 w 954"/>
              <a:gd name="T83" fmla="*/ 555 h 954"/>
              <a:gd name="T84" fmla="*/ 0 w 954"/>
              <a:gd name="T85" fmla="*/ 501 h 954"/>
              <a:gd name="T86" fmla="*/ 0 w 954"/>
              <a:gd name="T87" fmla="*/ 449 h 954"/>
              <a:gd name="T88" fmla="*/ 7 w 954"/>
              <a:gd name="T89" fmla="*/ 396 h 954"/>
              <a:gd name="T90" fmla="*/ 18 w 954"/>
              <a:gd name="T91" fmla="*/ 345 h 954"/>
              <a:gd name="T92" fmla="*/ 35 w 954"/>
              <a:gd name="T93" fmla="*/ 296 h 954"/>
              <a:gd name="T94" fmla="*/ 58 w 954"/>
              <a:gd name="T95" fmla="*/ 248 h 954"/>
              <a:gd name="T96" fmla="*/ 85 w 954"/>
              <a:gd name="T97" fmla="*/ 204 h 954"/>
              <a:gd name="T98" fmla="*/ 118 w 954"/>
              <a:gd name="T99" fmla="*/ 162 h 954"/>
              <a:gd name="T100" fmla="*/ 156 w 954"/>
              <a:gd name="T101" fmla="*/ 124 h 954"/>
              <a:gd name="T102" fmla="*/ 198 w 954"/>
              <a:gd name="T103" fmla="*/ 89 h 954"/>
              <a:gd name="T104" fmla="*/ 245 w 954"/>
              <a:gd name="T105" fmla="*/ 60 h 954"/>
              <a:gd name="T106" fmla="*/ 296 w 954"/>
              <a:gd name="T107" fmla="*/ 35 h 954"/>
              <a:gd name="T108" fmla="*/ 347 w 954"/>
              <a:gd name="T109" fmla="*/ 17 h 954"/>
              <a:gd name="T110" fmla="*/ 399 w 954"/>
              <a:gd name="T111" fmla="*/ 5 h 954"/>
              <a:gd name="T112" fmla="*/ 453 w 954"/>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4" h="954">
                <a:moveTo>
                  <a:pt x="453" y="0"/>
                </a:moveTo>
                <a:lnTo>
                  <a:pt x="505" y="0"/>
                </a:lnTo>
                <a:lnTo>
                  <a:pt x="557" y="6"/>
                </a:lnTo>
                <a:lnTo>
                  <a:pt x="608" y="18"/>
                </a:lnTo>
                <a:lnTo>
                  <a:pt x="657" y="35"/>
                </a:lnTo>
                <a:lnTo>
                  <a:pt x="705" y="57"/>
                </a:lnTo>
                <a:lnTo>
                  <a:pt x="750" y="85"/>
                </a:lnTo>
                <a:lnTo>
                  <a:pt x="792" y="118"/>
                </a:lnTo>
                <a:lnTo>
                  <a:pt x="830" y="156"/>
                </a:lnTo>
                <a:lnTo>
                  <a:pt x="864" y="197"/>
                </a:lnTo>
                <a:lnTo>
                  <a:pt x="894" y="245"/>
                </a:lnTo>
                <a:lnTo>
                  <a:pt x="918" y="296"/>
                </a:lnTo>
                <a:lnTo>
                  <a:pt x="935" y="347"/>
                </a:lnTo>
                <a:lnTo>
                  <a:pt x="947" y="399"/>
                </a:lnTo>
                <a:lnTo>
                  <a:pt x="954" y="451"/>
                </a:lnTo>
                <a:lnTo>
                  <a:pt x="954" y="505"/>
                </a:lnTo>
                <a:lnTo>
                  <a:pt x="947" y="557"/>
                </a:lnTo>
                <a:lnTo>
                  <a:pt x="935" y="608"/>
                </a:lnTo>
                <a:lnTo>
                  <a:pt x="918" y="657"/>
                </a:lnTo>
                <a:lnTo>
                  <a:pt x="896" y="705"/>
                </a:lnTo>
                <a:lnTo>
                  <a:pt x="869" y="750"/>
                </a:lnTo>
                <a:lnTo>
                  <a:pt x="836" y="792"/>
                </a:lnTo>
                <a:lnTo>
                  <a:pt x="798" y="830"/>
                </a:lnTo>
                <a:lnTo>
                  <a:pt x="756" y="864"/>
                </a:lnTo>
                <a:lnTo>
                  <a:pt x="709" y="894"/>
                </a:lnTo>
                <a:lnTo>
                  <a:pt x="658" y="919"/>
                </a:lnTo>
                <a:lnTo>
                  <a:pt x="607" y="936"/>
                </a:lnTo>
                <a:lnTo>
                  <a:pt x="555" y="948"/>
                </a:lnTo>
                <a:lnTo>
                  <a:pt x="501" y="954"/>
                </a:lnTo>
                <a:lnTo>
                  <a:pt x="449" y="953"/>
                </a:lnTo>
                <a:lnTo>
                  <a:pt x="396" y="948"/>
                </a:lnTo>
                <a:lnTo>
                  <a:pt x="345" y="936"/>
                </a:lnTo>
                <a:lnTo>
                  <a:pt x="297" y="919"/>
                </a:lnTo>
                <a:lnTo>
                  <a:pt x="249" y="896"/>
                </a:lnTo>
                <a:lnTo>
                  <a:pt x="204" y="869"/>
                </a:lnTo>
                <a:lnTo>
                  <a:pt x="162" y="836"/>
                </a:lnTo>
                <a:lnTo>
                  <a:pt x="124" y="798"/>
                </a:lnTo>
                <a:lnTo>
                  <a:pt x="90" y="755"/>
                </a:lnTo>
                <a:lnTo>
                  <a:pt x="60" y="708"/>
                </a:lnTo>
                <a:lnTo>
                  <a:pt x="35" y="658"/>
                </a:lnTo>
                <a:lnTo>
                  <a:pt x="18" y="607"/>
                </a:lnTo>
                <a:lnTo>
                  <a:pt x="7" y="555"/>
                </a:lnTo>
                <a:lnTo>
                  <a:pt x="0" y="501"/>
                </a:lnTo>
                <a:lnTo>
                  <a:pt x="0" y="449"/>
                </a:lnTo>
                <a:lnTo>
                  <a:pt x="7" y="396"/>
                </a:lnTo>
                <a:lnTo>
                  <a:pt x="18" y="345"/>
                </a:lnTo>
                <a:lnTo>
                  <a:pt x="35" y="296"/>
                </a:lnTo>
                <a:lnTo>
                  <a:pt x="58" y="248"/>
                </a:lnTo>
                <a:lnTo>
                  <a:pt x="85" y="204"/>
                </a:lnTo>
                <a:lnTo>
                  <a:pt x="118" y="162"/>
                </a:lnTo>
                <a:lnTo>
                  <a:pt x="156" y="124"/>
                </a:lnTo>
                <a:lnTo>
                  <a:pt x="198" y="89"/>
                </a:lnTo>
                <a:lnTo>
                  <a:pt x="245" y="60"/>
                </a:lnTo>
                <a:lnTo>
                  <a:pt x="296" y="35"/>
                </a:lnTo>
                <a:lnTo>
                  <a:pt x="347" y="17"/>
                </a:lnTo>
                <a:lnTo>
                  <a:pt x="399" y="5"/>
                </a:lnTo>
                <a:lnTo>
                  <a:pt x="453"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3" name="Freeform 92">
            <a:extLst>
              <a:ext uri="{FF2B5EF4-FFF2-40B4-BE49-F238E27FC236}">
                <a16:creationId xmlns:a16="http://schemas.microsoft.com/office/drawing/2014/main" id="{0601A7F8-4C47-B04C-967D-B1B0224FB6EC}"/>
              </a:ext>
            </a:extLst>
          </p:cNvPr>
          <p:cNvSpPr>
            <a:spLocks/>
          </p:cNvSpPr>
          <p:nvPr/>
        </p:nvSpPr>
        <p:spPr bwMode="auto">
          <a:xfrm>
            <a:off x="3956635" y="2317400"/>
            <a:ext cx="1082461" cy="1083596"/>
          </a:xfrm>
          <a:custGeom>
            <a:avLst/>
            <a:gdLst>
              <a:gd name="T0" fmla="*/ 460 w 953"/>
              <a:gd name="T1" fmla="*/ 0 h 954"/>
              <a:gd name="T2" fmla="*/ 513 w 953"/>
              <a:gd name="T3" fmla="*/ 0 h 954"/>
              <a:gd name="T4" fmla="*/ 565 w 953"/>
              <a:gd name="T5" fmla="*/ 8 h 954"/>
              <a:gd name="T6" fmla="*/ 617 w 953"/>
              <a:gd name="T7" fmla="*/ 21 h 954"/>
              <a:gd name="T8" fmla="*/ 668 w 953"/>
              <a:gd name="T9" fmla="*/ 39 h 954"/>
              <a:gd name="T10" fmla="*/ 718 w 953"/>
              <a:gd name="T11" fmla="*/ 64 h 954"/>
              <a:gd name="T12" fmla="*/ 764 w 953"/>
              <a:gd name="T13" fmla="*/ 95 h 954"/>
              <a:gd name="T14" fmla="*/ 806 w 953"/>
              <a:gd name="T15" fmla="*/ 131 h 954"/>
              <a:gd name="T16" fmla="*/ 842 w 953"/>
              <a:gd name="T17" fmla="*/ 170 h 954"/>
              <a:gd name="T18" fmla="*/ 875 w 953"/>
              <a:gd name="T19" fmla="*/ 212 h 954"/>
              <a:gd name="T20" fmla="*/ 901 w 953"/>
              <a:gd name="T21" fmla="*/ 258 h 954"/>
              <a:gd name="T22" fmla="*/ 922 w 953"/>
              <a:gd name="T23" fmla="*/ 306 h 954"/>
              <a:gd name="T24" fmla="*/ 939 w 953"/>
              <a:gd name="T25" fmla="*/ 356 h 954"/>
              <a:gd name="T26" fmla="*/ 950 w 953"/>
              <a:gd name="T27" fmla="*/ 407 h 954"/>
              <a:gd name="T28" fmla="*/ 953 w 953"/>
              <a:gd name="T29" fmla="*/ 459 h 954"/>
              <a:gd name="T30" fmla="*/ 953 w 953"/>
              <a:gd name="T31" fmla="*/ 512 h 954"/>
              <a:gd name="T32" fmla="*/ 946 w 953"/>
              <a:gd name="T33" fmla="*/ 564 h 954"/>
              <a:gd name="T34" fmla="*/ 933 w 953"/>
              <a:gd name="T35" fmla="*/ 616 h 954"/>
              <a:gd name="T36" fmla="*/ 914 w 953"/>
              <a:gd name="T37" fmla="*/ 667 h 954"/>
              <a:gd name="T38" fmla="*/ 888 w 953"/>
              <a:gd name="T39" fmla="*/ 717 h 954"/>
              <a:gd name="T40" fmla="*/ 858 w 953"/>
              <a:gd name="T41" fmla="*/ 764 h 954"/>
              <a:gd name="T42" fmla="*/ 823 w 953"/>
              <a:gd name="T43" fmla="*/ 806 h 954"/>
              <a:gd name="T44" fmla="*/ 783 w 953"/>
              <a:gd name="T45" fmla="*/ 843 h 954"/>
              <a:gd name="T46" fmla="*/ 740 w 953"/>
              <a:gd name="T47" fmla="*/ 874 h 954"/>
              <a:gd name="T48" fmla="*/ 696 w 953"/>
              <a:gd name="T49" fmla="*/ 900 h 954"/>
              <a:gd name="T50" fmla="*/ 647 w 953"/>
              <a:gd name="T51" fmla="*/ 923 h 954"/>
              <a:gd name="T52" fmla="*/ 598 w 953"/>
              <a:gd name="T53" fmla="*/ 938 h 954"/>
              <a:gd name="T54" fmla="*/ 547 w 953"/>
              <a:gd name="T55" fmla="*/ 949 h 954"/>
              <a:gd name="T56" fmla="*/ 494 w 953"/>
              <a:gd name="T57" fmla="*/ 954 h 954"/>
              <a:gd name="T58" fmla="*/ 442 w 953"/>
              <a:gd name="T59" fmla="*/ 953 h 954"/>
              <a:gd name="T60" fmla="*/ 388 w 953"/>
              <a:gd name="T61" fmla="*/ 946 h 954"/>
              <a:gd name="T62" fmla="*/ 337 w 953"/>
              <a:gd name="T63" fmla="*/ 933 h 954"/>
              <a:gd name="T64" fmla="*/ 285 w 953"/>
              <a:gd name="T65" fmla="*/ 913 h 954"/>
              <a:gd name="T66" fmla="*/ 236 w 953"/>
              <a:gd name="T67" fmla="*/ 889 h 954"/>
              <a:gd name="T68" fmla="*/ 189 w 953"/>
              <a:gd name="T69" fmla="*/ 857 h 954"/>
              <a:gd name="T70" fmla="*/ 147 w 953"/>
              <a:gd name="T71" fmla="*/ 822 h 954"/>
              <a:gd name="T72" fmla="*/ 111 w 953"/>
              <a:gd name="T73" fmla="*/ 783 h 954"/>
              <a:gd name="T74" fmla="*/ 79 w 953"/>
              <a:gd name="T75" fmla="*/ 741 h 954"/>
              <a:gd name="T76" fmla="*/ 53 w 953"/>
              <a:gd name="T77" fmla="*/ 695 h 954"/>
              <a:gd name="T78" fmla="*/ 31 w 953"/>
              <a:gd name="T79" fmla="*/ 648 h 954"/>
              <a:gd name="T80" fmla="*/ 15 w 953"/>
              <a:gd name="T81" fmla="*/ 597 h 954"/>
              <a:gd name="T82" fmla="*/ 5 w 953"/>
              <a:gd name="T83" fmla="*/ 546 h 954"/>
              <a:gd name="T84" fmla="*/ 0 w 953"/>
              <a:gd name="T85" fmla="*/ 493 h 954"/>
              <a:gd name="T86" fmla="*/ 1 w 953"/>
              <a:gd name="T87" fmla="*/ 441 h 954"/>
              <a:gd name="T88" fmla="*/ 7 w 953"/>
              <a:gd name="T89" fmla="*/ 388 h 954"/>
              <a:gd name="T90" fmla="*/ 21 w 953"/>
              <a:gd name="T91" fmla="*/ 336 h 954"/>
              <a:gd name="T92" fmla="*/ 40 w 953"/>
              <a:gd name="T93" fmla="*/ 285 h 954"/>
              <a:gd name="T94" fmla="*/ 65 w 953"/>
              <a:gd name="T95" fmla="*/ 235 h 954"/>
              <a:gd name="T96" fmla="*/ 96 w 953"/>
              <a:gd name="T97" fmla="*/ 188 h 954"/>
              <a:gd name="T98" fmla="*/ 132 w 953"/>
              <a:gd name="T99" fmla="*/ 148 h 954"/>
              <a:gd name="T100" fmla="*/ 171 w 953"/>
              <a:gd name="T101" fmla="*/ 111 h 954"/>
              <a:gd name="T102" fmla="*/ 213 w 953"/>
              <a:gd name="T103" fmla="*/ 78 h 954"/>
              <a:gd name="T104" fmla="*/ 259 w 953"/>
              <a:gd name="T105" fmla="*/ 52 h 954"/>
              <a:gd name="T106" fmla="*/ 306 w 953"/>
              <a:gd name="T107" fmla="*/ 31 h 954"/>
              <a:gd name="T108" fmla="*/ 356 w 953"/>
              <a:gd name="T109" fmla="*/ 14 h 954"/>
              <a:gd name="T110" fmla="*/ 408 w 953"/>
              <a:gd name="T111" fmla="*/ 4 h 954"/>
              <a:gd name="T112" fmla="*/ 460 w 953"/>
              <a:gd name="T113" fmla="*/ 0 h 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53" h="954">
                <a:moveTo>
                  <a:pt x="460" y="0"/>
                </a:moveTo>
                <a:lnTo>
                  <a:pt x="513" y="0"/>
                </a:lnTo>
                <a:lnTo>
                  <a:pt x="565" y="8"/>
                </a:lnTo>
                <a:lnTo>
                  <a:pt x="617" y="21"/>
                </a:lnTo>
                <a:lnTo>
                  <a:pt x="668" y="39"/>
                </a:lnTo>
                <a:lnTo>
                  <a:pt x="718" y="64"/>
                </a:lnTo>
                <a:lnTo>
                  <a:pt x="764" y="95"/>
                </a:lnTo>
                <a:lnTo>
                  <a:pt x="806" y="131"/>
                </a:lnTo>
                <a:lnTo>
                  <a:pt x="842" y="170"/>
                </a:lnTo>
                <a:lnTo>
                  <a:pt x="875" y="212"/>
                </a:lnTo>
                <a:lnTo>
                  <a:pt x="901" y="258"/>
                </a:lnTo>
                <a:lnTo>
                  <a:pt x="922" y="306"/>
                </a:lnTo>
                <a:lnTo>
                  <a:pt x="939" y="356"/>
                </a:lnTo>
                <a:lnTo>
                  <a:pt x="950" y="407"/>
                </a:lnTo>
                <a:lnTo>
                  <a:pt x="953" y="459"/>
                </a:lnTo>
                <a:lnTo>
                  <a:pt x="953" y="512"/>
                </a:lnTo>
                <a:lnTo>
                  <a:pt x="946" y="564"/>
                </a:lnTo>
                <a:lnTo>
                  <a:pt x="933" y="616"/>
                </a:lnTo>
                <a:lnTo>
                  <a:pt x="914" y="667"/>
                </a:lnTo>
                <a:lnTo>
                  <a:pt x="888" y="717"/>
                </a:lnTo>
                <a:lnTo>
                  <a:pt x="858" y="764"/>
                </a:lnTo>
                <a:lnTo>
                  <a:pt x="823" y="806"/>
                </a:lnTo>
                <a:lnTo>
                  <a:pt x="783" y="843"/>
                </a:lnTo>
                <a:lnTo>
                  <a:pt x="740" y="874"/>
                </a:lnTo>
                <a:lnTo>
                  <a:pt x="696" y="900"/>
                </a:lnTo>
                <a:lnTo>
                  <a:pt x="647" y="923"/>
                </a:lnTo>
                <a:lnTo>
                  <a:pt x="598" y="938"/>
                </a:lnTo>
                <a:lnTo>
                  <a:pt x="547" y="949"/>
                </a:lnTo>
                <a:lnTo>
                  <a:pt x="494" y="954"/>
                </a:lnTo>
                <a:lnTo>
                  <a:pt x="442" y="953"/>
                </a:lnTo>
                <a:lnTo>
                  <a:pt x="388" y="946"/>
                </a:lnTo>
                <a:lnTo>
                  <a:pt x="337" y="933"/>
                </a:lnTo>
                <a:lnTo>
                  <a:pt x="285" y="913"/>
                </a:lnTo>
                <a:lnTo>
                  <a:pt x="236" y="889"/>
                </a:lnTo>
                <a:lnTo>
                  <a:pt x="189" y="857"/>
                </a:lnTo>
                <a:lnTo>
                  <a:pt x="147" y="822"/>
                </a:lnTo>
                <a:lnTo>
                  <a:pt x="111" y="783"/>
                </a:lnTo>
                <a:lnTo>
                  <a:pt x="79" y="741"/>
                </a:lnTo>
                <a:lnTo>
                  <a:pt x="53" y="695"/>
                </a:lnTo>
                <a:lnTo>
                  <a:pt x="31" y="648"/>
                </a:lnTo>
                <a:lnTo>
                  <a:pt x="15" y="597"/>
                </a:lnTo>
                <a:lnTo>
                  <a:pt x="5" y="546"/>
                </a:lnTo>
                <a:lnTo>
                  <a:pt x="0" y="493"/>
                </a:lnTo>
                <a:lnTo>
                  <a:pt x="1" y="441"/>
                </a:lnTo>
                <a:lnTo>
                  <a:pt x="7" y="388"/>
                </a:lnTo>
                <a:lnTo>
                  <a:pt x="21" y="336"/>
                </a:lnTo>
                <a:lnTo>
                  <a:pt x="40" y="285"/>
                </a:lnTo>
                <a:lnTo>
                  <a:pt x="65" y="235"/>
                </a:lnTo>
                <a:lnTo>
                  <a:pt x="96" y="188"/>
                </a:lnTo>
                <a:lnTo>
                  <a:pt x="132" y="148"/>
                </a:lnTo>
                <a:lnTo>
                  <a:pt x="171" y="111"/>
                </a:lnTo>
                <a:lnTo>
                  <a:pt x="213" y="78"/>
                </a:lnTo>
                <a:lnTo>
                  <a:pt x="259" y="52"/>
                </a:lnTo>
                <a:lnTo>
                  <a:pt x="306" y="31"/>
                </a:lnTo>
                <a:lnTo>
                  <a:pt x="356" y="14"/>
                </a:lnTo>
                <a:lnTo>
                  <a:pt x="408" y="4"/>
                </a:lnTo>
                <a:lnTo>
                  <a:pt x="460" y="0"/>
                </a:lnTo>
                <a:close/>
              </a:path>
            </a:pathLst>
          </a:custGeom>
          <a:gradFill>
            <a:gsLst>
              <a:gs pos="0">
                <a:schemeClr val="bg1">
                  <a:lumMod val="28000"/>
                  <a:lumOff val="72000"/>
                </a:schemeClr>
              </a:gs>
              <a:gs pos="100000">
                <a:schemeClr val="bg1">
                  <a:lumMod val="88000"/>
                </a:schemeClr>
              </a:gs>
            </a:gsLst>
            <a:lin ang="2700000" scaled="1"/>
          </a:gradFill>
          <a:ln w="0">
            <a:noFill/>
            <a:prstDash val="solid"/>
            <a:round/>
            <a:headEnd/>
            <a:tailEnd/>
          </a:ln>
          <a:effectLst>
            <a:outerShdw blurRad="1651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en-IN"/>
          </a:p>
        </p:txBody>
      </p:sp>
      <p:sp>
        <p:nvSpPr>
          <p:cNvPr id="94" name="TextBox 93">
            <a:extLst>
              <a:ext uri="{FF2B5EF4-FFF2-40B4-BE49-F238E27FC236}">
                <a16:creationId xmlns:a16="http://schemas.microsoft.com/office/drawing/2014/main" id="{7A3893BF-41AA-DD43-AA64-6860078808D9}"/>
              </a:ext>
            </a:extLst>
          </p:cNvPr>
          <p:cNvSpPr txBox="1"/>
          <p:nvPr/>
        </p:nvSpPr>
        <p:spPr>
          <a:xfrm rot="19751965">
            <a:off x="5123682" y="2229043"/>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01</a:t>
            </a:r>
            <a:endParaRPr lang="en-IN" sz="1400" b="1" dirty="0">
              <a:solidFill>
                <a:schemeClr val="bg1"/>
              </a:solidFill>
              <a:latin typeface="Arial" pitchFamily="34" charset="0"/>
              <a:cs typeface="Arial" pitchFamily="34" charset="0"/>
            </a:endParaRPr>
          </a:p>
        </p:txBody>
      </p:sp>
      <p:sp>
        <p:nvSpPr>
          <p:cNvPr id="95" name="TextBox 94">
            <a:extLst>
              <a:ext uri="{FF2B5EF4-FFF2-40B4-BE49-F238E27FC236}">
                <a16:creationId xmlns:a16="http://schemas.microsoft.com/office/drawing/2014/main" id="{8E87FC00-E3CB-3B40-B477-6BB5E3954A29}"/>
              </a:ext>
            </a:extLst>
          </p:cNvPr>
          <p:cNvSpPr txBox="1"/>
          <p:nvPr/>
        </p:nvSpPr>
        <p:spPr>
          <a:xfrm rot="1873034">
            <a:off x="6714814" y="2235044"/>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06</a:t>
            </a:r>
            <a:endParaRPr lang="en-IN" sz="1400" b="1" dirty="0">
              <a:solidFill>
                <a:schemeClr val="bg1"/>
              </a:solidFill>
              <a:latin typeface="Arial" pitchFamily="34" charset="0"/>
              <a:cs typeface="Arial" pitchFamily="34" charset="0"/>
            </a:endParaRPr>
          </a:p>
        </p:txBody>
      </p:sp>
      <p:sp>
        <p:nvSpPr>
          <p:cNvPr id="96" name="TextBox 95">
            <a:extLst>
              <a:ext uri="{FF2B5EF4-FFF2-40B4-BE49-F238E27FC236}">
                <a16:creationId xmlns:a16="http://schemas.microsoft.com/office/drawing/2014/main" id="{D2534721-EF2C-0242-9CD4-F397AD7EC128}"/>
              </a:ext>
            </a:extLst>
          </p:cNvPr>
          <p:cNvSpPr txBox="1"/>
          <p:nvPr/>
        </p:nvSpPr>
        <p:spPr>
          <a:xfrm>
            <a:off x="7499545" y="365267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05</a:t>
            </a:r>
            <a:endParaRPr lang="en-IN" sz="1400" b="1" dirty="0">
              <a:solidFill>
                <a:schemeClr val="bg1"/>
              </a:solidFill>
              <a:latin typeface="Arial" pitchFamily="34" charset="0"/>
              <a:cs typeface="Arial" pitchFamily="34" charset="0"/>
            </a:endParaRPr>
          </a:p>
        </p:txBody>
      </p:sp>
      <p:sp>
        <p:nvSpPr>
          <p:cNvPr id="97" name="TextBox 96">
            <a:extLst>
              <a:ext uri="{FF2B5EF4-FFF2-40B4-BE49-F238E27FC236}">
                <a16:creationId xmlns:a16="http://schemas.microsoft.com/office/drawing/2014/main" id="{FE9E26CC-6810-9B40-991C-96330286D1C5}"/>
              </a:ext>
            </a:extLst>
          </p:cNvPr>
          <p:cNvSpPr txBox="1"/>
          <p:nvPr/>
        </p:nvSpPr>
        <p:spPr>
          <a:xfrm rot="19753082">
            <a:off x="6688247" y="5065051"/>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04</a:t>
            </a:r>
            <a:endParaRPr lang="en-IN" sz="1400" b="1" dirty="0">
              <a:solidFill>
                <a:schemeClr val="bg1"/>
              </a:solidFill>
              <a:latin typeface="Arial" pitchFamily="34" charset="0"/>
              <a:cs typeface="Arial" pitchFamily="34" charset="0"/>
            </a:endParaRPr>
          </a:p>
        </p:txBody>
      </p:sp>
      <p:sp>
        <p:nvSpPr>
          <p:cNvPr id="98" name="TextBox 97">
            <a:extLst>
              <a:ext uri="{FF2B5EF4-FFF2-40B4-BE49-F238E27FC236}">
                <a16:creationId xmlns:a16="http://schemas.microsoft.com/office/drawing/2014/main" id="{A8010D35-0E52-A044-BD4C-8B3C0D8C235D}"/>
              </a:ext>
            </a:extLst>
          </p:cNvPr>
          <p:cNvSpPr txBox="1"/>
          <p:nvPr/>
        </p:nvSpPr>
        <p:spPr>
          <a:xfrm rot="1867253">
            <a:off x="5078904" y="5050422"/>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03</a:t>
            </a:r>
            <a:endParaRPr lang="en-IN" sz="1400" b="1" dirty="0">
              <a:solidFill>
                <a:schemeClr val="bg1"/>
              </a:solidFill>
              <a:latin typeface="Arial" pitchFamily="34" charset="0"/>
              <a:cs typeface="Arial" pitchFamily="34" charset="0"/>
            </a:endParaRPr>
          </a:p>
        </p:txBody>
      </p:sp>
      <p:sp>
        <p:nvSpPr>
          <p:cNvPr id="99" name="TextBox 98">
            <a:extLst>
              <a:ext uri="{FF2B5EF4-FFF2-40B4-BE49-F238E27FC236}">
                <a16:creationId xmlns:a16="http://schemas.microsoft.com/office/drawing/2014/main" id="{D018C433-0C68-674E-B677-6DB2B19E2971}"/>
              </a:ext>
            </a:extLst>
          </p:cNvPr>
          <p:cNvSpPr txBox="1"/>
          <p:nvPr/>
        </p:nvSpPr>
        <p:spPr>
          <a:xfrm>
            <a:off x="4296177" y="3623958"/>
            <a:ext cx="383438" cy="307777"/>
          </a:xfrm>
          <a:prstGeom prst="rect">
            <a:avLst/>
          </a:prstGeom>
          <a:noFill/>
        </p:spPr>
        <p:txBody>
          <a:bodyPr wrap="none" rtlCol="0">
            <a:spAutoFit/>
          </a:bodyPr>
          <a:lstStyle/>
          <a:p>
            <a:pPr algn="ctr"/>
            <a:r>
              <a:rPr lang="en-GB" sz="1400" b="1" dirty="0">
                <a:solidFill>
                  <a:schemeClr val="bg1"/>
                </a:solidFill>
                <a:latin typeface="Arial" pitchFamily="34" charset="0"/>
                <a:cs typeface="Arial" pitchFamily="34" charset="0"/>
              </a:rPr>
              <a:t>02</a:t>
            </a:r>
            <a:endParaRPr lang="en-IN" sz="1400" b="1" dirty="0">
              <a:solidFill>
                <a:schemeClr val="bg1"/>
              </a:solidFill>
              <a:latin typeface="Arial" pitchFamily="34" charset="0"/>
              <a:cs typeface="Arial" pitchFamily="34" charset="0"/>
            </a:endParaRPr>
          </a:p>
        </p:txBody>
      </p:sp>
      <p:cxnSp>
        <p:nvCxnSpPr>
          <p:cNvPr id="100" name="Elbow Connector 99">
            <a:extLst>
              <a:ext uri="{FF2B5EF4-FFF2-40B4-BE49-F238E27FC236}">
                <a16:creationId xmlns:a16="http://schemas.microsoft.com/office/drawing/2014/main" id="{CA88A57E-DF3C-0C4A-AA2E-3BD41A5844C3}"/>
              </a:ext>
            </a:extLst>
          </p:cNvPr>
          <p:cNvCxnSpPr>
            <a:cxnSpLocks/>
          </p:cNvCxnSpPr>
          <p:nvPr/>
        </p:nvCxnSpPr>
        <p:spPr>
          <a:xfrm flipV="1">
            <a:off x="3106339" y="1736137"/>
            <a:ext cx="2238732" cy="467148"/>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5E8C17B-B6B2-E741-B5E6-EE994299235D}"/>
              </a:ext>
            </a:extLst>
          </p:cNvPr>
          <p:cNvCxnSpPr/>
          <p:nvPr/>
        </p:nvCxnSpPr>
        <p:spPr>
          <a:xfrm flipV="1">
            <a:off x="8405360" y="2049994"/>
            <a:ext cx="622519" cy="60612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2" name="Elbow Connector 101">
            <a:extLst>
              <a:ext uri="{FF2B5EF4-FFF2-40B4-BE49-F238E27FC236}">
                <a16:creationId xmlns:a16="http://schemas.microsoft.com/office/drawing/2014/main" id="{B22F8E9C-5A17-EA41-9EAE-03B9839E71F0}"/>
              </a:ext>
            </a:extLst>
          </p:cNvPr>
          <p:cNvCxnSpPr>
            <a:cxnSpLocks/>
          </p:cNvCxnSpPr>
          <p:nvPr/>
        </p:nvCxnSpPr>
        <p:spPr>
          <a:xfrm rot="5400000" flipH="1" flipV="1">
            <a:off x="8211754" y="3667565"/>
            <a:ext cx="1121889" cy="734677"/>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CC130B2C-38BF-D844-8032-EFAF4D7E641A}"/>
              </a:ext>
            </a:extLst>
          </p:cNvPr>
          <p:cNvCxnSpPr>
            <a:cxnSpLocks/>
          </p:cNvCxnSpPr>
          <p:nvPr/>
        </p:nvCxnSpPr>
        <p:spPr>
          <a:xfrm flipV="1">
            <a:off x="6689027" y="5559102"/>
            <a:ext cx="2329451" cy="490930"/>
          </a:xfrm>
          <a:prstGeom prst="bentConnector3">
            <a:avLst>
              <a:gd name="adj1" fmla="val 50000"/>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4" name="Elbow Connector 103">
            <a:extLst>
              <a:ext uri="{FF2B5EF4-FFF2-40B4-BE49-F238E27FC236}">
                <a16:creationId xmlns:a16="http://schemas.microsoft.com/office/drawing/2014/main" id="{55089890-DD2A-AF49-8016-5D334BA30F46}"/>
              </a:ext>
            </a:extLst>
          </p:cNvPr>
          <p:cNvCxnSpPr>
            <a:cxnSpLocks/>
          </p:cNvCxnSpPr>
          <p:nvPr/>
        </p:nvCxnSpPr>
        <p:spPr>
          <a:xfrm rot="5400000" flipH="1" flipV="1">
            <a:off x="3167912" y="3127131"/>
            <a:ext cx="766944" cy="529310"/>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5" name="Elbow Connector 104">
            <a:extLst>
              <a:ext uri="{FF2B5EF4-FFF2-40B4-BE49-F238E27FC236}">
                <a16:creationId xmlns:a16="http://schemas.microsoft.com/office/drawing/2014/main" id="{B5DEE8E9-95F1-774D-853E-3E2986F9B69B}"/>
              </a:ext>
            </a:extLst>
          </p:cNvPr>
          <p:cNvCxnSpPr/>
          <p:nvPr/>
        </p:nvCxnSpPr>
        <p:spPr>
          <a:xfrm flipV="1">
            <a:off x="3193866" y="5121633"/>
            <a:ext cx="762769" cy="363712"/>
          </a:xfrm>
          <a:prstGeom prst="bentConnector3">
            <a:avLst/>
          </a:prstGeom>
          <a:ln>
            <a:solidFill>
              <a:schemeClr val="accent1">
                <a:alpha val="50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54DDB7AB-1CC0-7245-A4AC-9DB8E28438E9}"/>
              </a:ext>
            </a:extLst>
          </p:cNvPr>
          <p:cNvGrpSpPr/>
          <p:nvPr/>
        </p:nvGrpSpPr>
        <p:grpSpPr>
          <a:xfrm>
            <a:off x="843079" y="1840169"/>
            <a:ext cx="2473100" cy="1164829"/>
            <a:chOff x="812462" y="1646497"/>
            <a:chExt cx="2473100" cy="1164829"/>
          </a:xfrm>
        </p:grpSpPr>
        <p:sp>
          <p:nvSpPr>
            <p:cNvPr id="110" name="TextBox 109">
              <a:extLst>
                <a:ext uri="{FF2B5EF4-FFF2-40B4-BE49-F238E27FC236}">
                  <a16:creationId xmlns:a16="http://schemas.microsoft.com/office/drawing/2014/main" id="{E06D6F74-C049-E840-9572-4F0A5D52923E}"/>
                </a:ext>
              </a:extLst>
            </p:cNvPr>
            <p:cNvSpPr txBox="1"/>
            <p:nvPr/>
          </p:nvSpPr>
          <p:spPr>
            <a:xfrm>
              <a:off x="812462" y="1980329"/>
              <a:ext cx="2473100" cy="830997"/>
            </a:xfrm>
            <a:prstGeom prst="rect">
              <a:avLst/>
            </a:prstGeom>
            <a:noFill/>
          </p:spPr>
          <p:txBody>
            <a:bodyPr wrap="square" rtlCol="0">
              <a:spAutoFit/>
            </a:bodyPr>
            <a:lstStyle/>
            <a:p>
              <a:pPr algn="just"/>
              <a:r>
                <a:rPr lang="en-IN" sz="1200" dirty="0">
                  <a:solidFill>
                    <a:schemeClr val="tx2"/>
                  </a:solidFill>
                  <a:latin typeface="Arial" pitchFamily="34" charset="0"/>
                  <a:cs typeface="Arial" pitchFamily="34" charset="0"/>
                </a:rPr>
                <a:t>Not having PI will require complete remodelling and will dramatically reduce performance especially for tactical queries</a:t>
              </a:r>
            </a:p>
          </p:txBody>
        </p:sp>
        <p:sp>
          <p:nvSpPr>
            <p:cNvPr id="111" name="TextBox 110">
              <a:extLst>
                <a:ext uri="{FF2B5EF4-FFF2-40B4-BE49-F238E27FC236}">
                  <a16:creationId xmlns:a16="http://schemas.microsoft.com/office/drawing/2014/main" id="{808B95F8-0592-1244-A845-64306AA74620}"/>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Primary Indexes</a:t>
              </a:r>
              <a:endParaRPr lang="en-IN" sz="1600" b="1" dirty="0">
                <a:solidFill>
                  <a:schemeClr val="tx2"/>
                </a:solidFill>
                <a:latin typeface="Arial" pitchFamily="34" charset="0"/>
                <a:cs typeface="Arial" pitchFamily="34" charset="0"/>
              </a:endParaRPr>
            </a:p>
          </p:txBody>
        </p:sp>
      </p:grpSp>
      <p:grpSp>
        <p:nvGrpSpPr>
          <p:cNvPr id="112" name="Group 111">
            <a:extLst>
              <a:ext uri="{FF2B5EF4-FFF2-40B4-BE49-F238E27FC236}">
                <a16:creationId xmlns:a16="http://schemas.microsoft.com/office/drawing/2014/main" id="{F7650542-BA5A-1E49-8D55-68AAFFDFC2C9}"/>
              </a:ext>
            </a:extLst>
          </p:cNvPr>
          <p:cNvGrpSpPr/>
          <p:nvPr/>
        </p:nvGrpSpPr>
        <p:grpSpPr>
          <a:xfrm>
            <a:off x="293855" y="3158745"/>
            <a:ext cx="3152766" cy="1534161"/>
            <a:chOff x="812462" y="1646497"/>
            <a:chExt cx="2647028" cy="1534161"/>
          </a:xfrm>
        </p:grpSpPr>
        <p:sp>
          <p:nvSpPr>
            <p:cNvPr id="113" name="TextBox 112">
              <a:extLst>
                <a:ext uri="{FF2B5EF4-FFF2-40B4-BE49-F238E27FC236}">
                  <a16:creationId xmlns:a16="http://schemas.microsoft.com/office/drawing/2014/main" id="{ED21D0F4-3A0F-7B4D-BB5E-7ED8D2615F35}"/>
                </a:ext>
              </a:extLst>
            </p:cNvPr>
            <p:cNvSpPr txBox="1"/>
            <p:nvPr/>
          </p:nvSpPr>
          <p:spPr>
            <a:xfrm>
              <a:off x="812462" y="1980329"/>
              <a:ext cx="2647028" cy="1200329"/>
            </a:xfrm>
            <a:prstGeom prst="rect">
              <a:avLst/>
            </a:prstGeom>
            <a:noFill/>
          </p:spPr>
          <p:txBody>
            <a:bodyPr wrap="square" rtlCol="0">
              <a:spAutoFit/>
            </a:bodyPr>
            <a:lstStyle/>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54% of the tables are SET tables which enforce uniqueness automatically, absence of this capability will require moving this complex logic to ETL.</a:t>
              </a:r>
            </a:p>
            <a:p>
              <a:pPr marL="171450" indent="-171450">
                <a:buFont typeface="Arial" panose="020B0604020202020204" pitchFamily="34" charset="0"/>
                <a:buChar char="•"/>
              </a:pPr>
              <a:r>
                <a:rPr lang="en-IN" sz="1200" dirty="0">
                  <a:solidFill>
                    <a:schemeClr val="tx2"/>
                  </a:solidFill>
                  <a:latin typeface="Arial" pitchFamily="34" charset="0"/>
                  <a:cs typeface="Arial" pitchFamily="34" charset="0"/>
                </a:rPr>
                <a:t>Global Temporary tables will need to be handled in the ETL as well.</a:t>
              </a:r>
            </a:p>
          </p:txBody>
        </p:sp>
        <p:sp>
          <p:nvSpPr>
            <p:cNvPr id="114" name="TextBox 113">
              <a:extLst>
                <a:ext uri="{FF2B5EF4-FFF2-40B4-BE49-F238E27FC236}">
                  <a16:creationId xmlns:a16="http://schemas.microsoft.com/office/drawing/2014/main" id="{A12270CD-178B-534C-A091-5828231D53F7}"/>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Table Structures</a:t>
              </a:r>
              <a:endParaRPr lang="en-IN" sz="1600" b="1" dirty="0">
                <a:solidFill>
                  <a:schemeClr val="tx2"/>
                </a:solidFill>
                <a:latin typeface="Arial" pitchFamily="34" charset="0"/>
                <a:cs typeface="Arial" pitchFamily="34" charset="0"/>
              </a:endParaRPr>
            </a:p>
          </p:txBody>
        </p:sp>
      </p:grpSp>
      <p:grpSp>
        <p:nvGrpSpPr>
          <p:cNvPr id="115" name="Group 114">
            <a:extLst>
              <a:ext uri="{FF2B5EF4-FFF2-40B4-BE49-F238E27FC236}">
                <a16:creationId xmlns:a16="http://schemas.microsoft.com/office/drawing/2014/main" id="{6151242A-56AD-EA46-B6EB-6E4FD6955FD0}"/>
              </a:ext>
            </a:extLst>
          </p:cNvPr>
          <p:cNvGrpSpPr/>
          <p:nvPr/>
        </p:nvGrpSpPr>
        <p:grpSpPr>
          <a:xfrm>
            <a:off x="673584" y="5071869"/>
            <a:ext cx="2613145" cy="1349495"/>
            <a:chOff x="642967" y="1646497"/>
            <a:chExt cx="2613145" cy="1349495"/>
          </a:xfrm>
        </p:grpSpPr>
        <p:sp>
          <p:nvSpPr>
            <p:cNvPr id="116" name="TextBox 115">
              <a:extLst>
                <a:ext uri="{FF2B5EF4-FFF2-40B4-BE49-F238E27FC236}">
                  <a16:creationId xmlns:a16="http://schemas.microsoft.com/office/drawing/2014/main" id="{0472C166-2486-7B4B-842D-305521F13968}"/>
                </a:ext>
              </a:extLst>
            </p:cNvPr>
            <p:cNvSpPr txBox="1"/>
            <p:nvPr/>
          </p:nvSpPr>
          <p:spPr>
            <a:xfrm>
              <a:off x="642967" y="1980329"/>
              <a:ext cx="261314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All the constraints handled by the database would need to handled by ETL which will significantly increase ETL effort and it can cause reconciliation issues</a:t>
              </a:r>
            </a:p>
          </p:txBody>
        </p:sp>
        <p:sp>
          <p:nvSpPr>
            <p:cNvPr id="117" name="TextBox 116">
              <a:extLst>
                <a:ext uri="{FF2B5EF4-FFF2-40B4-BE49-F238E27FC236}">
                  <a16:creationId xmlns:a16="http://schemas.microsoft.com/office/drawing/2014/main" id="{4F22D371-5721-8B44-8D8E-869B752BC5D8}"/>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Constraints</a:t>
              </a:r>
              <a:endParaRPr lang="en-IN" sz="1600" b="1" dirty="0">
                <a:solidFill>
                  <a:schemeClr val="tx2"/>
                </a:solidFill>
                <a:latin typeface="Arial" pitchFamily="34" charset="0"/>
                <a:cs typeface="Arial" pitchFamily="34" charset="0"/>
              </a:endParaRPr>
            </a:p>
          </p:txBody>
        </p:sp>
      </p:grpSp>
      <p:grpSp>
        <p:nvGrpSpPr>
          <p:cNvPr id="121" name="Group 120">
            <a:extLst>
              <a:ext uri="{FF2B5EF4-FFF2-40B4-BE49-F238E27FC236}">
                <a16:creationId xmlns:a16="http://schemas.microsoft.com/office/drawing/2014/main" id="{17F76672-95F7-5D45-A9C7-EF8605526139}"/>
              </a:ext>
            </a:extLst>
          </p:cNvPr>
          <p:cNvGrpSpPr/>
          <p:nvPr/>
        </p:nvGrpSpPr>
        <p:grpSpPr>
          <a:xfrm>
            <a:off x="9140035" y="1655503"/>
            <a:ext cx="2782834" cy="1349495"/>
            <a:chOff x="812462" y="1646497"/>
            <a:chExt cx="2185605" cy="1349495"/>
          </a:xfrm>
        </p:grpSpPr>
        <p:sp>
          <p:nvSpPr>
            <p:cNvPr id="122" name="TextBox 121">
              <a:extLst>
                <a:ext uri="{FF2B5EF4-FFF2-40B4-BE49-F238E27FC236}">
                  <a16:creationId xmlns:a16="http://schemas.microsoft.com/office/drawing/2014/main" id="{641ABCC1-FABD-9149-9F37-1DA87AC9F060}"/>
                </a:ext>
              </a:extLst>
            </p:cNvPr>
            <p:cNvSpPr txBox="1"/>
            <p:nvPr/>
          </p:nvSpPr>
          <p:spPr>
            <a:xfrm>
              <a:off x="812462" y="1980329"/>
              <a:ext cx="2185605" cy="1015663"/>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Column Formatting allows you to control data type precision and if not handled properly in the ETL logic can cause reconciliation issues.</a:t>
              </a:r>
            </a:p>
            <a:p>
              <a:endParaRPr lang="en-IN" sz="1200" dirty="0">
                <a:solidFill>
                  <a:schemeClr val="tx2"/>
                </a:solidFill>
                <a:latin typeface="Arial" pitchFamily="34" charset="0"/>
                <a:cs typeface="Arial" pitchFamily="34" charset="0"/>
              </a:endParaRPr>
            </a:p>
          </p:txBody>
        </p:sp>
        <p:sp>
          <p:nvSpPr>
            <p:cNvPr id="123" name="TextBox 122">
              <a:extLst>
                <a:ext uri="{FF2B5EF4-FFF2-40B4-BE49-F238E27FC236}">
                  <a16:creationId xmlns:a16="http://schemas.microsoft.com/office/drawing/2014/main" id="{3A0735C2-6376-644B-A135-5C1B917EC83C}"/>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Column Formatting</a:t>
              </a:r>
              <a:endParaRPr lang="en-IN" sz="1600" b="1" dirty="0">
                <a:solidFill>
                  <a:schemeClr val="tx2"/>
                </a:solidFill>
                <a:latin typeface="Arial" pitchFamily="34" charset="0"/>
                <a:cs typeface="Arial" pitchFamily="34" charset="0"/>
              </a:endParaRPr>
            </a:p>
          </p:txBody>
        </p:sp>
      </p:grpSp>
      <p:grpSp>
        <p:nvGrpSpPr>
          <p:cNvPr id="124" name="Group 123">
            <a:extLst>
              <a:ext uri="{FF2B5EF4-FFF2-40B4-BE49-F238E27FC236}">
                <a16:creationId xmlns:a16="http://schemas.microsoft.com/office/drawing/2014/main" id="{900620DE-716F-E747-B628-3F4132F468D4}"/>
              </a:ext>
            </a:extLst>
          </p:cNvPr>
          <p:cNvGrpSpPr/>
          <p:nvPr/>
        </p:nvGrpSpPr>
        <p:grpSpPr>
          <a:xfrm>
            <a:off x="9332592" y="2780928"/>
            <a:ext cx="2668063" cy="1534161"/>
            <a:chOff x="812461" y="1646497"/>
            <a:chExt cx="2668063" cy="1534161"/>
          </a:xfrm>
        </p:grpSpPr>
        <p:sp>
          <p:nvSpPr>
            <p:cNvPr id="125" name="TextBox 124">
              <a:extLst>
                <a:ext uri="{FF2B5EF4-FFF2-40B4-BE49-F238E27FC236}">
                  <a16:creationId xmlns:a16="http://schemas.microsoft.com/office/drawing/2014/main" id="{8A5C98CA-F1A7-CA4C-8E02-9C5E0CC3FA82}"/>
                </a:ext>
              </a:extLst>
            </p:cNvPr>
            <p:cNvSpPr txBox="1"/>
            <p:nvPr/>
          </p:nvSpPr>
          <p:spPr>
            <a:xfrm>
              <a:off x="812461" y="1980329"/>
              <a:ext cx="2668063" cy="1200329"/>
            </a:xfrm>
            <a:prstGeom prst="rect">
              <a:avLst/>
            </a:prstGeom>
            <a:noFill/>
          </p:spPr>
          <p:txBody>
            <a:bodyPr wrap="square" rtlCol="0">
              <a:spAutoFit/>
            </a:bodyPr>
            <a:lstStyle/>
            <a:p>
              <a:r>
                <a:rPr lang="en-IN" sz="1200" dirty="0">
                  <a:solidFill>
                    <a:schemeClr val="tx2"/>
                  </a:solidFill>
                  <a:latin typeface="Arial" pitchFamily="34" charset="0"/>
                  <a:cs typeface="Arial" pitchFamily="34" charset="0"/>
                </a:rPr>
                <a:t>Multi-Level partitioning available in Teradata is missing in other databases which will result in significantly worse performance for partitioned queries and queries requiring index.</a:t>
              </a:r>
            </a:p>
          </p:txBody>
        </p:sp>
        <p:sp>
          <p:nvSpPr>
            <p:cNvPr id="126" name="TextBox 125">
              <a:extLst>
                <a:ext uri="{FF2B5EF4-FFF2-40B4-BE49-F238E27FC236}">
                  <a16:creationId xmlns:a16="http://schemas.microsoft.com/office/drawing/2014/main" id="{36480B22-84D1-564B-80B7-D8BC0267AC05}"/>
                </a:ext>
              </a:extLst>
            </p:cNvPr>
            <p:cNvSpPr txBox="1"/>
            <p:nvPr/>
          </p:nvSpPr>
          <p:spPr>
            <a:xfrm>
              <a:off x="812462" y="1646497"/>
              <a:ext cx="2416384"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Partitioning &amp; Indexes</a:t>
              </a:r>
              <a:endParaRPr lang="en-IN" sz="1600" b="1" dirty="0">
                <a:solidFill>
                  <a:schemeClr val="tx2"/>
                </a:solidFill>
                <a:latin typeface="Arial" pitchFamily="34" charset="0"/>
                <a:cs typeface="Arial" pitchFamily="34" charset="0"/>
              </a:endParaRPr>
            </a:p>
          </p:txBody>
        </p:sp>
      </p:grpSp>
      <p:grpSp>
        <p:nvGrpSpPr>
          <p:cNvPr id="127" name="Group 126">
            <a:extLst>
              <a:ext uri="{FF2B5EF4-FFF2-40B4-BE49-F238E27FC236}">
                <a16:creationId xmlns:a16="http://schemas.microsoft.com/office/drawing/2014/main" id="{7A4A6F91-D869-EF47-B981-385C48FBBC12}"/>
              </a:ext>
            </a:extLst>
          </p:cNvPr>
          <p:cNvGrpSpPr/>
          <p:nvPr/>
        </p:nvGrpSpPr>
        <p:grpSpPr>
          <a:xfrm>
            <a:off x="9215665" y="4252403"/>
            <a:ext cx="2211083" cy="2272824"/>
            <a:chOff x="786984" y="1646497"/>
            <a:chExt cx="2211083" cy="2272824"/>
          </a:xfrm>
        </p:grpSpPr>
        <p:sp>
          <p:nvSpPr>
            <p:cNvPr id="128" name="TextBox 127">
              <a:extLst>
                <a:ext uri="{FF2B5EF4-FFF2-40B4-BE49-F238E27FC236}">
                  <a16:creationId xmlns:a16="http://schemas.microsoft.com/office/drawing/2014/main" id="{88AC1DAB-9FEC-E34C-AA41-422B0FBD2FCD}"/>
                </a:ext>
              </a:extLst>
            </p:cNvPr>
            <p:cNvSpPr txBox="1"/>
            <p:nvPr/>
          </p:nvSpPr>
          <p:spPr>
            <a:xfrm>
              <a:off x="786984" y="1980329"/>
              <a:ext cx="2185605" cy="1938992"/>
            </a:xfrm>
            <a:prstGeom prst="rect">
              <a:avLst/>
            </a:prstGeom>
            <a:noFill/>
          </p:spPr>
          <p:txBody>
            <a:bodyPr wrap="square" rtlCol="0">
              <a:spAutoFit/>
            </a:bodyPr>
            <a:lstStyle/>
            <a:p>
              <a:r>
                <a:rPr lang="en-US" sz="1200" dirty="0">
                  <a:solidFill>
                    <a:schemeClr val="tx2"/>
                  </a:solidFill>
                  <a:latin typeface="Arial" pitchFamily="34" charset="0"/>
                  <a:cs typeface="Arial" pitchFamily="34" charset="0"/>
                </a:rPr>
                <a:t>These data types provide specialized business capabilities such as Time Series, Geospatial, Temporal, Unstructured Data processing. Absence of the data types will make it really difficult to provide these business capabilities.</a:t>
              </a:r>
            </a:p>
            <a:p>
              <a:pPr marL="171450" indent="-171450">
                <a:buFont typeface="Arial" panose="020B0604020202020204" pitchFamily="34" charset="0"/>
                <a:buChar char="•"/>
              </a:pPr>
              <a:endParaRPr lang="en-IN" sz="1200" dirty="0">
                <a:solidFill>
                  <a:schemeClr val="tx2"/>
                </a:solidFill>
                <a:latin typeface="Arial" pitchFamily="34" charset="0"/>
                <a:cs typeface="Arial" pitchFamily="34" charset="0"/>
              </a:endParaRPr>
            </a:p>
          </p:txBody>
        </p:sp>
        <p:sp>
          <p:nvSpPr>
            <p:cNvPr id="129" name="TextBox 128">
              <a:extLst>
                <a:ext uri="{FF2B5EF4-FFF2-40B4-BE49-F238E27FC236}">
                  <a16:creationId xmlns:a16="http://schemas.microsoft.com/office/drawing/2014/main" id="{6A70078A-90A7-D547-B165-328287D2C831}"/>
                </a:ext>
              </a:extLst>
            </p:cNvPr>
            <p:cNvSpPr txBox="1"/>
            <p:nvPr/>
          </p:nvSpPr>
          <p:spPr>
            <a:xfrm>
              <a:off x="812462" y="1646497"/>
              <a:ext cx="2185605" cy="338554"/>
            </a:xfrm>
            <a:prstGeom prst="rect">
              <a:avLst/>
            </a:prstGeom>
            <a:noFill/>
          </p:spPr>
          <p:txBody>
            <a:bodyPr wrap="square" rtlCol="0">
              <a:spAutoFit/>
            </a:bodyPr>
            <a:lstStyle/>
            <a:p>
              <a:r>
                <a:rPr lang="en-GB" sz="1600" b="1" dirty="0">
                  <a:solidFill>
                    <a:schemeClr val="tx2"/>
                  </a:solidFill>
                  <a:latin typeface="Arial" pitchFamily="34" charset="0"/>
                  <a:cs typeface="Arial" pitchFamily="34" charset="0"/>
                </a:rPr>
                <a:t>Special Data Types</a:t>
              </a:r>
              <a:endParaRPr lang="en-IN" sz="1600" b="1" dirty="0">
                <a:solidFill>
                  <a:schemeClr val="tx2"/>
                </a:solidFill>
                <a:latin typeface="Arial" pitchFamily="34" charset="0"/>
                <a:cs typeface="Arial" pitchFamily="34" charset="0"/>
              </a:endParaRPr>
            </a:p>
          </p:txBody>
        </p:sp>
      </p:grpSp>
      <p:grpSp>
        <p:nvGrpSpPr>
          <p:cNvPr id="130" name="Group 129">
            <a:extLst>
              <a:ext uri="{FF2B5EF4-FFF2-40B4-BE49-F238E27FC236}">
                <a16:creationId xmlns:a16="http://schemas.microsoft.com/office/drawing/2014/main" id="{AF949AEA-41AC-2C46-B089-6880CA2D68CE}"/>
              </a:ext>
            </a:extLst>
          </p:cNvPr>
          <p:cNvGrpSpPr/>
          <p:nvPr/>
        </p:nvGrpSpPr>
        <p:grpSpPr>
          <a:xfrm>
            <a:off x="4356133" y="2717466"/>
            <a:ext cx="283464" cy="283464"/>
            <a:chOff x="7713663" y="2154238"/>
            <a:chExt cx="833437" cy="827087"/>
          </a:xfrm>
          <a:solidFill>
            <a:schemeClr val="accent2"/>
          </a:solidFill>
        </p:grpSpPr>
        <p:sp>
          <p:nvSpPr>
            <p:cNvPr id="131" name="Freeform 159">
              <a:extLst>
                <a:ext uri="{FF2B5EF4-FFF2-40B4-BE49-F238E27FC236}">
                  <a16:creationId xmlns:a16="http://schemas.microsoft.com/office/drawing/2014/main" id="{EA2B8D91-EE2A-9A4F-95FA-EAC3AA68E523}"/>
                </a:ext>
              </a:extLst>
            </p:cNvPr>
            <p:cNvSpPr>
              <a:spLocks noEditPoints="1"/>
            </p:cNvSpPr>
            <p:nvPr/>
          </p:nvSpPr>
          <p:spPr bwMode="auto">
            <a:xfrm>
              <a:off x="7713663" y="2154238"/>
              <a:ext cx="833437" cy="827087"/>
            </a:xfrm>
            <a:custGeom>
              <a:avLst/>
              <a:gdLst>
                <a:gd name="T0" fmla="*/ 449 w 535"/>
                <a:gd name="T1" fmla="*/ 168 h 531"/>
                <a:gd name="T2" fmla="*/ 395 w 535"/>
                <a:gd name="T3" fmla="*/ 84 h 531"/>
                <a:gd name="T4" fmla="*/ 363 w 535"/>
                <a:gd name="T5" fmla="*/ 54 h 531"/>
                <a:gd name="T6" fmla="*/ 53 w 535"/>
                <a:gd name="T7" fmla="*/ 0 h 531"/>
                <a:gd name="T8" fmla="*/ 0 w 535"/>
                <a:gd name="T9" fmla="*/ 310 h 531"/>
                <a:gd name="T10" fmla="*/ 86 w 535"/>
                <a:gd name="T11" fmla="*/ 363 h 531"/>
                <a:gd name="T12" fmla="*/ 139 w 535"/>
                <a:gd name="T13" fmla="*/ 447 h 531"/>
                <a:gd name="T14" fmla="*/ 172 w 535"/>
                <a:gd name="T15" fmla="*/ 478 h 531"/>
                <a:gd name="T16" fmla="*/ 481 w 535"/>
                <a:gd name="T17" fmla="*/ 531 h 531"/>
                <a:gd name="T18" fmla="*/ 535 w 535"/>
                <a:gd name="T19" fmla="*/ 222 h 531"/>
                <a:gd name="T20" fmla="*/ 481 w 535"/>
                <a:gd name="T21" fmla="*/ 195 h 531"/>
                <a:gd name="T22" fmla="*/ 508 w 535"/>
                <a:gd name="T23" fmla="*/ 254 h 531"/>
                <a:gd name="T24" fmla="*/ 449 w 535"/>
                <a:gd name="T25" fmla="*/ 195 h 531"/>
                <a:gd name="T26" fmla="*/ 395 w 535"/>
                <a:gd name="T27" fmla="*/ 111 h 531"/>
                <a:gd name="T28" fmla="*/ 422 w 535"/>
                <a:gd name="T29" fmla="*/ 170 h 531"/>
                <a:gd name="T30" fmla="*/ 363 w 535"/>
                <a:gd name="T31" fmla="*/ 111 h 531"/>
                <a:gd name="T32" fmla="*/ 53 w 535"/>
                <a:gd name="T33" fmla="*/ 27 h 531"/>
                <a:gd name="T34" fmla="*/ 336 w 535"/>
                <a:gd name="T35" fmla="*/ 54 h 531"/>
                <a:gd name="T36" fmla="*/ 27 w 535"/>
                <a:gd name="T37" fmla="*/ 111 h 531"/>
                <a:gd name="T38" fmla="*/ 53 w 535"/>
                <a:gd name="T39" fmla="*/ 27 h 531"/>
                <a:gd name="T40" fmla="*/ 27 w 535"/>
                <a:gd name="T41" fmla="*/ 138 h 531"/>
                <a:gd name="T42" fmla="*/ 336 w 535"/>
                <a:gd name="T43" fmla="*/ 310 h 531"/>
                <a:gd name="T44" fmla="*/ 53 w 535"/>
                <a:gd name="T45" fmla="*/ 337 h 531"/>
                <a:gd name="T46" fmla="*/ 113 w 535"/>
                <a:gd name="T47" fmla="*/ 394 h 531"/>
                <a:gd name="T48" fmla="*/ 310 w 535"/>
                <a:gd name="T49" fmla="*/ 363 h 531"/>
                <a:gd name="T50" fmla="*/ 363 w 535"/>
                <a:gd name="T51" fmla="*/ 196 h 531"/>
                <a:gd name="T52" fmla="*/ 422 w 535"/>
                <a:gd name="T53" fmla="*/ 394 h 531"/>
                <a:gd name="T54" fmla="*/ 139 w 535"/>
                <a:gd name="T55" fmla="*/ 421 h 531"/>
                <a:gd name="T56" fmla="*/ 481 w 535"/>
                <a:gd name="T57" fmla="*/ 505 h 531"/>
                <a:gd name="T58" fmla="*/ 198 w 535"/>
                <a:gd name="T59" fmla="*/ 478 h 531"/>
                <a:gd name="T60" fmla="*/ 395 w 535"/>
                <a:gd name="T61" fmla="*/ 447 h 531"/>
                <a:gd name="T62" fmla="*/ 449 w 535"/>
                <a:gd name="T63" fmla="*/ 281 h 531"/>
                <a:gd name="T64" fmla="*/ 508 w 535"/>
                <a:gd name="T65" fmla="*/ 478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35" h="531">
                  <a:moveTo>
                    <a:pt x="481" y="168"/>
                  </a:moveTo>
                  <a:cubicBezTo>
                    <a:pt x="449" y="168"/>
                    <a:pt x="449" y="168"/>
                    <a:pt x="449" y="168"/>
                  </a:cubicBezTo>
                  <a:cubicBezTo>
                    <a:pt x="449" y="138"/>
                    <a:pt x="449" y="138"/>
                    <a:pt x="449" y="138"/>
                  </a:cubicBezTo>
                  <a:cubicBezTo>
                    <a:pt x="449" y="108"/>
                    <a:pt x="425" y="84"/>
                    <a:pt x="395" y="84"/>
                  </a:cubicBezTo>
                  <a:cubicBezTo>
                    <a:pt x="363" y="84"/>
                    <a:pt x="363" y="84"/>
                    <a:pt x="363" y="84"/>
                  </a:cubicBezTo>
                  <a:cubicBezTo>
                    <a:pt x="363" y="54"/>
                    <a:pt x="363" y="54"/>
                    <a:pt x="363" y="54"/>
                  </a:cubicBezTo>
                  <a:cubicBezTo>
                    <a:pt x="363" y="24"/>
                    <a:pt x="339" y="0"/>
                    <a:pt x="310" y="0"/>
                  </a:cubicBezTo>
                  <a:cubicBezTo>
                    <a:pt x="53" y="0"/>
                    <a:pt x="53" y="0"/>
                    <a:pt x="53" y="0"/>
                  </a:cubicBezTo>
                  <a:cubicBezTo>
                    <a:pt x="24" y="0"/>
                    <a:pt x="0" y="24"/>
                    <a:pt x="0" y="54"/>
                  </a:cubicBezTo>
                  <a:cubicBezTo>
                    <a:pt x="0" y="310"/>
                    <a:pt x="0" y="310"/>
                    <a:pt x="0" y="310"/>
                  </a:cubicBezTo>
                  <a:cubicBezTo>
                    <a:pt x="0" y="339"/>
                    <a:pt x="24" y="363"/>
                    <a:pt x="53" y="363"/>
                  </a:cubicBezTo>
                  <a:cubicBezTo>
                    <a:pt x="86" y="363"/>
                    <a:pt x="86" y="363"/>
                    <a:pt x="86" y="363"/>
                  </a:cubicBezTo>
                  <a:cubicBezTo>
                    <a:pt x="86" y="394"/>
                    <a:pt x="86" y="394"/>
                    <a:pt x="86" y="394"/>
                  </a:cubicBezTo>
                  <a:cubicBezTo>
                    <a:pt x="86" y="423"/>
                    <a:pt x="110" y="447"/>
                    <a:pt x="139" y="447"/>
                  </a:cubicBezTo>
                  <a:cubicBezTo>
                    <a:pt x="172" y="447"/>
                    <a:pt x="172" y="447"/>
                    <a:pt x="172" y="447"/>
                  </a:cubicBezTo>
                  <a:cubicBezTo>
                    <a:pt x="172" y="478"/>
                    <a:pt x="172" y="478"/>
                    <a:pt x="172" y="478"/>
                  </a:cubicBezTo>
                  <a:cubicBezTo>
                    <a:pt x="172" y="508"/>
                    <a:pt x="196" y="531"/>
                    <a:pt x="225" y="531"/>
                  </a:cubicBezTo>
                  <a:cubicBezTo>
                    <a:pt x="481" y="531"/>
                    <a:pt x="481" y="531"/>
                    <a:pt x="481" y="531"/>
                  </a:cubicBezTo>
                  <a:cubicBezTo>
                    <a:pt x="511" y="531"/>
                    <a:pt x="535" y="508"/>
                    <a:pt x="535" y="478"/>
                  </a:cubicBezTo>
                  <a:cubicBezTo>
                    <a:pt x="535" y="222"/>
                    <a:pt x="535" y="222"/>
                    <a:pt x="535" y="222"/>
                  </a:cubicBezTo>
                  <a:cubicBezTo>
                    <a:pt x="535" y="192"/>
                    <a:pt x="511" y="168"/>
                    <a:pt x="481" y="168"/>
                  </a:cubicBezTo>
                  <a:close/>
                  <a:moveTo>
                    <a:pt x="481" y="195"/>
                  </a:moveTo>
                  <a:cubicBezTo>
                    <a:pt x="496" y="195"/>
                    <a:pt x="508" y="207"/>
                    <a:pt x="508" y="222"/>
                  </a:cubicBezTo>
                  <a:cubicBezTo>
                    <a:pt x="508" y="254"/>
                    <a:pt x="508" y="254"/>
                    <a:pt x="508" y="254"/>
                  </a:cubicBezTo>
                  <a:cubicBezTo>
                    <a:pt x="449" y="254"/>
                    <a:pt x="449" y="254"/>
                    <a:pt x="449" y="254"/>
                  </a:cubicBezTo>
                  <a:cubicBezTo>
                    <a:pt x="449" y="195"/>
                    <a:pt x="449" y="195"/>
                    <a:pt x="449" y="195"/>
                  </a:cubicBezTo>
                  <a:lnTo>
                    <a:pt x="481" y="195"/>
                  </a:lnTo>
                  <a:close/>
                  <a:moveTo>
                    <a:pt x="395" y="111"/>
                  </a:moveTo>
                  <a:cubicBezTo>
                    <a:pt x="410" y="111"/>
                    <a:pt x="422" y="123"/>
                    <a:pt x="422" y="138"/>
                  </a:cubicBezTo>
                  <a:cubicBezTo>
                    <a:pt x="422" y="170"/>
                    <a:pt x="422" y="170"/>
                    <a:pt x="422" y="170"/>
                  </a:cubicBezTo>
                  <a:cubicBezTo>
                    <a:pt x="363" y="170"/>
                    <a:pt x="363" y="170"/>
                    <a:pt x="363" y="170"/>
                  </a:cubicBezTo>
                  <a:cubicBezTo>
                    <a:pt x="363" y="111"/>
                    <a:pt x="363" y="111"/>
                    <a:pt x="363" y="111"/>
                  </a:cubicBezTo>
                  <a:lnTo>
                    <a:pt x="395" y="111"/>
                  </a:lnTo>
                  <a:close/>
                  <a:moveTo>
                    <a:pt x="53" y="27"/>
                  </a:moveTo>
                  <a:cubicBezTo>
                    <a:pt x="310" y="27"/>
                    <a:pt x="310" y="27"/>
                    <a:pt x="310" y="27"/>
                  </a:cubicBezTo>
                  <a:cubicBezTo>
                    <a:pt x="324" y="27"/>
                    <a:pt x="336" y="39"/>
                    <a:pt x="336" y="54"/>
                  </a:cubicBezTo>
                  <a:cubicBezTo>
                    <a:pt x="336" y="111"/>
                    <a:pt x="336" y="111"/>
                    <a:pt x="336" y="111"/>
                  </a:cubicBezTo>
                  <a:cubicBezTo>
                    <a:pt x="27" y="111"/>
                    <a:pt x="27" y="111"/>
                    <a:pt x="27" y="111"/>
                  </a:cubicBezTo>
                  <a:cubicBezTo>
                    <a:pt x="27" y="54"/>
                    <a:pt x="27" y="54"/>
                    <a:pt x="27" y="54"/>
                  </a:cubicBezTo>
                  <a:cubicBezTo>
                    <a:pt x="27" y="39"/>
                    <a:pt x="39" y="27"/>
                    <a:pt x="53" y="27"/>
                  </a:cubicBezTo>
                  <a:close/>
                  <a:moveTo>
                    <a:pt x="27" y="310"/>
                  </a:moveTo>
                  <a:cubicBezTo>
                    <a:pt x="27" y="138"/>
                    <a:pt x="27" y="138"/>
                    <a:pt x="27" y="138"/>
                  </a:cubicBezTo>
                  <a:cubicBezTo>
                    <a:pt x="336" y="138"/>
                    <a:pt x="336" y="138"/>
                    <a:pt x="336" y="138"/>
                  </a:cubicBezTo>
                  <a:cubicBezTo>
                    <a:pt x="336" y="310"/>
                    <a:pt x="336" y="310"/>
                    <a:pt x="336" y="310"/>
                  </a:cubicBezTo>
                  <a:cubicBezTo>
                    <a:pt x="336" y="325"/>
                    <a:pt x="324" y="337"/>
                    <a:pt x="310" y="337"/>
                  </a:cubicBezTo>
                  <a:cubicBezTo>
                    <a:pt x="53" y="337"/>
                    <a:pt x="53" y="337"/>
                    <a:pt x="53" y="337"/>
                  </a:cubicBezTo>
                  <a:cubicBezTo>
                    <a:pt x="39" y="337"/>
                    <a:pt x="27" y="325"/>
                    <a:pt x="27" y="310"/>
                  </a:cubicBezTo>
                  <a:close/>
                  <a:moveTo>
                    <a:pt x="113" y="394"/>
                  </a:moveTo>
                  <a:cubicBezTo>
                    <a:pt x="113" y="363"/>
                    <a:pt x="113" y="363"/>
                    <a:pt x="113" y="363"/>
                  </a:cubicBezTo>
                  <a:cubicBezTo>
                    <a:pt x="310" y="363"/>
                    <a:pt x="310" y="363"/>
                    <a:pt x="310" y="363"/>
                  </a:cubicBezTo>
                  <a:cubicBezTo>
                    <a:pt x="339" y="363"/>
                    <a:pt x="363" y="339"/>
                    <a:pt x="363" y="310"/>
                  </a:cubicBezTo>
                  <a:cubicBezTo>
                    <a:pt x="363" y="196"/>
                    <a:pt x="363" y="196"/>
                    <a:pt x="363" y="196"/>
                  </a:cubicBezTo>
                  <a:cubicBezTo>
                    <a:pt x="422" y="196"/>
                    <a:pt x="422" y="196"/>
                    <a:pt x="422" y="196"/>
                  </a:cubicBezTo>
                  <a:cubicBezTo>
                    <a:pt x="422" y="394"/>
                    <a:pt x="422" y="394"/>
                    <a:pt x="422" y="394"/>
                  </a:cubicBezTo>
                  <a:cubicBezTo>
                    <a:pt x="422" y="409"/>
                    <a:pt x="410" y="421"/>
                    <a:pt x="395" y="421"/>
                  </a:cubicBezTo>
                  <a:cubicBezTo>
                    <a:pt x="139" y="421"/>
                    <a:pt x="139" y="421"/>
                    <a:pt x="139" y="421"/>
                  </a:cubicBezTo>
                  <a:cubicBezTo>
                    <a:pt x="125" y="421"/>
                    <a:pt x="113" y="409"/>
                    <a:pt x="113" y="394"/>
                  </a:cubicBezTo>
                  <a:close/>
                  <a:moveTo>
                    <a:pt x="481" y="505"/>
                  </a:moveTo>
                  <a:cubicBezTo>
                    <a:pt x="225" y="505"/>
                    <a:pt x="225" y="505"/>
                    <a:pt x="225" y="505"/>
                  </a:cubicBezTo>
                  <a:cubicBezTo>
                    <a:pt x="210" y="505"/>
                    <a:pt x="198" y="493"/>
                    <a:pt x="198" y="478"/>
                  </a:cubicBezTo>
                  <a:cubicBezTo>
                    <a:pt x="198" y="447"/>
                    <a:pt x="198" y="447"/>
                    <a:pt x="198" y="447"/>
                  </a:cubicBezTo>
                  <a:cubicBezTo>
                    <a:pt x="395" y="447"/>
                    <a:pt x="395" y="447"/>
                    <a:pt x="395" y="447"/>
                  </a:cubicBezTo>
                  <a:cubicBezTo>
                    <a:pt x="425" y="447"/>
                    <a:pt x="449" y="423"/>
                    <a:pt x="449" y="394"/>
                  </a:cubicBezTo>
                  <a:cubicBezTo>
                    <a:pt x="449" y="281"/>
                    <a:pt x="449" y="281"/>
                    <a:pt x="449" y="281"/>
                  </a:cubicBezTo>
                  <a:cubicBezTo>
                    <a:pt x="508" y="281"/>
                    <a:pt x="508" y="281"/>
                    <a:pt x="508" y="281"/>
                  </a:cubicBezTo>
                  <a:cubicBezTo>
                    <a:pt x="508" y="478"/>
                    <a:pt x="508" y="478"/>
                    <a:pt x="508" y="478"/>
                  </a:cubicBezTo>
                  <a:cubicBezTo>
                    <a:pt x="508" y="493"/>
                    <a:pt x="496" y="505"/>
                    <a:pt x="481" y="5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Oval 160">
              <a:extLst>
                <a:ext uri="{FF2B5EF4-FFF2-40B4-BE49-F238E27FC236}">
                  <a16:creationId xmlns:a16="http://schemas.microsoft.com/office/drawing/2014/main" id="{F24203D8-C852-054B-AE1D-39BC841DBBE0}"/>
                </a:ext>
              </a:extLst>
            </p:cNvPr>
            <p:cNvSpPr>
              <a:spLocks noChangeArrowheads="1"/>
            </p:cNvSpPr>
            <p:nvPr/>
          </p:nvSpPr>
          <p:spPr bwMode="auto">
            <a:xfrm>
              <a:off x="7815263"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Oval 161">
              <a:extLst>
                <a:ext uri="{FF2B5EF4-FFF2-40B4-BE49-F238E27FC236}">
                  <a16:creationId xmlns:a16="http://schemas.microsoft.com/office/drawing/2014/main" id="{9D1CCC75-8A59-AC49-8A2C-A5D889991458}"/>
                </a:ext>
              </a:extLst>
            </p:cNvPr>
            <p:cNvSpPr>
              <a:spLocks noChangeArrowheads="1"/>
            </p:cNvSpPr>
            <p:nvPr/>
          </p:nvSpPr>
          <p:spPr bwMode="auto">
            <a:xfrm>
              <a:off x="7904163" y="2230438"/>
              <a:ext cx="68262"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Oval 162">
              <a:extLst>
                <a:ext uri="{FF2B5EF4-FFF2-40B4-BE49-F238E27FC236}">
                  <a16:creationId xmlns:a16="http://schemas.microsoft.com/office/drawing/2014/main" id="{7BB956C7-9400-904A-AD6E-110F84BD3F66}"/>
                </a:ext>
              </a:extLst>
            </p:cNvPr>
            <p:cNvSpPr>
              <a:spLocks noChangeArrowheads="1"/>
            </p:cNvSpPr>
            <p:nvPr/>
          </p:nvSpPr>
          <p:spPr bwMode="auto">
            <a:xfrm>
              <a:off x="7991475" y="2230438"/>
              <a:ext cx="69850" cy="68262"/>
            </a:xfrm>
            <a:prstGeom prst="ellipse">
              <a:avLst/>
            </a:pr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35" name="Freeform 8">
            <a:extLst>
              <a:ext uri="{FF2B5EF4-FFF2-40B4-BE49-F238E27FC236}">
                <a16:creationId xmlns:a16="http://schemas.microsoft.com/office/drawing/2014/main" id="{5DBC9D46-C8E5-6249-8CD5-8F634B0698D5}"/>
              </a:ext>
            </a:extLst>
          </p:cNvPr>
          <p:cNvSpPr>
            <a:spLocks noEditPoints="1"/>
          </p:cNvSpPr>
          <p:nvPr/>
        </p:nvSpPr>
        <p:spPr bwMode="auto">
          <a:xfrm>
            <a:off x="7575120" y="4605808"/>
            <a:ext cx="283464" cy="283464"/>
          </a:xfrm>
          <a:custGeom>
            <a:avLst/>
            <a:gdLst>
              <a:gd name="T0" fmla="*/ 380 w 383"/>
              <a:gd name="T1" fmla="*/ 144 h 401"/>
              <a:gd name="T2" fmla="*/ 229 w 383"/>
              <a:gd name="T3" fmla="*/ 3 h 401"/>
              <a:gd name="T4" fmla="*/ 88 w 383"/>
              <a:gd name="T5" fmla="*/ 155 h 401"/>
              <a:gd name="T6" fmla="*/ 112 w 383"/>
              <a:gd name="T7" fmla="*/ 230 h 401"/>
              <a:gd name="T8" fmla="*/ 112 w 383"/>
              <a:gd name="T9" fmla="*/ 230 h 401"/>
              <a:gd name="T10" fmla="*/ 107 w 383"/>
              <a:gd name="T11" fmla="*/ 235 h 401"/>
              <a:gd name="T12" fmla="*/ 63 w 383"/>
              <a:gd name="T13" fmla="*/ 285 h 401"/>
              <a:gd name="T14" fmla="*/ 20 w 383"/>
              <a:gd name="T15" fmla="*/ 332 h 401"/>
              <a:gd name="T16" fmla="*/ 15 w 383"/>
              <a:gd name="T17" fmla="*/ 338 h 401"/>
              <a:gd name="T18" fmla="*/ 15 w 383"/>
              <a:gd name="T19" fmla="*/ 387 h 401"/>
              <a:gd name="T20" fmla="*/ 64 w 383"/>
              <a:gd name="T21" fmla="*/ 382 h 401"/>
              <a:gd name="T22" fmla="*/ 69 w 383"/>
              <a:gd name="T23" fmla="*/ 377 h 401"/>
              <a:gd name="T24" fmla="*/ 156 w 383"/>
              <a:gd name="T25" fmla="*/ 279 h 401"/>
              <a:gd name="T26" fmla="*/ 160 w 383"/>
              <a:gd name="T27" fmla="*/ 275 h 401"/>
              <a:gd name="T28" fmla="*/ 240 w 383"/>
              <a:gd name="T29" fmla="*/ 295 h 401"/>
              <a:gd name="T30" fmla="*/ 380 w 383"/>
              <a:gd name="T31" fmla="*/ 144 h 401"/>
              <a:gd name="T32" fmla="*/ 238 w 383"/>
              <a:gd name="T33" fmla="*/ 243 h 401"/>
              <a:gd name="T34" fmla="*/ 140 w 383"/>
              <a:gd name="T35" fmla="*/ 153 h 401"/>
              <a:gd name="T36" fmla="*/ 231 w 383"/>
              <a:gd name="T37" fmla="*/ 56 h 401"/>
              <a:gd name="T38" fmla="*/ 328 w 383"/>
              <a:gd name="T39" fmla="*/ 146 h 401"/>
              <a:gd name="T40" fmla="*/ 238 w 383"/>
              <a:gd name="T41" fmla="*/ 24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3" h="401">
                <a:moveTo>
                  <a:pt x="380" y="144"/>
                </a:moveTo>
                <a:cubicBezTo>
                  <a:pt x="377" y="63"/>
                  <a:pt x="309" y="0"/>
                  <a:pt x="229" y="3"/>
                </a:cubicBezTo>
                <a:cubicBezTo>
                  <a:pt x="148" y="6"/>
                  <a:pt x="85" y="74"/>
                  <a:pt x="88" y="155"/>
                </a:cubicBezTo>
                <a:cubicBezTo>
                  <a:pt x="89" y="182"/>
                  <a:pt x="98" y="208"/>
                  <a:pt x="112" y="230"/>
                </a:cubicBezTo>
                <a:cubicBezTo>
                  <a:pt x="112" y="230"/>
                  <a:pt x="112" y="230"/>
                  <a:pt x="112" y="230"/>
                </a:cubicBezTo>
                <a:cubicBezTo>
                  <a:pt x="107" y="235"/>
                  <a:pt x="107" y="235"/>
                  <a:pt x="107" y="235"/>
                </a:cubicBezTo>
                <a:cubicBezTo>
                  <a:pt x="63" y="285"/>
                  <a:pt x="63" y="285"/>
                  <a:pt x="63" y="285"/>
                </a:cubicBezTo>
                <a:cubicBezTo>
                  <a:pt x="20" y="332"/>
                  <a:pt x="20" y="332"/>
                  <a:pt x="20" y="332"/>
                </a:cubicBezTo>
                <a:cubicBezTo>
                  <a:pt x="15" y="338"/>
                  <a:pt x="15" y="338"/>
                  <a:pt x="15" y="338"/>
                </a:cubicBezTo>
                <a:cubicBezTo>
                  <a:pt x="0" y="354"/>
                  <a:pt x="0" y="374"/>
                  <a:pt x="15" y="387"/>
                </a:cubicBezTo>
                <a:cubicBezTo>
                  <a:pt x="29" y="401"/>
                  <a:pt x="49" y="398"/>
                  <a:pt x="64" y="382"/>
                </a:cubicBezTo>
                <a:cubicBezTo>
                  <a:pt x="69" y="377"/>
                  <a:pt x="69" y="377"/>
                  <a:pt x="69" y="377"/>
                </a:cubicBezTo>
                <a:cubicBezTo>
                  <a:pt x="156" y="279"/>
                  <a:pt x="156" y="279"/>
                  <a:pt x="156" y="279"/>
                </a:cubicBezTo>
                <a:cubicBezTo>
                  <a:pt x="160" y="275"/>
                  <a:pt x="160" y="275"/>
                  <a:pt x="160" y="275"/>
                </a:cubicBezTo>
                <a:cubicBezTo>
                  <a:pt x="183" y="289"/>
                  <a:pt x="211" y="296"/>
                  <a:pt x="240" y="295"/>
                </a:cubicBezTo>
                <a:cubicBezTo>
                  <a:pt x="320" y="292"/>
                  <a:pt x="383" y="224"/>
                  <a:pt x="380" y="144"/>
                </a:cubicBezTo>
                <a:close/>
                <a:moveTo>
                  <a:pt x="238" y="243"/>
                </a:moveTo>
                <a:cubicBezTo>
                  <a:pt x="186" y="245"/>
                  <a:pt x="142" y="205"/>
                  <a:pt x="140" y="153"/>
                </a:cubicBezTo>
                <a:cubicBezTo>
                  <a:pt x="139" y="101"/>
                  <a:pt x="179" y="57"/>
                  <a:pt x="231" y="56"/>
                </a:cubicBezTo>
                <a:cubicBezTo>
                  <a:pt x="282" y="54"/>
                  <a:pt x="326" y="94"/>
                  <a:pt x="328" y="146"/>
                </a:cubicBezTo>
                <a:cubicBezTo>
                  <a:pt x="330" y="198"/>
                  <a:pt x="289" y="241"/>
                  <a:pt x="238" y="24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36" name="Group 135">
            <a:extLst>
              <a:ext uri="{FF2B5EF4-FFF2-40B4-BE49-F238E27FC236}">
                <a16:creationId xmlns:a16="http://schemas.microsoft.com/office/drawing/2014/main" id="{284C10C5-1EE6-9643-B6AE-2058D77B8E41}"/>
              </a:ext>
            </a:extLst>
          </p:cNvPr>
          <p:cNvGrpSpPr/>
          <p:nvPr/>
        </p:nvGrpSpPr>
        <p:grpSpPr>
          <a:xfrm>
            <a:off x="4333985" y="4555263"/>
            <a:ext cx="283464" cy="283464"/>
            <a:chOff x="4219575" y="-66675"/>
            <a:chExt cx="2103438" cy="1589088"/>
          </a:xfrm>
          <a:solidFill>
            <a:schemeClr val="accent2"/>
          </a:solidFill>
        </p:grpSpPr>
        <p:sp>
          <p:nvSpPr>
            <p:cNvPr id="137" name="Freeform 57">
              <a:extLst>
                <a:ext uri="{FF2B5EF4-FFF2-40B4-BE49-F238E27FC236}">
                  <a16:creationId xmlns:a16="http://schemas.microsoft.com/office/drawing/2014/main" id="{C444A82A-CCDB-884D-902D-08FC0B9D856E}"/>
                </a:ext>
              </a:extLst>
            </p:cNvPr>
            <p:cNvSpPr>
              <a:spLocks/>
            </p:cNvSpPr>
            <p:nvPr/>
          </p:nvSpPr>
          <p:spPr bwMode="auto">
            <a:xfrm>
              <a:off x="5051425" y="374650"/>
              <a:ext cx="457200" cy="484188"/>
            </a:xfrm>
            <a:custGeom>
              <a:avLst/>
              <a:gdLst>
                <a:gd name="T0" fmla="*/ 21 w 122"/>
                <a:gd name="T1" fmla="*/ 61 h 129"/>
                <a:gd name="T2" fmla="*/ 61 w 122"/>
                <a:gd name="T3" fmla="*/ 21 h 129"/>
                <a:gd name="T4" fmla="*/ 101 w 122"/>
                <a:gd name="T5" fmla="*/ 61 h 129"/>
                <a:gd name="T6" fmla="*/ 101 w 122"/>
                <a:gd name="T7" fmla="*/ 129 h 129"/>
                <a:gd name="T8" fmla="*/ 122 w 122"/>
                <a:gd name="T9" fmla="*/ 129 h 129"/>
                <a:gd name="T10" fmla="*/ 122 w 122"/>
                <a:gd name="T11" fmla="*/ 61 h 129"/>
                <a:gd name="T12" fmla="*/ 61 w 122"/>
                <a:gd name="T13" fmla="*/ 0 h 129"/>
                <a:gd name="T14" fmla="*/ 0 w 122"/>
                <a:gd name="T15" fmla="*/ 61 h 129"/>
                <a:gd name="T16" fmla="*/ 0 w 122"/>
                <a:gd name="T17" fmla="*/ 129 h 129"/>
                <a:gd name="T18" fmla="*/ 21 w 122"/>
                <a:gd name="T19" fmla="*/ 129 h 129"/>
                <a:gd name="T20" fmla="*/ 21 w 122"/>
                <a:gd name="T21" fmla="*/ 6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129">
                  <a:moveTo>
                    <a:pt x="21" y="61"/>
                  </a:moveTo>
                  <a:cubicBezTo>
                    <a:pt x="21" y="39"/>
                    <a:pt x="39" y="21"/>
                    <a:pt x="61" y="21"/>
                  </a:cubicBezTo>
                  <a:cubicBezTo>
                    <a:pt x="83" y="21"/>
                    <a:pt x="101" y="39"/>
                    <a:pt x="101" y="61"/>
                  </a:cubicBezTo>
                  <a:cubicBezTo>
                    <a:pt x="101" y="129"/>
                    <a:pt x="101" y="129"/>
                    <a:pt x="101" y="129"/>
                  </a:cubicBezTo>
                  <a:cubicBezTo>
                    <a:pt x="122" y="129"/>
                    <a:pt x="122" y="129"/>
                    <a:pt x="122" y="129"/>
                  </a:cubicBezTo>
                  <a:cubicBezTo>
                    <a:pt x="122" y="61"/>
                    <a:pt x="122" y="61"/>
                    <a:pt x="122" y="61"/>
                  </a:cubicBezTo>
                  <a:cubicBezTo>
                    <a:pt x="122" y="28"/>
                    <a:pt x="95" y="0"/>
                    <a:pt x="61" y="0"/>
                  </a:cubicBezTo>
                  <a:cubicBezTo>
                    <a:pt x="27" y="0"/>
                    <a:pt x="0" y="28"/>
                    <a:pt x="0" y="61"/>
                  </a:cubicBezTo>
                  <a:cubicBezTo>
                    <a:pt x="0" y="129"/>
                    <a:pt x="0" y="129"/>
                    <a:pt x="0" y="129"/>
                  </a:cubicBezTo>
                  <a:cubicBezTo>
                    <a:pt x="21" y="129"/>
                    <a:pt x="21" y="129"/>
                    <a:pt x="21" y="129"/>
                  </a:cubicBezTo>
                  <a:lnTo>
                    <a:pt x="21" y="6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58">
              <a:extLst>
                <a:ext uri="{FF2B5EF4-FFF2-40B4-BE49-F238E27FC236}">
                  <a16:creationId xmlns:a16="http://schemas.microsoft.com/office/drawing/2014/main" id="{D2992308-1150-E044-96D0-B9A65B3DD60D}"/>
                </a:ext>
              </a:extLst>
            </p:cNvPr>
            <p:cNvSpPr>
              <a:spLocks noEditPoints="1"/>
            </p:cNvSpPr>
            <p:nvPr/>
          </p:nvSpPr>
          <p:spPr bwMode="auto">
            <a:xfrm>
              <a:off x="4902200" y="900113"/>
              <a:ext cx="757238" cy="622300"/>
            </a:xfrm>
            <a:custGeom>
              <a:avLst/>
              <a:gdLst>
                <a:gd name="T0" fmla="*/ 0 w 202"/>
                <a:gd name="T1" fmla="*/ 30 h 166"/>
                <a:gd name="T2" fmla="*/ 0 w 202"/>
                <a:gd name="T3" fmla="*/ 136 h 166"/>
                <a:gd name="T4" fmla="*/ 30 w 202"/>
                <a:gd name="T5" fmla="*/ 166 h 166"/>
                <a:gd name="T6" fmla="*/ 172 w 202"/>
                <a:gd name="T7" fmla="*/ 166 h 166"/>
                <a:gd name="T8" fmla="*/ 202 w 202"/>
                <a:gd name="T9" fmla="*/ 136 h 166"/>
                <a:gd name="T10" fmla="*/ 202 w 202"/>
                <a:gd name="T11" fmla="*/ 30 h 166"/>
                <a:gd name="T12" fmla="*/ 172 w 202"/>
                <a:gd name="T13" fmla="*/ 0 h 166"/>
                <a:gd name="T14" fmla="*/ 30 w 202"/>
                <a:gd name="T15" fmla="*/ 0 h 166"/>
                <a:gd name="T16" fmla="*/ 0 w 202"/>
                <a:gd name="T17" fmla="*/ 30 h 166"/>
                <a:gd name="T18" fmla="*/ 101 w 202"/>
                <a:gd name="T19" fmla="*/ 35 h 166"/>
                <a:gd name="T20" fmla="*/ 123 w 202"/>
                <a:gd name="T21" fmla="*/ 57 h 166"/>
                <a:gd name="T22" fmla="*/ 110 w 202"/>
                <a:gd name="T23" fmla="*/ 76 h 166"/>
                <a:gd name="T24" fmla="*/ 110 w 202"/>
                <a:gd name="T25" fmla="*/ 118 h 166"/>
                <a:gd name="T26" fmla="*/ 103 w 202"/>
                <a:gd name="T27" fmla="*/ 126 h 166"/>
                <a:gd name="T28" fmla="*/ 99 w 202"/>
                <a:gd name="T29" fmla="*/ 126 h 166"/>
                <a:gd name="T30" fmla="*/ 92 w 202"/>
                <a:gd name="T31" fmla="*/ 118 h 166"/>
                <a:gd name="T32" fmla="*/ 92 w 202"/>
                <a:gd name="T33" fmla="*/ 76 h 166"/>
                <a:gd name="T34" fmla="*/ 79 w 202"/>
                <a:gd name="T35" fmla="*/ 57 h 166"/>
                <a:gd name="T36" fmla="*/ 101 w 202"/>
                <a:gd name="T37" fmla="*/ 3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2" h="166">
                  <a:moveTo>
                    <a:pt x="0" y="30"/>
                  </a:moveTo>
                  <a:cubicBezTo>
                    <a:pt x="0" y="136"/>
                    <a:pt x="0" y="136"/>
                    <a:pt x="0" y="136"/>
                  </a:cubicBezTo>
                  <a:cubicBezTo>
                    <a:pt x="0" y="152"/>
                    <a:pt x="13" y="166"/>
                    <a:pt x="30" y="166"/>
                  </a:cubicBezTo>
                  <a:cubicBezTo>
                    <a:pt x="172" y="166"/>
                    <a:pt x="172" y="166"/>
                    <a:pt x="172" y="166"/>
                  </a:cubicBezTo>
                  <a:cubicBezTo>
                    <a:pt x="189" y="166"/>
                    <a:pt x="202" y="152"/>
                    <a:pt x="202" y="136"/>
                  </a:cubicBezTo>
                  <a:cubicBezTo>
                    <a:pt x="202" y="30"/>
                    <a:pt x="202" y="30"/>
                    <a:pt x="202" y="30"/>
                  </a:cubicBezTo>
                  <a:cubicBezTo>
                    <a:pt x="202" y="13"/>
                    <a:pt x="189" y="0"/>
                    <a:pt x="172" y="0"/>
                  </a:cubicBezTo>
                  <a:cubicBezTo>
                    <a:pt x="30" y="0"/>
                    <a:pt x="30" y="0"/>
                    <a:pt x="30" y="0"/>
                  </a:cubicBezTo>
                  <a:cubicBezTo>
                    <a:pt x="13" y="0"/>
                    <a:pt x="0" y="13"/>
                    <a:pt x="0" y="30"/>
                  </a:cubicBezTo>
                  <a:close/>
                  <a:moveTo>
                    <a:pt x="101" y="35"/>
                  </a:moveTo>
                  <a:cubicBezTo>
                    <a:pt x="113" y="35"/>
                    <a:pt x="123" y="45"/>
                    <a:pt x="123" y="57"/>
                  </a:cubicBezTo>
                  <a:cubicBezTo>
                    <a:pt x="123" y="65"/>
                    <a:pt x="118" y="73"/>
                    <a:pt x="110" y="76"/>
                  </a:cubicBezTo>
                  <a:cubicBezTo>
                    <a:pt x="110" y="118"/>
                    <a:pt x="110" y="118"/>
                    <a:pt x="110" y="118"/>
                  </a:cubicBezTo>
                  <a:cubicBezTo>
                    <a:pt x="110" y="123"/>
                    <a:pt x="107" y="126"/>
                    <a:pt x="103" y="126"/>
                  </a:cubicBezTo>
                  <a:cubicBezTo>
                    <a:pt x="99" y="126"/>
                    <a:pt x="99" y="126"/>
                    <a:pt x="99" y="126"/>
                  </a:cubicBezTo>
                  <a:cubicBezTo>
                    <a:pt x="95" y="126"/>
                    <a:pt x="92" y="123"/>
                    <a:pt x="92" y="118"/>
                  </a:cubicBezTo>
                  <a:cubicBezTo>
                    <a:pt x="92" y="76"/>
                    <a:pt x="92" y="76"/>
                    <a:pt x="92" y="76"/>
                  </a:cubicBezTo>
                  <a:cubicBezTo>
                    <a:pt x="84" y="73"/>
                    <a:pt x="79" y="65"/>
                    <a:pt x="79" y="57"/>
                  </a:cubicBezTo>
                  <a:cubicBezTo>
                    <a:pt x="79" y="45"/>
                    <a:pt x="89" y="35"/>
                    <a:pt x="101" y="3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59">
              <a:extLst>
                <a:ext uri="{FF2B5EF4-FFF2-40B4-BE49-F238E27FC236}">
                  <a16:creationId xmlns:a16="http://schemas.microsoft.com/office/drawing/2014/main" id="{896F9CD9-85AD-6147-BFD6-9F8BBDFB755C}"/>
                </a:ext>
              </a:extLst>
            </p:cNvPr>
            <p:cNvSpPr>
              <a:spLocks noEditPoints="1"/>
            </p:cNvSpPr>
            <p:nvPr/>
          </p:nvSpPr>
          <p:spPr bwMode="auto">
            <a:xfrm>
              <a:off x="4219575" y="-66675"/>
              <a:ext cx="2103438" cy="1308100"/>
            </a:xfrm>
            <a:custGeom>
              <a:avLst/>
              <a:gdLst>
                <a:gd name="T0" fmla="*/ 43 w 561"/>
                <a:gd name="T1" fmla="*/ 45 h 349"/>
                <a:gd name="T2" fmla="*/ 281 w 561"/>
                <a:gd name="T3" fmla="*/ 186 h 349"/>
                <a:gd name="T4" fmla="*/ 518 w 561"/>
                <a:gd name="T5" fmla="*/ 45 h 349"/>
                <a:gd name="T6" fmla="*/ 475 w 561"/>
                <a:gd name="T7" fmla="*/ 26 h 349"/>
                <a:gd name="T8" fmla="*/ 86 w 561"/>
                <a:gd name="T9" fmla="*/ 26 h 349"/>
                <a:gd name="T10" fmla="*/ 43 w 561"/>
                <a:gd name="T11" fmla="*/ 45 h 349"/>
                <a:gd name="T12" fmla="*/ 410 w 561"/>
                <a:gd name="T13" fmla="*/ 323 h 349"/>
                <a:gd name="T14" fmla="*/ 475 w 561"/>
                <a:gd name="T15" fmla="*/ 323 h 349"/>
                <a:gd name="T16" fmla="*/ 509 w 561"/>
                <a:gd name="T17" fmla="*/ 312 h 349"/>
                <a:gd name="T18" fmla="*/ 506 w 561"/>
                <a:gd name="T19" fmla="*/ 310 h 349"/>
                <a:gd name="T20" fmla="*/ 392 w 561"/>
                <a:gd name="T21" fmla="*/ 196 h 349"/>
                <a:gd name="T22" fmla="*/ 392 w 561"/>
                <a:gd name="T23" fmla="*/ 178 h 349"/>
                <a:gd name="T24" fmla="*/ 410 w 561"/>
                <a:gd name="T25" fmla="*/ 178 h 349"/>
                <a:gd name="T26" fmla="*/ 525 w 561"/>
                <a:gd name="T27" fmla="*/ 292 h 349"/>
                <a:gd name="T28" fmla="*/ 526 w 561"/>
                <a:gd name="T29" fmla="*/ 294 h 349"/>
                <a:gd name="T30" fmla="*/ 535 w 561"/>
                <a:gd name="T31" fmla="*/ 263 h 349"/>
                <a:gd name="T32" fmla="*/ 535 w 561"/>
                <a:gd name="T33" fmla="*/ 86 h 349"/>
                <a:gd name="T34" fmla="*/ 532 w 561"/>
                <a:gd name="T35" fmla="*/ 67 h 349"/>
                <a:gd name="T36" fmla="*/ 281 w 561"/>
                <a:gd name="T37" fmla="*/ 216 h 349"/>
                <a:gd name="T38" fmla="*/ 29 w 561"/>
                <a:gd name="T39" fmla="*/ 67 h 349"/>
                <a:gd name="T40" fmla="*/ 26 w 561"/>
                <a:gd name="T41" fmla="*/ 86 h 349"/>
                <a:gd name="T42" fmla="*/ 26 w 561"/>
                <a:gd name="T43" fmla="*/ 263 h 349"/>
                <a:gd name="T44" fmla="*/ 35 w 561"/>
                <a:gd name="T45" fmla="*/ 294 h 349"/>
                <a:gd name="T46" fmla="*/ 36 w 561"/>
                <a:gd name="T47" fmla="*/ 292 h 349"/>
                <a:gd name="T48" fmla="*/ 151 w 561"/>
                <a:gd name="T49" fmla="*/ 178 h 349"/>
                <a:gd name="T50" fmla="*/ 169 w 561"/>
                <a:gd name="T51" fmla="*/ 178 h 349"/>
                <a:gd name="T52" fmla="*/ 169 w 561"/>
                <a:gd name="T53" fmla="*/ 196 h 349"/>
                <a:gd name="T54" fmla="*/ 55 w 561"/>
                <a:gd name="T55" fmla="*/ 310 h 349"/>
                <a:gd name="T56" fmla="*/ 52 w 561"/>
                <a:gd name="T57" fmla="*/ 312 h 349"/>
                <a:gd name="T58" fmla="*/ 86 w 561"/>
                <a:gd name="T59" fmla="*/ 323 h 349"/>
                <a:gd name="T60" fmla="*/ 151 w 561"/>
                <a:gd name="T61" fmla="*/ 323 h 349"/>
                <a:gd name="T62" fmla="*/ 152 w 561"/>
                <a:gd name="T63" fmla="*/ 349 h 349"/>
                <a:gd name="T64" fmla="*/ 86 w 561"/>
                <a:gd name="T65" fmla="*/ 349 h 349"/>
                <a:gd name="T66" fmla="*/ 0 w 561"/>
                <a:gd name="T67" fmla="*/ 263 h 349"/>
                <a:gd name="T68" fmla="*/ 0 w 561"/>
                <a:gd name="T69" fmla="*/ 86 h 349"/>
                <a:gd name="T70" fmla="*/ 86 w 561"/>
                <a:gd name="T71" fmla="*/ 0 h 349"/>
                <a:gd name="T72" fmla="*/ 475 w 561"/>
                <a:gd name="T73" fmla="*/ 0 h 349"/>
                <a:gd name="T74" fmla="*/ 561 w 561"/>
                <a:gd name="T75" fmla="*/ 86 h 349"/>
                <a:gd name="T76" fmla="*/ 561 w 561"/>
                <a:gd name="T77" fmla="*/ 263 h 349"/>
                <a:gd name="T78" fmla="*/ 475 w 561"/>
                <a:gd name="T79" fmla="*/ 349 h 349"/>
                <a:gd name="T80" fmla="*/ 411 w 561"/>
                <a:gd name="T81" fmla="*/ 349 h 349"/>
                <a:gd name="T82" fmla="*/ 410 w 561"/>
                <a:gd name="T83" fmla="*/ 32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1" h="349">
                  <a:moveTo>
                    <a:pt x="43" y="45"/>
                  </a:moveTo>
                  <a:cubicBezTo>
                    <a:pt x="281" y="186"/>
                    <a:pt x="281" y="186"/>
                    <a:pt x="281" y="186"/>
                  </a:cubicBezTo>
                  <a:cubicBezTo>
                    <a:pt x="518" y="45"/>
                    <a:pt x="518" y="45"/>
                    <a:pt x="518" y="45"/>
                  </a:cubicBezTo>
                  <a:cubicBezTo>
                    <a:pt x="507" y="33"/>
                    <a:pt x="492" y="26"/>
                    <a:pt x="475" y="26"/>
                  </a:cubicBezTo>
                  <a:cubicBezTo>
                    <a:pt x="86" y="26"/>
                    <a:pt x="86" y="26"/>
                    <a:pt x="86" y="26"/>
                  </a:cubicBezTo>
                  <a:cubicBezTo>
                    <a:pt x="69" y="26"/>
                    <a:pt x="54" y="33"/>
                    <a:pt x="43" y="45"/>
                  </a:cubicBezTo>
                  <a:close/>
                  <a:moveTo>
                    <a:pt x="410" y="323"/>
                  </a:moveTo>
                  <a:cubicBezTo>
                    <a:pt x="475" y="323"/>
                    <a:pt x="475" y="323"/>
                    <a:pt x="475" y="323"/>
                  </a:cubicBezTo>
                  <a:cubicBezTo>
                    <a:pt x="487" y="323"/>
                    <a:pt x="499" y="319"/>
                    <a:pt x="509" y="312"/>
                  </a:cubicBezTo>
                  <a:cubicBezTo>
                    <a:pt x="508" y="312"/>
                    <a:pt x="507" y="311"/>
                    <a:pt x="506" y="310"/>
                  </a:cubicBezTo>
                  <a:cubicBezTo>
                    <a:pt x="392" y="196"/>
                    <a:pt x="392" y="196"/>
                    <a:pt x="392" y="196"/>
                  </a:cubicBezTo>
                  <a:cubicBezTo>
                    <a:pt x="387" y="191"/>
                    <a:pt x="387" y="183"/>
                    <a:pt x="392" y="178"/>
                  </a:cubicBezTo>
                  <a:cubicBezTo>
                    <a:pt x="397" y="173"/>
                    <a:pt x="405" y="173"/>
                    <a:pt x="410" y="178"/>
                  </a:cubicBezTo>
                  <a:cubicBezTo>
                    <a:pt x="525" y="292"/>
                    <a:pt x="525" y="292"/>
                    <a:pt x="525" y="292"/>
                  </a:cubicBezTo>
                  <a:cubicBezTo>
                    <a:pt x="525" y="293"/>
                    <a:pt x="526" y="293"/>
                    <a:pt x="526" y="294"/>
                  </a:cubicBezTo>
                  <a:cubicBezTo>
                    <a:pt x="532" y="285"/>
                    <a:pt x="535" y="274"/>
                    <a:pt x="535" y="263"/>
                  </a:cubicBezTo>
                  <a:cubicBezTo>
                    <a:pt x="535" y="86"/>
                    <a:pt x="535" y="86"/>
                    <a:pt x="535" y="86"/>
                  </a:cubicBezTo>
                  <a:cubicBezTo>
                    <a:pt x="535" y="79"/>
                    <a:pt x="534" y="73"/>
                    <a:pt x="532" y="67"/>
                  </a:cubicBezTo>
                  <a:cubicBezTo>
                    <a:pt x="281" y="216"/>
                    <a:pt x="281" y="216"/>
                    <a:pt x="281" y="216"/>
                  </a:cubicBezTo>
                  <a:cubicBezTo>
                    <a:pt x="29" y="67"/>
                    <a:pt x="29" y="67"/>
                    <a:pt x="29" y="67"/>
                  </a:cubicBezTo>
                  <a:cubicBezTo>
                    <a:pt x="27" y="73"/>
                    <a:pt x="26" y="79"/>
                    <a:pt x="26" y="86"/>
                  </a:cubicBezTo>
                  <a:cubicBezTo>
                    <a:pt x="26" y="263"/>
                    <a:pt x="26" y="263"/>
                    <a:pt x="26" y="263"/>
                  </a:cubicBezTo>
                  <a:cubicBezTo>
                    <a:pt x="26" y="274"/>
                    <a:pt x="29" y="285"/>
                    <a:pt x="35" y="294"/>
                  </a:cubicBezTo>
                  <a:cubicBezTo>
                    <a:pt x="36" y="293"/>
                    <a:pt x="36" y="293"/>
                    <a:pt x="36" y="292"/>
                  </a:cubicBezTo>
                  <a:cubicBezTo>
                    <a:pt x="151" y="178"/>
                    <a:pt x="151" y="178"/>
                    <a:pt x="151" y="178"/>
                  </a:cubicBezTo>
                  <a:cubicBezTo>
                    <a:pt x="156" y="173"/>
                    <a:pt x="164" y="173"/>
                    <a:pt x="169" y="178"/>
                  </a:cubicBezTo>
                  <a:cubicBezTo>
                    <a:pt x="174" y="183"/>
                    <a:pt x="174" y="191"/>
                    <a:pt x="169" y="196"/>
                  </a:cubicBezTo>
                  <a:cubicBezTo>
                    <a:pt x="55" y="310"/>
                    <a:pt x="55" y="310"/>
                    <a:pt x="55" y="310"/>
                  </a:cubicBezTo>
                  <a:cubicBezTo>
                    <a:pt x="54" y="311"/>
                    <a:pt x="53" y="312"/>
                    <a:pt x="52" y="312"/>
                  </a:cubicBezTo>
                  <a:cubicBezTo>
                    <a:pt x="62" y="319"/>
                    <a:pt x="74" y="323"/>
                    <a:pt x="86" y="323"/>
                  </a:cubicBezTo>
                  <a:cubicBezTo>
                    <a:pt x="151" y="323"/>
                    <a:pt x="151" y="323"/>
                    <a:pt x="151" y="323"/>
                  </a:cubicBezTo>
                  <a:cubicBezTo>
                    <a:pt x="152" y="349"/>
                    <a:pt x="152" y="349"/>
                    <a:pt x="152" y="349"/>
                  </a:cubicBezTo>
                  <a:cubicBezTo>
                    <a:pt x="86" y="349"/>
                    <a:pt x="86" y="349"/>
                    <a:pt x="86" y="349"/>
                  </a:cubicBezTo>
                  <a:cubicBezTo>
                    <a:pt x="39" y="349"/>
                    <a:pt x="0" y="310"/>
                    <a:pt x="0" y="263"/>
                  </a:cubicBezTo>
                  <a:cubicBezTo>
                    <a:pt x="0" y="86"/>
                    <a:pt x="0" y="86"/>
                    <a:pt x="0" y="86"/>
                  </a:cubicBezTo>
                  <a:cubicBezTo>
                    <a:pt x="0" y="39"/>
                    <a:pt x="39" y="0"/>
                    <a:pt x="86" y="0"/>
                  </a:cubicBezTo>
                  <a:cubicBezTo>
                    <a:pt x="475" y="0"/>
                    <a:pt x="475" y="0"/>
                    <a:pt x="475" y="0"/>
                  </a:cubicBezTo>
                  <a:cubicBezTo>
                    <a:pt x="522" y="0"/>
                    <a:pt x="561" y="39"/>
                    <a:pt x="561" y="86"/>
                  </a:cubicBezTo>
                  <a:cubicBezTo>
                    <a:pt x="561" y="263"/>
                    <a:pt x="561" y="263"/>
                    <a:pt x="561" y="263"/>
                  </a:cubicBezTo>
                  <a:cubicBezTo>
                    <a:pt x="561" y="310"/>
                    <a:pt x="522" y="349"/>
                    <a:pt x="475" y="349"/>
                  </a:cubicBezTo>
                  <a:cubicBezTo>
                    <a:pt x="411" y="349"/>
                    <a:pt x="411" y="349"/>
                    <a:pt x="411" y="349"/>
                  </a:cubicBezTo>
                  <a:lnTo>
                    <a:pt x="410"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40" name="Freeform 157">
            <a:extLst>
              <a:ext uri="{FF2B5EF4-FFF2-40B4-BE49-F238E27FC236}">
                <a16:creationId xmlns:a16="http://schemas.microsoft.com/office/drawing/2014/main" id="{55EE1611-9BE9-8547-9C76-05DA3C2644A2}"/>
              </a:ext>
            </a:extLst>
          </p:cNvPr>
          <p:cNvSpPr>
            <a:spLocks noEditPoints="1"/>
          </p:cNvSpPr>
          <p:nvPr/>
        </p:nvSpPr>
        <p:spPr bwMode="auto">
          <a:xfrm>
            <a:off x="5959380" y="1745183"/>
            <a:ext cx="283464" cy="283464"/>
          </a:xfrm>
          <a:custGeom>
            <a:avLst/>
            <a:gdLst>
              <a:gd name="T0" fmla="*/ 101 w 375"/>
              <a:gd name="T1" fmla="*/ 36 h 345"/>
              <a:gd name="T2" fmla="*/ 36 w 375"/>
              <a:gd name="T3" fmla="*/ 36 h 345"/>
              <a:gd name="T4" fmla="*/ 36 w 375"/>
              <a:gd name="T5" fmla="*/ 96 h 345"/>
              <a:gd name="T6" fmla="*/ 18 w 375"/>
              <a:gd name="T7" fmla="*/ 120 h 345"/>
              <a:gd name="T8" fmla="*/ 0 w 375"/>
              <a:gd name="T9" fmla="*/ 96 h 345"/>
              <a:gd name="T10" fmla="*/ 0 w 375"/>
              <a:gd name="T11" fmla="*/ 20 h 345"/>
              <a:gd name="T12" fmla="*/ 0 w 375"/>
              <a:gd name="T13" fmla="*/ 18 h 345"/>
              <a:gd name="T14" fmla="*/ 12 w 375"/>
              <a:gd name="T15" fmla="*/ 1 h 345"/>
              <a:gd name="T16" fmla="*/ 13 w 375"/>
              <a:gd name="T17" fmla="*/ 1 h 345"/>
              <a:gd name="T18" fmla="*/ 25 w 375"/>
              <a:gd name="T19" fmla="*/ 0 h 345"/>
              <a:gd name="T20" fmla="*/ 97 w 375"/>
              <a:gd name="T21" fmla="*/ 0 h 345"/>
              <a:gd name="T22" fmla="*/ 121 w 375"/>
              <a:gd name="T23" fmla="*/ 18 h 345"/>
              <a:gd name="T24" fmla="*/ 275 w 375"/>
              <a:gd name="T25" fmla="*/ 36 h 345"/>
              <a:gd name="T26" fmla="*/ 339 w 375"/>
              <a:gd name="T27" fmla="*/ 36 h 345"/>
              <a:gd name="T28" fmla="*/ 339 w 375"/>
              <a:gd name="T29" fmla="*/ 96 h 345"/>
              <a:gd name="T30" fmla="*/ 357 w 375"/>
              <a:gd name="T31" fmla="*/ 120 h 345"/>
              <a:gd name="T32" fmla="*/ 375 w 375"/>
              <a:gd name="T33" fmla="*/ 96 h 345"/>
              <a:gd name="T34" fmla="*/ 375 w 375"/>
              <a:gd name="T35" fmla="*/ 20 h 345"/>
              <a:gd name="T36" fmla="*/ 375 w 375"/>
              <a:gd name="T37" fmla="*/ 18 h 345"/>
              <a:gd name="T38" fmla="*/ 363 w 375"/>
              <a:gd name="T39" fmla="*/ 1 h 345"/>
              <a:gd name="T40" fmla="*/ 362 w 375"/>
              <a:gd name="T41" fmla="*/ 1 h 345"/>
              <a:gd name="T42" fmla="*/ 351 w 375"/>
              <a:gd name="T43" fmla="*/ 0 h 345"/>
              <a:gd name="T44" fmla="*/ 279 w 375"/>
              <a:gd name="T45" fmla="*/ 0 h 345"/>
              <a:gd name="T46" fmla="*/ 255 w 375"/>
              <a:gd name="T47" fmla="*/ 18 h 345"/>
              <a:gd name="T48" fmla="*/ 101 w 375"/>
              <a:gd name="T49" fmla="*/ 309 h 345"/>
              <a:gd name="T50" fmla="*/ 36 w 375"/>
              <a:gd name="T51" fmla="*/ 309 h 345"/>
              <a:gd name="T52" fmla="*/ 36 w 375"/>
              <a:gd name="T53" fmla="*/ 249 h 345"/>
              <a:gd name="T54" fmla="*/ 18 w 375"/>
              <a:gd name="T55" fmla="*/ 225 h 345"/>
              <a:gd name="T56" fmla="*/ 0 w 375"/>
              <a:gd name="T57" fmla="*/ 249 h 345"/>
              <a:gd name="T58" fmla="*/ 0 w 375"/>
              <a:gd name="T59" fmla="*/ 325 h 345"/>
              <a:gd name="T60" fmla="*/ 0 w 375"/>
              <a:gd name="T61" fmla="*/ 327 h 345"/>
              <a:gd name="T62" fmla="*/ 12 w 375"/>
              <a:gd name="T63" fmla="*/ 344 h 345"/>
              <a:gd name="T64" fmla="*/ 13 w 375"/>
              <a:gd name="T65" fmla="*/ 344 h 345"/>
              <a:gd name="T66" fmla="*/ 25 w 375"/>
              <a:gd name="T67" fmla="*/ 345 h 345"/>
              <a:gd name="T68" fmla="*/ 97 w 375"/>
              <a:gd name="T69" fmla="*/ 345 h 345"/>
              <a:gd name="T70" fmla="*/ 121 w 375"/>
              <a:gd name="T71" fmla="*/ 327 h 345"/>
              <a:gd name="T72" fmla="*/ 279 w 375"/>
              <a:gd name="T73" fmla="*/ 345 h 345"/>
              <a:gd name="T74" fmla="*/ 351 w 375"/>
              <a:gd name="T75" fmla="*/ 345 h 345"/>
              <a:gd name="T76" fmla="*/ 362 w 375"/>
              <a:gd name="T77" fmla="*/ 344 h 345"/>
              <a:gd name="T78" fmla="*/ 363 w 375"/>
              <a:gd name="T79" fmla="*/ 344 h 345"/>
              <a:gd name="T80" fmla="*/ 375 w 375"/>
              <a:gd name="T81" fmla="*/ 327 h 345"/>
              <a:gd name="T82" fmla="*/ 375 w 375"/>
              <a:gd name="T83" fmla="*/ 325 h 345"/>
              <a:gd name="T84" fmla="*/ 375 w 375"/>
              <a:gd name="T85" fmla="*/ 249 h 345"/>
              <a:gd name="T86" fmla="*/ 357 w 375"/>
              <a:gd name="T87" fmla="*/ 225 h 345"/>
              <a:gd name="T88" fmla="*/ 339 w 375"/>
              <a:gd name="T89" fmla="*/ 249 h 345"/>
              <a:gd name="T90" fmla="*/ 339 w 375"/>
              <a:gd name="T91" fmla="*/ 309 h 345"/>
              <a:gd name="T92" fmla="*/ 275 w 375"/>
              <a:gd name="T93" fmla="*/ 309 h 345"/>
              <a:gd name="T94" fmla="*/ 275 w 375"/>
              <a:gd name="T95" fmla="*/ 345 h 345"/>
              <a:gd name="T96" fmla="*/ 141 w 375"/>
              <a:gd name="T97" fmla="*/ 260 h 345"/>
              <a:gd name="T98" fmla="*/ 232 w 375"/>
              <a:gd name="T99" fmla="*/ 83 h 345"/>
              <a:gd name="T100" fmla="*/ 218 w 375"/>
              <a:gd name="T101" fmla="*/ 111 h 345"/>
              <a:gd name="T102" fmla="*/ 156 w 375"/>
              <a:gd name="T103" fmla="*/ 231 h 345"/>
              <a:gd name="T104" fmla="*/ 218 w 375"/>
              <a:gd name="T105" fmla="*/ 111 h 345"/>
              <a:gd name="T106" fmla="*/ 160 w 375"/>
              <a:gd name="T107" fmla="*/ 157 h 345"/>
              <a:gd name="T108" fmla="*/ 215 w 375"/>
              <a:gd name="T109" fmla="*/ 186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5" h="345">
                <a:moveTo>
                  <a:pt x="121" y="18"/>
                </a:moveTo>
                <a:cubicBezTo>
                  <a:pt x="121" y="29"/>
                  <a:pt x="113" y="36"/>
                  <a:pt x="101" y="36"/>
                </a:cubicBezTo>
                <a:cubicBezTo>
                  <a:pt x="97" y="36"/>
                  <a:pt x="97" y="36"/>
                  <a:pt x="97" y="36"/>
                </a:cubicBezTo>
                <a:cubicBezTo>
                  <a:pt x="36" y="36"/>
                  <a:pt x="36" y="36"/>
                  <a:pt x="36" y="36"/>
                </a:cubicBezTo>
                <a:cubicBezTo>
                  <a:pt x="36" y="59"/>
                  <a:pt x="36" y="59"/>
                  <a:pt x="36" y="59"/>
                </a:cubicBezTo>
                <a:cubicBezTo>
                  <a:pt x="36" y="96"/>
                  <a:pt x="36" y="96"/>
                  <a:pt x="36" y="96"/>
                </a:cubicBezTo>
                <a:cubicBezTo>
                  <a:pt x="36" y="100"/>
                  <a:pt x="36" y="100"/>
                  <a:pt x="36" y="100"/>
                </a:cubicBezTo>
                <a:cubicBezTo>
                  <a:pt x="36" y="112"/>
                  <a:pt x="29" y="120"/>
                  <a:pt x="18" y="120"/>
                </a:cubicBezTo>
                <a:cubicBezTo>
                  <a:pt x="7" y="120"/>
                  <a:pt x="0" y="112"/>
                  <a:pt x="0" y="100"/>
                </a:cubicBezTo>
                <a:cubicBezTo>
                  <a:pt x="0" y="96"/>
                  <a:pt x="0" y="96"/>
                  <a:pt x="0" y="96"/>
                </a:cubicBezTo>
                <a:cubicBezTo>
                  <a:pt x="0" y="24"/>
                  <a:pt x="0" y="24"/>
                  <a:pt x="0" y="24"/>
                </a:cubicBezTo>
                <a:cubicBezTo>
                  <a:pt x="0" y="20"/>
                  <a:pt x="0" y="20"/>
                  <a:pt x="0" y="20"/>
                </a:cubicBezTo>
                <a:cubicBezTo>
                  <a:pt x="0" y="20"/>
                  <a:pt x="0" y="19"/>
                  <a:pt x="0" y="18"/>
                </a:cubicBezTo>
                <a:cubicBezTo>
                  <a:pt x="0" y="18"/>
                  <a:pt x="0" y="18"/>
                  <a:pt x="0" y="18"/>
                </a:cubicBezTo>
                <a:cubicBezTo>
                  <a:pt x="0" y="10"/>
                  <a:pt x="4" y="4"/>
                  <a:pt x="11" y="2"/>
                </a:cubicBezTo>
                <a:cubicBezTo>
                  <a:pt x="11" y="1"/>
                  <a:pt x="12" y="1"/>
                  <a:pt x="12" y="1"/>
                </a:cubicBezTo>
                <a:cubicBezTo>
                  <a:pt x="12" y="1"/>
                  <a:pt x="12" y="1"/>
                  <a:pt x="12" y="1"/>
                </a:cubicBezTo>
                <a:cubicBezTo>
                  <a:pt x="13" y="1"/>
                  <a:pt x="13" y="1"/>
                  <a:pt x="13" y="1"/>
                </a:cubicBezTo>
                <a:cubicBezTo>
                  <a:pt x="15" y="0"/>
                  <a:pt x="18" y="0"/>
                  <a:pt x="21" y="0"/>
                </a:cubicBezTo>
                <a:cubicBezTo>
                  <a:pt x="25" y="0"/>
                  <a:pt x="25" y="0"/>
                  <a:pt x="25" y="0"/>
                </a:cubicBezTo>
                <a:cubicBezTo>
                  <a:pt x="60" y="0"/>
                  <a:pt x="60" y="0"/>
                  <a:pt x="60" y="0"/>
                </a:cubicBezTo>
                <a:cubicBezTo>
                  <a:pt x="97" y="0"/>
                  <a:pt x="97" y="0"/>
                  <a:pt x="97" y="0"/>
                </a:cubicBezTo>
                <a:cubicBezTo>
                  <a:pt x="101" y="0"/>
                  <a:pt x="101" y="0"/>
                  <a:pt x="101" y="0"/>
                </a:cubicBezTo>
                <a:cubicBezTo>
                  <a:pt x="113" y="0"/>
                  <a:pt x="121" y="7"/>
                  <a:pt x="121" y="18"/>
                </a:cubicBezTo>
                <a:close/>
                <a:moveTo>
                  <a:pt x="255" y="18"/>
                </a:moveTo>
                <a:cubicBezTo>
                  <a:pt x="255" y="29"/>
                  <a:pt x="263" y="36"/>
                  <a:pt x="275" y="36"/>
                </a:cubicBezTo>
                <a:cubicBezTo>
                  <a:pt x="279" y="36"/>
                  <a:pt x="279" y="36"/>
                  <a:pt x="279" y="36"/>
                </a:cubicBezTo>
                <a:cubicBezTo>
                  <a:pt x="339" y="36"/>
                  <a:pt x="339" y="36"/>
                  <a:pt x="339" y="36"/>
                </a:cubicBezTo>
                <a:cubicBezTo>
                  <a:pt x="339" y="59"/>
                  <a:pt x="339" y="59"/>
                  <a:pt x="339" y="59"/>
                </a:cubicBezTo>
                <a:cubicBezTo>
                  <a:pt x="339" y="96"/>
                  <a:pt x="339" y="96"/>
                  <a:pt x="339" y="96"/>
                </a:cubicBezTo>
                <a:cubicBezTo>
                  <a:pt x="339" y="100"/>
                  <a:pt x="339" y="100"/>
                  <a:pt x="339" y="100"/>
                </a:cubicBezTo>
                <a:cubicBezTo>
                  <a:pt x="339" y="112"/>
                  <a:pt x="346" y="120"/>
                  <a:pt x="357" y="120"/>
                </a:cubicBezTo>
                <a:cubicBezTo>
                  <a:pt x="368" y="120"/>
                  <a:pt x="375" y="112"/>
                  <a:pt x="375" y="100"/>
                </a:cubicBezTo>
                <a:cubicBezTo>
                  <a:pt x="375" y="96"/>
                  <a:pt x="375" y="96"/>
                  <a:pt x="375" y="96"/>
                </a:cubicBezTo>
                <a:cubicBezTo>
                  <a:pt x="375" y="24"/>
                  <a:pt x="375" y="24"/>
                  <a:pt x="375" y="24"/>
                </a:cubicBezTo>
                <a:cubicBezTo>
                  <a:pt x="375" y="20"/>
                  <a:pt x="375" y="20"/>
                  <a:pt x="375" y="20"/>
                </a:cubicBezTo>
                <a:cubicBezTo>
                  <a:pt x="375" y="20"/>
                  <a:pt x="375" y="19"/>
                  <a:pt x="375" y="18"/>
                </a:cubicBezTo>
                <a:cubicBezTo>
                  <a:pt x="375" y="18"/>
                  <a:pt x="375" y="18"/>
                  <a:pt x="375" y="18"/>
                </a:cubicBezTo>
                <a:cubicBezTo>
                  <a:pt x="375" y="10"/>
                  <a:pt x="371" y="4"/>
                  <a:pt x="365" y="2"/>
                </a:cubicBezTo>
                <a:cubicBezTo>
                  <a:pt x="364" y="1"/>
                  <a:pt x="364" y="1"/>
                  <a:pt x="363" y="1"/>
                </a:cubicBezTo>
                <a:cubicBezTo>
                  <a:pt x="363" y="1"/>
                  <a:pt x="363" y="1"/>
                  <a:pt x="363" y="1"/>
                </a:cubicBezTo>
                <a:cubicBezTo>
                  <a:pt x="363" y="1"/>
                  <a:pt x="363" y="1"/>
                  <a:pt x="362" y="1"/>
                </a:cubicBezTo>
                <a:cubicBezTo>
                  <a:pt x="360" y="0"/>
                  <a:pt x="358" y="0"/>
                  <a:pt x="355" y="0"/>
                </a:cubicBezTo>
                <a:cubicBezTo>
                  <a:pt x="351" y="0"/>
                  <a:pt x="351" y="0"/>
                  <a:pt x="351" y="0"/>
                </a:cubicBezTo>
                <a:cubicBezTo>
                  <a:pt x="316" y="0"/>
                  <a:pt x="316" y="0"/>
                  <a:pt x="316" y="0"/>
                </a:cubicBezTo>
                <a:cubicBezTo>
                  <a:pt x="279" y="0"/>
                  <a:pt x="279" y="0"/>
                  <a:pt x="279" y="0"/>
                </a:cubicBezTo>
                <a:cubicBezTo>
                  <a:pt x="275" y="0"/>
                  <a:pt x="275" y="0"/>
                  <a:pt x="275" y="0"/>
                </a:cubicBezTo>
                <a:cubicBezTo>
                  <a:pt x="263" y="0"/>
                  <a:pt x="255" y="7"/>
                  <a:pt x="255" y="18"/>
                </a:cubicBezTo>
                <a:close/>
                <a:moveTo>
                  <a:pt x="121" y="327"/>
                </a:moveTo>
                <a:cubicBezTo>
                  <a:pt x="121" y="316"/>
                  <a:pt x="113" y="309"/>
                  <a:pt x="101" y="309"/>
                </a:cubicBezTo>
                <a:cubicBezTo>
                  <a:pt x="97" y="309"/>
                  <a:pt x="97" y="309"/>
                  <a:pt x="97" y="309"/>
                </a:cubicBezTo>
                <a:cubicBezTo>
                  <a:pt x="36" y="309"/>
                  <a:pt x="36" y="309"/>
                  <a:pt x="36" y="309"/>
                </a:cubicBezTo>
                <a:cubicBezTo>
                  <a:pt x="36" y="286"/>
                  <a:pt x="36" y="286"/>
                  <a:pt x="36" y="286"/>
                </a:cubicBezTo>
                <a:cubicBezTo>
                  <a:pt x="36" y="249"/>
                  <a:pt x="36" y="249"/>
                  <a:pt x="36" y="249"/>
                </a:cubicBezTo>
                <a:cubicBezTo>
                  <a:pt x="36" y="245"/>
                  <a:pt x="36" y="245"/>
                  <a:pt x="36" y="245"/>
                </a:cubicBezTo>
                <a:cubicBezTo>
                  <a:pt x="36" y="233"/>
                  <a:pt x="29" y="225"/>
                  <a:pt x="18" y="225"/>
                </a:cubicBezTo>
                <a:cubicBezTo>
                  <a:pt x="7" y="225"/>
                  <a:pt x="0" y="233"/>
                  <a:pt x="0" y="245"/>
                </a:cubicBezTo>
                <a:cubicBezTo>
                  <a:pt x="0" y="249"/>
                  <a:pt x="0" y="249"/>
                  <a:pt x="0" y="249"/>
                </a:cubicBezTo>
                <a:cubicBezTo>
                  <a:pt x="0" y="321"/>
                  <a:pt x="0" y="321"/>
                  <a:pt x="0" y="321"/>
                </a:cubicBezTo>
                <a:cubicBezTo>
                  <a:pt x="0" y="325"/>
                  <a:pt x="0" y="325"/>
                  <a:pt x="0" y="325"/>
                </a:cubicBezTo>
                <a:cubicBezTo>
                  <a:pt x="0" y="325"/>
                  <a:pt x="0" y="326"/>
                  <a:pt x="0" y="327"/>
                </a:cubicBezTo>
                <a:cubicBezTo>
                  <a:pt x="0" y="327"/>
                  <a:pt x="0" y="327"/>
                  <a:pt x="0" y="327"/>
                </a:cubicBezTo>
                <a:cubicBezTo>
                  <a:pt x="0" y="335"/>
                  <a:pt x="4" y="341"/>
                  <a:pt x="11" y="344"/>
                </a:cubicBezTo>
                <a:cubicBezTo>
                  <a:pt x="11" y="344"/>
                  <a:pt x="12" y="344"/>
                  <a:pt x="12" y="344"/>
                </a:cubicBezTo>
                <a:cubicBezTo>
                  <a:pt x="12" y="344"/>
                  <a:pt x="12" y="344"/>
                  <a:pt x="12" y="344"/>
                </a:cubicBezTo>
                <a:cubicBezTo>
                  <a:pt x="13" y="344"/>
                  <a:pt x="13" y="344"/>
                  <a:pt x="13" y="344"/>
                </a:cubicBezTo>
                <a:cubicBezTo>
                  <a:pt x="15" y="345"/>
                  <a:pt x="18" y="345"/>
                  <a:pt x="21" y="345"/>
                </a:cubicBezTo>
                <a:cubicBezTo>
                  <a:pt x="25" y="345"/>
                  <a:pt x="25" y="345"/>
                  <a:pt x="25" y="345"/>
                </a:cubicBezTo>
                <a:cubicBezTo>
                  <a:pt x="60" y="345"/>
                  <a:pt x="60" y="345"/>
                  <a:pt x="60" y="345"/>
                </a:cubicBezTo>
                <a:cubicBezTo>
                  <a:pt x="97" y="345"/>
                  <a:pt x="97" y="345"/>
                  <a:pt x="97" y="345"/>
                </a:cubicBezTo>
                <a:cubicBezTo>
                  <a:pt x="101" y="345"/>
                  <a:pt x="101" y="345"/>
                  <a:pt x="101" y="345"/>
                </a:cubicBezTo>
                <a:cubicBezTo>
                  <a:pt x="113" y="345"/>
                  <a:pt x="121" y="338"/>
                  <a:pt x="121" y="327"/>
                </a:cubicBezTo>
                <a:close/>
                <a:moveTo>
                  <a:pt x="275" y="345"/>
                </a:moveTo>
                <a:cubicBezTo>
                  <a:pt x="279" y="345"/>
                  <a:pt x="279" y="345"/>
                  <a:pt x="279" y="345"/>
                </a:cubicBezTo>
                <a:cubicBezTo>
                  <a:pt x="316" y="345"/>
                  <a:pt x="316" y="345"/>
                  <a:pt x="316" y="345"/>
                </a:cubicBezTo>
                <a:cubicBezTo>
                  <a:pt x="351" y="345"/>
                  <a:pt x="351" y="345"/>
                  <a:pt x="351" y="345"/>
                </a:cubicBezTo>
                <a:cubicBezTo>
                  <a:pt x="355" y="345"/>
                  <a:pt x="355" y="345"/>
                  <a:pt x="355" y="345"/>
                </a:cubicBezTo>
                <a:cubicBezTo>
                  <a:pt x="358" y="345"/>
                  <a:pt x="360" y="345"/>
                  <a:pt x="362" y="344"/>
                </a:cubicBezTo>
                <a:cubicBezTo>
                  <a:pt x="363" y="344"/>
                  <a:pt x="363" y="344"/>
                  <a:pt x="363" y="344"/>
                </a:cubicBezTo>
                <a:cubicBezTo>
                  <a:pt x="363" y="344"/>
                  <a:pt x="363" y="344"/>
                  <a:pt x="363" y="344"/>
                </a:cubicBezTo>
                <a:cubicBezTo>
                  <a:pt x="364" y="344"/>
                  <a:pt x="364" y="344"/>
                  <a:pt x="365" y="344"/>
                </a:cubicBezTo>
                <a:cubicBezTo>
                  <a:pt x="371" y="341"/>
                  <a:pt x="375" y="335"/>
                  <a:pt x="375" y="327"/>
                </a:cubicBezTo>
                <a:cubicBezTo>
                  <a:pt x="375" y="327"/>
                  <a:pt x="375" y="327"/>
                  <a:pt x="375" y="327"/>
                </a:cubicBezTo>
                <a:cubicBezTo>
                  <a:pt x="375" y="326"/>
                  <a:pt x="375" y="325"/>
                  <a:pt x="375" y="325"/>
                </a:cubicBezTo>
                <a:cubicBezTo>
                  <a:pt x="375" y="321"/>
                  <a:pt x="375" y="321"/>
                  <a:pt x="375" y="321"/>
                </a:cubicBezTo>
                <a:cubicBezTo>
                  <a:pt x="375" y="249"/>
                  <a:pt x="375" y="249"/>
                  <a:pt x="375" y="249"/>
                </a:cubicBezTo>
                <a:cubicBezTo>
                  <a:pt x="375" y="245"/>
                  <a:pt x="375" y="245"/>
                  <a:pt x="375" y="245"/>
                </a:cubicBezTo>
                <a:cubicBezTo>
                  <a:pt x="375" y="233"/>
                  <a:pt x="368" y="225"/>
                  <a:pt x="357" y="225"/>
                </a:cubicBezTo>
                <a:cubicBezTo>
                  <a:pt x="346" y="225"/>
                  <a:pt x="339" y="233"/>
                  <a:pt x="339" y="245"/>
                </a:cubicBezTo>
                <a:cubicBezTo>
                  <a:pt x="339" y="249"/>
                  <a:pt x="339" y="249"/>
                  <a:pt x="339" y="249"/>
                </a:cubicBezTo>
                <a:cubicBezTo>
                  <a:pt x="339" y="286"/>
                  <a:pt x="339" y="286"/>
                  <a:pt x="339" y="286"/>
                </a:cubicBezTo>
                <a:cubicBezTo>
                  <a:pt x="339" y="309"/>
                  <a:pt x="339" y="309"/>
                  <a:pt x="339" y="309"/>
                </a:cubicBezTo>
                <a:cubicBezTo>
                  <a:pt x="279" y="309"/>
                  <a:pt x="279" y="309"/>
                  <a:pt x="279" y="309"/>
                </a:cubicBezTo>
                <a:cubicBezTo>
                  <a:pt x="275" y="309"/>
                  <a:pt x="275" y="309"/>
                  <a:pt x="275" y="309"/>
                </a:cubicBezTo>
                <a:cubicBezTo>
                  <a:pt x="263" y="309"/>
                  <a:pt x="255" y="316"/>
                  <a:pt x="255" y="327"/>
                </a:cubicBezTo>
                <a:cubicBezTo>
                  <a:pt x="255" y="338"/>
                  <a:pt x="263" y="345"/>
                  <a:pt x="275" y="345"/>
                </a:cubicBezTo>
                <a:close/>
                <a:moveTo>
                  <a:pt x="276" y="217"/>
                </a:moveTo>
                <a:cubicBezTo>
                  <a:pt x="251" y="266"/>
                  <a:pt x="190" y="285"/>
                  <a:pt x="141" y="260"/>
                </a:cubicBezTo>
                <a:cubicBezTo>
                  <a:pt x="92" y="235"/>
                  <a:pt x="73" y="175"/>
                  <a:pt x="98" y="126"/>
                </a:cubicBezTo>
                <a:cubicBezTo>
                  <a:pt x="124" y="76"/>
                  <a:pt x="183" y="58"/>
                  <a:pt x="232" y="83"/>
                </a:cubicBezTo>
                <a:cubicBezTo>
                  <a:pt x="281" y="108"/>
                  <a:pt x="302" y="167"/>
                  <a:pt x="276" y="217"/>
                </a:cubicBezTo>
                <a:close/>
                <a:moveTo>
                  <a:pt x="218" y="111"/>
                </a:moveTo>
                <a:cubicBezTo>
                  <a:pt x="184" y="94"/>
                  <a:pt x="144" y="106"/>
                  <a:pt x="127" y="140"/>
                </a:cubicBezTo>
                <a:cubicBezTo>
                  <a:pt x="110" y="174"/>
                  <a:pt x="123" y="214"/>
                  <a:pt x="156" y="231"/>
                </a:cubicBezTo>
                <a:cubicBezTo>
                  <a:pt x="189" y="249"/>
                  <a:pt x="230" y="236"/>
                  <a:pt x="248" y="202"/>
                </a:cubicBezTo>
                <a:cubicBezTo>
                  <a:pt x="265" y="168"/>
                  <a:pt x="251" y="128"/>
                  <a:pt x="218" y="111"/>
                </a:cubicBezTo>
                <a:close/>
                <a:moveTo>
                  <a:pt x="201" y="144"/>
                </a:moveTo>
                <a:cubicBezTo>
                  <a:pt x="186" y="136"/>
                  <a:pt x="168" y="142"/>
                  <a:pt x="160" y="157"/>
                </a:cubicBezTo>
                <a:cubicBezTo>
                  <a:pt x="152" y="173"/>
                  <a:pt x="158" y="191"/>
                  <a:pt x="173" y="199"/>
                </a:cubicBezTo>
                <a:cubicBezTo>
                  <a:pt x="188" y="207"/>
                  <a:pt x="207" y="201"/>
                  <a:pt x="215" y="186"/>
                </a:cubicBezTo>
                <a:cubicBezTo>
                  <a:pt x="223" y="170"/>
                  <a:pt x="216" y="152"/>
                  <a:pt x="201" y="14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41" name="Freeform 273">
            <a:extLst>
              <a:ext uri="{FF2B5EF4-FFF2-40B4-BE49-F238E27FC236}">
                <a16:creationId xmlns:a16="http://schemas.microsoft.com/office/drawing/2014/main" id="{59A28113-CC90-714A-ACE5-AB230FF5C6AB}"/>
              </a:ext>
            </a:extLst>
          </p:cNvPr>
          <p:cNvSpPr>
            <a:spLocks noEditPoints="1"/>
          </p:cNvSpPr>
          <p:nvPr/>
        </p:nvSpPr>
        <p:spPr bwMode="auto">
          <a:xfrm>
            <a:off x="7575688" y="2724849"/>
            <a:ext cx="283464" cy="283464"/>
          </a:xfrm>
          <a:custGeom>
            <a:avLst/>
            <a:gdLst>
              <a:gd name="T0" fmla="*/ 40 w 788"/>
              <a:gd name="T1" fmla="*/ 653 h 653"/>
              <a:gd name="T2" fmla="*/ 0 w 788"/>
              <a:gd name="T3" fmla="*/ 40 h 653"/>
              <a:gd name="T4" fmla="*/ 748 w 788"/>
              <a:gd name="T5" fmla="*/ 0 h 653"/>
              <a:gd name="T6" fmla="*/ 788 w 788"/>
              <a:gd name="T7" fmla="*/ 613 h 653"/>
              <a:gd name="T8" fmla="*/ 40 w 788"/>
              <a:gd name="T9" fmla="*/ 26 h 653"/>
              <a:gd name="T10" fmla="*/ 27 w 788"/>
              <a:gd name="T11" fmla="*/ 613 h 653"/>
              <a:gd name="T12" fmla="*/ 748 w 788"/>
              <a:gd name="T13" fmla="*/ 627 h 653"/>
              <a:gd name="T14" fmla="*/ 762 w 788"/>
              <a:gd name="T15" fmla="*/ 40 h 653"/>
              <a:gd name="T16" fmla="*/ 40 w 788"/>
              <a:gd name="T17" fmla="*/ 26 h 653"/>
              <a:gd name="T18" fmla="*/ 81 w 788"/>
              <a:gd name="T19" fmla="*/ 67 h 653"/>
              <a:gd name="T20" fmla="*/ 332 w 788"/>
              <a:gd name="T21" fmla="*/ 104 h 653"/>
              <a:gd name="T22" fmla="*/ 332 w 788"/>
              <a:gd name="T23" fmla="*/ 421 h 653"/>
              <a:gd name="T24" fmla="*/ 81 w 788"/>
              <a:gd name="T25" fmla="*/ 457 h 653"/>
              <a:gd name="T26" fmla="*/ 332 w 788"/>
              <a:gd name="T27" fmla="*/ 421 h 653"/>
              <a:gd name="T28" fmla="*/ 81 w 788"/>
              <a:gd name="T29" fmla="*/ 547 h 653"/>
              <a:gd name="T30" fmla="*/ 332 w 788"/>
              <a:gd name="T31" fmla="*/ 584 h 653"/>
              <a:gd name="T32" fmla="*/ 332 w 788"/>
              <a:gd name="T33" fmla="*/ 484 h 653"/>
              <a:gd name="T34" fmla="*/ 81 w 788"/>
              <a:gd name="T35" fmla="*/ 520 h 653"/>
              <a:gd name="T36" fmla="*/ 332 w 788"/>
              <a:gd name="T37" fmla="*/ 484 h 653"/>
              <a:gd name="T38" fmla="*/ 424 w 788"/>
              <a:gd name="T39" fmla="*/ 289 h 653"/>
              <a:gd name="T40" fmla="*/ 490 w 788"/>
              <a:gd name="T41" fmla="*/ 386 h 653"/>
              <a:gd name="T42" fmla="*/ 676 w 788"/>
              <a:gd name="T43" fmla="*/ 146 h 653"/>
              <a:gd name="T44" fmla="*/ 610 w 788"/>
              <a:gd name="T45" fmla="*/ 386 h 653"/>
              <a:gd name="T46" fmla="*/ 676 w 788"/>
              <a:gd name="T47" fmla="*/ 146 h 653"/>
              <a:gd name="T48" fmla="*/ 517 w 788"/>
              <a:gd name="T49" fmla="*/ 208 h 653"/>
              <a:gd name="T50" fmla="*/ 583 w 788"/>
              <a:gd name="T51" fmla="*/ 386 h 653"/>
              <a:gd name="T52" fmla="*/ 654 w 788"/>
              <a:gd name="T53" fmla="*/ 449 h 653"/>
              <a:gd name="T54" fmla="*/ 636 w 788"/>
              <a:gd name="T55" fmla="*/ 481 h 653"/>
              <a:gd name="T56" fmla="*/ 571 w 788"/>
              <a:gd name="T57" fmla="*/ 518 h 653"/>
              <a:gd name="T58" fmla="*/ 514 w 788"/>
              <a:gd name="T59" fmla="*/ 495 h 653"/>
              <a:gd name="T60" fmla="*/ 495 w 788"/>
              <a:gd name="T61" fmla="*/ 464 h 653"/>
              <a:gd name="T62" fmla="*/ 476 w 788"/>
              <a:gd name="T63" fmla="*/ 494 h 653"/>
              <a:gd name="T64" fmla="*/ 432 w 788"/>
              <a:gd name="T65" fmla="*/ 529 h 653"/>
              <a:gd name="T66" fmla="*/ 495 w 788"/>
              <a:gd name="T67" fmla="*/ 506 h 653"/>
              <a:gd name="T68" fmla="*/ 552 w 788"/>
              <a:gd name="T69" fmla="*/ 529 h 653"/>
              <a:gd name="T70" fmla="*/ 571 w 788"/>
              <a:gd name="T71" fmla="*/ 560 h 653"/>
              <a:gd name="T72" fmla="*/ 589 w 788"/>
              <a:gd name="T73" fmla="*/ 528 h 653"/>
              <a:gd name="T74" fmla="*/ 654 w 788"/>
              <a:gd name="T75" fmla="*/ 491 h 653"/>
              <a:gd name="T76" fmla="*/ 654 w 788"/>
              <a:gd name="T77" fmla="*/ 449 h 653"/>
              <a:gd name="T78" fmla="*/ 256 w 788"/>
              <a:gd name="T79" fmla="*/ 236 h 653"/>
              <a:gd name="T80" fmla="*/ 258 w 788"/>
              <a:gd name="T81" fmla="*/ 242 h 653"/>
              <a:gd name="T82" fmla="*/ 329 w 788"/>
              <a:gd name="T83" fmla="*/ 257 h 653"/>
              <a:gd name="T84" fmla="*/ 326 w 788"/>
              <a:gd name="T85" fmla="*/ 232 h 653"/>
              <a:gd name="T86" fmla="*/ 284 w 788"/>
              <a:gd name="T87" fmla="*/ 167 h 653"/>
              <a:gd name="T88" fmla="*/ 256 w 788"/>
              <a:gd name="T89" fmla="*/ 236 h 653"/>
              <a:gd name="T90" fmla="*/ 259 w 788"/>
              <a:gd name="T91" fmla="*/ 282 h 653"/>
              <a:gd name="T92" fmla="*/ 256 w 788"/>
              <a:gd name="T93" fmla="*/ 288 h 653"/>
              <a:gd name="T94" fmla="*/ 206 w 788"/>
              <a:gd name="T95" fmla="*/ 318 h 653"/>
              <a:gd name="T96" fmla="*/ 206 w 788"/>
              <a:gd name="T97" fmla="*/ 206 h 653"/>
              <a:gd name="T98" fmla="*/ 279 w 788"/>
              <a:gd name="T99" fmla="*/ 163 h 653"/>
              <a:gd name="T100" fmla="*/ 83 w 788"/>
              <a:gd name="T101" fmla="*/ 262 h 653"/>
              <a:gd name="T102" fmla="*/ 325 w 788"/>
              <a:gd name="T103" fmla="*/ 294 h 653"/>
              <a:gd name="T104" fmla="*/ 326 w 788"/>
              <a:gd name="T105" fmla="*/ 289 h 653"/>
              <a:gd name="T106" fmla="*/ 329 w 788"/>
              <a:gd name="T107" fmla="*/ 263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88" h="653">
                <a:moveTo>
                  <a:pt x="748" y="653"/>
                </a:moveTo>
                <a:cubicBezTo>
                  <a:pt x="40" y="653"/>
                  <a:pt x="40" y="653"/>
                  <a:pt x="40" y="653"/>
                </a:cubicBezTo>
                <a:cubicBezTo>
                  <a:pt x="18" y="653"/>
                  <a:pt x="0" y="636"/>
                  <a:pt x="0" y="613"/>
                </a:cubicBezTo>
                <a:cubicBezTo>
                  <a:pt x="0" y="40"/>
                  <a:pt x="0" y="40"/>
                  <a:pt x="0" y="40"/>
                </a:cubicBezTo>
                <a:cubicBezTo>
                  <a:pt x="0" y="18"/>
                  <a:pt x="18" y="0"/>
                  <a:pt x="40" y="0"/>
                </a:cubicBezTo>
                <a:cubicBezTo>
                  <a:pt x="748" y="0"/>
                  <a:pt x="748" y="0"/>
                  <a:pt x="748" y="0"/>
                </a:cubicBezTo>
                <a:cubicBezTo>
                  <a:pt x="771" y="0"/>
                  <a:pt x="788" y="18"/>
                  <a:pt x="788" y="40"/>
                </a:cubicBezTo>
                <a:cubicBezTo>
                  <a:pt x="788" y="613"/>
                  <a:pt x="788" y="613"/>
                  <a:pt x="788" y="613"/>
                </a:cubicBezTo>
                <a:cubicBezTo>
                  <a:pt x="788" y="636"/>
                  <a:pt x="771" y="653"/>
                  <a:pt x="748" y="653"/>
                </a:cubicBezTo>
                <a:close/>
                <a:moveTo>
                  <a:pt x="40" y="26"/>
                </a:moveTo>
                <a:cubicBezTo>
                  <a:pt x="33" y="26"/>
                  <a:pt x="27" y="32"/>
                  <a:pt x="27" y="40"/>
                </a:cubicBezTo>
                <a:cubicBezTo>
                  <a:pt x="27" y="613"/>
                  <a:pt x="27" y="613"/>
                  <a:pt x="27" y="613"/>
                </a:cubicBezTo>
                <a:cubicBezTo>
                  <a:pt x="27" y="621"/>
                  <a:pt x="33" y="627"/>
                  <a:pt x="40" y="627"/>
                </a:cubicBezTo>
                <a:cubicBezTo>
                  <a:pt x="748" y="627"/>
                  <a:pt x="748" y="627"/>
                  <a:pt x="748" y="627"/>
                </a:cubicBezTo>
                <a:cubicBezTo>
                  <a:pt x="756" y="627"/>
                  <a:pt x="762" y="621"/>
                  <a:pt x="762" y="613"/>
                </a:cubicBezTo>
                <a:cubicBezTo>
                  <a:pt x="762" y="40"/>
                  <a:pt x="762" y="40"/>
                  <a:pt x="762" y="40"/>
                </a:cubicBezTo>
                <a:cubicBezTo>
                  <a:pt x="762" y="32"/>
                  <a:pt x="756" y="26"/>
                  <a:pt x="748" y="26"/>
                </a:cubicBezTo>
                <a:lnTo>
                  <a:pt x="40" y="26"/>
                </a:lnTo>
                <a:close/>
                <a:moveTo>
                  <a:pt x="332" y="67"/>
                </a:moveTo>
                <a:cubicBezTo>
                  <a:pt x="81" y="67"/>
                  <a:pt x="81" y="67"/>
                  <a:pt x="81" y="67"/>
                </a:cubicBezTo>
                <a:cubicBezTo>
                  <a:pt x="81" y="104"/>
                  <a:pt x="81" y="104"/>
                  <a:pt x="81" y="104"/>
                </a:cubicBezTo>
                <a:cubicBezTo>
                  <a:pt x="332" y="104"/>
                  <a:pt x="332" y="104"/>
                  <a:pt x="332" y="104"/>
                </a:cubicBezTo>
                <a:lnTo>
                  <a:pt x="332" y="67"/>
                </a:lnTo>
                <a:close/>
                <a:moveTo>
                  <a:pt x="332" y="421"/>
                </a:moveTo>
                <a:cubicBezTo>
                  <a:pt x="81" y="421"/>
                  <a:pt x="81" y="421"/>
                  <a:pt x="81" y="421"/>
                </a:cubicBezTo>
                <a:cubicBezTo>
                  <a:pt x="81" y="457"/>
                  <a:pt x="81" y="457"/>
                  <a:pt x="81" y="457"/>
                </a:cubicBezTo>
                <a:cubicBezTo>
                  <a:pt x="332" y="457"/>
                  <a:pt x="332" y="457"/>
                  <a:pt x="332" y="457"/>
                </a:cubicBezTo>
                <a:lnTo>
                  <a:pt x="332" y="421"/>
                </a:lnTo>
                <a:close/>
                <a:moveTo>
                  <a:pt x="332" y="547"/>
                </a:moveTo>
                <a:cubicBezTo>
                  <a:pt x="81" y="547"/>
                  <a:pt x="81" y="547"/>
                  <a:pt x="81" y="547"/>
                </a:cubicBezTo>
                <a:cubicBezTo>
                  <a:pt x="81" y="584"/>
                  <a:pt x="81" y="584"/>
                  <a:pt x="81" y="584"/>
                </a:cubicBezTo>
                <a:cubicBezTo>
                  <a:pt x="332" y="584"/>
                  <a:pt x="332" y="584"/>
                  <a:pt x="332" y="584"/>
                </a:cubicBezTo>
                <a:lnTo>
                  <a:pt x="332" y="547"/>
                </a:lnTo>
                <a:close/>
                <a:moveTo>
                  <a:pt x="332" y="484"/>
                </a:moveTo>
                <a:cubicBezTo>
                  <a:pt x="81" y="484"/>
                  <a:pt x="81" y="484"/>
                  <a:pt x="81" y="484"/>
                </a:cubicBezTo>
                <a:cubicBezTo>
                  <a:pt x="81" y="520"/>
                  <a:pt x="81" y="520"/>
                  <a:pt x="81" y="520"/>
                </a:cubicBezTo>
                <a:cubicBezTo>
                  <a:pt x="332" y="520"/>
                  <a:pt x="332" y="520"/>
                  <a:pt x="332" y="520"/>
                </a:cubicBezTo>
                <a:lnTo>
                  <a:pt x="332" y="484"/>
                </a:lnTo>
                <a:close/>
                <a:moveTo>
                  <a:pt x="490" y="289"/>
                </a:moveTo>
                <a:cubicBezTo>
                  <a:pt x="424" y="289"/>
                  <a:pt x="424" y="289"/>
                  <a:pt x="424" y="289"/>
                </a:cubicBezTo>
                <a:cubicBezTo>
                  <a:pt x="424" y="386"/>
                  <a:pt x="424" y="386"/>
                  <a:pt x="424" y="386"/>
                </a:cubicBezTo>
                <a:cubicBezTo>
                  <a:pt x="490" y="386"/>
                  <a:pt x="490" y="386"/>
                  <a:pt x="490" y="386"/>
                </a:cubicBezTo>
                <a:lnTo>
                  <a:pt x="490" y="289"/>
                </a:lnTo>
                <a:close/>
                <a:moveTo>
                  <a:pt x="676" y="146"/>
                </a:moveTo>
                <a:cubicBezTo>
                  <a:pt x="610" y="146"/>
                  <a:pt x="610" y="146"/>
                  <a:pt x="610" y="146"/>
                </a:cubicBezTo>
                <a:cubicBezTo>
                  <a:pt x="610" y="386"/>
                  <a:pt x="610" y="386"/>
                  <a:pt x="610" y="386"/>
                </a:cubicBezTo>
                <a:cubicBezTo>
                  <a:pt x="676" y="386"/>
                  <a:pt x="676" y="386"/>
                  <a:pt x="676" y="386"/>
                </a:cubicBezTo>
                <a:lnTo>
                  <a:pt x="676" y="146"/>
                </a:lnTo>
                <a:close/>
                <a:moveTo>
                  <a:pt x="583" y="208"/>
                </a:moveTo>
                <a:cubicBezTo>
                  <a:pt x="517" y="208"/>
                  <a:pt x="517" y="208"/>
                  <a:pt x="517" y="208"/>
                </a:cubicBezTo>
                <a:cubicBezTo>
                  <a:pt x="517" y="386"/>
                  <a:pt x="517" y="386"/>
                  <a:pt x="517" y="386"/>
                </a:cubicBezTo>
                <a:cubicBezTo>
                  <a:pt x="583" y="386"/>
                  <a:pt x="583" y="386"/>
                  <a:pt x="583" y="386"/>
                </a:cubicBezTo>
                <a:lnTo>
                  <a:pt x="583" y="208"/>
                </a:lnTo>
                <a:close/>
                <a:moveTo>
                  <a:pt x="654" y="449"/>
                </a:moveTo>
                <a:cubicBezTo>
                  <a:pt x="642" y="449"/>
                  <a:pt x="633" y="458"/>
                  <a:pt x="633" y="470"/>
                </a:cubicBezTo>
                <a:cubicBezTo>
                  <a:pt x="633" y="474"/>
                  <a:pt x="634" y="478"/>
                  <a:pt x="636" y="481"/>
                </a:cubicBezTo>
                <a:cubicBezTo>
                  <a:pt x="585" y="523"/>
                  <a:pt x="585" y="523"/>
                  <a:pt x="585" y="523"/>
                </a:cubicBezTo>
                <a:cubicBezTo>
                  <a:pt x="581" y="520"/>
                  <a:pt x="576" y="518"/>
                  <a:pt x="571" y="518"/>
                </a:cubicBezTo>
                <a:cubicBezTo>
                  <a:pt x="565" y="518"/>
                  <a:pt x="560" y="520"/>
                  <a:pt x="556" y="524"/>
                </a:cubicBezTo>
                <a:cubicBezTo>
                  <a:pt x="514" y="495"/>
                  <a:pt x="514" y="495"/>
                  <a:pt x="514" y="495"/>
                </a:cubicBezTo>
                <a:cubicBezTo>
                  <a:pt x="515" y="492"/>
                  <a:pt x="516" y="489"/>
                  <a:pt x="516" y="485"/>
                </a:cubicBezTo>
                <a:cubicBezTo>
                  <a:pt x="516" y="474"/>
                  <a:pt x="507" y="464"/>
                  <a:pt x="495" y="464"/>
                </a:cubicBezTo>
                <a:cubicBezTo>
                  <a:pt x="484" y="464"/>
                  <a:pt x="474" y="474"/>
                  <a:pt x="474" y="485"/>
                </a:cubicBezTo>
                <a:cubicBezTo>
                  <a:pt x="474" y="488"/>
                  <a:pt x="475" y="491"/>
                  <a:pt x="476" y="494"/>
                </a:cubicBezTo>
                <a:cubicBezTo>
                  <a:pt x="429" y="523"/>
                  <a:pt x="429" y="523"/>
                  <a:pt x="429" y="523"/>
                </a:cubicBezTo>
                <a:cubicBezTo>
                  <a:pt x="432" y="529"/>
                  <a:pt x="432" y="529"/>
                  <a:pt x="432" y="529"/>
                </a:cubicBezTo>
                <a:cubicBezTo>
                  <a:pt x="479" y="499"/>
                  <a:pt x="479" y="499"/>
                  <a:pt x="479" y="499"/>
                </a:cubicBezTo>
                <a:cubicBezTo>
                  <a:pt x="483" y="504"/>
                  <a:pt x="489" y="506"/>
                  <a:pt x="495" y="506"/>
                </a:cubicBezTo>
                <a:cubicBezTo>
                  <a:pt x="501" y="506"/>
                  <a:pt x="506" y="504"/>
                  <a:pt x="510" y="500"/>
                </a:cubicBezTo>
                <a:cubicBezTo>
                  <a:pt x="552" y="529"/>
                  <a:pt x="552" y="529"/>
                  <a:pt x="552" y="529"/>
                </a:cubicBezTo>
                <a:cubicBezTo>
                  <a:pt x="551" y="532"/>
                  <a:pt x="550" y="535"/>
                  <a:pt x="550" y="539"/>
                </a:cubicBezTo>
                <a:cubicBezTo>
                  <a:pt x="550" y="550"/>
                  <a:pt x="559" y="560"/>
                  <a:pt x="571" y="560"/>
                </a:cubicBezTo>
                <a:cubicBezTo>
                  <a:pt x="583" y="560"/>
                  <a:pt x="592" y="550"/>
                  <a:pt x="592" y="539"/>
                </a:cubicBezTo>
                <a:cubicBezTo>
                  <a:pt x="592" y="535"/>
                  <a:pt x="591" y="531"/>
                  <a:pt x="589" y="528"/>
                </a:cubicBezTo>
                <a:cubicBezTo>
                  <a:pt x="640" y="486"/>
                  <a:pt x="640" y="486"/>
                  <a:pt x="640" y="486"/>
                </a:cubicBezTo>
                <a:cubicBezTo>
                  <a:pt x="644" y="489"/>
                  <a:pt x="649" y="491"/>
                  <a:pt x="654" y="491"/>
                </a:cubicBezTo>
                <a:cubicBezTo>
                  <a:pt x="665" y="491"/>
                  <a:pt x="675" y="482"/>
                  <a:pt x="675" y="470"/>
                </a:cubicBezTo>
                <a:cubicBezTo>
                  <a:pt x="675" y="458"/>
                  <a:pt x="665" y="449"/>
                  <a:pt x="654" y="449"/>
                </a:cubicBezTo>
                <a:close/>
                <a:moveTo>
                  <a:pt x="256" y="236"/>
                </a:moveTo>
                <a:cubicBezTo>
                  <a:pt x="256" y="236"/>
                  <a:pt x="256" y="236"/>
                  <a:pt x="256" y="236"/>
                </a:cubicBezTo>
                <a:cubicBezTo>
                  <a:pt x="256" y="238"/>
                  <a:pt x="257" y="240"/>
                  <a:pt x="258" y="241"/>
                </a:cubicBezTo>
                <a:cubicBezTo>
                  <a:pt x="258" y="242"/>
                  <a:pt x="258" y="242"/>
                  <a:pt x="258" y="242"/>
                </a:cubicBezTo>
                <a:cubicBezTo>
                  <a:pt x="260" y="247"/>
                  <a:pt x="262" y="252"/>
                  <a:pt x="262" y="257"/>
                </a:cubicBezTo>
                <a:cubicBezTo>
                  <a:pt x="329" y="257"/>
                  <a:pt x="329" y="257"/>
                  <a:pt x="329" y="257"/>
                </a:cubicBezTo>
                <a:cubicBezTo>
                  <a:pt x="329" y="249"/>
                  <a:pt x="328" y="241"/>
                  <a:pt x="326" y="234"/>
                </a:cubicBezTo>
                <a:cubicBezTo>
                  <a:pt x="326" y="233"/>
                  <a:pt x="326" y="233"/>
                  <a:pt x="326" y="232"/>
                </a:cubicBezTo>
                <a:cubicBezTo>
                  <a:pt x="325" y="230"/>
                  <a:pt x="324" y="228"/>
                  <a:pt x="323" y="225"/>
                </a:cubicBezTo>
                <a:cubicBezTo>
                  <a:pt x="316" y="202"/>
                  <a:pt x="303" y="182"/>
                  <a:pt x="284" y="167"/>
                </a:cubicBezTo>
                <a:cubicBezTo>
                  <a:pt x="243" y="220"/>
                  <a:pt x="243" y="220"/>
                  <a:pt x="243" y="220"/>
                </a:cubicBezTo>
                <a:cubicBezTo>
                  <a:pt x="248" y="225"/>
                  <a:pt x="252" y="230"/>
                  <a:pt x="256" y="236"/>
                </a:cubicBezTo>
                <a:close/>
                <a:moveTo>
                  <a:pt x="262" y="263"/>
                </a:moveTo>
                <a:cubicBezTo>
                  <a:pt x="262" y="270"/>
                  <a:pt x="261" y="276"/>
                  <a:pt x="259" y="282"/>
                </a:cubicBezTo>
                <a:cubicBezTo>
                  <a:pt x="259" y="282"/>
                  <a:pt x="258" y="282"/>
                  <a:pt x="258" y="283"/>
                </a:cubicBezTo>
                <a:cubicBezTo>
                  <a:pt x="258" y="285"/>
                  <a:pt x="257" y="287"/>
                  <a:pt x="256" y="288"/>
                </a:cubicBezTo>
                <a:cubicBezTo>
                  <a:pt x="256" y="288"/>
                  <a:pt x="256" y="288"/>
                  <a:pt x="256" y="288"/>
                </a:cubicBezTo>
                <a:cubicBezTo>
                  <a:pt x="246" y="306"/>
                  <a:pt x="228" y="318"/>
                  <a:pt x="206" y="318"/>
                </a:cubicBezTo>
                <a:cubicBezTo>
                  <a:pt x="175" y="318"/>
                  <a:pt x="150" y="293"/>
                  <a:pt x="150" y="262"/>
                </a:cubicBezTo>
                <a:cubicBezTo>
                  <a:pt x="150" y="231"/>
                  <a:pt x="175" y="206"/>
                  <a:pt x="206" y="206"/>
                </a:cubicBezTo>
                <a:cubicBezTo>
                  <a:pt x="218" y="206"/>
                  <a:pt x="229" y="210"/>
                  <a:pt x="238" y="216"/>
                </a:cubicBezTo>
                <a:cubicBezTo>
                  <a:pt x="279" y="163"/>
                  <a:pt x="279" y="163"/>
                  <a:pt x="279" y="163"/>
                </a:cubicBezTo>
                <a:cubicBezTo>
                  <a:pt x="259" y="148"/>
                  <a:pt x="233" y="139"/>
                  <a:pt x="206" y="139"/>
                </a:cubicBezTo>
                <a:cubicBezTo>
                  <a:pt x="138" y="139"/>
                  <a:pt x="83" y="194"/>
                  <a:pt x="83" y="262"/>
                </a:cubicBezTo>
                <a:cubicBezTo>
                  <a:pt x="83" y="330"/>
                  <a:pt x="138" y="385"/>
                  <a:pt x="206" y="385"/>
                </a:cubicBezTo>
                <a:cubicBezTo>
                  <a:pt x="263" y="385"/>
                  <a:pt x="311" y="347"/>
                  <a:pt x="325" y="294"/>
                </a:cubicBezTo>
                <a:cubicBezTo>
                  <a:pt x="325" y="294"/>
                  <a:pt x="325" y="294"/>
                  <a:pt x="325" y="294"/>
                </a:cubicBezTo>
                <a:cubicBezTo>
                  <a:pt x="325" y="293"/>
                  <a:pt x="326" y="291"/>
                  <a:pt x="326" y="289"/>
                </a:cubicBezTo>
                <a:cubicBezTo>
                  <a:pt x="326" y="289"/>
                  <a:pt x="326" y="289"/>
                  <a:pt x="326" y="289"/>
                </a:cubicBezTo>
                <a:cubicBezTo>
                  <a:pt x="328" y="281"/>
                  <a:pt x="329" y="272"/>
                  <a:pt x="329" y="263"/>
                </a:cubicBezTo>
                <a:lnTo>
                  <a:pt x="262" y="26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algn="ctr"/>
            <a:endParaRPr lang="en-US"/>
          </a:p>
        </p:txBody>
      </p:sp>
      <p:grpSp>
        <p:nvGrpSpPr>
          <p:cNvPr id="142" name="Group 141">
            <a:extLst>
              <a:ext uri="{FF2B5EF4-FFF2-40B4-BE49-F238E27FC236}">
                <a16:creationId xmlns:a16="http://schemas.microsoft.com/office/drawing/2014/main" id="{28E3322E-D296-4449-B48F-152760738920}"/>
              </a:ext>
            </a:extLst>
          </p:cNvPr>
          <p:cNvGrpSpPr/>
          <p:nvPr/>
        </p:nvGrpSpPr>
        <p:grpSpPr>
          <a:xfrm>
            <a:off x="5781639" y="3473958"/>
            <a:ext cx="640080" cy="640080"/>
            <a:chOff x="1944688" y="622300"/>
            <a:chExt cx="990600" cy="804863"/>
          </a:xfrm>
          <a:solidFill>
            <a:schemeClr val="accent2"/>
          </a:solidFill>
        </p:grpSpPr>
        <p:sp>
          <p:nvSpPr>
            <p:cNvPr id="143" name="Freeform 9">
              <a:extLst>
                <a:ext uri="{FF2B5EF4-FFF2-40B4-BE49-F238E27FC236}">
                  <a16:creationId xmlns:a16="http://schemas.microsoft.com/office/drawing/2014/main" id="{E64A1D6F-EFA3-EB45-9415-758A07293655}"/>
                </a:ext>
              </a:extLst>
            </p:cNvPr>
            <p:cNvSpPr>
              <a:spLocks noEditPoints="1"/>
            </p:cNvSpPr>
            <p:nvPr/>
          </p:nvSpPr>
          <p:spPr bwMode="auto">
            <a:xfrm>
              <a:off x="2333625" y="763588"/>
              <a:ext cx="211138" cy="247650"/>
            </a:xfrm>
            <a:custGeom>
              <a:avLst/>
              <a:gdLst>
                <a:gd name="T0" fmla="*/ 37 w 213"/>
                <a:gd name="T1" fmla="*/ 224 h 250"/>
                <a:gd name="T2" fmla="*/ 61 w 213"/>
                <a:gd name="T3" fmla="*/ 250 h 250"/>
                <a:gd name="T4" fmla="*/ 152 w 213"/>
                <a:gd name="T5" fmla="*/ 250 h 250"/>
                <a:gd name="T6" fmla="*/ 176 w 213"/>
                <a:gd name="T7" fmla="*/ 224 h 250"/>
                <a:gd name="T8" fmla="*/ 182 w 213"/>
                <a:gd name="T9" fmla="*/ 181 h 250"/>
                <a:gd name="T10" fmla="*/ 213 w 213"/>
                <a:gd name="T11" fmla="*/ 106 h 250"/>
                <a:gd name="T12" fmla="*/ 107 w 213"/>
                <a:gd name="T13" fmla="*/ 0 h 250"/>
                <a:gd name="T14" fmla="*/ 0 w 213"/>
                <a:gd name="T15" fmla="*/ 106 h 250"/>
                <a:gd name="T16" fmla="*/ 31 w 213"/>
                <a:gd name="T17" fmla="*/ 181 h 250"/>
                <a:gd name="T18" fmla="*/ 37 w 213"/>
                <a:gd name="T19" fmla="*/ 224 h 250"/>
                <a:gd name="T20" fmla="*/ 150 w 213"/>
                <a:gd name="T21" fmla="*/ 101 h 250"/>
                <a:gd name="T22" fmla="*/ 181 w 213"/>
                <a:gd name="T23" fmla="*/ 132 h 250"/>
                <a:gd name="T24" fmla="*/ 150 w 213"/>
                <a:gd name="T25" fmla="*/ 163 h 250"/>
                <a:gd name="T26" fmla="*/ 119 w 213"/>
                <a:gd name="T27" fmla="*/ 132 h 250"/>
                <a:gd name="T28" fmla="*/ 150 w 213"/>
                <a:gd name="T29" fmla="*/ 101 h 250"/>
                <a:gd name="T30" fmla="*/ 63 w 213"/>
                <a:gd name="T31" fmla="*/ 101 h 250"/>
                <a:gd name="T32" fmla="*/ 94 w 213"/>
                <a:gd name="T33" fmla="*/ 132 h 250"/>
                <a:gd name="T34" fmla="*/ 63 w 213"/>
                <a:gd name="T35" fmla="*/ 163 h 250"/>
                <a:gd name="T36" fmla="*/ 32 w 213"/>
                <a:gd name="T37" fmla="*/ 132 h 250"/>
                <a:gd name="T38" fmla="*/ 63 w 213"/>
                <a:gd name="T39" fmla="*/ 101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3" h="250">
                  <a:moveTo>
                    <a:pt x="37" y="224"/>
                  </a:moveTo>
                  <a:cubicBezTo>
                    <a:pt x="38" y="239"/>
                    <a:pt x="49" y="250"/>
                    <a:pt x="61" y="250"/>
                  </a:cubicBezTo>
                  <a:cubicBezTo>
                    <a:pt x="152" y="250"/>
                    <a:pt x="152" y="250"/>
                    <a:pt x="152" y="250"/>
                  </a:cubicBezTo>
                  <a:cubicBezTo>
                    <a:pt x="164" y="250"/>
                    <a:pt x="175" y="239"/>
                    <a:pt x="176" y="224"/>
                  </a:cubicBezTo>
                  <a:cubicBezTo>
                    <a:pt x="182" y="181"/>
                    <a:pt x="182" y="181"/>
                    <a:pt x="182" y="181"/>
                  </a:cubicBezTo>
                  <a:cubicBezTo>
                    <a:pt x="201" y="161"/>
                    <a:pt x="213" y="135"/>
                    <a:pt x="213" y="106"/>
                  </a:cubicBezTo>
                  <a:cubicBezTo>
                    <a:pt x="213" y="48"/>
                    <a:pt x="165" y="0"/>
                    <a:pt x="107" y="0"/>
                  </a:cubicBezTo>
                  <a:cubicBezTo>
                    <a:pt x="48" y="0"/>
                    <a:pt x="0" y="48"/>
                    <a:pt x="0" y="106"/>
                  </a:cubicBezTo>
                  <a:cubicBezTo>
                    <a:pt x="0" y="135"/>
                    <a:pt x="12" y="161"/>
                    <a:pt x="31" y="181"/>
                  </a:cubicBezTo>
                  <a:lnTo>
                    <a:pt x="37" y="224"/>
                  </a:lnTo>
                  <a:close/>
                  <a:moveTo>
                    <a:pt x="150" y="101"/>
                  </a:moveTo>
                  <a:cubicBezTo>
                    <a:pt x="167" y="101"/>
                    <a:pt x="181" y="115"/>
                    <a:pt x="181" y="132"/>
                  </a:cubicBezTo>
                  <a:cubicBezTo>
                    <a:pt x="181" y="149"/>
                    <a:pt x="167" y="163"/>
                    <a:pt x="150" y="163"/>
                  </a:cubicBezTo>
                  <a:cubicBezTo>
                    <a:pt x="133" y="163"/>
                    <a:pt x="119" y="149"/>
                    <a:pt x="119" y="132"/>
                  </a:cubicBezTo>
                  <a:cubicBezTo>
                    <a:pt x="119" y="115"/>
                    <a:pt x="133" y="101"/>
                    <a:pt x="150" y="101"/>
                  </a:cubicBezTo>
                  <a:close/>
                  <a:moveTo>
                    <a:pt x="63" y="101"/>
                  </a:moveTo>
                  <a:cubicBezTo>
                    <a:pt x="80" y="101"/>
                    <a:pt x="94" y="115"/>
                    <a:pt x="94" y="132"/>
                  </a:cubicBezTo>
                  <a:cubicBezTo>
                    <a:pt x="94" y="149"/>
                    <a:pt x="80" y="163"/>
                    <a:pt x="63" y="163"/>
                  </a:cubicBezTo>
                  <a:cubicBezTo>
                    <a:pt x="46" y="163"/>
                    <a:pt x="32" y="149"/>
                    <a:pt x="32" y="132"/>
                  </a:cubicBezTo>
                  <a:cubicBezTo>
                    <a:pt x="32" y="115"/>
                    <a:pt x="46" y="101"/>
                    <a:pt x="63" y="10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0">
              <a:extLst>
                <a:ext uri="{FF2B5EF4-FFF2-40B4-BE49-F238E27FC236}">
                  <a16:creationId xmlns:a16="http://schemas.microsoft.com/office/drawing/2014/main" id="{E81AF086-419C-2148-B292-B708C0011E2A}"/>
                </a:ext>
              </a:extLst>
            </p:cNvPr>
            <p:cNvSpPr>
              <a:spLocks/>
            </p:cNvSpPr>
            <p:nvPr/>
          </p:nvSpPr>
          <p:spPr bwMode="auto">
            <a:xfrm>
              <a:off x="2300288" y="984250"/>
              <a:ext cx="279400" cy="177800"/>
            </a:xfrm>
            <a:custGeom>
              <a:avLst/>
              <a:gdLst>
                <a:gd name="T0" fmla="*/ 278 w 283"/>
                <a:gd name="T1" fmla="*/ 11 h 180"/>
                <a:gd name="T2" fmla="*/ 255 w 283"/>
                <a:gd name="T3" fmla="*/ 4 h 180"/>
                <a:gd name="T4" fmla="*/ 142 w 283"/>
                <a:gd name="T5" fmla="*/ 70 h 180"/>
                <a:gd name="T6" fmla="*/ 28 w 283"/>
                <a:gd name="T7" fmla="*/ 4 h 180"/>
                <a:gd name="T8" fmla="*/ 5 w 283"/>
                <a:gd name="T9" fmla="*/ 11 h 180"/>
                <a:gd name="T10" fmla="*/ 11 w 283"/>
                <a:gd name="T11" fmla="*/ 34 h 180"/>
                <a:gd name="T12" fmla="*/ 107 w 283"/>
                <a:gd name="T13" fmla="*/ 90 h 180"/>
                <a:gd name="T14" fmla="*/ 11 w 283"/>
                <a:gd name="T15" fmla="*/ 145 h 180"/>
                <a:gd name="T16" fmla="*/ 5 w 283"/>
                <a:gd name="T17" fmla="*/ 169 h 180"/>
                <a:gd name="T18" fmla="*/ 28 w 283"/>
                <a:gd name="T19" fmla="*/ 175 h 180"/>
                <a:gd name="T20" fmla="*/ 142 w 283"/>
                <a:gd name="T21" fmla="*/ 109 h 180"/>
                <a:gd name="T22" fmla="*/ 255 w 283"/>
                <a:gd name="T23" fmla="*/ 175 h 180"/>
                <a:gd name="T24" fmla="*/ 278 w 283"/>
                <a:gd name="T25" fmla="*/ 169 h 180"/>
                <a:gd name="T26" fmla="*/ 272 w 283"/>
                <a:gd name="T27" fmla="*/ 145 h 180"/>
                <a:gd name="T28" fmla="*/ 176 w 283"/>
                <a:gd name="T29" fmla="*/ 90 h 180"/>
                <a:gd name="T30" fmla="*/ 272 w 283"/>
                <a:gd name="T31" fmla="*/ 34 h 180"/>
                <a:gd name="T32" fmla="*/ 278 w 283"/>
                <a:gd name="T33" fmla="*/ 11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180">
                  <a:moveTo>
                    <a:pt x="278" y="11"/>
                  </a:moveTo>
                  <a:cubicBezTo>
                    <a:pt x="274" y="2"/>
                    <a:pt x="263" y="0"/>
                    <a:pt x="255" y="4"/>
                  </a:cubicBezTo>
                  <a:cubicBezTo>
                    <a:pt x="142" y="70"/>
                    <a:pt x="142" y="70"/>
                    <a:pt x="142" y="70"/>
                  </a:cubicBezTo>
                  <a:cubicBezTo>
                    <a:pt x="28" y="4"/>
                    <a:pt x="28" y="4"/>
                    <a:pt x="28" y="4"/>
                  </a:cubicBezTo>
                  <a:cubicBezTo>
                    <a:pt x="20" y="0"/>
                    <a:pt x="9" y="2"/>
                    <a:pt x="5" y="11"/>
                  </a:cubicBezTo>
                  <a:cubicBezTo>
                    <a:pt x="0" y="19"/>
                    <a:pt x="3" y="29"/>
                    <a:pt x="11" y="34"/>
                  </a:cubicBezTo>
                  <a:cubicBezTo>
                    <a:pt x="107" y="90"/>
                    <a:pt x="107" y="90"/>
                    <a:pt x="107" y="90"/>
                  </a:cubicBezTo>
                  <a:cubicBezTo>
                    <a:pt x="11" y="145"/>
                    <a:pt x="11" y="145"/>
                    <a:pt x="11" y="145"/>
                  </a:cubicBezTo>
                  <a:cubicBezTo>
                    <a:pt x="3" y="150"/>
                    <a:pt x="0" y="160"/>
                    <a:pt x="5" y="169"/>
                  </a:cubicBezTo>
                  <a:cubicBezTo>
                    <a:pt x="9" y="177"/>
                    <a:pt x="20" y="180"/>
                    <a:pt x="28" y="175"/>
                  </a:cubicBezTo>
                  <a:cubicBezTo>
                    <a:pt x="142" y="109"/>
                    <a:pt x="142" y="109"/>
                    <a:pt x="142" y="109"/>
                  </a:cubicBezTo>
                  <a:cubicBezTo>
                    <a:pt x="255" y="175"/>
                    <a:pt x="255" y="175"/>
                    <a:pt x="255" y="175"/>
                  </a:cubicBezTo>
                  <a:cubicBezTo>
                    <a:pt x="263" y="180"/>
                    <a:pt x="274" y="177"/>
                    <a:pt x="278" y="169"/>
                  </a:cubicBezTo>
                  <a:cubicBezTo>
                    <a:pt x="283" y="160"/>
                    <a:pt x="280" y="150"/>
                    <a:pt x="272" y="145"/>
                  </a:cubicBezTo>
                  <a:cubicBezTo>
                    <a:pt x="176" y="90"/>
                    <a:pt x="176" y="90"/>
                    <a:pt x="176" y="90"/>
                  </a:cubicBezTo>
                  <a:cubicBezTo>
                    <a:pt x="272" y="34"/>
                    <a:pt x="272" y="34"/>
                    <a:pt x="272" y="34"/>
                  </a:cubicBezTo>
                  <a:cubicBezTo>
                    <a:pt x="280" y="29"/>
                    <a:pt x="283" y="19"/>
                    <a:pt x="278"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
              <a:extLst>
                <a:ext uri="{FF2B5EF4-FFF2-40B4-BE49-F238E27FC236}">
                  <a16:creationId xmlns:a16="http://schemas.microsoft.com/office/drawing/2014/main" id="{1F7FB4E2-F36F-794D-B07C-859BEAFDE590}"/>
                </a:ext>
              </a:extLst>
            </p:cNvPr>
            <p:cNvSpPr>
              <a:spLocks/>
            </p:cNvSpPr>
            <p:nvPr/>
          </p:nvSpPr>
          <p:spPr bwMode="auto">
            <a:xfrm>
              <a:off x="1944688" y="1323975"/>
              <a:ext cx="990600" cy="103188"/>
            </a:xfrm>
            <a:custGeom>
              <a:avLst/>
              <a:gdLst>
                <a:gd name="T0" fmla="*/ 104 w 1001"/>
                <a:gd name="T1" fmla="*/ 104 h 104"/>
                <a:gd name="T2" fmla="*/ 898 w 1001"/>
                <a:gd name="T3" fmla="*/ 104 h 104"/>
                <a:gd name="T4" fmla="*/ 1001 w 1001"/>
                <a:gd name="T5" fmla="*/ 0 h 104"/>
                <a:gd name="T6" fmla="*/ 0 w 1001"/>
                <a:gd name="T7" fmla="*/ 0 h 104"/>
                <a:gd name="T8" fmla="*/ 104 w 1001"/>
                <a:gd name="T9" fmla="*/ 104 h 104"/>
              </a:gdLst>
              <a:ahLst/>
              <a:cxnLst>
                <a:cxn ang="0">
                  <a:pos x="T0" y="T1"/>
                </a:cxn>
                <a:cxn ang="0">
                  <a:pos x="T2" y="T3"/>
                </a:cxn>
                <a:cxn ang="0">
                  <a:pos x="T4" y="T5"/>
                </a:cxn>
                <a:cxn ang="0">
                  <a:pos x="T6" y="T7"/>
                </a:cxn>
                <a:cxn ang="0">
                  <a:pos x="T8" y="T9"/>
                </a:cxn>
              </a:cxnLst>
              <a:rect l="0" t="0" r="r" b="b"/>
              <a:pathLst>
                <a:path w="1001" h="104">
                  <a:moveTo>
                    <a:pt x="104" y="104"/>
                  </a:moveTo>
                  <a:cubicBezTo>
                    <a:pt x="104" y="104"/>
                    <a:pt x="104" y="104"/>
                    <a:pt x="898" y="104"/>
                  </a:cubicBezTo>
                  <a:cubicBezTo>
                    <a:pt x="955" y="104"/>
                    <a:pt x="1001" y="57"/>
                    <a:pt x="1001" y="0"/>
                  </a:cubicBezTo>
                  <a:cubicBezTo>
                    <a:pt x="0" y="0"/>
                    <a:pt x="0" y="0"/>
                    <a:pt x="0" y="0"/>
                  </a:cubicBezTo>
                  <a:cubicBezTo>
                    <a:pt x="0" y="57"/>
                    <a:pt x="47" y="104"/>
                    <a:pt x="104" y="10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
              <a:extLst>
                <a:ext uri="{FF2B5EF4-FFF2-40B4-BE49-F238E27FC236}">
                  <a16:creationId xmlns:a16="http://schemas.microsoft.com/office/drawing/2014/main" id="{7A23CA13-8A24-0746-B1D7-3B35EAD5BA49}"/>
                </a:ext>
              </a:extLst>
            </p:cNvPr>
            <p:cNvSpPr>
              <a:spLocks noEditPoints="1"/>
            </p:cNvSpPr>
            <p:nvPr/>
          </p:nvSpPr>
          <p:spPr bwMode="auto">
            <a:xfrm>
              <a:off x="1944688" y="622300"/>
              <a:ext cx="990600" cy="673100"/>
            </a:xfrm>
            <a:custGeom>
              <a:avLst/>
              <a:gdLst>
                <a:gd name="T0" fmla="*/ 897 w 1001"/>
                <a:gd name="T1" fmla="*/ 0 h 680"/>
                <a:gd name="T2" fmla="*/ 103 w 1001"/>
                <a:gd name="T3" fmla="*/ 0 h 680"/>
                <a:gd name="T4" fmla="*/ 0 w 1001"/>
                <a:gd name="T5" fmla="*/ 104 h 680"/>
                <a:gd name="T6" fmla="*/ 0 w 1001"/>
                <a:gd name="T7" fmla="*/ 577 h 680"/>
                <a:gd name="T8" fmla="*/ 103 w 1001"/>
                <a:gd name="T9" fmla="*/ 680 h 680"/>
                <a:gd name="T10" fmla="*/ 897 w 1001"/>
                <a:gd name="T11" fmla="*/ 680 h 680"/>
                <a:gd name="T12" fmla="*/ 1001 w 1001"/>
                <a:gd name="T13" fmla="*/ 577 h 680"/>
                <a:gd name="T14" fmla="*/ 1001 w 1001"/>
                <a:gd name="T15" fmla="*/ 104 h 680"/>
                <a:gd name="T16" fmla="*/ 897 w 1001"/>
                <a:gd name="T17" fmla="*/ 0 h 680"/>
                <a:gd name="T18" fmla="*/ 941 w 1001"/>
                <a:gd name="T19" fmla="*/ 582 h 680"/>
                <a:gd name="T20" fmla="*/ 894 w 1001"/>
                <a:gd name="T21" fmla="*/ 631 h 680"/>
                <a:gd name="T22" fmla="*/ 107 w 1001"/>
                <a:gd name="T23" fmla="*/ 631 h 680"/>
                <a:gd name="T24" fmla="*/ 60 w 1001"/>
                <a:gd name="T25" fmla="*/ 582 h 680"/>
                <a:gd name="T26" fmla="*/ 60 w 1001"/>
                <a:gd name="T27" fmla="*/ 98 h 680"/>
                <a:gd name="T28" fmla="*/ 107 w 1001"/>
                <a:gd name="T29" fmla="*/ 51 h 680"/>
                <a:gd name="T30" fmla="*/ 894 w 1001"/>
                <a:gd name="T31" fmla="*/ 51 h 680"/>
                <a:gd name="T32" fmla="*/ 941 w 1001"/>
                <a:gd name="T33" fmla="*/ 98 h 680"/>
                <a:gd name="T34" fmla="*/ 941 w 1001"/>
                <a:gd name="T35" fmla="*/ 582 h 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01" h="680">
                  <a:moveTo>
                    <a:pt x="897" y="0"/>
                  </a:moveTo>
                  <a:cubicBezTo>
                    <a:pt x="103" y="0"/>
                    <a:pt x="103" y="0"/>
                    <a:pt x="103" y="0"/>
                  </a:cubicBezTo>
                  <a:cubicBezTo>
                    <a:pt x="46" y="0"/>
                    <a:pt x="0" y="47"/>
                    <a:pt x="0" y="104"/>
                  </a:cubicBezTo>
                  <a:cubicBezTo>
                    <a:pt x="0" y="577"/>
                    <a:pt x="0" y="577"/>
                    <a:pt x="0" y="577"/>
                  </a:cubicBezTo>
                  <a:cubicBezTo>
                    <a:pt x="0" y="634"/>
                    <a:pt x="46" y="680"/>
                    <a:pt x="103" y="680"/>
                  </a:cubicBezTo>
                  <a:cubicBezTo>
                    <a:pt x="897" y="680"/>
                    <a:pt x="897" y="680"/>
                    <a:pt x="897" y="680"/>
                  </a:cubicBezTo>
                  <a:cubicBezTo>
                    <a:pt x="954" y="680"/>
                    <a:pt x="1001" y="634"/>
                    <a:pt x="1001" y="577"/>
                  </a:cubicBezTo>
                  <a:cubicBezTo>
                    <a:pt x="1001" y="104"/>
                    <a:pt x="1001" y="104"/>
                    <a:pt x="1001" y="104"/>
                  </a:cubicBezTo>
                  <a:cubicBezTo>
                    <a:pt x="1001" y="47"/>
                    <a:pt x="954" y="0"/>
                    <a:pt x="897" y="0"/>
                  </a:cubicBezTo>
                  <a:close/>
                  <a:moveTo>
                    <a:pt x="941" y="582"/>
                  </a:moveTo>
                  <a:cubicBezTo>
                    <a:pt x="941" y="610"/>
                    <a:pt x="920" y="631"/>
                    <a:pt x="894" y="631"/>
                  </a:cubicBezTo>
                  <a:cubicBezTo>
                    <a:pt x="107" y="631"/>
                    <a:pt x="107" y="631"/>
                    <a:pt x="107" y="631"/>
                  </a:cubicBezTo>
                  <a:cubicBezTo>
                    <a:pt x="81" y="631"/>
                    <a:pt x="60" y="610"/>
                    <a:pt x="60" y="582"/>
                  </a:cubicBezTo>
                  <a:cubicBezTo>
                    <a:pt x="60" y="98"/>
                    <a:pt x="60" y="98"/>
                    <a:pt x="60" y="98"/>
                  </a:cubicBezTo>
                  <a:cubicBezTo>
                    <a:pt x="60" y="72"/>
                    <a:pt x="81" y="51"/>
                    <a:pt x="107" y="51"/>
                  </a:cubicBezTo>
                  <a:cubicBezTo>
                    <a:pt x="894" y="51"/>
                    <a:pt x="894" y="51"/>
                    <a:pt x="894" y="51"/>
                  </a:cubicBezTo>
                  <a:cubicBezTo>
                    <a:pt x="920" y="51"/>
                    <a:pt x="941" y="72"/>
                    <a:pt x="941" y="98"/>
                  </a:cubicBezTo>
                  <a:lnTo>
                    <a:pt x="941" y="5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92874E0-C6E7-AA46-A446-754C3C64F34D}"/>
              </a:ext>
            </a:extLst>
          </p:cNvPr>
          <p:cNvGrpSpPr/>
          <p:nvPr/>
        </p:nvGrpSpPr>
        <p:grpSpPr>
          <a:xfrm>
            <a:off x="5922465" y="5560485"/>
            <a:ext cx="283464" cy="283464"/>
            <a:chOff x="5494338" y="-673101"/>
            <a:chExt cx="2117725" cy="1841502"/>
          </a:xfrm>
          <a:solidFill>
            <a:schemeClr val="accent2"/>
          </a:solidFill>
        </p:grpSpPr>
        <p:sp>
          <p:nvSpPr>
            <p:cNvPr id="148" name="Freeform 140">
              <a:extLst>
                <a:ext uri="{FF2B5EF4-FFF2-40B4-BE49-F238E27FC236}">
                  <a16:creationId xmlns:a16="http://schemas.microsoft.com/office/drawing/2014/main" id="{ECBE4794-42B6-E143-B1CB-30944ED0F3D6}"/>
                </a:ext>
              </a:extLst>
            </p:cNvPr>
            <p:cNvSpPr>
              <a:spLocks noEditPoints="1"/>
            </p:cNvSpPr>
            <p:nvPr/>
          </p:nvSpPr>
          <p:spPr bwMode="auto">
            <a:xfrm>
              <a:off x="6180138" y="-263525"/>
              <a:ext cx="1431925" cy="1431926"/>
            </a:xfrm>
            <a:custGeom>
              <a:avLst/>
              <a:gdLst>
                <a:gd name="T0" fmla="*/ 45 w 382"/>
                <a:gd name="T1" fmla="*/ 93 h 382"/>
                <a:gd name="T2" fmla="*/ 48 w 382"/>
                <a:gd name="T3" fmla="*/ 124 h 382"/>
                <a:gd name="T4" fmla="*/ 26 w 382"/>
                <a:gd name="T5" fmla="*/ 130 h 382"/>
                <a:gd name="T6" fmla="*/ 3 w 382"/>
                <a:gd name="T7" fmla="*/ 151 h 382"/>
                <a:gd name="T8" fmla="*/ 15 w 382"/>
                <a:gd name="T9" fmla="*/ 180 h 382"/>
                <a:gd name="T10" fmla="*/ 34 w 382"/>
                <a:gd name="T11" fmla="*/ 204 h 382"/>
                <a:gd name="T12" fmla="*/ 17 w 382"/>
                <a:gd name="T13" fmla="*/ 221 h 382"/>
                <a:gd name="T14" fmla="*/ 8 w 382"/>
                <a:gd name="T15" fmla="*/ 250 h 382"/>
                <a:gd name="T16" fmla="*/ 33 w 382"/>
                <a:gd name="T17" fmla="*/ 269 h 382"/>
                <a:gd name="T18" fmla="*/ 56 w 382"/>
                <a:gd name="T19" fmla="*/ 272 h 382"/>
                <a:gd name="T20" fmla="*/ 55 w 382"/>
                <a:gd name="T21" fmla="*/ 303 h 382"/>
                <a:gd name="T22" fmla="*/ 62 w 382"/>
                <a:gd name="T23" fmla="*/ 334 h 382"/>
                <a:gd name="T24" fmla="*/ 93 w 382"/>
                <a:gd name="T25" fmla="*/ 337 h 382"/>
                <a:gd name="T26" fmla="*/ 124 w 382"/>
                <a:gd name="T27" fmla="*/ 334 h 382"/>
                <a:gd name="T28" fmla="*/ 129 w 382"/>
                <a:gd name="T29" fmla="*/ 356 h 382"/>
                <a:gd name="T30" fmla="*/ 150 w 382"/>
                <a:gd name="T31" fmla="*/ 380 h 382"/>
                <a:gd name="T32" fmla="*/ 179 w 382"/>
                <a:gd name="T33" fmla="*/ 367 h 382"/>
                <a:gd name="T34" fmla="*/ 204 w 382"/>
                <a:gd name="T35" fmla="*/ 348 h 382"/>
                <a:gd name="T36" fmla="*/ 220 w 382"/>
                <a:gd name="T37" fmla="*/ 365 h 382"/>
                <a:gd name="T38" fmla="*/ 250 w 382"/>
                <a:gd name="T39" fmla="*/ 375 h 382"/>
                <a:gd name="T40" fmla="*/ 268 w 382"/>
                <a:gd name="T41" fmla="*/ 349 h 382"/>
                <a:gd name="T42" fmla="*/ 281 w 382"/>
                <a:gd name="T43" fmla="*/ 321 h 382"/>
                <a:gd name="T44" fmla="*/ 303 w 382"/>
                <a:gd name="T45" fmla="*/ 327 h 382"/>
                <a:gd name="T46" fmla="*/ 333 w 382"/>
                <a:gd name="T47" fmla="*/ 321 h 382"/>
                <a:gd name="T48" fmla="*/ 337 w 382"/>
                <a:gd name="T49" fmla="*/ 289 h 382"/>
                <a:gd name="T50" fmla="*/ 333 w 382"/>
                <a:gd name="T51" fmla="*/ 259 h 382"/>
                <a:gd name="T52" fmla="*/ 356 w 382"/>
                <a:gd name="T53" fmla="*/ 253 h 382"/>
                <a:gd name="T54" fmla="*/ 379 w 382"/>
                <a:gd name="T55" fmla="*/ 232 h 382"/>
                <a:gd name="T56" fmla="*/ 366 w 382"/>
                <a:gd name="T57" fmla="*/ 203 h 382"/>
                <a:gd name="T58" fmla="*/ 348 w 382"/>
                <a:gd name="T59" fmla="*/ 178 h 382"/>
                <a:gd name="T60" fmla="*/ 364 w 382"/>
                <a:gd name="T61" fmla="*/ 162 h 382"/>
                <a:gd name="T62" fmla="*/ 374 w 382"/>
                <a:gd name="T63" fmla="*/ 133 h 382"/>
                <a:gd name="T64" fmla="*/ 349 w 382"/>
                <a:gd name="T65" fmla="*/ 114 h 382"/>
                <a:gd name="T66" fmla="*/ 320 w 382"/>
                <a:gd name="T67" fmla="*/ 102 h 382"/>
                <a:gd name="T68" fmla="*/ 326 w 382"/>
                <a:gd name="T69" fmla="*/ 79 h 382"/>
                <a:gd name="T70" fmla="*/ 320 w 382"/>
                <a:gd name="T71" fmla="*/ 49 h 382"/>
                <a:gd name="T72" fmla="*/ 289 w 382"/>
                <a:gd name="T73" fmla="*/ 46 h 382"/>
                <a:gd name="T74" fmla="*/ 258 w 382"/>
                <a:gd name="T75" fmla="*/ 49 h 382"/>
                <a:gd name="T76" fmla="*/ 252 w 382"/>
                <a:gd name="T77" fmla="*/ 27 h 382"/>
                <a:gd name="T78" fmla="*/ 231 w 382"/>
                <a:gd name="T79" fmla="*/ 3 h 382"/>
                <a:gd name="T80" fmla="*/ 203 w 382"/>
                <a:gd name="T81" fmla="*/ 16 h 382"/>
                <a:gd name="T82" fmla="*/ 178 w 382"/>
                <a:gd name="T83" fmla="*/ 35 h 382"/>
                <a:gd name="T84" fmla="*/ 162 w 382"/>
                <a:gd name="T85" fmla="*/ 18 h 382"/>
                <a:gd name="T86" fmla="*/ 132 w 382"/>
                <a:gd name="T87" fmla="*/ 8 h 382"/>
                <a:gd name="T88" fmla="*/ 113 w 382"/>
                <a:gd name="T89" fmla="*/ 34 h 382"/>
                <a:gd name="T90" fmla="*/ 101 w 382"/>
                <a:gd name="T91" fmla="*/ 62 h 382"/>
                <a:gd name="T92" fmla="*/ 79 w 382"/>
                <a:gd name="T93" fmla="*/ 56 h 382"/>
                <a:gd name="T94" fmla="*/ 48 w 382"/>
                <a:gd name="T95" fmla="*/ 62 h 382"/>
                <a:gd name="T96" fmla="*/ 45 w 382"/>
                <a:gd name="T97" fmla="*/ 93 h 382"/>
                <a:gd name="T98" fmla="*/ 157 w 382"/>
                <a:gd name="T99" fmla="*/ 86 h 382"/>
                <a:gd name="T100" fmla="*/ 296 w 382"/>
                <a:gd name="T101" fmla="*/ 158 h 382"/>
                <a:gd name="T102" fmla="*/ 225 w 382"/>
                <a:gd name="T103" fmla="*/ 297 h 382"/>
                <a:gd name="T104" fmla="*/ 86 w 382"/>
                <a:gd name="T105" fmla="*/ 225 h 382"/>
                <a:gd name="T106" fmla="*/ 157 w 382"/>
                <a:gd name="T107" fmla="*/ 8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2" h="382">
                  <a:moveTo>
                    <a:pt x="45" y="93"/>
                  </a:moveTo>
                  <a:cubicBezTo>
                    <a:pt x="52" y="100"/>
                    <a:pt x="51" y="119"/>
                    <a:pt x="48" y="124"/>
                  </a:cubicBezTo>
                  <a:cubicBezTo>
                    <a:pt x="46" y="130"/>
                    <a:pt x="36" y="132"/>
                    <a:pt x="26" y="130"/>
                  </a:cubicBezTo>
                  <a:cubicBezTo>
                    <a:pt x="16" y="128"/>
                    <a:pt x="6" y="137"/>
                    <a:pt x="3" y="151"/>
                  </a:cubicBezTo>
                  <a:cubicBezTo>
                    <a:pt x="0" y="165"/>
                    <a:pt x="5" y="177"/>
                    <a:pt x="15" y="180"/>
                  </a:cubicBezTo>
                  <a:cubicBezTo>
                    <a:pt x="25" y="182"/>
                    <a:pt x="33" y="199"/>
                    <a:pt x="34" y="204"/>
                  </a:cubicBezTo>
                  <a:cubicBezTo>
                    <a:pt x="34" y="210"/>
                    <a:pt x="27" y="218"/>
                    <a:pt x="17" y="221"/>
                  </a:cubicBezTo>
                  <a:cubicBezTo>
                    <a:pt x="8" y="224"/>
                    <a:pt x="3" y="237"/>
                    <a:pt x="8" y="250"/>
                  </a:cubicBezTo>
                  <a:cubicBezTo>
                    <a:pt x="12" y="264"/>
                    <a:pt x="23" y="272"/>
                    <a:pt x="33" y="269"/>
                  </a:cubicBezTo>
                  <a:cubicBezTo>
                    <a:pt x="43" y="266"/>
                    <a:pt x="53" y="267"/>
                    <a:pt x="56" y="272"/>
                  </a:cubicBezTo>
                  <a:cubicBezTo>
                    <a:pt x="59" y="277"/>
                    <a:pt x="62" y="296"/>
                    <a:pt x="55" y="303"/>
                  </a:cubicBezTo>
                  <a:cubicBezTo>
                    <a:pt x="48" y="311"/>
                    <a:pt x="51" y="325"/>
                    <a:pt x="62" y="334"/>
                  </a:cubicBezTo>
                  <a:cubicBezTo>
                    <a:pt x="72" y="343"/>
                    <a:pt x="86" y="345"/>
                    <a:pt x="93" y="337"/>
                  </a:cubicBezTo>
                  <a:cubicBezTo>
                    <a:pt x="100" y="330"/>
                    <a:pt x="118" y="331"/>
                    <a:pt x="124" y="334"/>
                  </a:cubicBezTo>
                  <a:cubicBezTo>
                    <a:pt x="129" y="336"/>
                    <a:pt x="132" y="346"/>
                    <a:pt x="129" y="356"/>
                  </a:cubicBezTo>
                  <a:cubicBezTo>
                    <a:pt x="127" y="366"/>
                    <a:pt x="137" y="377"/>
                    <a:pt x="150" y="380"/>
                  </a:cubicBezTo>
                  <a:cubicBezTo>
                    <a:pt x="164" y="382"/>
                    <a:pt x="177" y="377"/>
                    <a:pt x="179" y="367"/>
                  </a:cubicBezTo>
                  <a:cubicBezTo>
                    <a:pt x="181" y="357"/>
                    <a:pt x="198" y="349"/>
                    <a:pt x="204" y="348"/>
                  </a:cubicBezTo>
                  <a:cubicBezTo>
                    <a:pt x="210" y="348"/>
                    <a:pt x="217" y="355"/>
                    <a:pt x="220" y="365"/>
                  </a:cubicBezTo>
                  <a:cubicBezTo>
                    <a:pt x="223" y="374"/>
                    <a:pt x="236" y="379"/>
                    <a:pt x="250" y="375"/>
                  </a:cubicBezTo>
                  <a:cubicBezTo>
                    <a:pt x="263" y="370"/>
                    <a:pt x="271" y="359"/>
                    <a:pt x="268" y="349"/>
                  </a:cubicBezTo>
                  <a:cubicBezTo>
                    <a:pt x="265" y="340"/>
                    <a:pt x="276" y="324"/>
                    <a:pt x="281" y="321"/>
                  </a:cubicBezTo>
                  <a:cubicBezTo>
                    <a:pt x="285" y="317"/>
                    <a:pt x="295" y="320"/>
                    <a:pt x="303" y="327"/>
                  </a:cubicBezTo>
                  <a:cubicBezTo>
                    <a:pt x="310" y="334"/>
                    <a:pt x="324" y="331"/>
                    <a:pt x="333" y="321"/>
                  </a:cubicBezTo>
                  <a:cubicBezTo>
                    <a:pt x="343" y="310"/>
                    <a:pt x="344" y="296"/>
                    <a:pt x="337" y="289"/>
                  </a:cubicBezTo>
                  <a:cubicBezTo>
                    <a:pt x="329" y="283"/>
                    <a:pt x="331" y="264"/>
                    <a:pt x="333" y="259"/>
                  </a:cubicBezTo>
                  <a:cubicBezTo>
                    <a:pt x="336" y="253"/>
                    <a:pt x="346" y="251"/>
                    <a:pt x="356" y="253"/>
                  </a:cubicBezTo>
                  <a:cubicBezTo>
                    <a:pt x="365" y="255"/>
                    <a:pt x="376" y="246"/>
                    <a:pt x="379" y="232"/>
                  </a:cubicBezTo>
                  <a:cubicBezTo>
                    <a:pt x="382" y="218"/>
                    <a:pt x="376" y="205"/>
                    <a:pt x="366" y="203"/>
                  </a:cubicBezTo>
                  <a:cubicBezTo>
                    <a:pt x="356" y="201"/>
                    <a:pt x="348" y="184"/>
                    <a:pt x="348" y="178"/>
                  </a:cubicBezTo>
                  <a:cubicBezTo>
                    <a:pt x="347" y="173"/>
                    <a:pt x="355" y="165"/>
                    <a:pt x="364" y="162"/>
                  </a:cubicBezTo>
                  <a:cubicBezTo>
                    <a:pt x="374" y="159"/>
                    <a:pt x="378" y="146"/>
                    <a:pt x="374" y="133"/>
                  </a:cubicBezTo>
                  <a:cubicBezTo>
                    <a:pt x="370" y="119"/>
                    <a:pt x="358" y="111"/>
                    <a:pt x="349" y="114"/>
                  </a:cubicBezTo>
                  <a:cubicBezTo>
                    <a:pt x="339" y="117"/>
                    <a:pt x="324" y="106"/>
                    <a:pt x="320" y="102"/>
                  </a:cubicBezTo>
                  <a:cubicBezTo>
                    <a:pt x="317" y="97"/>
                    <a:pt x="320" y="87"/>
                    <a:pt x="326" y="79"/>
                  </a:cubicBezTo>
                  <a:cubicBezTo>
                    <a:pt x="333" y="72"/>
                    <a:pt x="330" y="58"/>
                    <a:pt x="320" y="49"/>
                  </a:cubicBezTo>
                  <a:cubicBezTo>
                    <a:pt x="310" y="39"/>
                    <a:pt x="296" y="38"/>
                    <a:pt x="289" y="46"/>
                  </a:cubicBezTo>
                  <a:cubicBezTo>
                    <a:pt x="282" y="53"/>
                    <a:pt x="263" y="51"/>
                    <a:pt x="258" y="49"/>
                  </a:cubicBezTo>
                  <a:cubicBezTo>
                    <a:pt x="253" y="47"/>
                    <a:pt x="250" y="37"/>
                    <a:pt x="252" y="27"/>
                  </a:cubicBezTo>
                  <a:cubicBezTo>
                    <a:pt x="254" y="17"/>
                    <a:pt x="245" y="6"/>
                    <a:pt x="231" y="3"/>
                  </a:cubicBezTo>
                  <a:cubicBezTo>
                    <a:pt x="218" y="0"/>
                    <a:pt x="205" y="6"/>
                    <a:pt x="203" y="16"/>
                  </a:cubicBezTo>
                  <a:cubicBezTo>
                    <a:pt x="201" y="26"/>
                    <a:pt x="184" y="34"/>
                    <a:pt x="178" y="35"/>
                  </a:cubicBezTo>
                  <a:cubicBezTo>
                    <a:pt x="172" y="35"/>
                    <a:pt x="165" y="28"/>
                    <a:pt x="162" y="18"/>
                  </a:cubicBezTo>
                  <a:cubicBezTo>
                    <a:pt x="159" y="8"/>
                    <a:pt x="145" y="4"/>
                    <a:pt x="132" y="8"/>
                  </a:cubicBezTo>
                  <a:cubicBezTo>
                    <a:pt x="119" y="13"/>
                    <a:pt x="110" y="24"/>
                    <a:pt x="113" y="34"/>
                  </a:cubicBezTo>
                  <a:cubicBezTo>
                    <a:pt x="117" y="43"/>
                    <a:pt x="106" y="59"/>
                    <a:pt x="101" y="62"/>
                  </a:cubicBezTo>
                  <a:cubicBezTo>
                    <a:pt x="96" y="65"/>
                    <a:pt x="86" y="63"/>
                    <a:pt x="79" y="56"/>
                  </a:cubicBezTo>
                  <a:cubicBezTo>
                    <a:pt x="71" y="49"/>
                    <a:pt x="58" y="52"/>
                    <a:pt x="48" y="62"/>
                  </a:cubicBezTo>
                  <a:cubicBezTo>
                    <a:pt x="39" y="73"/>
                    <a:pt x="37" y="87"/>
                    <a:pt x="45" y="93"/>
                  </a:cubicBezTo>
                  <a:close/>
                  <a:moveTo>
                    <a:pt x="157" y="86"/>
                  </a:moveTo>
                  <a:cubicBezTo>
                    <a:pt x="215" y="68"/>
                    <a:pt x="277" y="100"/>
                    <a:pt x="296" y="158"/>
                  </a:cubicBezTo>
                  <a:cubicBezTo>
                    <a:pt x="315" y="216"/>
                    <a:pt x="283" y="278"/>
                    <a:pt x="225" y="297"/>
                  </a:cubicBezTo>
                  <a:cubicBezTo>
                    <a:pt x="167" y="315"/>
                    <a:pt x="104" y="283"/>
                    <a:pt x="86" y="225"/>
                  </a:cubicBezTo>
                  <a:cubicBezTo>
                    <a:pt x="67" y="167"/>
                    <a:pt x="99" y="105"/>
                    <a:pt x="157" y="8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1">
              <a:extLst>
                <a:ext uri="{FF2B5EF4-FFF2-40B4-BE49-F238E27FC236}">
                  <a16:creationId xmlns:a16="http://schemas.microsoft.com/office/drawing/2014/main" id="{706A8014-4F3C-0346-A0B0-B44CACFFE808}"/>
                </a:ext>
              </a:extLst>
            </p:cNvPr>
            <p:cNvSpPr>
              <a:spLocks noEditPoints="1"/>
            </p:cNvSpPr>
            <p:nvPr/>
          </p:nvSpPr>
          <p:spPr bwMode="auto">
            <a:xfrm>
              <a:off x="5494338" y="-673101"/>
              <a:ext cx="922337" cy="919163"/>
            </a:xfrm>
            <a:custGeom>
              <a:avLst/>
              <a:gdLst>
                <a:gd name="T0" fmla="*/ 29 w 246"/>
                <a:gd name="T1" fmla="*/ 59 h 245"/>
                <a:gd name="T2" fmla="*/ 32 w 246"/>
                <a:gd name="T3" fmla="*/ 79 h 245"/>
                <a:gd name="T4" fmla="*/ 17 w 246"/>
                <a:gd name="T5" fmla="*/ 83 h 245"/>
                <a:gd name="T6" fmla="*/ 2 w 246"/>
                <a:gd name="T7" fmla="*/ 96 h 245"/>
                <a:gd name="T8" fmla="*/ 10 w 246"/>
                <a:gd name="T9" fmla="*/ 115 h 245"/>
                <a:gd name="T10" fmla="*/ 22 w 246"/>
                <a:gd name="T11" fmla="*/ 131 h 245"/>
                <a:gd name="T12" fmla="*/ 12 w 246"/>
                <a:gd name="T13" fmla="*/ 141 h 245"/>
                <a:gd name="T14" fmla="*/ 5 w 246"/>
                <a:gd name="T15" fmla="*/ 160 h 245"/>
                <a:gd name="T16" fmla="*/ 22 w 246"/>
                <a:gd name="T17" fmla="*/ 172 h 245"/>
                <a:gd name="T18" fmla="*/ 36 w 246"/>
                <a:gd name="T19" fmla="*/ 175 h 245"/>
                <a:gd name="T20" fmla="*/ 36 w 246"/>
                <a:gd name="T21" fmla="*/ 195 h 245"/>
                <a:gd name="T22" fmla="*/ 40 w 246"/>
                <a:gd name="T23" fmla="*/ 214 h 245"/>
                <a:gd name="T24" fmla="*/ 60 w 246"/>
                <a:gd name="T25" fmla="*/ 216 h 245"/>
                <a:gd name="T26" fmla="*/ 80 w 246"/>
                <a:gd name="T27" fmla="*/ 214 h 245"/>
                <a:gd name="T28" fmla="*/ 84 w 246"/>
                <a:gd name="T29" fmla="*/ 229 h 245"/>
                <a:gd name="T30" fmla="*/ 97 w 246"/>
                <a:gd name="T31" fmla="*/ 244 h 245"/>
                <a:gd name="T32" fmla="*/ 116 w 246"/>
                <a:gd name="T33" fmla="*/ 235 h 245"/>
                <a:gd name="T34" fmla="*/ 132 w 246"/>
                <a:gd name="T35" fmla="*/ 223 h 245"/>
                <a:gd name="T36" fmla="*/ 142 w 246"/>
                <a:gd name="T37" fmla="*/ 234 h 245"/>
                <a:gd name="T38" fmla="*/ 161 w 246"/>
                <a:gd name="T39" fmla="*/ 240 h 245"/>
                <a:gd name="T40" fmla="*/ 173 w 246"/>
                <a:gd name="T41" fmla="*/ 224 h 245"/>
                <a:gd name="T42" fmla="*/ 181 w 246"/>
                <a:gd name="T43" fmla="*/ 206 h 245"/>
                <a:gd name="T44" fmla="*/ 195 w 246"/>
                <a:gd name="T45" fmla="*/ 210 h 245"/>
                <a:gd name="T46" fmla="*/ 215 w 246"/>
                <a:gd name="T47" fmla="*/ 206 h 245"/>
                <a:gd name="T48" fmla="*/ 217 w 246"/>
                <a:gd name="T49" fmla="*/ 186 h 245"/>
                <a:gd name="T50" fmla="*/ 215 w 246"/>
                <a:gd name="T51" fmla="*/ 166 h 245"/>
                <a:gd name="T52" fmla="*/ 229 w 246"/>
                <a:gd name="T53" fmla="*/ 162 h 245"/>
                <a:gd name="T54" fmla="*/ 244 w 246"/>
                <a:gd name="T55" fmla="*/ 149 h 245"/>
                <a:gd name="T56" fmla="*/ 236 w 246"/>
                <a:gd name="T57" fmla="*/ 130 h 245"/>
                <a:gd name="T58" fmla="*/ 224 w 246"/>
                <a:gd name="T59" fmla="*/ 114 h 245"/>
                <a:gd name="T60" fmla="*/ 235 w 246"/>
                <a:gd name="T61" fmla="*/ 104 h 245"/>
                <a:gd name="T62" fmla="*/ 241 w 246"/>
                <a:gd name="T63" fmla="*/ 85 h 245"/>
                <a:gd name="T64" fmla="*/ 225 w 246"/>
                <a:gd name="T65" fmla="*/ 73 h 245"/>
                <a:gd name="T66" fmla="*/ 206 w 246"/>
                <a:gd name="T67" fmla="*/ 65 h 245"/>
                <a:gd name="T68" fmla="*/ 210 w 246"/>
                <a:gd name="T69" fmla="*/ 51 h 245"/>
                <a:gd name="T70" fmla="*/ 206 w 246"/>
                <a:gd name="T71" fmla="*/ 31 h 245"/>
                <a:gd name="T72" fmla="*/ 186 w 246"/>
                <a:gd name="T73" fmla="*/ 29 h 245"/>
                <a:gd name="T74" fmla="*/ 166 w 246"/>
                <a:gd name="T75" fmla="*/ 31 h 245"/>
                <a:gd name="T76" fmla="*/ 163 w 246"/>
                <a:gd name="T77" fmla="*/ 17 h 245"/>
                <a:gd name="T78" fmla="*/ 149 w 246"/>
                <a:gd name="T79" fmla="*/ 2 h 245"/>
                <a:gd name="T80" fmla="*/ 131 w 246"/>
                <a:gd name="T81" fmla="*/ 10 h 245"/>
                <a:gd name="T82" fmla="*/ 115 w 246"/>
                <a:gd name="T83" fmla="*/ 22 h 245"/>
                <a:gd name="T84" fmla="*/ 104 w 246"/>
                <a:gd name="T85" fmla="*/ 11 h 245"/>
                <a:gd name="T86" fmla="*/ 85 w 246"/>
                <a:gd name="T87" fmla="*/ 5 h 245"/>
                <a:gd name="T88" fmla="*/ 73 w 246"/>
                <a:gd name="T89" fmla="*/ 21 h 245"/>
                <a:gd name="T90" fmla="*/ 65 w 246"/>
                <a:gd name="T91" fmla="*/ 39 h 245"/>
                <a:gd name="T92" fmla="*/ 51 w 246"/>
                <a:gd name="T93" fmla="*/ 35 h 245"/>
                <a:gd name="T94" fmla="*/ 31 w 246"/>
                <a:gd name="T95" fmla="*/ 39 h 245"/>
                <a:gd name="T96" fmla="*/ 29 w 246"/>
                <a:gd name="T97" fmla="*/ 59 h 245"/>
                <a:gd name="T98" fmla="*/ 101 w 246"/>
                <a:gd name="T99" fmla="*/ 55 h 245"/>
                <a:gd name="T100" fmla="*/ 191 w 246"/>
                <a:gd name="T101" fmla="*/ 101 h 245"/>
                <a:gd name="T102" fmla="*/ 145 w 246"/>
                <a:gd name="T103" fmla="*/ 190 h 245"/>
                <a:gd name="T104" fmla="*/ 56 w 246"/>
                <a:gd name="T105" fmla="*/ 144 h 245"/>
                <a:gd name="T106" fmla="*/ 101 w 246"/>
                <a:gd name="T107" fmla="*/ 5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6" h="245">
                  <a:moveTo>
                    <a:pt x="29" y="59"/>
                  </a:moveTo>
                  <a:cubicBezTo>
                    <a:pt x="34" y="64"/>
                    <a:pt x="33" y="76"/>
                    <a:pt x="32" y="79"/>
                  </a:cubicBezTo>
                  <a:cubicBezTo>
                    <a:pt x="30" y="83"/>
                    <a:pt x="24" y="84"/>
                    <a:pt x="17" y="83"/>
                  </a:cubicBezTo>
                  <a:cubicBezTo>
                    <a:pt x="11" y="82"/>
                    <a:pt x="4" y="88"/>
                    <a:pt x="2" y="96"/>
                  </a:cubicBezTo>
                  <a:cubicBezTo>
                    <a:pt x="0" y="105"/>
                    <a:pt x="4" y="113"/>
                    <a:pt x="10" y="115"/>
                  </a:cubicBezTo>
                  <a:cubicBezTo>
                    <a:pt x="17" y="116"/>
                    <a:pt x="22" y="127"/>
                    <a:pt x="22" y="131"/>
                  </a:cubicBezTo>
                  <a:cubicBezTo>
                    <a:pt x="23" y="135"/>
                    <a:pt x="18" y="139"/>
                    <a:pt x="12" y="141"/>
                  </a:cubicBezTo>
                  <a:cubicBezTo>
                    <a:pt x="6" y="143"/>
                    <a:pt x="3" y="152"/>
                    <a:pt x="5" y="160"/>
                  </a:cubicBezTo>
                  <a:cubicBezTo>
                    <a:pt x="8" y="169"/>
                    <a:pt x="15" y="174"/>
                    <a:pt x="22" y="172"/>
                  </a:cubicBezTo>
                  <a:cubicBezTo>
                    <a:pt x="28" y="170"/>
                    <a:pt x="35" y="171"/>
                    <a:pt x="36" y="175"/>
                  </a:cubicBezTo>
                  <a:cubicBezTo>
                    <a:pt x="38" y="178"/>
                    <a:pt x="40" y="190"/>
                    <a:pt x="36" y="195"/>
                  </a:cubicBezTo>
                  <a:cubicBezTo>
                    <a:pt x="32" y="199"/>
                    <a:pt x="34" y="208"/>
                    <a:pt x="40" y="214"/>
                  </a:cubicBezTo>
                  <a:cubicBezTo>
                    <a:pt x="47" y="220"/>
                    <a:pt x="56" y="221"/>
                    <a:pt x="60" y="216"/>
                  </a:cubicBezTo>
                  <a:cubicBezTo>
                    <a:pt x="65" y="212"/>
                    <a:pt x="77" y="213"/>
                    <a:pt x="80" y="214"/>
                  </a:cubicBezTo>
                  <a:cubicBezTo>
                    <a:pt x="83" y="216"/>
                    <a:pt x="85" y="222"/>
                    <a:pt x="84" y="229"/>
                  </a:cubicBezTo>
                  <a:cubicBezTo>
                    <a:pt x="82" y="235"/>
                    <a:pt x="88" y="242"/>
                    <a:pt x="97" y="244"/>
                  </a:cubicBezTo>
                  <a:cubicBezTo>
                    <a:pt x="106" y="245"/>
                    <a:pt x="114" y="242"/>
                    <a:pt x="116" y="235"/>
                  </a:cubicBezTo>
                  <a:cubicBezTo>
                    <a:pt x="117" y="229"/>
                    <a:pt x="128" y="224"/>
                    <a:pt x="132" y="223"/>
                  </a:cubicBezTo>
                  <a:cubicBezTo>
                    <a:pt x="135" y="223"/>
                    <a:pt x="140" y="228"/>
                    <a:pt x="142" y="234"/>
                  </a:cubicBezTo>
                  <a:cubicBezTo>
                    <a:pt x="144" y="240"/>
                    <a:pt x="153" y="243"/>
                    <a:pt x="161" y="240"/>
                  </a:cubicBezTo>
                  <a:cubicBezTo>
                    <a:pt x="170" y="238"/>
                    <a:pt x="175" y="230"/>
                    <a:pt x="173" y="224"/>
                  </a:cubicBezTo>
                  <a:cubicBezTo>
                    <a:pt x="171" y="218"/>
                    <a:pt x="178" y="208"/>
                    <a:pt x="181" y="206"/>
                  </a:cubicBezTo>
                  <a:cubicBezTo>
                    <a:pt x="184" y="204"/>
                    <a:pt x="190" y="205"/>
                    <a:pt x="195" y="210"/>
                  </a:cubicBezTo>
                  <a:cubicBezTo>
                    <a:pt x="200" y="214"/>
                    <a:pt x="209" y="212"/>
                    <a:pt x="215" y="206"/>
                  </a:cubicBezTo>
                  <a:cubicBezTo>
                    <a:pt x="221" y="199"/>
                    <a:pt x="222" y="190"/>
                    <a:pt x="217" y="186"/>
                  </a:cubicBezTo>
                  <a:cubicBezTo>
                    <a:pt x="212" y="181"/>
                    <a:pt x="213" y="169"/>
                    <a:pt x="215" y="166"/>
                  </a:cubicBezTo>
                  <a:cubicBezTo>
                    <a:pt x="216" y="162"/>
                    <a:pt x="223" y="161"/>
                    <a:pt x="229" y="162"/>
                  </a:cubicBezTo>
                  <a:cubicBezTo>
                    <a:pt x="236" y="163"/>
                    <a:pt x="242" y="157"/>
                    <a:pt x="244" y="149"/>
                  </a:cubicBezTo>
                  <a:cubicBezTo>
                    <a:pt x="246" y="140"/>
                    <a:pt x="242" y="132"/>
                    <a:pt x="236" y="130"/>
                  </a:cubicBezTo>
                  <a:cubicBezTo>
                    <a:pt x="230" y="129"/>
                    <a:pt x="225" y="118"/>
                    <a:pt x="224" y="114"/>
                  </a:cubicBezTo>
                  <a:cubicBezTo>
                    <a:pt x="224" y="110"/>
                    <a:pt x="229" y="106"/>
                    <a:pt x="235" y="104"/>
                  </a:cubicBezTo>
                  <a:cubicBezTo>
                    <a:pt x="241" y="102"/>
                    <a:pt x="244" y="93"/>
                    <a:pt x="241" y="85"/>
                  </a:cubicBezTo>
                  <a:cubicBezTo>
                    <a:pt x="238" y="76"/>
                    <a:pt x="231" y="71"/>
                    <a:pt x="225" y="73"/>
                  </a:cubicBezTo>
                  <a:cubicBezTo>
                    <a:pt x="219" y="75"/>
                    <a:pt x="209" y="68"/>
                    <a:pt x="206" y="65"/>
                  </a:cubicBezTo>
                  <a:cubicBezTo>
                    <a:pt x="204" y="62"/>
                    <a:pt x="206" y="55"/>
                    <a:pt x="210" y="51"/>
                  </a:cubicBezTo>
                  <a:cubicBezTo>
                    <a:pt x="215" y="46"/>
                    <a:pt x="213" y="37"/>
                    <a:pt x="206" y="31"/>
                  </a:cubicBezTo>
                  <a:cubicBezTo>
                    <a:pt x="200" y="25"/>
                    <a:pt x="191" y="24"/>
                    <a:pt x="186" y="29"/>
                  </a:cubicBezTo>
                  <a:cubicBezTo>
                    <a:pt x="182" y="33"/>
                    <a:pt x="170" y="33"/>
                    <a:pt x="166" y="31"/>
                  </a:cubicBezTo>
                  <a:cubicBezTo>
                    <a:pt x="163" y="29"/>
                    <a:pt x="161" y="23"/>
                    <a:pt x="163" y="17"/>
                  </a:cubicBezTo>
                  <a:cubicBezTo>
                    <a:pt x="164" y="10"/>
                    <a:pt x="158" y="3"/>
                    <a:pt x="149" y="2"/>
                  </a:cubicBezTo>
                  <a:cubicBezTo>
                    <a:pt x="141" y="0"/>
                    <a:pt x="132" y="3"/>
                    <a:pt x="131" y="10"/>
                  </a:cubicBezTo>
                  <a:cubicBezTo>
                    <a:pt x="130" y="16"/>
                    <a:pt x="119" y="21"/>
                    <a:pt x="115" y="22"/>
                  </a:cubicBezTo>
                  <a:cubicBezTo>
                    <a:pt x="111" y="22"/>
                    <a:pt x="106" y="17"/>
                    <a:pt x="104" y="11"/>
                  </a:cubicBezTo>
                  <a:cubicBezTo>
                    <a:pt x="102" y="5"/>
                    <a:pt x="94" y="2"/>
                    <a:pt x="85" y="5"/>
                  </a:cubicBezTo>
                  <a:cubicBezTo>
                    <a:pt x="77" y="7"/>
                    <a:pt x="71" y="15"/>
                    <a:pt x="73" y="21"/>
                  </a:cubicBezTo>
                  <a:cubicBezTo>
                    <a:pt x="75" y="27"/>
                    <a:pt x="68" y="37"/>
                    <a:pt x="65" y="39"/>
                  </a:cubicBezTo>
                  <a:cubicBezTo>
                    <a:pt x="62" y="41"/>
                    <a:pt x="56" y="40"/>
                    <a:pt x="51" y="35"/>
                  </a:cubicBezTo>
                  <a:cubicBezTo>
                    <a:pt x="46" y="31"/>
                    <a:pt x="38" y="33"/>
                    <a:pt x="31" y="39"/>
                  </a:cubicBezTo>
                  <a:cubicBezTo>
                    <a:pt x="25" y="46"/>
                    <a:pt x="25" y="55"/>
                    <a:pt x="29" y="59"/>
                  </a:cubicBezTo>
                  <a:close/>
                  <a:moveTo>
                    <a:pt x="101" y="55"/>
                  </a:moveTo>
                  <a:cubicBezTo>
                    <a:pt x="139" y="43"/>
                    <a:pt x="179" y="63"/>
                    <a:pt x="191" y="101"/>
                  </a:cubicBezTo>
                  <a:cubicBezTo>
                    <a:pt x="203" y="138"/>
                    <a:pt x="182" y="178"/>
                    <a:pt x="145" y="190"/>
                  </a:cubicBezTo>
                  <a:cubicBezTo>
                    <a:pt x="108" y="202"/>
                    <a:pt x="68" y="182"/>
                    <a:pt x="56" y="144"/>
                  </a:cubicBezTo>
                  <a:cubicBezTo>
                    <a:pt x="44" y="107"/>
                    <a:pt x="64" y="67"/>
                    <a:pt x="101" y="5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2">
              <a:extLst>
                <a:ext uri="{FF2B5EF4-FFF2-40B4-BE49-F238E27FC236}">
                  <a16:creationId xmlns:a16="http://schemas.microsoft.com/office/drawing/2014/main" id="{E4C4A7B2-A49B-564A-B9E8-56CEA2EE4784}"/>
                </a:ext>
              </a:extLst>
            </p:cNvPr>
            <p:cNvSpPr>
              <a:spLocks noEditPoints="1"/>
            </p:cNvSpPr>
            <p:nvPr/>
          </p:nvSpPr>
          <p:spPr bwMode="auto">
            <a:xfrm>
              <a:off x="5500688" y="242887"/>
              <a:ext cx="709612" cy="708025"/>
            </a:xfrm>
            <a:custGeom>
              <a:avLst/>
              <a:gdLst>
                <a:gd name="T0" fmla="*/ 22 w 189"/>
                <a:gd name="T1" fmla="*/ 46 h 189"/>
                <a:gd name="T2" fmla="*/ 24 w 189"/>
                <a:gd name="T3" fmla="*/ 61 h 189"/>
                <a:gd name="T4" fmla="*/ 13 w 189"/>
                <a:gd name="T5" fmla="*/ 64 h 189"/>
                <a:gd name="T6" fmla="*/ 1 w 189"/>
                <a:gd name="T7" fmla="*/ 75 h 189"/>
                <a:gd name="T8" fmla="*/ 7 w 189"/>
                <a:gd name="T9" fmla="*/ 89 h 189"/>
                <a:gd name="T10" fmla="*/ 17 w 189"/>
                <a:gd name="T11" fmla="*/ 101 h 189"/>
                <a:gd name="T12" fmla="*/ 8 w 189"/>
                <a:gd name="T13" fmla="*/ 109 h 189"/>
                <a:gd name="T14" fmla="*/ 4 w 189"/>
                <a:gd name="T15" fmla="*/ 124 h 189"/>
                <a:gd name="T16" fmla="*/ 16 w 189"/>
                <a:gd name="T17" fmla="*/ 133 h 189"/>
                <a:gd name="T18" fmla="*/ 27 w 189"/>
                <a:gd name="T19" fmla="*/ 135 h 189"/>
                <a:gd name="T20" fmla="*/ 27 w 189"/>
                <a:gd name="T21" fmla="*/ 150 h 189"/>
                <a:gd name="T22" fmla="*/ 30 w 189"/>
                <a:gd name="T23" fmla="*/ 165 h 189"/>
                <a:gd name="T24" fmla="*/ 46 w 189"/>
                <a:gd name="T25" fmla="*/ 167 h 189"/>
                <a:gd name="T26" fmla="*/ 61 w 189"/>
                <a:gd name="T27" fmla="*/ 165 h 189"/>
                <a:gd name="T28" fmla="*/ 64 w 189"/>
                <a:gd name="T29" fmla="*/ 176 h 189"/>
                <a:gd name="T30" fmla="*/ 74 w 189"/>
                <a:gd name="T31" fmla="*/ 188 h 189"/>
                <a:gd name="T32" fmla="*/ 88 w 189"/>
                <a:gd name="T33" fmla="*/ 181 h 189"/>
                <a:gd name="T34" fmla="*/ 101 w 189"/>
                <a:gd name="T35" fmla="*/ 172 h 189"/>
                <a:gd name="T36" fmla="*/ 109 w 189"/>
                <a:gd name="T37" fmla="*/ 180 h 189"/>
                <a:gd name="T38" fmla="*/ 123 w 189"/>
                <a:gd name="T39" fmla="*/ 185 h 189"/>
                <a:gd name="T40" fmla="*/ 132 w 189"/>
                <a:gd name="T41" fmla="*/ 173 h 189"/>
                <a:gd name="T42" fmla="*/ 139 w 189"/>
                <a:gd name="T43" fmla="*/ 159 h 189"/>
                <a:gd name="T44" fmla="*/ 150 w 189"/>
                <a:gd name="T45" fmla="*/ 162 h 189"/>
                <a:gd name="T46" fmla="*/ 165 w 189"/>
                <a:gd name="T47" fmla="*/ 159 h 189"/>
                <a:gd name="T48" fmla="*/ 166 w 189"/>
                <a:gd name="T49" fmla="*/ 143 h 189"/>
                <a:gd name="T50" fmla="*/ 165 w 189"/>
                <a:gd name="T51" fmla="*/ 128 h 189"/>
                <a:gd name="T52" fmla="*/ 176 w 189"/>
                <a:gd name="T53" fmla="*/ 125 h 189"/>
                <a:gd name="T54" fmla="*/ 187 w 189"/>
                <a:gd name="T55" fmla="*/ 115 h 189"/>
                <a:gd name="T56" fmla="*/ 181 w 189"/>
                <a:gd name="T57" fmla="*/ 101 h 189"/>
                <a:gd name="T58" fmla="*/ 172 w 189"/>
                <a:gd name="T59" fmla="*/ 88 h 189"/>
                <a:gd name="T60" fmla="*/ 180 w 189"/>
                <a:gd name="T61" fmla="*/ 80 h 189"/>
                <a:gd name="T62" fmla="*/ 185 w 189"/>
                <a:gd name="T63" fmla="*/ 66 h 189"/>
                <a:gd name="T64" fmla="*/ 172 w 189"/>
                <a:gd name="T65" fmla="*/ 56 h 189"/>
                <a:gd name="T66" fmla="*/ 158 w 189"/>
                <a:gd name="T67" fmla="*/ 50 h 189"/>
                <a:gd name="T68" fmla="*/ 161 w 189"/>
                <a:gd name="T69" fmla="*/ 39 h 189"/>
                <a:gd name="T70" fmla="*/ 158 w 189"/>
                <a:gd name="T71" fmla="*/ 24 h 189"/>
                <a:gd name="T72" fmla="*/ 143 w 189"/>
                <a:gd name="T73" fmla="*/ 23 h 189"/>
                <a:gd name="T74" fmla="*/ 127 w 189"/>
                <a:gd name="T75" fmla="*/ 24 h 189"/>
                <a:gd name="T76" fmla="*/ 125 w 189"/>
                <a:gd name="T77" fmla="*/ 13 h 189"/>
                <a:gd name="T78" fmla="*/ 114 w 189"/>
                <a:gd name="T79" fmla="*/ 2 h 189"/>
                <a:gd name="T80" fmla="*/ 100 w 189"/>
                <a:gd name="T81" fmla="*/ 8 h 189"/>
                <a:gd name="T82" fmla="*/ 88 w 189"/>
                <a:gd name="T83" fmla="*/ 17 h 189"/>
                <a:gd name="T84" fmla="*/ 80 w 189"/>
                <a:gd name="T85" fmla="*/ 9 h 189"/>
                <a:gd name="T86" fmla="*/ 65 w 189"/>
                <a:gd name="T87" fmla="*/ 4 h 189"/>
                <a:gd name="T88" fmla="*/ 56 w 189"/>
                <a:gd name="T89" fmla="*/ 17 h 189"/>
                <a:gd name="T90" fmla="*/ 50 w 189"/>
                <a:gd name="T91" fmla="*/ 31 h 189"/>
                <a:gd name="T92" fmla="*/ 39 w 189"/>
                <a:gd name="T93" fmla="*/ 28 h 189"/>
                <a:gd name="T94" fmla="*/ 24 w 189"/>
                <a:gd name="T95" fmla="*/ 31 h 189"/>
                <a:gd name="T96" fmla="*/ 22 w 189"/>
                <a:gd name="T97" fmla="*/ 46 h 189"/>
                <a:gd name="T98" fmla="*/ 77 w 189"/>
                <a:gd name="T99" fmla="*/ 43 h 189"/>
                <a:gd name="T100" fmla="*/ 146 w 189"/>
                <a:gd name="T101" fmla="*/ 78 h 189"/>
                <a:gd name="T102" fmla="*/ 111 w 189"/>
                <a:gd name="T103" fmla="*/ 147 h 189"/>
                <a:gd name="T104" fmla="*/ 42 w 189"/>
                <a:gd name="T105" fmla="*/ 111 h 189"/>
                <a:gd name="T106" fmla="*/ 77 w 189"/>
                <a:gd name="T107" fmla="*/ 43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 h="189">
                  <a:moveTo>
                    <a:pt x="22" y="46"/>
                  </a:moveTo>
                  <a:cubicBezTo>
                    <a:pt x="26" y="50"/>
                    <a:pt x="25" y="59"/>
                    <a:pt x="24" y="61"/>
                  </a:cubicBezTo>
                  <a:cubicBezTo>
                    <a:pt x="23" y="64"/>
                    <a:pt x="18" y="65"/>
                    <a:pt x="13" y="64"/>
                  </a:cubicBezTo>
                  <a:cubicBezTo>
                    <a:pt x="8" y="63"/>
                    <a:pt x="3" y="68"/>
                    <a:pt x="1" y="75"/>
                  </a:cubicBezTo>
                  <a:cubicBezTo>
                    <a:pt x="0" y="81"/>
                    <a:pt x="3" y="88"/>
                    <a:pt x="7" y="89"/>
                  </a:cubicBezTo>
                  <a:cubicBezTo>
                    <a:pt x="12" y="90"/>
                    <a:pt x="16" y="98"/>
                    <a:pt x="17" y="101"/>
                  </a:cubicBezTo>
                  <a:cubicBezTo>
                    <a:pt x="17" y="104"/>
                    <a:pt x="13" y="108"/>
                    <a:pt x="8" y="109"/>
                  </a:cubicBezTo>
                  <a:cubicBezTo>
                    <a:pt x="4" y="111"/>
                    <a:pt x="2" y="117"/>
                    <a:pt x="4" y="124"/>
                  </a:cubicBezTo>
                  <a:cubicBezTo>
                    <a:pt x="6" y="130"/>
                    <a:pt x="11" y="134"/>
                    <a:pt x="16" y="133"/>
                  </a:cubicBezTo>
                  <a:cubicBezTo>
                    <a:pt x="21" y="131"/>
                    <a:pt x="26" y="132"/>
                    <a:pt x="27" y="135"/>
                  </a:cubicBezTo>
                  <a:cubicBezTo>
                    <a:pt x="29" y="137"/>
                    <a:pt x="31" y="146"/>
                    <a:pt x="27" y="150"/>
                  </a:cubicBezTo>
                  <a:cubicBezTo>
                    <a:pt x="24" y="154"/>
                    <a:pt x="25" y="161"/>
                    <a:pt x="30" y="165"/>
                  </a:cubicBezTo>
                  <a:cubicBezTo>
                    <a:pt x="35" y="170"/>
                    <a:pt x="42" y="171"/>
                    <a:pt x="46" y="167"/>
                  </a:cubicBezTo>
                  <a:cubicBezTo>
                    <a:pt x="49" y="163"/>
                    <a:pt x="58" y="164"/>
                    <a:pt x="61" y="165"/>
                  </a:cubicBezTo>
                  <a:cubicBezTo>
                    <a:pt x="64" y="166"/>
                    <a:pt x="65" y="171"/>
                    <a:pt x="64" y="176"/>
                  </a:cubicBezTo>
                  <a:cubicBezTo>
                    <a:pt x="63" y="181"/>
                    <a:pt x="67" y="186"/>
                    <a:pt x="74" y="188"/>
                  </a:cubicBezTo>
                  <a:cubicBezTo>
                    <a:pt x="81" y="189"/>
                    <a:pt x="87" y="186"/>
                    <a:pt x="88" y="181"/>
                  </a:cubicBezTo>
                  <a:cubicBezTo>
                    <a:pt x="89" y="177"/>
                    <a:pt x="98" y="173"/>
                    <a:pt x="101" y="172"/>
                  </a:cubicBezTo>
                  <a:cubicBezTo>
                    <a:pt x="103" y="172"/>
                    <a:pt x="107" y="176"/>
                    <a:pt x="109" y="180"/>
                  </a:cubicBezTo>
                  <a:cubicBezTo>
                    <a:pt x="110" y="185"/>
                    <a:pt x="117" y="187"/>
                    <a:pt x="123" y="185"/>
                  </a:cubicBezTo>
                  <a:cubicBezTo>
                    <a:pt x="130" y="183"/>
                    <a:pt x="134" y="178"/>
                    <a:pt x="132" y="173"/>
                  </a:cubicBezTo>
                  <a:cubicBezTo>
                    <a:pt x="131" y="168"/>
                    <a:pt x="136" y="160"/>
                    <a:pt x="139" y="159"/>
                  </a:cubicBezTo>
                  <a:cubicBezTo>
                    <a:pt x="141" y="157"/>
                    <a:pt x="146" y="158"/>
                    <a:pt x="150" y="162"/>
                  </a:cubicBezTo>
                  <a:cubicBezTo>
                    <a:pt x="153" y="165"/>
                    <a:pt x="160" y="164"/>
                    <a:pt x="165" y="159"/>
                  </a:cubicBezTo>
                  <a:cubicBezTo>
                    <a:pt x="169" y="153"/>
                    <a:pt x="170" y="147"/>
                    <a:pt x="166" y="143"/>
                  </a:cubicBezTo>
                  <a:cubicBezTo>
                    <a:pt x="163" y="140"/>
                    <a:pt x="163" y="131"/>
                    <a:pt x="165" y="128"/>
                  </a:cubicBezTo>
                  <a:cubicBezTo>
                    <a:pt x="166" y="125"/>
                    <a:pt x="171" y="124"/>
                    <a:pt x="176" y="125"/>
                  </a:cubicBezTo>
                  <a:cubicBezTo>
                    <a:pt x="181" y="126"/>
                    <a:pt x="186" y="121"/>
                    <a:pt x="187" y="115"/>
                  </a:cubicBezTo>
                  <a:cubicBezTo>
                    <a:pt x="189" y="108"/>
                    <a:pt x="186" y="102"/>
                    <a:pt x="181" y="101"/>
                  </a:cubicBezTo>
                  <a:cubicBezTo>
                    <a:pt x="176" y="100"/>
                    <a:pt x="172" y="91"/>
                    <a:pt x="172" y="88"/>
                  </a:cubicBezTo>
                  <a:cubicBezTo>
                    <a:pt x="171" y="85"/>
                    <a:pt x="175" y="82"/>
                    <a:pt x="180" y="80"/>
                  </a:cubicBezTo>
                  <a:cubicBezTo>
                    <a:pt x="185" y="79"/>
                    <a:pt x="187" y="72"/>
                    <a:pt x="185" y="66"/>
                  </a:cubicBezTo>
                  <a:cubicBezTo>
                    <a:pt x="183" y="59"/>
                    <a:pt x="177" y="55"/>
                    <a:pt x="172" y="56"/>
                  </a:cubicBezTo>
                  <a:cubicBezTo>
                    <a:pt x="167" y="58"/>
                    <a:pt x="160" y="53"/>
                    <a:pt x="158" y="50"/>
                  </a:cubicBezTo>
                  <a:cubicBezTo>
                    <a:pt x="156" y="48"/>
                    <a:pt x="158" y="43"/>
                    <a:pt x="161" y="39"/>
                  </a:cubicBezTo>
                  <a:cubicBezTo>
                    <a:pt x="165" y="36"/>
                    <a:pt x="163" y="29"/>
                    <a:pt x="158" y="24"/>
                  </a:cubicBezTo>
                  <a:cubicBezTo>
                    <a:pt x="153" y="20"/>
                    <a:pt x="146" y="19"/>
                    <a:pt x="143" y="23"/>
                  </a:cubicBezTo>
                  <a:cubicBezTo>
                    <a:pt x="139" y="26"/>
                    <a:pt x="130" y="26"/>
                    <a:pt x="127" y="24"/>
                  </a:cubicBezTo>
                  <a:cubicBezTo>
                    <a:pt x="125" y="23"/>
                    <a:pt x="123" y="18"/>
                    <a:pt x="125" y="13"/>
                  </a:cubicBezTo>
                  <a:cubicBezTo>
                    <a:pt x="126" y="8"/>
                    <a:pt x="121" y="3"/>
                    <a:pt x="114" y="2"/>
                  </a:cubicBezTo>
                  <a:cubicBezTo>
                    <a:pt x="107" y="0"/>
                    <a:pt x="101" y="3"/>
                    <a:pt x="100" y="8"/>
                  </a:cubicBezTo>
                  <a:cubicBezTo>
                    <a:pt x="99" y="13"/>
                    <a:pt x="91" y="17"/>
                    <a:pt x="88" y="17"/>
                  </a:cubicBezTo>
                  <a:cubicBezTo>
                    <a:pt x="85" y="17"/>
                    <a:pt x="81" y="14"/>
                    <a:pt x="80" y="9"/>
                  </a:cubicBezTo>
                  <a:cubicBezTo>
                    <a:pt x="78" y="4"/>
                    <a:pt x="72" y="2"/>
                    <a:pt x="65" y="4"/>
                  </a:cubicBezTo>
                  <a:cubicBezTo>
                    <a:pt x="59" y="6"/>
                    <a:pt x="54" y="12"/>
                    <a:pt x="56" y="17"/>
                  </a:cubicBezTo>
                  <a:cubicBezTo>
                    <a:pt x="57" y="21"/>
                    <a:pt x="52" y="29"/>
                    <a:pt x="50" y="31"/>
                  </a:cubicBezTo>
                  <a:cubicBezTo>
                    <a:pt x="47" y="32"/>
                    <a:pt x="43" y="31"/>
                    <a:pt x="39" y="28"/>
                  </a:cubicBezTo>
                  <a:cubicBezTo>
                    <a:pt x="35" y="24"/>
                    <a:pt x="28" y="26"/>
                    <a:pt x="24" y="31"/>
                  </a:cubicBezTo>
                  <a:cubicBezTo>
                    <a:pt x="19" y="36"/>
                    <a:pt x="18" y="43"/>
                    <a:pt x="22" y="46"/>
                  </a:cubicBezTo>
                  <a:close/>
                  <a:moveTo>
                    <a:pt x="77" y="43"/>
                  </a:moveTo>
                  <a:cubicBezTo>
                    <a:pt x="106" y="33"/>
                    <a:pt x="137" y="49"/>
                    <a:pt x="146" y="78"/>
                  </a:cubicBezTo>
                  <a:cubicBezTo>
                    <a:pt x="155" y="107"/>
                    <a:pt x="140" y="137"/>
                    <a:pt x="111" y="147"/>
                  </a:cubicBezTo>
                  <a:cubicBezTo>
                    <a:pt x="82" y="156"/>
                    <a:pt x="51" y="140"/>
                    <a:pt x="42" y="111"/>
                  </a:cubicBezTo>
                  <a:cubicBezTo>
                    <a:pt x="33" y="83"/>
                    <a:pt x="49" y="52"/>
                    <a:pt x="77"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17612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108D88-8D66-4B5D-AF19-9D5925F5175A}"/>
              </a:ext>
            </a:extLst>
          </p:cNvPr>
          <p:cNvSpPr>
            <a:spLocks noGrp="1"/>
          </p:cNvSpPr>
          <p:nvPr>
            <p:ph sz="quarter" idx="16"/>
          </p:nvPr>
        </p:nvSpPr>
        <p:spPr/>
        <p:txBody>
          <a:bodyPr/>
          <a:lstStyle/>
          <a:p>
            <a:r>
              <a:rPr lang="en-US" dirty="0"/>
              <a:t>The Mercado Libre system has:</a:t>
            </a:r>
          </a:p>
          <a:p>
            <a:pPr lvl="1"/>
            <a:r>
              <a:rPr lang="en-US" dirty="0"/>
              <a:t>Complex workload involving multiple joins running at scale (3.1M Queries Daily)</a:t>
            </a:r>
          </a:p>
          <a:p>
            <a:pPr lvl="1"/>
            <a:r>
              <a:rPr lang="en-US" dirty="0"/>
              <a:t>Low Latency ingestion performed on a regular basis</a:t>
            </a:r>
          </a:p>
          <a:p>
            <a:pPr lvl="1"/>
            <a:r>
              <a:rPr lang="en-US" dirty="0"/>
              <a:t>Sophisticated schema deployed</a:t>
            </a:r>
          </a:p>
          <a:p>
            <a:pPr lvl="1"/>
            <a:r>
              <a:rPr lang="en-US" dirty="0"/>
              <a:t>Multiple applications running large extracts</a:t>
            </a:r>
          </a:p>
          <a:p>
            <a:r>
              <a:rPr lang="en-US" dirty="0"/>
              <a:t>The above factors need to be considered during migration.</a:t>
            </a:r>
          </a:p>
          <a:p>
            <a:r>
              <a:rPr lang="en-US" dirty="0"/>
              <a:t>There is an opportunity to run some analytics in-Database.</a:t>
            </a:r>
          </a:p>
          <a:p>
            <a:endParaRPr lang="en-US" dirty="0"/>
          </a:p>
        </p:txBody>
      </p:sp>
      <p:sp>
        <p:nvSpPr>
          <p:cNvPr id="3" name="Title 2">
            <a:extLst>
              <a:ext uri="{FF2B5EF4-FFF2-40B4-BE49-F238E27FC236}">
                <a16:creationId xmlns:a16="http://schemas.microsoft.com/office/drawing/2014/main" id="{5FBD484A-5474-48C1-98D1-85A818AC8677}"/>
              </a:ext>
            </a:extLst>
          </p:cNvPr>
          <p:cNvSpPr>
            <a:spLocks noGrp="1"/>
          </p:cNvSpPr>
          <p:nvPr>
            <p:ph type="title"/>
          </p:nvPr>
        </p:nvSpPr>
        <p:spPr/>
        <p:txBody>
          <a:bodyPr/>
          <a:lstStyle/>
          <a:p>
            <a:r>
              <a:rPr lang="en-US" dirty="0"/>
              <a:t>Conclusions</a:t>
            </a:r>
          </a:p>
        </p:txBody>
      </p:sp>
      <p:sp>
        <p:nvSpPr>
          <p:cNvPr id="4" name="Text Placeholder 3">
            <a:extLst>
              <a:ext uri="{FF2B5EF4-FFF2-40B4-BE49-F238E27FC236}">
                <a16:creationId xmlns:a16="http://schemas.microsoft.com/office/drawing/2014/main" id="{78448A84-DE05-4939-9FC0-0253740F0960}"/>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F184546B-1A78-4D1F-9DA3-111BCDD6E580}"/>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3455209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314E7CD-A3AE-4F7B-B8A0-3FAC231A5745}"/>
              </a:ext>
            </a:extLst>
          </p:cNvPr>
          <p:cNvSpPr>
            <a:spLocks noGrp="1"/>
          </p:cNvSpPr>
          <p:nvPr>
            <p:ph type="body" sz="quarter" idx="11"/>
          </p:nvPr>
        </p:nvSpPr>
        <p:spPr/>
        <p:txBody>
          <a:bodyPr/>
          <a:lstStyle/>
          <a:p>
            <a:r>
              <a:rPr lang="en-US" dirty="0"/>
              <a:t>Mercado Libre</a:t>
            </a:r>
          </a:p>
        </p:txBody>
      </p:sp>
      <p:sp>
        <p:nvSpPr>
          <p:cNvPr id="18" name="Content Placeholder 17">
            <a:extLst>
              <a:ext uri="{FF2B5EF4-FFF2-40B4-BE49-F238E27FC236}">
                <a16:creationId xmlns:a16="http://schemas.microsoft.com/office/drawing/2014/main" id="{69059703-A7C7-402D-BEE3-880BDB96F758}"/>
              </a:ext>
            </a:extLst>
          </p:cNvPr>
          <p:cNvSpPr>
            <a:spLocks noGrp="1"/>
          </p:cNvSpPr>
          <p:nvPr>
            <p:ph sz="quarter" idx="17"/>
          </p:nvPr>
        </p:nvSpPr>
        <p:spPr>
          <a:xfrm>
            <a:off x="6245860" y="1943453"/>
            <a:ext cx="5293360" cy="4152341"/>
          </a:xfrm>
        </p:spPr>
        <p:txBody>
          <a:bodyPr/>
          <a:lstStyle/>
          <a:p>
            <a:pPr lvl="0"/>
            <a:r>
              <a:rPr lang="en-US" sz="1600" b="1" dirty="0"/>
              <a:t>Summary:</a:t>
            </a:r>
            <a:endParaRPr lang="en-US" sz="1600" dirty="0"/>
          </a:p>
          <a:p>
            <a:pPr lvl="1">
              <a:buClr>
                <a:schemeClr val="bg1">
                  <a:lumMod val="50000"/>
                </a:schemeClr>
              </a:buClr>
              <a:buSzPct val="100000"/>
              <a:buFont typeface="Helvetica" pitchFamily="2" charset="0"/>
              <a:buChar char="‣"/>
            </a:pPr>
            <a:r>
              <a:rPr lang="en-US" sz="1400" b="1" dirty="0">
                <a:solidFill>
                  <a:schemeClr val="accent2"/>
                </a:solidFill>
              </a:rPr>
              <a:t>123 Applications on same platform</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4,996 Active Users, Business &amp; Applications</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1.1 Billion Annual Queries</a:t>
            </a:r>
          </a:p>
          <a:p>
            <a:pPr lvl="1">
              <a:buClr>
                <a:schemeClr val="bg1">
                  <a:lumMod val="50000"/>
                </a:schemeClr>
              </a:buClr>
              <a:buSzPct val="100000"/>
              <a:buFont typeface="Helvetica" pitchFamily="2" charset="0"/>
              <a:buChar char="‣"/>
            </a:pPr>
            <a:r>
              <a:rPr lang="en-US" sz="1400" b="1" dirty="0">
                <a:solidFill>
                  <a:schemeClr val="accent2"/>
                </a:solidFill>
              </a:rPr>
              <a:t>93 M Average Queries per Month</a:t>
            </a:r>
            <a:endParaRPr lang="en-US" sz="1400" dirty="0">
              <a:solidFill>
                <a:schemeClr val="accent2"/>
              </a:solidFill>
            </a:endParaRPr>
          </a:p>
          <a:p>
            <a:pPr lvl="1">
              <a:buClr>
                <a:schemeClr val="bg1">
                  <a:lumMod val="50000"/>
                </a:schemeClr>
              </a:buClr>
              <a:buSzPct val="100000"/>
              <a:buFont typeface="Helvetica" pitchFamily="2" charset="0"/>
              <a:buChar char="‣"/>
            </a:pPr>
            <a:r>
              <a:rPr lang="en-US" sz="1400" b="1" dirty="0">
                <a:solidFill>
                  <a:schemeClr val="accent2"/>
                </a:solidFill>
              </a:rPr>
              <a:t>3.1 M Average Queries per Day</a:t>
            </a:r>
          </a:p>
          <a:p>
            <a:pPr lvl="1">
              <a:buClr>
                <a:schemeClr val="bg1">
                  <a:lumMod val="50000"/>
                </a:schemeClr>
              </a:buClr>
              <a:buSzPct val="100000"/>
              <a:buFont typeface="Helvetica" pitchFamily="2" charset="0"/>
              <a:buChar char="‣"/>
            </a:pPr>
            <a:r>
              <a:rPr lang="en-US" sz="1400" b="1" dirty="0">
                <a:solidFill>
                  <a:schemeClr val="tx2"/>
                </a:solidFill>
              </a:rPr>
              <a:t>162 Concurrent Queries (Peak)</a:t>
            </a:r>
          </a:p>
          <a:p>
            <a:pPr lvl="1">
              <a:buClr>
                <a:schemeClr val="bg1">
                  <a:lumMod val="50000"/>
                </a:schemeClr>
              </a:buClr>
              <a:buSzPct val="100000"/>
              <a:buFont typeface="Helvetica" pitchFamily="2" charset="0"/>
              <a:buChar char="‣"/>
            </a:pPr>
            <a:r>
              <a:rPr lang="en-US" sz="1400" b="1" dirty="0">
                <a:solidFill>
                  <a:schemeClr val="accent2"/>
                </a:solidFill>
              </a:rPr>
              <a:t>1.4 Seconds Average Response Time</a:t>
            </a:r>
            <a:endParaRPr lang="en-US" sz="1400" dirty="0">
              <a:solidFill>
                <a:schemeClr val="accent2"/>
              </a:solidFill>
            </a:endParaRPr>
          </a:p>
          <a:p>
            <a:endParaRPr lang="en-US" sz="1600" dirty="0"/>
          </a:p>
        </p:txBody>
      </p:sp>
      <p:sp>
        <p:nvSpPr>
          <p:cNvPr id="15" name="Title 14">
            <a:extLst>
              <a:ext uri="{FF2B5EF4-FFF2-40B4-BE49-F238E27FC236}">
                <a16:creationId xmlns:a16="http://schemas.microsoft.com/office/drawing/2014/main" id="{767CDCC8-1E58-4227-9314-830B6E16C63C}"/>
              </a:ext>
            </a:extLst>
          </p:cNvPr>
          <p:cNvSpPr>
            <a:spLocks noGrp="1"/>
          </p:cNvSpPr>
          <p:nvPr>
            <p:ph type="title"/>
          </p:nvPr>
        </p:nvSpPr>
        <p:spPr/>
        <p:txBody>
          <a:bodyPr/>
          <a:lstStyle/>
          <a:p>
            <a:r>
              <a:rPr lang="en-US"/>
              <a:t>System Analysis</a:t>
            </a:r>
          </a:p>
        </p:txBody>
      </p:sp>
      <p:graphicFrame>
        <p:nvGraphicFramePr>
          <p:cNvPr id="5" name="Content Placeholder 4">
            <a:extLst>
              <a:ext uri="{FF2B5EF4-FFF2-40B4-BE49-F238E27FC236}">
                <a16:creationId xmlns:a16="http://schemas.microsoft.com/office/drawing/2014/main" id="{8CE31CDE-26BA-4C08-AA10-F374DB315988}"/>
              </a:ext>
            </a:extLst>
          </p:cNvPr>
          <p:cNvGraphicFramePr>
            <a:graphicFrameLocks noGrp="1"/>
          </p:cNvGraphicFramePr>
          <p:nvPr>
            <p:ph sz="quarter" idx="16"/>
            <p:extLst>
              <p:ext uri="{D42A27DB-BD31-4B8C-83A1-F6EECF244321}">
                <p14:modId xmlns:p14="http://schemas.microsoft.com/office/powerpoint/2010/main" val="2791452940"/>
              </p:ext>
            </p:extLst>
          </p:nvPr>
        </p:nvGraphicFramePr>
        <p:xfrm>
          <a:off x="1056789" y="2057401"/>
          <a:ext cx="4068146" cy="3361869"/>
        </p:xfrm>
        <a:graphic>
          <a:graphicData uri="http://schemas.openxmlformats.org/drawingml/2006/table">
            <a:tbl>
              <a:tblPr>
                <a:tableStyleId>{9DCAF9ED-07DC-4A11-8D7F-57B35C25682E}</a:tableStyleId>
              </a:tblPr>
              <a:tblGrid>
                <a:gridCol w="2986026">
                  <a:extLst>
                    <a:ext uri="{9D8B030D-6E8A-4147-A177-3AD203B41FA5}">
                      <a16:colId xmlns:a16="http://schemas.microsoft.com/office/drawing/2014/main" val="2659564971"/>
                    </a:ext>
                  </a:extLst>
                </a:gridCol>
                <a:gridCol w="1082120">
                  <a:extLst>
                    <a:ext uri="{9D8B030D-6E8A-4147-A177-3AD203B41FA5}">
                      <a16:colId xmlns:a16="http://schemas.microsoft.com/office/drawing/2014/main" val="1023460423"/>
                    </a:ext>
                  </a:extLst>
                </a:gridCol>
              </a:tblGrid>
              <a:tr h="197757">
                <a:tc>
                  <a:txBody>
                    <a:bodyPr/>
                    <a:lstStyle/>
                    <a:p>
                      <a:pPr algn="l" fontAlgn="ctr"/>
                      <a:r>
                        <a:rPr lang="en-US" sz="1200" u="none" strike="noStrike" dirty="0" err="1">
                          <a:effectLst/>
                        </a:rPr>
                        <a:t>Users_Total</a:t>
                      </a:r>
                      <a:endParaRPr lang="en-US" sz="1200" b="0" i="0" u="none" strike="noStrike" dirty="0">
                        <a:solidFill>
                          <a:srgbClr val="000000"/>
                        </a:solidFill>
                        <a:effectLst/>
                        <a:latin typeface="Calibri" panose="020F0502020204030204" pitchFamily="34" charset="0"/>
                      </a:endParaRPr>
                    </a:p>
                  </a:txBody>
                  <a:tcPr marL="9417" marR="9417" marT="9417" marB="0" anchor="ctr">
                    <a:solidFill>
                      <a:schemeClr val="tx1">
                        <a:lumMod val="20000"/>
                        <a:lumOff val="80000"/>
                      </a:schemeClr>
                    </a:solidFill>
                  </a:tcPr>
                </a:tc>
                <a:tc>
                  <a:txBody>
                    <a:bodyPr/>
                    <a:lstStyle/>
                    <a:p>
                      <a:pPr algn="r" fontAlgn="ctr"/>
                      <a:r>
                        <a:rPr lang="en-US" sz="1200" u="none" strike="noStrike">
                          <a:effectLst/>
                        </a:rPr>
                        <a:t>4,996</a:t>
                      </a:r>
                      <a:endParaRPr lang="en-US" sz="1200" b="0" i="0" u="none" strike="noStrike">
                        <a:solidFill>
                          <a:srgbClr val="000000"/>
                        </a:solidFill>
                        <a:effectLst/>
                        <a:latin typeface="Calibri" panose="020F0502020204030204" pitchFamily="34" charset="0"/>
                      </a:endParaRPr>
                    </a:p>
                  </a:txBody>
                  <a:tcPr marL="9417" marR="9417" marT="9417" marB="0" anchor="ctr">
                    <a:solidFill>
                      <a:schemeClr val="tx1">
                        <a:lumMod val="20000"/>
                        <a:lumOff val="80000"/>
                      </a:schemeClr>
                    </a:solidFill>
                  </a:tcPr>
                </a:tc>
                <a:extLst>
                  <a:ext uri="{0D108BD9-81ED-4DB2-BD59-A6C34878D82A}">
                    <a16:rowId xmlns:a16="http://schemas.microsoft.com/office/drawing/2014/main" val="3863906513"/>
                  </a:ext>
                </a:extLst>
              </a:tr>
              <a:tr h="197757">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dirty="0">
                          <a:effectLst/>
                        </a:rPr>
                        <a:t> </a:t>
                      </a:r>
                      <a:endParaRPr lang="en-US" sz="1200" b="0" i="0" u="none" strike="noStrike" dirty="0">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105354655"/>
                  </a:ext>
                </a:extLst>
              </a:tr>
              <a:tr h="197757">
                <a:tc>
                  <a:txBody>
                    <a:bodyPr/>
                    <a:lstStyle/>
                    <a:p>
                      <a:pPr algn="l" fontAlgn="b"/>
                      <a:r>
                        <a:rPr lang="en-US" sz="1200" u="none" strike="noStrike">
                          <a:effectLst/>
                        </a:rPr>
                        <a:t>ObjectCount_Tables</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42,246</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1300813"/>
                  </a:ext>
                </a:extLst>
              </a:tr>
              <a:tr h="197757">
                <a:tc>
                  <a:txBody>
                    <a:bodyPr/>
                    <a:lstStyle/>
                    <a:p>
                      <a:pPr algn="l" fontAlgn="b"/>
                      <a:r>
                        <a:rPr lang="en-US" sz="1200" u="none" strike="noStrike">
                          <a:effectLst/>
                        </a:rPr>
                        <a:t>ObjectCount_Views</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7,920</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94540709"/>
                  </a:ext>
                </a:extLst>
              </a:tr>
              <a:tr h="197757">
                <a:tc>
                  <a:txBody>
                    <a:bodyPr/>
                    <a:lstStyle/>
                    <a:p>
                      <a:pPr algn="l" fontAlgn="b"/>
                      <a:r>
                        <a:rPr lang="en-US" sz="1200" u="none" strike="noStrike" dirty="0" err="1">
                          <a:effectLst/>
                        </a:rPr>
                        <a:t>ObjectCount_Program</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283</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495082765"/>
                  </a:ext>
                </a:extLst>
              </a:tr>
              <a:tr h="197757">
                <a:tc>
                  <a:txBody>
                    <a:bodyPr/>
                    <a:lstStyle/>
                    <a:p>
                      <a:pPr algn="l" fontAlgn="b"/>
                      <a:r>
                        <a:rPr lang="en-US" sz="1200" u="none" strike="noStrike">
                          <a:effectLst/>
                        </a:rPr>
                        <a:t>ObjectCount_Other</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72</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670154972"/>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2323884235"/>
                  </a:ext>
                </a:extLst>
              </a:tr>
              <a:tr h="197757">
                <a:tc>
                  <a:txBody>
                    <a:bodyPr/>
                    <a:lstStyle/>
                    <a:p>
                      <a:pPr algn="l" fontAlgn="b"/>
                      <a:r>
                        <a:rPr lang="en-US" sz="1200" u="none" strike="noStrike" dirty="0" err="1">
                          <a:effectLst/>
                        </a:rPr>
                        <a:t>Query_per_Day</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3,168,961</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885030858"/>
                  </a:ext>
                </a:extLst>
              </a:tr>
              <a:tr h="197757">
                <a:tc>
                  <a:txBody>
                    <a:bodyPr/>
                    <a:lstStyle/>
                    <a:p>
                      <a:pPr algn="l" fontAlgn="b"/>
                      <a:r>
                        <a:rPr lang="en-US" sz="1200" u="none" strike="noStrike" dirty="0" err="1">
                          <a:effectLst/>
                        </a:rPr>
                        <a:t>Query_per_Sec</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36.67779</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70210570"/>
                  </a:ext>
                </a:extLst>
              </a:tr>
              <a:tr h="197757">
                <a:tc>
                  <a:txBody>
                    <a:bodyPr/>
                    <a:lstStyle/>
                    <a:p>
                      <a:pPr algn="l" fontAlgn="b"/>
                      <a:r>
                        <a:rPr lang="en-US" sz="1200" u="none" strike="noStrike" dirty="0" err="1">
                          <a:effectLst/>
                        </a:rPr>
                        <a:t>Query_per_Year</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1,156,670,720</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575118792"/>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886010447"/>
                  </a:ext>
                </a:extLst>
              </a:tr>
              <a:tr h="197757">
                <a:tc>
                  <a:txBody>
                    <a:bodyPr/>
                    <a:lstStyle/>
                    <a:p>
                      <a:pPr algn="l" fontAlgn="b"/>
                      <a:r>
                        <a:rPr lang="en-US" sz="1200" u="none" strike="noStrike" dirty="0" err="1">
                          <a:effectLst/>
                        </a:rPr>
                        <a:t>Concurrency_Max</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162</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693521958"/>
                  </a:ext>
                </a:extLst>
              </a:tr>
              <a:tr h="197757">
                <a:tc>
                  <a:txBody>
                    <a:bodyPr/>
                    <a:lstStyle/>
                    <a:p>
                      <a:pPr algn="l" fontAlgn="b"/>
                      <a:r>
                        <a:rPr lang="en-US" sz="1200" u="none" strike="noStrike" dirty="0" err="1">
                          <a:effectLst/>
                        </a:rPr>
                        <a:t>Concurrency_Avg</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53</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13688204"/>
                  </a:ext>
                </a:extLst>
              </a:tr>
              <a:tr h="197757">
                <a:tc>
                  <a:txBody>
                    <a:bodyPr/>
                    <a:lstStyle/>
                    <a:p>
                      <a:pPr algn="l" fontAlgn="b"/>
                      <a:r>
                        <a:rPr lang="en-US" sz="1200" u="none" strike="noStrike" dirty="0" err="1">
                          <a:effectLst/>
                        </a:rPr>
                        <a:t>Query_Runtime_Avg</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1.454</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37774794"/>
                  </a:ext>
                </a:extLst>
              </a:tr>
              <a:tr h="197757">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tc>
                  <a:txBody>
                    <a:bodyPr/>
                    <a:lstStyle/>
                    <a:p>
                      <a:pPr algn="l" fontAlgn="b"/>
                      <a:r>
                        <a:rPr lang="en-US" sz="1200" u="none" strike="noStrike">
                          <a:effectLst/>
                        </a:rPr>
                        <a:t> </a:t>
                      </a:r>
                      <a:endParaRPr lang="en-US" sz="1200" b="0" i="0" u="none" strike="noStrike">
                        <a:solidFill>
                          <a:srgbClr val="000000"/>
                        </a:solidFill>
                        <a:effectLst/>
                        <a:latin typeface="Calibri" panose="020F0502020204030204" pitchFamily="34" charset="0"/>
                      </a:endParaRPr>
                    </a:p>
                  </a:txBody>
                  <a:tcPr marL="9417" marR="9417" marT="9417" marB="0" anchor="b"/>
                </a:tc>
                <a:extLst>
                  <a:ext uri="{0D108BD9-81ED-4DB2-BD59-A6C34878D82A}">
                    <a16:rowId xmlns:a16="http://schemas.microsoft.com/office/drawing/2014/main" val="3767485218"/>
                  </a:ext>
                </a:extLst>
              </a:tr>
              <a:tr h="197757">
                <a:tc>
                  <a:txBody>
                    <a:bodyPr/>
                    <a:lstStyle/>
                    <a:p>
                      <a:pPr algn="l" fontAlgn="b"/>
                      <a:r>
                        <a:rPr lang="en-US" sz="1200" u="none" strike="noStrike" dirty="0" err="1">
                          <a:effectLst/>
                        </a:rPr>
                        <a:t>DiskSpaceTB_Max</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a:effectLst/>
                        </a:rPr>
                        <a:t>1028.227</a:t>
                      </a:r>
                      <a:endParaRPr lang="en-US" sz="1200" b="0" i="0" u="none" strike="noStrike">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4096089648"/>
                  </a:ext>
                </a:extLst>
              </a:tr>
              <a:tr h="197757">
                <a:tc>
                  <a:txBody>
                    <a:bodyPr/>
                    <a:lstStyle/>
                    <a:p>
                      <a:pPr algn="l" fontAlgn="b"/>
                      <a:r>
                        <a:rPr lang="en-US" sz="1200" u="none" strike="noStrike" dirty="0" err="1">
                          <a:effectLst/>
                        </a:rPr>
                        <a:t>DiskSpaceTB_Used</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tc>
                  <a:txBody>
                    <a:bodyPr/>
                    <a:lstStyle/>
                    <a:p>
                      <a:pPr algn="r" fontAlgn="b"/>
                      <a:r>
                        <a:rPr lang="en-US" sz="1200" u="none" strike="noStrike" dirty="0">
                          <a:effectLst/>
                        </a:rPr>
                        <a:t>531.095</a:t>
                      </a:r>
                      <a:endParaRPr lang="en-US" sz="1200" b="0" i="0" u="none" strike="noStrike" dirty="0">
                        <a:solidFill>
                          <a:srgbClr val="000000"/>
                        </a:solidFill>
                        <a:effectLst/>
                        <a:latin typeface="Calibri" panose="020F0502020204030204" pitchFamily="34" charset="0"/>
                      </a:endParaRPr>
                    </a:p>
                  </a:txBody>
                  <a:tcPr marL="9417" marR="9417" marT="9417" marB="0" anchor="b">
                    <a:solidFill>
                      <a:schemeClr val="tx1">
                        <a:lumMod val="20000"/>
                        <a:lumOff val="80000"/>
                      </a:schemeClr>
                    </a:solidFill>
                  </a:tcPr>
                </a:tc>
                <a:extLst>
                  <a:ext uri="{0D108BD9-81ED-4DB2-BD59-A6C34878D82A}">
                    <a16:rowId xmlns:a16="http://schemas.microsoft.com/office/drawing/2014/main" val="1274860705"/>
                  </a:ext>
                </a:extLst>
              </a:tr>
            </a:tbl>
          </a:graphicData>
        </a:graphic>
      </p:graphicFrame>
    </p:spTree>
    <p:extLst>
      <p:ext uri="{BB962C8B-B14F-4D97-AF65-F5344CB8AC3E}">
        <p14:creationId xmlns:p14="http://schemas.microsoft.com/office/powerpoint/2010/main" val="2994418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6" name="Text Placeholder 5">
            <a:extLst>
              <a:ext uri="{FF2B5EF4-FFF2-40B4-BE49-F238E27FC236}">
                <a16:creationId xmlns:a16="http://schemas.microsoft.com/office/drawing/2014/main" id="{C14C50F6-7450-4FD5-84B6-65B24CCDA902}"/>
              </a:ext>
            </a:extLst>
          </p:cNvPr>
          <p:cNvSpPr>
            <a:spLocks noGrp="1"/>
          </p:cNvSpPr>
          <p:nvPr>
            <p:ph type="body" sz="quarter" idx="11"/>
          </p:nvPr>
        </p:nvSpPr>
        <p:spPr/>
        <p:txBody>
          <a:bodyPr/>
          <a:lstStyle/>
          <a:p>
            <a:endParaRPr lang="en-US"/>
          </a:p>
        </p:txBody>
      </p:sp>
      <p:graphicFrame>
        <p:nvGraphicFramePr>
          <p:cNvPr id="7" name="Content Placeholder 6">
            <a:extLst>
              <a:ext uri="{FF2B5EF4-FFF2-40B4-BE49-F238E27FC236}">
                <a16:creationId xmlns:a16="http://schemas.microsoft.com/office/drawing/2014/main" id="{A597CEBF-96C2-4E27-890C-A51336D93B03}"/>
              </a:ext>
            </a:extLst>
          </p:cNvPr>
          <p:cNvGraphicFramePr>
            <a:graphicFrameLocks noGrp="1"/>
          </p:cNvGraphicFramePr>
          <p:nvPr>
            <p:ph sz="quarter" idx="16"/>
            <p:extLst>
              <p:ext uri="{D42A27DB-BD31-4B8C-83A1-F6EECF244321}">
                <p14:modId xmlns:p14="http://schemas.microsoft.com/office/powerpoint/2010/main" val="3340207483"/>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9454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p:txBody>
          <a:bodyPr/>
          <a:lstStyle/>
          <a:p>
            <a:r>
              <a:rPr lang="en-US" dirty="0"/>
              <a:t>Daily Queries Throughput</a:t>
            </a:r>
          </a:p>
        </p:txBody>
      </p:sp>
      <p:sp>
        <p:nvSpPr>
          <p:cNvPr id="5" name="Date Placeholder 4">
            <a:extLst>
              <a:ext uri="{FF2B5EF4-FFF2-40B4-BE49-F238E27FC236}">
                <a16:creationId xmlns:a16="http://schemas.microsoft.com/office/drawing/2014/main" id="{9E62D53B-4492-417C-80BD-8E1FB4729542}"/>
              </a:ext>
            </a:extLst>
          </p:cNvPr>
          <p:cNvSpPr>
            <a:spLocks noGrp="1"/>
          </p:cNvSpPr>
          <p:nvPr>
            <p:ph type="dt" sz="half" idx="13"/>
          </p:nvPr>
        </p:nvSpPr>
        <p:spPr/>
        <p:txBody>
          <a:bodyPr/>
          <a:lstStyle/>
          <a:p>
            <a:r>
              <a:rPr lang="en-US"/>
              <a:t>©2020 Teradata</a:t>
            </a:r>
          </a:p>
        </p:txBody>
      </p:sp>
      <p:graphicFrame>
        <p:nvGraphicFramePr>
          <p:cNvPr id="9" name="Content Placeholder 8">
            <a:extLst>
              <a:ext uri="{FF2B5EF4-FFF2-40B4-BE49-F238E27FC236}">
                <a16:creationId xmlns:a16="http://schemas.microsoft.com/office/drawing/2014/main" id="{D6ED6A4C-EC65-4EE7-912A-5F341DB9F72E}"/>
              </a:ext>
            </a:extLst>
          </p:cNvPr>
          <p:cNvGraphicFramePr>
            <a:graphicFrameLocks noGrp="1"/>
          </p:cNvGraphicFramePr>
          <p:nvPr>
            <p:ph sz="quarter" idx="16"/>
            <p:extLst>
              <p:ext uri="{D42A27DB-BD31-4B8C-83A1-F6EECF244321}">
                <p14:modId xmlns:p14="http://schemas.microsoft.com/office/powerpoint/2010/main" val="426265134"/>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3">
            <a:extLst>
              <a:ext uri="{FF2B5EF4-FFF2-40B4-BE49-F238E27FC236}">
                <a16:creationId xmlns:a16="http://schemas.microsoft.com/office/drawing/2014/main" id="{6E83781E-E8C8-4072-AE11-74BECCEBD736}"/>
              </a:ext>
            </a:extLst>
          </p:cNvPr>
          <p:cNvSpPr>
            <a:spLocks noGrp="1"/>
          </p:cNvSpPr>
          <p:nvPr>
            <p:ph type="body" sz="quarter" idx="11"/>
          </p:nvPr>
        </p:nvSpPr>
        <p:spPr>
          <a:xfrm>
            <a:off x="587375" y="1120775"/>
            <a:ext cx="10515600" cy="479425"/>
          </a:xfrm>
        </p:spPr>
        <p:txBody>
          <a:bodyPr/>
          <a:lstStyle/>
          <a:p>
            <a:r>
              <a:rPr lang="en-US" sz="2400" dirty="0"/>
              <a:t>Average {{</a:t>
            </a:r>
            <a:r>
              <a:rPr lang="en-US" sz="2400" dirty="0" err="1"/>
              <a:t>val:dat_query_counts.csv</a:t>
            </a:r>
            <a:r>
              <a:rPr lang="en-US" sz="2400" dirty="0"/>
              <a:t>[1:5]}} Million Per Day. {{</a:t>
            </a:r>
            <a:r>
              <a:rPr lang="en-US" sz="2400" dirty="0" err="1"/>
              <a:t>val:dat_query_counts.csv</a:t>
            </a:r>
            <a:r>
              <a:rPr lang="en-US" sz="2400" dirty="0"/>
              <a:t>[1:11]}}% of the queries are sub-second</a:t>
            </a:r>
          </a:p>
        </p:txBody>
      </p:sp>
    </p:spTree>
    <p:extLst>
      <p:ext uri="{BB962C8B-B14F-4D97-AF65-F5344CB8AC3E}">
        <p14:creationId xmlns:p14="http://schemas.microsoft.com/office/powerpoint/2010/main" val="37950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p:txBody>
          <a:bodyPr/>
          <a:lstStyle/>
          <a:p>
            <a:r>
              <a:rPr lang="en-US" dirty="0"/>
              <a:t>Frequent Multi-Table JOINs</a:t>
            </a:r>
          </a:p>
        </p:txBody>
      </p:sp>
      <p:sp>
        <p:nvSpPr>
          <p:cNvPr id="12" name="Text Placeholder 11">
            <a:extLst>
              <a:ext uri="{FF2B5EF4-FFF2-40B4-BE49-F238E27FC236}">
                <a16:creationId xmlns:a16="http://schemas.microsoft.com/office/drawing/2014/main" id="{AA0417BA-100B-48E9-A2AC-B304AE39C424}"/>
              </a:ext>
            </a:extLst>
          </p:cNvPr>
          <p:cNvSpPr>
            <a:spLocks noGrp="1"/>
          </p:cNvSpPr>
          <p:nvPr>
            <p:ph type="body" sz="quarter" idx="15"/>
          </p:nvPr>
        </p:nvSpPr>
        <p:spPr>
          <a:xfrm>
            <a:off x="6095999" y="2068830"/>
            <a:ext cx="5135419" cy="371957"/>
          </a:xfrm>
        </p:spPr>
        <p:txBody>
          <a:bodyPr/>
          <a:lstStyle/>
          <a:p>
            <a:r>
              <a:rPr lang="en-US" dirty="0"/>
              <a:t>Frequent INSERTS/UPDATES/DELETES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4" name="Text Placeholder 3">
            <a:extLst>
              <a:ext uri="{FF2B5EF4-FFF2-40B4-BE49-F238E27FC236}">
                <a16:creationId xmlns:a16="http://schemas.microsoft.com/office/drawing/2014/main" id="{07488B7D-3BD6-444E-89B1-985E36981AC2}"/>
              </a:ext>
            </a:extLst>
          </p:cNvPr>
          <p:cNvSpPr>
            <a:spLocks noGrp="1"/>
          </p:cNvSpPr>
          <p:nvPr>
            <p:ph type="body" sz="quarter" idx="11"/>
          </p:nvPr>
        </p:nvSpPr>
        <p:spPr/>
        <p:txBody>
          <a:bodyPr/>
          <a:lstStyle/>
          <a:p>
            <a:r>
              <a:rPr lang="en-US" dirty="0"/>
              <a:t>Last 3-Months Queries</a:t>
            </a:r>
          </a:p>
        </p:txBody>
      </p:sp>
      <p:sp>
        <p:nvSpPr>
          <p:cNvPr id="5" name="Date Placeholder 4">
            <a:extLst>
              <a:ext uri="{FF2B5EF4-FFF2-40B4-BE49-F238E27FC236}">
                <a16:creationId xmlns:a16="http://schemas.microsoft.com/office/drawing/2014/main" id="{279138B1-63FC-49C5-A3EA-B2BAF90558AC}"/>
              </a:ext>
            </a:extLst>
          </p:cNvPr>
          <p:cNvSpPr>
            <a:spLocks noGrp="1"/>
          </p:cNvSpPr>
          <p:nvPr>
            <p:ph type="dt" sz="half" idx="16"/>
          </p:nvPr>
        </p:nvSpPr>
        <p:spPr/>
        <p:txBody>
          <a:bodyPr/>
          <a:lstStyle/>
          <a:p>
            <a:r>
              <a:rPr lang="en-US"/>
              <a:t>©2020 Teradata</a:t>
            </a:r>
          </a:p>
        </p:txBody>
      </p:sp>
      <p:sp>
        <p:nvSpPr>
          <p:cNvPr id="15" name="Rectangle 14">
            <a:extLst>
              <a:ext uri="{FF2B5EF4-FFF2-40B4-BE49-F238E27FC236}">
                <a16:creationId xmlns:a16="http://schemas.microsoft.com/office/drawing/2014/main" id="{CBDFCF59-8C4E-4679-8466-5AD9165D3E88}"/>
              </a:ext>
            </a:extLst>
          </p:cNvPr>
          <p:cNvSpPr/>
          <p:nvPr/>
        </p:nvSpPr>
        <p:spPr>
          <a:xfrm>
            <a:off x="2588656" y="6077739"/>
            <a:ext cx="6878806" cy="646331"/>
          </a:xfrm>
          <a:prstGeom prst="rect">
            <a:avLst/>
          </a:prstGeom>
        </p:spPr>
        <p:txBody>
          <a:bodyPr wrap="none">
            <a:spAutoFit/>
          </a:bodyPr>
          <a:lstStyle/>
          <a:p>
            <a:pPr algn="ctr"/>
            <a:r>
              <a:rPr lang="en-US" dirty="0"/>
              <a:t>Extremely Challenging for BigQuery to handle complex multi-way </a:t>
            </a:r>
          </a:p>
          <a:p>
            <a:pPr algn="ctr"/>
            <a:r>
              <a:rPr lang="en-US" dirty="0"/>
              <a:t>JOINs and frequently loaded/updated data.</a:t>
            </a:r>
          </a:p>
        </p:txBody>
      </p:sp>
      <p:graphicFrame>
        <p:nvGraphicFramePr>
          <p:cNvPr id="8" name="Content Placeholder 7">
            <a:extLst>
              <a:ext uri="{FF2B5EF4-FFF2-40B4-BE49-F238E27FC236}">
                <a16:creationId xmlns:a16="http://schemas.microsoft.com/office/drawing/2014/main" id="{EABB2775-1501-4F8C-A92E-35B2377038A4}"/>
              </a:ext>
            </a:extLst>
          </p:cNvPr>
          <p:cNvGraphicFramePr>
            <a:graphicFrameLocks noGrp="1"/>
          </p:cNvGraphicFramePr>
          <p:nvPr>
            <p:ph sz="quarter" idx="18"/>
            <p:extLst>
              <p:ext uri="{D42A27DB-BD31-4B8C-83A1-F6EECF244321}">
                <p14:modId xmlns:p14="http://schemas.microsoft.com/office/powerpoint/2010/main" val="2131524198"/>
              </p:ext>
            </p:extLst>
          </p:nvPr>
        </p:nvGraphicFramePr>
        <p:xfrm>
          <a:off x="695140" y="2451420"/>
          <a:ext cx="4482916" cy="3279068"/>
        </p:xfrm>
        <a:graphic>
          <a:graphicData uri="http://schemas.openxmlformats.org/drawingml/2006/table">
            <a:tbl>
              <a:tblPr firstRow="1" lastRow="1" bandRow="1">
                <a:tableStyleId>{9DCAF9ED-07DC-4A11-8D7F-57B35C25682E}</a:tableStyleId>
              </a:tblPr>
              <a:tblGrid>
                <a:gridCol w="1787983">
                  <a:extLst>
                    <a:ext uri="{9D8B030D-6E8A-4147-A177-3AD203B41FA5}">
                      <a16:colId xmlns:a16="http://schemas.microsoft.com/office/drawing/2014/main" val="68029268"/>
                    </a:ext>
                  </a:extLst>
                </a:gridCol>
                <a:gridCol w="2694933">
                  <a:extLst>
                    <a:ext uri="{9D8B030D-6E8A-4147-A177-3AD203B41FA5}">
                      <a16:colId xmlns:a16="http://schemas.microsoft.com/office/drawing/2014/main" val="63298111"/>
                    </a:ext>
                  </a:extLst>
                </a:gridCol>
              </a:tblGrid>
              <a:tr h="348051">
                <a:tc>
                  <a:txBody>
                    <a:bodyPr/>
                    <a:lstStyle/>
                    <a:p>
                      <a:pPr algn="l" fontAlgn="b"/>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[3]}}</a:t>
                      </a:r>
                    </a:p>
                  </a:txBody>
                  <a:tcPr marL="9525" marR="9525" marT="9525" marB="0" anchor="b"/>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baseline="0" dirty="0">
                          <a:solidFill>
                            <a:schemeClr val="bg1"/>
                          </a:solidFill>
                          <a:effectLst/>
                          <a:latin typeface="Arial" panose="020B0604020202020204" pitchFamily="34" charset="0"/>
                        </a:rPr>
                        <a:t>{{</a:t>
                      </a:r>
                      <a:r>
                        <a:rPr lang="en-US" sz="1400" b="0" i="0" u="none" strike="noStrike" baseline="0" dirty="0" err="1">
                          <a:solidFill>
                            <a:schemeClr val="bg1"/>
                          </a:solidFill>
                          <a:effectLst/>
                          <a:latin typeface="Arial" panose="020B0604020202020204" pitchFamily="34" charset="0"/>
                        </a:rPr>
                        <a:t>col:dat_join_frequency.csv</a:t>
                      </a:r>
                      <a:r>
                        <a:rPr lang="en-US" sz="1400" b="0" i="0" u="none" strike="noStrike" baseline="0" dirty="0">
                          <a:solidFill>
                            <a:schemeClr val="bg1"/>
                          </a:solidFill>
                          <a:effectLst/>
                          <a:latin typeface="Arial" panose="020B0604020202020204" pitchFamily="34" charset="0"/>
                        </a:rPr>
                        <a:t>[2]}}</a:t>
                      </a:r>
                    </a:p>
                  </a:txBody>
                  <a:tcPr marL="9525" marR="9525" marT="9525" marB="0" anchor="b"/>
                </a:tc>
                <a:extLst>
                  <a:ext uri="{0D108BD9-81ED-4DB2-BD59-A6C34878D82A}">
                    <a16:rowId xmlns:a16="http://schemas.microsoft.com/office/drawing/2014/main" val="924049930"/>
                  </a:ext>
                </a:extLst>
              </a:tr>
              <a:tr h="372370">
                <a:tc>
                  <a:txBody>
                    <a:bodyPr/>
                    <a:lstStyle/>
                    <a:p>
                      <a:pPr algn="l" fontAlgn="b"/>
                      <a:r>
                        <a:rPr lang="en-US" sz="1400" b="0" i="0" u="none" strike="noStrike" baseline="0" dirty="0">
                          <a:solidFill>
                            <a:srgbClr val="000000"/>
                          </a:solidFill>
                          <a:effectLst/>
                          <a:latin typeface="Arial" panose="020B0604020202020204" pitchFamily="34" charset="0"/>
                        </a:rPr>
                        <a:t>X</a:t>
                      </a:r>
                    </a:p>
                  </a:txBody>
                  <a:tcPr marL="9525" marR="9525" marT="9525" marB="0" anchor="b"/>
                </a:tc>
                <a:tc>
                  <a:txBody>
                    <a:bodyPr/>
                    <a:lstStyle/>
                    <a:p>
                      <a:pPr algn="r" fontAlgn="b"/>
                      <a:r>
                        <a:rPr lang="en-US" sz="1400" b="0" i="0" u="none" strike="noStrike" baseline="0"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3245666622"/>
                  </a:ext>
                </a:extLst>
              </a:tr>
              <a:tr h="407506">
                <a:tc>
                  <a:txBody>
                    <a:bodyPr/>
                    <a:lstStyle/>
                    <a:p>
                      <a:pPr algn="l" fontAlgn="b"/>
                      <a:r>
                        <a:rPr lang="en-US" sz="1400" b="0" i="0" u="none" strike="noStrike" baseline="0" dirty="0">
                          <a:solidFill>
                            <a:srgbClr val="000000"/>
                          </a:solidFill>
                          <a:effectLst/>
                          <a:latin typeface="Arial" panose="020B0604020202020204" pitchFamily="34" charset="0"/>
                        </a:rPr>
                        <a:t>X</a:t>
                      </a:r>
                    </a:p>
                  </a:txBody>
                  <a:tcPr marL="9525" marR="9525" marT="9525" marB="0" anchor="b"/>
                </a:tc>
                <a:tc>
                  <a:txBody>
                    <a:bodyPr/>
                    <a:lstStyle/>
                    <a:p>
                      <a:pPr algn="r" fontAlgn="b"/>
                      <a:r>
                        <a:rPr lang="en-US" sz="1400" b="0" i="0" u="none" strike="noStrike" baseline="0"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3135094609"/>
                  </a:ext>
                </a:extLst>
              </a:tr>
              <a:tr h="432923">
                <a:tc>
                  <a:txBody>
                    <a:bodyPr/>
                    <a:lstStyle/>
                    <a:p>
                      <a:pPr algn="l" fontAlgn="b"/>
                      <a:r>
                        <a:rPr lang="en-US" sz="1400" b="0" i="0" u="none" strike="noStrike" baseline="0" dirty="0">
                          <a:solidFill>
                            <a:srgbClr val="000000"/>
                          </a:solidFill>
                          <a:effectLst/>
                          <a:latin typeface="Arial" panose="020B0604020202020204" pitchFamily="34" charset="0"/>
                        </a:rPr>
                        <a:t>X</a:t>
                      </a:r>
                    </a:p>
                  </a:txBody>
                  <a:tcPr marL="9525" marR="9525" marT="9525" marB="0" anchor="b"/>
                </a:tc>
                <a:tc>
                  <a:txBody>
                    <a:bodyPr/>
                    <a:lstStyle/>
                    <a:p>
                      <a:pPr algn="r" fontAlgn="b"/>
                      <a:r>
                        <a:rPr lang="en-US" sz="1400" b="0" i="0" u="none" strike="noStrike" baseline="0"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3184689066"/>
                  </a:ext>
                </a:extLst>
              </a:tr>
              <a:tr h="407506">
                <a:tc>
                  <a:txBody>
                    <a:bodyPr/>
                    <a:lstStyle/>
                    <a:p>
                      <a:pPr algn="l" fontAlgn="b"/>
                      <a:r>
                        <a:rPr lang="en-US" sz="1400" b="0" i="0" u="none" strike="noStrike" baseline="0" dirty="0">
                          <a:solidFill>
                            <a:srgbClr val="000000"/>
                          </a:solidFill>
                          <a:effectLst/>
                          <a:latin typeface="Arial" panose="020B0604020202020204" pitchFamily="34" charset="0"/>
                        </a:rPr>
                        <a:t>X</a:t>
                      </a:r>
                    </a:p>
                  </a:txBody>
                  <a:tcPr marL="9525" marR="9525" marT="9525" marB="0" anchor="b"/>
                </a:tc>
                <a:tc>
                  <a:txBody>
                    <a:bodyPr/>
                    <a:lstStyle/>
                    <a:p>
                      <a:pPr algn="r" fontAlgn="b"/>
                      <a:r>
                        <a:rPr lang="en-US" sz="1400" b="0" i="0" u="none" strike="noStrike" baseline="0"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1670912378"/>
                  </a:ext>
                </a:extLst>
              </a:tr>
              <a:tr h="407506">
                <a:tc>
                  <a:txBody>
                    <a:bodyPr/>
                    <a:lstStyle/>
                    <a:p>
                      <a:pPr algn="l" fontAlgn="b"/>
                      <a:r>
                        <a:rPr lang="en-US" sz="1400" b="0" i="0" u="none" strike="noStrike" baseline="0" dirty="0">
                          <a:solidFill>
                            <a:srgbClr val="000000"/>
                          </a:solidFill>
                          <a:effectLst/>
                          <a:latin typeface="Arial" panose="020B0604020202020204" pitchFamily="34" charset="0"/>
                        </a:rPr>
                        <a:t>X</a:t>
                      </a:r>
                    </a:p>
                  </a:txBody>
                  <a:tcPr marL="9525" marR="9525" marT="9525" marB="0" anchor="b"/>
                </a:tc>
                <a:tc>
                  <a:txBody>
                    <a:bodyPr/>
                    <a:lstStyle/>
                    <a:p>
                      <a:pPr algn="r" fontAlgn="b"/>
                      <a:r>
                        <a:rPr lang="en-US" sz="1400" b="0" i="0" u="none" strike="noStrike" baseline="0" dirty="0">
                          <a:solidFill>
                            <a:srgbClr val="000000"/>
                          </a:solidFill>
                          <a:effectLst/>
                          <a:latin typeface="Arial" panose="020B0604020202020204" pitchFamily="34" charset="0"/>
                        </a:rPr>
                        <a:t>0</a:t>
                      </a:r>
                    </a:p>
                  </a:txBody>
                  <a:tcPr marL="9525" marR="9525" marT="9525" marB="0" anchor="b"/>
                </a:tc>
                <a:extLst>
                  <a:ext uri="{0D108BD9-81ED-4DB2-BD59-A6C34878D82A}">
                    <a16:rowId xmlns:a16="http://schemas.microsoft.com/office/drawing/2014/main" val="2436577659"/>
                  </a:ext>
                </a:extLst>
              </a:tr>
              <a:tr h="407506">
                <a:tc>
                  <a:txBody>
                    <a:bodyPr/>
                    <a:lstStyle/>
                    <a:p>
                      <a:pPr algn="l" fontAlgn="b"/>
                      <a:r>
                        <a:rPr lang="en-US" sz="1400" b="0" i="0" u="none" strike="noStrike" baseline="0" dirty="0">
                          <a:solidFill>
                            <a:srgbClr val="000000"/>
                          </a:solidFill>
                          <a:effectLst/>
                          <a:latin typeface="Arial" panose="020B0604020202020204" pitchFamily="34" charset="0"/>
                        </a:rPr>
                        <a:t>X</a:t>
                      </a:r>
                    </a:p>
                  </a:txBody>
                  <a:tcPr marL="9525" marR="9525" marT="9525" marB="0" anchor="b"/>
                </a:tc>
                <a:tc>
                  <a:txBody>
                    <a:bodyPr/>
                    <a:lstStyle/>
                    <a:p>
                      <a:pPr algn="r" fontAlgn="b"/>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64472081"/>
                  </a:ext>
                </a:extLst>
              </a:tr>
              <a:tr h="407506">
                <a:tc>
                  <a:txBody>
                    <a:bodyPr/>
                    <a:lstStyle/>
                    <a:p>
                      <a:pPr algn="l" fontAlgn="b"/>
                      <a:r>
                        <a:rPr lang="en-US" sz="1400" b="0" i="0" u="none" strike="noStrike" baseline="0">
                          <a:effectLst/>
                          <a:latin typeface="Arial" panose="020B0604020202020204" pitchFamily="34" charset="0"/>
                        </a:rPr>
                        <a:t>Grand Total</a:t>
                      </a:r>
                      <a:endParaRPr lang="en-US" sz="1400" b="0" i="0" u="none" strike="noStrike" baseline="0">
                        <a:solidFill>
                          <a:srgbClr val="000000"/>
                        </a:solidFill>
                        <a:effectLst/>
                        <a:latin typeface="Arial" panose="020B0604020202020204" pitchFamily="34" charset="0"/>
                      </a:endParaRPr>
                    </a:p>
                  </a:txBody>
                  <a:tcPr marL="9525" marR="9525" marT="9525" marB="0" anchor="b"/>
                </a:tc>
                <a:tc>
                  <a:txBody>
                    <a:bodyPr/>
                    <a:lstStyle/>
                    <a:p>
                      <a:pPr algn="r" fontAlgn="b"/>
                      <a:r>
                        <a:rPr lang="en-US" sz="1400" b="0" i="0" u="none" strike="noStrike" baseline="0" dirty="0">
                          <a:effectLst/>
                          <a:latin typeface="Arial" panose="020B0604020202020204" pitchFamily="34" charset="0"/>
                        </a:rPr>
                        <a:t>467,989,502</a:t>
                      </a:r>
                      <a:endParaRPr lang="en-US" sz="1400" b="0" i="0" u="none" strike="noStrike" baseline="0"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389503021"/>
                  </a:ext>
                </a:extLst>
              </a:tr>
            </a:tbl>
          </a:graphicData>
        </a:graphic>
      </p:graphicFrame>
      <p:graphicFrame>
        <p:nvGraphicFramePr>
          <p:cNvPr id="17" name="Content Placeholder 16">
            <a:extLst>
              <a:ext uri="{FF2B5EF4-FFF2-40B4-BE49-F238E27FC236}">
                <a16:creationId xmlns:a16="http://schemas.microsoft.com/office/drawing/2014/main" id="{FCBC9244-AD26-4D6C-B10C-51C584B02DEA}"/>
              </a:ext>
            </a:extLst>
          </p:cNvPr>
          <p:cNvGraphicFramePr>
            <a:graphicFrameLocks noGrp="1"/>
          </p:cNvGraphicFramePr>
          <p:nvPr>
            <p:ph sz="quarter" idx="19"/>
            <p:extLst>
              <p:ext uri="{D42A27DB-BD31-4B8C-83A1-F6EECF244321}">
                <p14:modId xmlns:p14="http://schemas.microsoft.com/office/powerpoint/2010/main" val="1681410238"/>
              </p:ext>
            </p:extLst>
          </p:nvPr>
        </p:nvGraphicFramePr>
        <p:xfrm>
          <a:off x="6187906" y="2440787"/>
          <a:ext cx="3423925" cy="3543302"/>
        </p:xfrm>
        <a:graphic>
          <a:graphicData uri="http://schemas.openxmlformats.org/drawingml/2006/table">
            <a:tbl>
              <a:tblPr firstRow="1" bandRow="1">
                <a:tableStyleId>{9DCAF9ED-07DC-4A11-8D7F-57B35C25682E}</a:tableStyleId>
              </a:tblPr>
              <a:tblGrid>
                <a:gridCol w="1703693">
                  <a:extLst>
                    <a:ext uri="{9D8B030D-6E8A-4147-A177-3AD203B41FA5}">
                      <a16:colId xmlns:a16="http://schemas.microsoft.com/office/drawing/2014/main" val="894632397"/>
                    </a:ext>
                  </a:extLst>
                </a:gridCol>
                <a:gridCol w="1720232">
                  <a:extLst>
                    <a:ext uri="{9D8B030D-6E8A-4147-A177-3AD203B41FA5}">
                      <a16:colId xmlns:a16="http://schemas.microsoft.com/office/drawing/2014/main" val="3160188527"/>
                    </a:ext>
                  </a:extLst>
                </a:gridCol>
              </a:tblGrid>
              <a:tr h="389267">
                <a:tc>
                  <a:txBody>
                    <a:bodyPr/>
                    <a:lstStyle/>
                    <a:p>
                      <a:pPr algn="l" fontAlgn="b"/>
                      <a:r>
                        <a:rPr lang="en-US" sz="1200" b="0" i="0" u="none" strike="noStrike" baseline="0" dirty="0">
                          <a:effectLst/>
                          <a:latin typeface="Arial" panose="020B0604020202020204" pitchFamily="34" charset="0"/>
                        </a:rPr>
                        <a:t>{{</a:t>
                      </a:r>
                      <a:r>
                        <a:rPr lang="en-US" sz="1200" b="0" i="0" u="none" strike="noStrike" baseline="0" dirty="0" err="1">
                          <a:effectLst/>
                          <a:latin typeface="Arial" panose="020B0604020202020204" pitchFamily="34" charset="0"/>
                        </a:rPr>
                        <a:t>col:dat_statement_frequency.csv</a:t>
                      </a:r>
                      <a:r>
                        <a:rPr lang="en-US" sz="1200" b="0" i="0" u="none" strike="noStrike" baseline="0" dirty="0">
                          <a:effectLst/>
                          <a:latin typeface="Arial" panose="020B0604020202020204" pitchFamily="34" charset="0"/>
                        </a:rPr>
                        <a:t>[2]}}</a:t>
                      </a:r>
                      <a:endParaRPr lang="en-US" sz="1200" b="0" i="0" u="none" strike="noStrike" baseline="0" dirty="0">
                        <a:solidFill>
                          <a:srgbClr val="000000"/>
                        </a:solidFill>
                        <a:effectLst/>
                        <a:latin typeface="Arial" panose="020B0604020202020204" pitchFamily="34" charset="0"/>
                      </a:endParaRPr>
                    </a:p>
                  </a:txBody>
                  <a:tcPr marL="8461" marR="8461" marT="8461" marB="0" anchor="b"/>
                </a:tc>
                <a:tc>
                  <a:txBody>
                    <a:bodyPr/>
                    <a:lstStyle/>
                    <a:p>
                      <a:pPr algn="l" fontAlgn="b"/>
                      <a:r>
                        <a:rPr lang="en-US" sz="1200" b="0" i="0" u="none" strike="noStrike" baseline="0" dirty="0">
                          <a:effectLst/>
                          <a:latin typeface="Arial" panose="020B0604020202020204" pitchFamily="34" charset="0"/>
                        </a:rPr>
                        <a:t>{{</a:t>
                      </a:r>
                      <a:r>
                        <a:rPr lang="en-US" sz="1200" b="0" i="0" u="none" strike="noStrike" baseline="0" dirty="0" err="1">
                          <a:effectLst/>
                          <a:latin typeface="Arial" panose="020B0604020202020204" pitchFamily="34" charset="0"/>
                        </a:rPr>
                        <a:t>col:dat_statement_frequency.csv</a:t>
                      </a:r>
                      <a:r>
                        <a:rPr lang="en-US" sz="1200" b="0" i="0" u="none" strike="noStrike" baseline="0" dirty="0">
                          <a:effectLst/>
                          <a:latin typeface="Arial" panose="020B0604020202020204" pitchFamily="34" charset="0"/>
                        </a:rPr>
                        <a:t>[3]}}</a:t>
                      </a:r>
                      <a:endParaRPr lang="en-US" sz="1200" b="0" i="0" u="none" strike="noStrike" baseline="0" dirty="0">
                        <a:solidFill>
                          <a:srgbClr val="000000"/>
                        </a:solidFill>
                        <a:effectLst/>
                        <a:latin typeface="Arial" panose="020B0604020202020204" pitchFamily="34" charset="0"/>
                      </a:endParaRPr>
                    </a:p>
                  </a:txBody>
                  <a:tcPr marL="8461" marR="8461" marT="8461" marB="0" anchor="b"/>
                </a:tc>
                <a:extLst>
                  <a:ext uri="{0D108BD9-81ED-4DB2-BD59-A6C34878D82A}">
                    <a16:rowId xmlns:a16="http://schemas.microsoft.com/office/drawing/2014/main" val="3633807870"/>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832618914"/>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3518447890"/>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2978214518"/>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566631517"/>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3186838839"/>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3974414685"/>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2613042565"/>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3957583957"/>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1297275048"/>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1038872364"/>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3845756394"/>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1375813694"/>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4190852277"/>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418689556"/>
                  </a:ext>
                </a:extLst>
              </a:tr>
              <a:tr h="210269">
                <a:tc>
                  <a:txBody>
                    <a:bodyPr/>
                    <a:lstStyle/>
                    <a:p>
                      <a:pPr algn="l" fontAlgn="b"/>
                      <a:r>
                        <a:rPr lang="en-US" sz="1200" b="0" i="0" u="none" strike="noStrike" baseline="0" dirty="0">
                          <a:solidFill>
                            <a:srgbClr val="000000"/>
                          </a:solidFill>
                          <a:effectLst/>
                          <a:latin typeface="Arial" panose="020B0604020202020204" pitchFamily="34" charset="0"/>
                        </a:rPr>
                        <a:t>X</a:t>
                      </a:r>
                    </a:p>
                  </a:txBody>
                  <a:tcPr marL="8461" marR="8461" marT="8461" marB="0" anchor="b"/>
                </a:tc>
                <a:tc>
                  <a:txBody>
                    <a:bodyPr/>
                    <a:lstStyle/>
                    <a:p>
                      <a:pPr algn="r" fontAlgn="b"/>
                      <a:r>
                        <a:rPr lang="en-US" sz="1200" b="0" i="0" u="none" strike="noStrike" baseline="0" dirty="0">
                          <a:solidFill>
                            <a:srgbClr val="000000"/>
                          </a:solidFill>
                          <a:effectLst/>
                          <a:latin typeface="Arial" panose="020B0604020202020204" pitchFamily="34" charset="0"/>
                        </a:rPr>
                        <a:t>0</a:t>
                      </a:r>
                    </a:p>
                  </a:txBody>
                  <a:tcPr marL="8461" marR="8461" marT="8461" marB="0" anchor="b"/>
                </a:tc>
                <a:extLst>
                  <a:ext uri="{0D108BD9-81ED-4DB2-BD59-A6C34878D82A}">
                    <a16:rowId xmlns:a16="http://schemas.microsoft.com/office/drawing/2014/main" val="4000356472"/>
                  </a:ext>
                </a:extLst>
              </a:tr>
            </a:tbl>
          </a:graphicData>
        </a:graphic>
      </p:graphicFrame>
    </p:spTree>
    <p:extLst>
      <p:ext uri="{BB962C8B-B14F-4D97-AF65-F5344CB8AC3E}">
        <p14:creationId xmlns:p14="http://schemas.microsoft.com/office/powerpoint/2010/main" val="429209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p:txBody>
          <a:bodyPr/>
          <a:lstStyle/>
          <a:p>
            <a:r>
              <a:rPr lang="en-US"/>
              <a:t>Applications and Data Extracts</a:t>
            </a:r>
          </a:p>
        </p:txBody>
      </p:sp>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p:txBody>
          <a:bodyPr/>
          <a:lstStyle/>
          <a:p>
            <a:r>
              <a:rPr lang="en-US"/>
              <a:t>BigQuery 10GB Export Limit applies here</a:t>
            </a:r>
          </a:p>
        </p:txBody>
      </p:sp>
      <p:sp>
        <p:nvSpPr>
          <p:cNvPr id="5" name="Date Placeholder 4">
            <a:extLst>
              <a:ext uri="{FF2B5EF4-FFF2-40B4-BE49-F238E27FC236}">
                <a16:creationId xmlns:a16="http://schemas.microsoft.com/office/drawing/2014/main" id="{D45D68AE-A334-47A7-9031-7F6EE08BB42E}"/>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extLst>
              <p:ext uri="{D42A27DB-BD31-4B8C-83A1-F6EECF244321}">
                <p14:modId xmlns:p14="http://schemas.microsoft.com/office/powerpoint/2010/main" val="1222013167"/>
              </p:ext>
            </p:extLst>
          </p:nvPr>
        </p:nvGraphicFramePr>
        <p:xfrm>
          <a:off x="3276261" y="2057405"/>
          <a:ext cx="5137828" cy="4260559"/>
        </p:xfrm>
        <a:graphic>
          <a:graphicData uri="http://schemas.openxmlformats.org/drawingml/2006/table">
            <a:tbl>
              <a:tblPr firstRow="1" bandRow="1">
                <a:tableStyleId>{9DCAF9ED-07DC-4A11-8D7F-57B35C25682E}</a:tableStyleId>
              </a:tblPr>
              <a:tblGrid>
                <a:gridCol w="2061059">
                  <a:extLst>
                    <a:ext uri="{9D8B030D-6E8A-4147-A177-3AD203B41FA5}">
                      <a16:colId xmlns:a16="http://schemas.microsoft.com/office/drawing/2014/main" val="3418245233"/>
                    </a:ext>
                  </a:extLst>
                </a:gridCol>
                <a:gridCol w="767845">
                  <a:extLst>
                    <a:ext uri="{9D8B030D-6E8A-4147-A177-3AD203B41FA5}">
                      <a16:colId xmlns:a16="http://schemas.microsoft.com/office/drawing/2014/main" val="251619454"/>
                    </a:ext>
                  </a:extLst>
                </a:gridCol>
                <a:gridCol w="1056124">
                  <a:extLst>
                    <a:ext uri="{9D8B030D-6E8A-4147-A177-3AD203B41FA5}">
                      <a16:colId xmlns:a16="http://schemas.microsoft.com/office/drawing/2014/main" val="2411404014"/>
                    </a:ext>
                  </a:extLst>
                </a:gridCol>
                <a:gridCol w="1252800">
                  <a:extLst>
                    <a:ext uri="{9D8B030D-6E8A-4147-A177-3AD203B41FA5}">
                      <a16:colId xmlns:a16="http://schemas.microsoft.com/office/drawing/2014/main" val="2576463153"/>
                    </a:ext>
                  </a:extLst>
                </a:gridCol>
              </a:tblGrid>
              <a:tr h="161906">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[2]}}</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[3]}}</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[4]}}</a:t>
                      </a:r>
                      <a:endParaRPr lang="en-US" sz="800" b="0" i="0" u="none" strike="noStrike" dirty="0">
                        <a:solidFill>
                          <a:srgbClr val="000000"/>
                        </a:solidFill>
                        <a:effectLst/>
                        <a:latin typeface="+mn-lt"/>
                      </a:endParaRPr>
                    </a:p>
                  </a:txBody>
                  <a:tcPr marL="8095" marR="8095" marT="8095" marB="0" anchor="b"/>
                </a:tc>
                <a:tc>
                  <a:txBody>
                    <a:bodyPr/>
                    <a:lstStyle/>
                    <a:p>
                      <a:pPr algn="l" fontAlgn="b"/>
                      <a:r>
                        <a:rPr lang="en-US" sz="800" u="none" strike="noStrike" dirty="0">
                          <a:effectLst/>
                          <a:latin typeface="+mn-lt"/>
                        </a:rPr>
                        <a:t>{{</a:t>
                      </a:r>
                      <a:r>
                        <a:rPr lang="en-US" sz="800" u="none" strike="noStrike" dirty="0" err="1">
                          <a:effectLst/>
                          <a:latin typeface="+mn-lt"/>
                        </a:rPr>
                        <a:t>col:dat_apps_frequency.csv</a:t>
                      </a:r>
                      <a:r>
                        <a:rPr lang="en-US" sz="800" u="none" strike="noStrike" dirty="0">
                          <a:effectLst/>
                          <a:latin typeface="+mn-lt"/>
                        </a:rPr>
                        <a:t>[5]}}</a:t>
                      </a:r>
                      <a:endParaRPr lang="en-US" sz="800" b="0" i="0" u="none" strike="noStrike" dirty="0">
                        <a:solidFill>
                          <a:srgbClr val="000000"/>
                        </a:solidFill>
                        <a:effectLst/>
                        <a:latin typeface="+mn-lt"/>
                      </a:endParaRPr>
                    </a:p>
                  </a:txBody>
                  <a:tcPr marL="8095" marR="8095" marT="8095" marB="0" anchor="b"/>
                </a:tc>
                <a:extLst>
                  <a:ext uri="{0D108BD9-81ED-4DB2-BD59-A6C34878D82A}">
                    <a16:rowId xmlns:a16="http://schemas.microsoft.com/office/drawing/2014/main" val="1371336350"/>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4109462000"/>
                  </a:ext>
                </a:extLst>
              </a:tr>
              <a:tr h="161906">
                <a:tc>
                  <a:txBody>
                    <a:bodyPr/>
                    <a:lstStyle/>
                    <a:p>
                      <a:pPr algn="l" fontAlgn="b"/>
                      <a:r>
                        <a:rPr lang="nl-NL"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439068710"/>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1719374551"/>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4269685137"/>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2925254101"/>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4159095667"/>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3083075953"/>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2580328149"/>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3829417248"/>
                  </a:ext>
                </a:extLst>
              </a:tr>
              <a:tr h="161906">
                <a:tc>
                  <a:txBody>
                    <a:bodyPr/>
                    <a:lstStyle/>
                    <a:p>
                      <a:pPr algn="l" fontAlgn="b"/>
                      <a:r>
                        <a:rPr lang="nl-NL"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3427455378"/>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1885094831"/>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1960242355"/>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2597746133"/>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3950486106"/>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3434633533"/>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1560884124"/>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1233978741"/>
                  </a:ext>
                </a:extLst>
              </a:tr>
              <a:tr h="161906">
                <a:tc>
                  <a:txBody>
                    <a:bodyPr/>
                    <a:lstStyle/>
                    <a:p>
                      <a:pPr algn="l" fontAlgn="b"/>
                      <a:r>
                        <a:rPr lang="nl-NL"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3423667607"/>
                  </a:ext>
                </a:extLst>
              </a:tr>
              <a:tr h="16286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49191709"/>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3282137215"/>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1890613943"/>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3587613599"/>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816412958"/>
                  </a:ext>
                </a:extLst>
              </a:tr>
              <a:tr h="161906">
                <a:tc>
                  <a:txBody>
                    <a:bodyPr/>
                    <a:lstStyle/>
                    <a:p>
                      <a:pPr algn="l" fontAlgn="b"/>
                      <a:r>
                        <a:rPr lang="en-US" sz="800" b="0" i="0" u="none" strike="noStrike" dirty="0">
                          <a:solidFill>
                            <a:srgbClr val="000000"/>
                          </a:solidFill>
                          <a:effectLst/>
                          <a:latin typeface="+mn-lt"/>
                        </a:rPr>
                        <a:t>X</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tc>
                  <a:txBody>
                    <a:bodyPr/>
                    <a:lstStyle/>
                    <a:p>
                      <a:pPr algn="r" fontAlgn="b"/>
                      <a:r>
                        <a:rPr lang="en-US" sz="800" b="0" i="0" u="none" strike="noStrike" dirty="0">
                          <a:solidFill>
                            <a:srgbClr val="000000"/>
                          </a:solidFill>
                          <a:effectLst/>
                          <a:latin typeface="+mn-lt"/>
                        </a:rPr>
                        <a:t>0</a:t>
                      </a:r>
                    </a:p>
                  </a:txBody>
                  <a:tcPr marL="8095" marR="8095" marT="8095" marB="0" anchor="b"/>
                </a:tc>
                <a:extLst>
                  <a:ext uri="{0D108BD9-81ED-4DB2-BD59-A6C34878D82A}">
                    <a16:rowId xmlns:a16="http://schemas.microsoft.com/office/drawing/2014/main" val="1211573923"/>
                  </a:ext>
                </a:extLst>
              </a:tr>
            </a:tbl>
          </a:graphicData>
        </a:graphic>
      </p:graphicFrame>
    </p:spTree>
    <p:extLst>
      <p:ext uri="{BB962C8B-B14F-4D97-AF65-F5344CB8AC3E}">
        <p14:creationId xmlns:p14="http://schemas.microsoft.com/office/powerpoint/2010/main" val="424924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p:txBody>
          <a:bodyPr/>
          <a:lstStyle/>
          <a:p>
            <a:r>
              <a:rPr lang="en-US"/>
              <a:t>Table Size &gt; 10GB</a:t>
            </a:r>
          </a:p>
        </p:txBody>
      </p:sp>
      <p:sp>
        <p:nvSpPr>
          <p:cNvPr id="4" name="Text Placeholder 3">
            <a:extLst>
              <a:ext uri="{FF2B5EF4-FFF2-40B4-BE49-F238E27FC236}">
                <a16:creationId xmlns:a16="http://schemas.microsoft.com/office/drawing/2014/main" id="{95FCC447-9C30-43D4-BA16-B674F1BF4113}"/>
              </a:ext>
            </a:extLst>
          </p:cNvPr>
          <p:cNvSpPr>
            <a:spLocks noGrp="1"/>
          </p:cNvSpPr>
          <p:nvPr>
            <p:ph type="body" sz="quarter" idx="11"/>
          </p:nvPr>
        </p:nvSpPr>
        <p:spPr>
          <a:xfrm>
            <a:off x="586740" y="1084485"/>
            <a:ext cx="10516342" cy="479619"/>
          </a:xfrm>
        </p:spPr>
        <p:txBody>
          <a:bodyPr/>
          <a:lstStyle/>
          <a:p>
            <a:r>
              <a:rPr lang="en-US" dirty="0"/>
              <a:t>{{val:dat_tables_size10g_cnt.csv[1:2]}} Tables &gt; 10GB</a:t>
            </a:r>
          </a:p>
        </p:txBody>
      </p:sp>
      <p:sp>
        <p:nvSpPr>
          <p:cNvPr id="5" name="Date Placeholder 4">
            <a:extLst>
              <a:ext uri="{FF2B5EF4-FFF2-40B4-BE49-F238E27FC236}">
                <a16:creationId xmlns:a16="http://schemas.microsoft.com/office/drawing/2014/main" id="{FFE6257E-D9AE-4025-9DB5-6B26A4BEE977}"/>
              </a:ext>
            </a:extLst>
          </p:cNvPr>
          <p:cNvSpPr>
            <a:spLocks noGrp="1"/>
          </p:cNvSpPr>
          <p:nvPr>
            <p:ph type="dt" sz="half" idx="13"/>
          </p:nvPr>
        </p:nvSpPr>
        <p:spPr/>
        <p:txBody>
          <a:bodyPr/>
          <a:lstStyle/>
          <a:p>
            <a:r>
              <a:rPr lang="en-US"/>
              <a:t>©2020 Teradata</a:t>
            </a:r>
          </a:p>
        </p:txBody>
      </p:sp>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2773513407"/>
              </p:ext>
            </p:extLst>
          </p:nvPr>
        </p:nvGraphicFramePr>
        <p:xfrm>
          <a:off x="3227650" y="1689362"/>
          <a:ext cx="5544210" cy="4925109"/>
        </p:xfrm>
        <a:graphic>
          <a:graphicData uri="http://schemas.openxmlformats.org/drawingml/2006/table">
            <a:tbl>
              <a:tblPr firstRow="1" bandRow="1">
                <a:tableStyleId>{9DCAF9ED-07DC-4A11-8D7F-57B35C25682E}</a:tableStyleId>
              </a:tblPr>
              <a:tblGrid>
                <a:gridCol w="1358875">
                  <a:extLst>
                    <a:ext uri="{9D8B030D-6E8A-4147-A177-3AD203B41FA5}">
                      <a16:colId xmlns:a16="http://schemas.microsoft.com/office/drawing/2014/main" val="3407009080"/>
                    </a:ext>
                  </a:extLst>
                </a:gridCol>
                <a:gridCol w="3047652">
                  <a:extLst>
                    <a:ext uri="{9D8B030D-6E8A-4147-A177-3AD203B41FA5}">
                      <a16:colId xmlns:a16="http://schemas.microsoft.com/office/drawing/2014/main" val="901635371"/>
                    </a:ext>
                  </a:extLst>
                </a:gridCol>
                <a:gridCol w="1137683">
                  <a:extLst>
                    <a:ext uri="{9D8B030D-6E8A-4147-A177-3AD203B41FA5}">
                      <a16:colId xmlns:a16="http://schemas.microsoft.com/office/drawing/2014/main" val="65890034"/>
                    </a:ext>
                  </a:extLst>
                </a:gridCol>
              </a:tblGrid>
              <a:tr h="464121">
                <a:tc>
                  <a:txBody>
                    <a:bodyPr/>
                    <a:lstStyle/>
                    <a:p>
                      <a:pPr algn="l" fontAlgn="b"/>
                      <a:r>
                        <a:rPr lang="en-US" sz="1000" u="none" strike="noStrike" dirty="0">
                          <a:effectLst/>
                        </a:rPr>
                        <a:t>{{col:dat_tables_size10g_list.csv[2]}}</a:t>
                      </a:r>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dirty="0">
                          <a:effectLst/>
                        </a:rPr>
                        <a:t>{{col:dat_tables_size10g_list.csv[3]}}</a:t>
                      </a:r>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r>
                        <a:rPr lang="en-US" sz="1000" u="none" strike="noStrike" dirty="0">
                          <a:effectLst/>
                        </a:rPr>
                        <a:t>{{col:dat_tables_size10g_list.csv[4]}}</a:t>
                      </a:r>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59122507"/>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6031596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5268717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12456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205046555"/>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118315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6486395"/>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06913306"/>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06869887"/>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29821985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644180518"/>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85736115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05255521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82895666"/>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839496810"/>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57300535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068236909"/>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1502184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96728789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91876530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866094262"/>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5001551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131896088"/>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277311610"/>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603128404"/>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1796397113"/>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74521660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346087761"/>
                  </a:ext>
                </a:extLst>
              </a:tr>
              <a:tr h="159321">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l" fontAlgn="b"/>
                      <a:endParaRPr lang="en-US" sz="1000" b="0" i="0" u="none" strike="noStrike" dirty="0">
                        <a:solidFill>
                          <a:srgbClr val="000000"/>
                        </a:solidFill>
                        <a:effectLst/>
                        <a:latin typeface="Arial" panose="020B0604020202020204" pitchFamily="34" charset="0"/>
                      </a:endParaRPr>
                    </a:p>
                  </a:txBody>
                  <a:tcPr marL="6921" marR="6921" marT="6921" marB="0" anchor="b"/>
                </a:tc>
                <a:tc>
                  <a:txBody>
                    <a:bodyPr/>
                    <a:lstStyle/>
                    <a:p>
                      <a:pPr algn="r" fontAlgn="b"/>
                      <a:endParaRPr lang="en-US" sz="1000" b="0" i="0" u="none" strike="noStrike" dirty="0">
                        <a:solidFill>
                          <a:srgbClr val="000000"/>
                        </a:solidFill>
                        <a:effectLst/>
                        <a:latin typeface="Arial" panose="020B0604020202020204" pitchFamily="34" charset="0"/>
                      </a:endParaRPr>
                    </a:p>
                  </a:txBody>
                  <a:tcPr marL="6921" marR="6921" marT="6921" marB="0" anchor="b"/>
                </a:tc>
                <a:extLst>
                  <a:ext uri="{0D108BD9-81ED-4DB2-BD59-A6C34878D82A}">
                    <a16:rowId xmlns:a16="http://schemas.microsoft.com/office/drawing/2014/main" val="3799037316"/>
                  </a:ext>
                </a:extLst>
              </a:tr>
            </a:tbl>
          </a:graphicData>
        </a:graphic>
      </p:graphicFrame>
    </p:spTree>
    <p:extLst>
      <p:ext uri="{BB962C8B-B14F-4D97-AF65-F5344CB8AC3E}">
        <p14:creationId xmlns:p14="http://schemas.microsoft.com/office/powerpoint/2010/main" val="18678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B4F8D0-5DA0-45A6-B5FA-B12A8C0E3885}"/>
              </a:ext>
            </a:extLst>
          </p:cNvPr>
          <p:cNvSpPr>
            <a:spLocks noGrp="1"/>
          </p:cNvSpPr>
          <p:nvPr>
            <p:ph type="title"/>
          </p:nvPr>
        </p:nvSpPr>
        <p:spPr/>
        <p:txBody>
          <a:bodyPr/>
          <a:lstStyle/>
          <a:p>
            <a:r>
              <a:rPr lang="en-US"/>
              <a:t>Number of Tables Having &gt; 1500 Insert/Update/Delete</a:t>
            </a:r>
          </a:p>
        </p:txBody>
      </p:sp>
      <p:sp>
        <p:nvSpPr>
          <p:cNvPr id="4" name="Text Placeholder 3">
            <a:extLst>
              <a:ext uri="{FF2B5EF4-FFF2-40B4-BE49-F238E27FC236}">
                <a16:creationId xmlns:a16="http://schemas.microsoft.com/office/drawing/2014/main" id="{352E8365-FED2-4D86-AEFE-C2630327791F}"/>
              </a:ext>
            </a:extLst>
          </p:cNvPr>
          <p:cNvSpPr>
            <a:spLocks noGrp="1"/>
          </p:cNvSpPr>
          <p:nvPr>
            <p:ph type="body" sz="quarter" idx="11"/>
          </p:nvPr>
        </p:nvSpPr>
        <p:spPr/>
        <p:txBody>
          <a:bodyPr/>
          <a:lstStyle/>
          <a:p>
            <a:r>
              <a:rPr lang="en-US" dirty="0"/>
              <a:t>On an average 117 Tables break the BigQuery limits on a daily basis</a:t>
            </a:r>
          </a:p>
        </p:txBody>
      </p:sp>
      <p:sp>
        <p:nvSpPr>
          <p:cNvPr id="5" name="Date Placeholder 4">
            <a:extLst>
              <a:ext uri="{FF2B5EF4-FFF2-40B4-BE49-F238E27FC236}">
                <a16:creationId xmlns:a16="http://schemas.microsoft.com/office/drawing/2014/main" id="{DF05A92F-8941-4C78-8722-A7F982C29A8A}"/>
              </a:ext>
            </a:extLst>
          </p:cNvPr>
          <p:cNvSpPr>
            <a:spLocks noGrp="1"/>
          </p:cNvSpPr>
          <p:nvPr>
            <p:ph type="dt" sz="half" idx="13"/>
          </p:nvPr>
        </p:nvSpPr>
        <p:spPr/>
        <p:txBody>
          <a:bodyPr/>
          <a:lstStyle/>
          <a:p>
            <a:r>
              <a:rPr lang="en-US"/>
              <a:t>©2020 Teradata</a:t>
            </a:r>
          </a:p>
        </p:txBody>
      </p:sp>
      <p:graphicFrame>
        <p:nvGraphicFramePr>
          <p:cNvPr id="6" name="Content Placeholder 5">
            <a:extLst>
              <a:ext uri="{FF2B5EF4-FFF2-40B4-BE49-F238E27FC236}">
                <a16:creationId xmlns:a16="http://schemas.microsoft.com/office/drawing/2014/main" id="{C5E7344F-12A7-467F-83F0-90753DBB2E91}"/>
              </a:ext>
            </a:extLst>
          </p:cNvPr>
          <p:cNvGraphicFramePr>
            <a:graphicFrameLocks noGrp="1"/>
          </p:cNvGraphicFramePr>
          <p:nvPr>
            <p:ph sz="quarter" idx="16"/>
            <p:extLst>
              <p:ext uri="{D42A27DB-BD31-4B8C-83A1-F6EECF244321}">
                <p14:modId xmlns:p14="http://schemas.microsoft.com/office/powerpoint/2010/main" val="3410785878"/>
              </p:ext>
            </p:extLst>
          </p:nvPr>
        </p:nvGraphicFramePr>
        <p:xfrm>
          <a:off x="587375" y="2057400"/>
          <a:ext cx="10515600" cy="4152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7320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1851607078"/>
              </p:ext>
            </p:extLst>
          </p:nvPr>
        </p:nvGraphicFramePr>
        <p:xfrm>
          <a:off x="3014330" y="2104403"/>
          <a:ext cx="5497033" cy="4022421"/>
        </p:xfrm>
        <a:graphic>
          <a:graphicData uri="http://schemas.openxmlformats.org/drawingml/2006/table">
            <a:tbl>
              <a:tblPr firstRow="1" bandRow="1">
                <a:tableStyleId>{9DCAF9ED-07DC-4A11-8D7F-57B35C25682E}</a:tableStyleId>
              </a:tblPr>
              <a:tblGrid>
                <a:gridCol w="1657834">
                  <a:extLst>
                    <a:ext uri="{9D8B030D-6E8A-4147-A177-3AD203B41FA5}">
                      <a16:colId xmlns:a16="http://schemas.microsoft.com/office/drawing/2014/main" val="2422292362"/>
                    </a:ext>
                  </a:extLst>
                </a:gridCol>
                <a:gridCol w="3839199">
                  <a:extLst>
                    <a:ext uri="{9D8B030D-6E8A-4147-A177-3AD203B41FA5}">
                      <a16:colId xmlns:a16="http://schemas.microsoft.com/office/drawing/2014/main" val="2559358425"/>
                    </a:ext>
                  </a:extLst>
                </a:gridCol>
              </a:tblGrid>
              <a:tr h="309417">
                <a:tc>
                  <a:txBody>
                    <a:bodyPr/>
                    <a:lstStyle/>
                    <a:p>
                      <a:pPr algn="l" fontAlgn="t"/>
                      <a:r>
                        <a:rPr lang="en-US" sz="1600" u="none" strike="noStrike">
                          <a:effectLst/>
                        </a:rPr>
                        <a:t>Row Labels</a:t>
                      </a:r>
                      <a:endParaRPr lang="en-US" sz="1600" b="1" i="0" u="none" strike="noStrike">
                        <a:solidFill>
                          <a:srgbClr val="000000"/>
                        </a:solidFill>
                        <a:effectLst/>
                        <a:latin typeface="Microsoft Sans Serif" panose="020B0604020202020204" pitchFamily="34" charset="0"/>
                      </a:endParaRPr>
                    </a:p>
                  </a:txBody>
                  <a:tcPr marL="9525" marR="9525" marT="9525" marB="0"/>
                </a:tc>
                <a:tc>
                  <a:txBody>
                    <a:bodyPr/>
                    <a:lstStyle/>
                    <a:p>
                      <a:pPr algn="l" fontAlgn="t"/>
                      <a:r>
                        <a:rPr lang="en-US" sz="1600" u="none" strike="noStrike">
                          <a:effectLst/>
                        </a:rPr>
                        <a:t>Average of StatementCountPerTable</a:t>
                      </a:r>
                      <a:endParaRPr lang="en-US" sz="1600" b="1" i="0" u="none" strike="noStrike">
                        <a:solidFill>
                          <a:srgbClr val="000000"/>
                        </a:solidFill>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28841891"/>
                  </a:ext>
                </a:extLst>
              </a:tr>
              <a:tr h="309417">
                <a:tc>
                  <a:txBody>
                    <a:bodyPr/>
                    <a:lstStyle/>
                    <a:p>
                      <a:pPr algn="l" fontAlgn="t"/>
                      <a:r>
                        <a:rPr lang="en-US" sz="1600" u="none" strike="noStrike">
                          <a:effectLst/>
                        </a:rPr>
                        <a:t>TABLEAU_TBL</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22,963</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4094870431"/>
                  </a:ext>
                </a:extLst>
              </a:tr>
              <a:tr h="309417">
                <a:tc>
                  <a:txBody>
                    <a:bodyPr/>
                    <a:lstStyle/>
                    <a:p>
                      <a:pPr algn="l" fontAlgn="t"/>
                      <a:r>
                        <a:rPr lang="en-US" sz="1600" u="none" strike="noStrike">
                          <a:effectLst/>
                        </a:rPr>
                        <a:t>WHOWNER_TBL</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20,227</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227567842"/>
                  </a:ext>
                </a:extLst>
              </a:tr>
              <a:tr h="309417">
                <a:tc>
                  <a:txBody>
                    <a:bodyPr/>
                    <a:lstStyle/>
                    <a:p>
                      <a:pPr algn="l" fontAlgn="t"/>
                      <a:r>
                        <a:rPr lang="en-US" sz="1600" u="none" strike="noStrike">
                          <a:effectLst/>
                        </a:rPr>
                        <a:t>CREDITS_SB</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8,178</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3871646849"/>
                  </a:ext>
                </a:extLst>
              </a:tr>
              <a:tr h="309417">
                <a:tc>
                  <a:txBody>
                    <a:bodyPr/>
                    <a:lstStyle/>
                    <a:p>
                      <a:pPr algn="l" fontAlgn="t"/>
                      <a:r>
                        <a:rPr lang="en-US" sz="1600" u="none" strike="noStrike">
                          <a:effectLst/>
                        </a:rPr>
                        <a:t>PUBLI</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7,107</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2842317202"/>
                  </a:ext>
                </a:extLst>
              </a:tr>
              <a:tr h="309417">
                <a:tc>
                  <a:txBody>
                    <a:bodyPr/>
                    <a:lstStyle/>
                    <a:p>
                      <a:pPr algn="l" fontAlgn="t"/>
                      <a:r>
                        <a:rPr lang="en-US" sz="1600" u="none" strike="noStrike">
                          <a:effectLst/>
                        </a:rPr>
                        <a:t>TEMP_45</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6,618</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314025366"/>
                  </a:ext>
                </a:extLst>
              </a:tr>
              <a:tr h="309417">
                <a:tc>
                  <a:txBody>
                    <a:bodyPr/>
                    <a:lstStyle/>
                    <a:p>
                      <a:pPr algn="l" fontAlgn="t"/>
                      <a:r>
                        <a:rPr lang="en-US" sz="1600" u="none" strike="noStrike">
                          <a:effectLst/>
                        </a:rPr>
                        <a:t>ETL</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5,983</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36158296"/>
                  </a:ext>
                </a:extLst>
              </a:tr>
              <a:tr h="309417">
                <a:tc>
                  <a:txBody>
                    <a:bodyPr/>
                    <a:lstStyle/>
                    <a:p>
                      <a:pPr algn="l" fontAlgn="t"/>
                      <a:r>
                        <a:rPr lang="en-US" sz="1600" u="none" strike="noStrike">
                          <a:effectLst/>
                        </a:rPr>
                        <a:t>MELI_WS</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3,841</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439346648"/>
                  </a:ext>
                </a:extLst>
              </a:tr>
              <a:tr h="309417">
                <a:tc>
                  <a:txBody>
                    <a:bodyPr/>
                    <a:lstStyle/>
                    <a:p>
                      <a:pPr algn="l" fontAlgn="t"/>
                      <a:r>
                        <a:rPr lang="en-US" sz="1600" u="none" strike="noStrike">
                          <a:effectLst/>
                        </a:rPr>
                        <a:t>dbcmngr</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2,652</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841449506"/>
                  </a:ext>
                </a:extLst>
              </a:tr>
              <a:tr h="309417">
                <a:tc>
                  <a:txBody>
                    <a:bodyPr/>
                    <a:lstStyle/>
                    <a:p>
                      <a:pPr algn="l" fontAlgn="t"/>
                      <a:r>
                        <a:rPr lang="en-US" sz="1600" u="none" strike="noStrike">
                          <a:effectLst/>
                        </a:rPr>
                        <a:t>tdwm</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2,535</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013336158"/>
                  </a:ext>
                </a:extLst>
              </a:tr>
              <a:tr h="309417">
                <a:tc>
                  <a:txBody>
                    <a:bodyPr/>
                    <a:lstStyle/>
                    <a:p>
                      <a:pPr algn="l" fontAlgn="t"/>
                      <a:r>
                        <a:rPr lang="en-US" sz="1600" u="none" strike="noStrike">
                          <a:effectLst/>
                        </a:rPr>
                        <a:t>SYSBAR</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1,826</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477086782"/>
                  </a:ext>
                </a:extLst>
              </a:tr>
              <a:tr h="309417">
                <a:tc>
                  <a:txBody>
                    <a:bodyPr/>
                    <a:lstStyle/>
                    <a:p>
                      <a:pPr algn="l" fontAlgn="t"/>
                      <a:r>
                        <a:rPr lang="en-US" sz="1600" u="none" strike="noStrike">
                          <a:effectLst/>
                        </a:rPr>
                        <a:t>MELI_REPLICA</a:t>
                      </a:r>
                      <a:endParaRPr lang="en-US" sz="1600" b="0" i="0" u="none" strike="noStrike">
                        <a:effectLst/>
                        <a:latin typeface="Microsoft Sans Serif" panose="020B0604020202020204" pitchFamily="34" charset="0"/>
                      </a:endParaRPr>
                    </a:p>
                  </a:txBody>
                  <a:tcPr marL="9525" marR="9525" marT="9525" marB="0"/>
                </a:tc>
                <a:tc>
                  <a:txBody>
                    <a:bodyPr/>
                    <a:lstStyle/>
                    <a:p>
                      <a:pPr algn="r" fontAlgn="t"/>
                      <a:r>
                        <a:rPr lang="en-US" sz="1600" u="none" strike="noStrike">
                          <a:effectLst/>
                        </a:rPr>
                        <a:t>1,678</a:t>
                      </a:r>
                      <a:endParaRPr lang="en-US" sz="1600" b="0" i="0" u="none" strike="noStrike">
                        <a:effectLst/>
                        <a:latin typeface="Microsoft Sans Serif" panose="020B0604020202020204" pitchFamily="34" charset="0"/>
                      </a:endParaRPr>
                    </a:p>
                  </a:txBody>
                  <a:tcPr marL="9525" marR="9525" marT="9525" marB="0"/>
                </a:tc>
                <a:extLst>
                  <a:ext uri="{0D108BD9-81ED-4DB2-BD59-A6C34878D82A}">
                    <a16:rowId xmlns:a16="http://schemas.microsoft.com/office/drawing/2014/main" val="1356772313"/>
                  </a:ext>
                </a:extLst>
              </a:tr>
              <a:tr h="309417">
                <a:tc>
                  <a:txBody>
                    <a:bodyPr/>
                    <a:lstStyle/>
                    <a:p>
                      <a:pPr algn="l" fontAlgn="t"/>
                      <a:r>
                        <a:rPr lang="en-US" sz="1600" u="none" strike="noStrike" dirty="0">
                          <a:effectLst/>
                        </a:rPr>
                        <a:t>CREDMLB</a:t>
                      </a:r>
                      <a:endParaRPr lang="en-US" sz="1600" b="0" i="0" u="none" strike="noStrike" dirty="0">
                        <a:effectLst/>
                        <a:latin typeface="Microsoft Sans Serif" panose="020B0604020202020204" pitchFamily="34" charset="0"/>
                      </a:endParaRPr>
                    </a:p>
                  </a:txBody>
                  <a:tcPr marL="9525" marR="9525" marT="9525" marB="0"/>
                </a:tc>
                <a:tc>
                  <a:txBody>
                    <a:bodyPr/>
                    <a:lstStyle/>
                    <a:p>
                      <a:pPr algn="r" fontAlgn="t"/>
                      <a:r>
                        <a:rPr lang="en-US" sz="1600" u="none" strike="noStrike" dirty="0">
                          <a:effectLst/>
                        </a:rPr>
                        <a:t>1,558</a:t>
                      </a:r>
                      <a:endParaRPr lang="en-US" sz="1600" b="0" i="0" u="none" strike="noStrike" dirty="0">
                        <a:effectLst/>
                        <a:latin typeface="Microsoft Sans Serif" panose="020B0604020202020204" pitchFamily="34" charset="0"/>
                      </a:endParaRPr>
                    </a:p>
                  </a:txBody>
                  <a:tcPr marL="9525" marR="9525" marT="9525" marB="0"/>
                </a:tc>
                <a:extLst>
                  <a:ext uri="{0D108BD9-81ED-4DB2-BD59-A6C34878D82A}">
                    <a16:rowId xmlns:a16="http://schemas.microsoft.com/office/drawing/2014/main" val="2163330131"/>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p:txBody>
          <a:bodyPr/>
          <a:lstStyle/>
          <a:p>
            <a:r>
              <a:rPr lang="en-US" sz="2800" dirty="0"/>
              <a:t>Databases with Most Frequent INSERTS/UPDATES/DELETES</a:t>
            </a:r>
          </a:p>
        </p:txBody>
      </p:sp>
      <p:sp>
        <p:nvSpPr>
          <p:cNvPr id="4" name="Text Placeholder 3">
            <a:extLst>
              <a:ext uri="{FF2B5EF4-FFF2-40B4-BE49-F238E27FC236}">
                <a16:creationId xmlns:a16="http://schemas.microsoft.com/office/drawing/2014/main" id="{F548BF47-5845-4B00-BCCC-D4F6A4F9EB69}"/>
              </a:ext>
            </a:extLst>
          </p:cNvPr>
          <p:cNvSpPr>
            <a:spLocks noGrp="1"/>
          </p:cNvSpPr>
          <p:nvPr>
            <p:ph type="body" sz="quarter" idx="11"/>
          </p:nvPr>
        </p:nvSpPr>
        <p:spPr/>
        <p:txBody>
          <a:bodyPr/>
          <a:lstStyle/>
          <a:p>
            <a:endParaRPr lang="en-US"/>
          </a:p>
        </p:txBody>
      </p:sp>
      <p:sp>
        <p:nvSpPr>
          <p:cNvPr id="5" name="Date Placeholder 4">
            <a:extLst>
              <a:ext uri="{FF2B5EF4-FFF2-40B4-BE49-F238E27FC236}">
                <a16:creationId xmlns:a16="http://schemas.microsoft.com/office/drawing/2014/main" id="{CBAF7090-1549-4256-BE3A-82693A52C742}"/>
              </a:ext>
            </a:extLst>
          </p:cNvPr>
          <p:cNvSpPr>
            <a:spLocks noGrp="1"/>
          </p:cNvSpPr>
          <p:nvPr>
            <p:ph type="dt" sz="half" idx="13"/>
          </p:nvPr>
        </p:nvSpPr>
        <p:spPr/>
        <p:txBody>
          <a:bodyPr/>
          <a:lstStyle/>
          <a:p>
            <a:r>
              <a:rPr lang="en-US"/>
              <a:t>©2020 Teradata</a:t>
            </a:r>
          </a:p>
        </p:txBody>
      </p:sp>
    </p:spTree>
    <p:extLst>
      <p:ext uri="{BB962C8B-B14F-4D97-AF65-F5344CB8AC3E}">
        <p14:creationId xmlns:p14="http://schemas.microsoft.com/office/powerpoint/2010/main" val="1972164400"/>
      </p:ext>
    </p:extLst>
  </p:cSld>
  <p:clrMapOvr>
    <a:masterClrMapping/>
  </p:clrMapOvr>
</p:sld>
</file>

<file path=ppt/theme/theme1.xml><?xml version="1.0" encoding="utf-8"?>
<a:theme xmlns:a="http://schemas.openxmlformats.org/drawingml/2006/main" name="Theme1">
  <a:themeElements>
    <a:clrScheme name="Custom 39">
      <a:dk1>
        <a:srgbClr val="6B767D"/>
      </a:dk1>
      <a:lt1>
        <a:srgbClr val="FFFFFF"/>
      </a:lt1>
      <a:dk2>
        <a:srgbClr val="384951"/>
      </a:dk2>
      <a:lt2>
        <a:srgbClr val="E7E6E6"/>
      </a:lt2>
      <a:accent1>
        <a:srgbClr val="F3753F"/>
      </a:accent1>
      <a:accent2>
        <a:srgbClr val="394850"/>
      </a:accent2>
      <a:accent3>
        <a:srgbClr val="00B2B1"/>
      </a:accent3>
      <a:accent4>
        <a:srgbClr val="FEC64D"/>
      </a:accent4>
      <a:accent5>
        <a:srgbClr val="0098C9"/>
      </a:accent5>
      <a:accent6>
        <a:srgbClr val="000000"/>
      </a:accent6>
      <a:hlink>
        <a:srgbClr val="000000"/>
      </a:hlink>
      <a:folHlink>
        <a:srgbClr val="F3753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96B5C5AE-B976-334B-884E-88D0D8432992}" vid="{CEE9683E-9A61-6643-B8A1-3C0E545514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29934641417A43917A801CF394D43A" ma:contentTypeVersion="2" ma:contentTypeDescription="Create a new document." ma:contentTypeScope="" ma:versionID="ba1875145b0a743a5de037fc4c1eaa2a">
  <xsd:schema xmlns:xsd="http://www.w3.org/2001/XMLSchema" xmlns:xs="http://www.w3.org/2001/XMLSchema" xmlns:p="http://schemas.microsoft.com/office/2006/metadata/properties" xmlns:ns2="b793799e-2c7d-45b7-86f3-dd265ca4bad1" targetNamespace="http://schemas.microsoft.com/office/2006/metadata/properties" ma:root="true" ma:fieldsID="f754bdb5b3906cdeea0bf4b59e907127" ns2:_="">
    <xsd:import namespace="b793799e-2c7d-45b7-86f3-dd265ca4bad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93799e-2c7d-45b7-86f3-dd265ca4ba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AD310C-B7C1-4DCE-99F7-40CAABB0E815}">
  <ds:schemaRefs>
    <ds:schemaRef ds:uri="http://schemas.microsoft.com/office/2006/documentManagement/types"/>
    <ds:schemaRef ds:uri="http://schemas.microsoft.com/office/infopath/2007/PartnerControls"/>
    <ds:schemaRef ds:uri="b793799e-2c7d-45b7-86f3-dd265ca4bad1"/>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95F9D9AD-6A6F-4E80-B40B-AD3273D5081D}">
  <ds:schemaRefs>
    <ds:schemaRef ds:uri="http://schemas.microsoft.com/sharepoint/v3/contenttype/forms"/>
  </ds:schemaRefs>
</ds:datastoreItem>
</file>

<file path=customXml/itemProps3.xml><?xml version="1.0" encoding="utf-8"?>
<ds:datastoreItem xmlns:ds="http://schemas.openxmlformats.org/officeDocument/2006/customXml" ds:itemID="{DB297B88-FC13-40F7-9988-E3E0534136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93799e-2c7d-45b7-86f3-dd265ca4ba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Teradata PPT Template 1018</Template>
  <TotalTime>87</TotalTime>
  <Words>1167</Words>
  <Application>Microsoft Office PowerPoint</Application>
  <PresentationFormat>Widescreen</PresentationFormat>
  <Paragraphs>316</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Helvetica</vt:lpstr>
      <vt:lpstr>Microsoft Sans Serif</vt:lpstr>
      <vt:lpstr>System Font Regular</vt:lpstr>
      <vt:lpstr>Theme1</vt:lpstr>
      <vt:lpstr>PowerPoint Presentation</vt:lpstr>
      <vt:lpstr>System Analysis</vt:lpstr>
      <vt:lpstr>Daily Data Transfers</vt:lpstr>
      <vt:lpstr>Daily Queries Throughput</vt:lpstr>
      <vt:lpstr>JOIN Frequency</vt:lpstr>
      <vt:lpstr>Applications and Data Extracts</vt:lpstr>
      <vt:lpstr>Table Size &gt; 10GB</vt:lpstr>
      <vt:lpstr>Number of Tables Having &gt; 1500 Insert/Update/Delete</vt:lpstr>
      <vt:lpstr>Databases with Most Frequent INSERTS/UPDATES/DELETES</vt:lpstr>
      <vt:lpstr>Dictionary Analysis - Blockers to Successful Migration </vt:lpstr>
      <vt:lpstr>Business Impacts of Gaps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Mercado Libre System Analysis</dc:title>
  <dc:creator>Qureshi, Fawad A</dc:creator>
  <cp:lastModifiedBy>Mascaros, Jose</cp:lastModifiedBy>
  <cp:revision>12</cp:revision>
  <dcterms:created xsi:type="dcterms:W3CDTF">2020-06-30T16:14:18Z</dcterms:created>
  <dcterms:modified xsi:type="dcterms:W3CDTF">2020-10-09T18:18:14Z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0x0101003229934641417A43917A801CF394D43A</vt:lpwstr>
  </property>
</Properties>
</file>