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5" r:id="rId4"/>
  </p:sldMasterIdLst>
  <p:notesMasterIdLst>
    <p:notesMasterId r:id="rId8"/>
  </p:notesMasterIdLst>
  <p:sldIdLst>
    <p:sldId id="309" r:id="rId5"/>
    <p:sldId id="310" r:id="rId6"/>
    <p:sldId id="31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56" userDrawn="1">
          <p15:clr>
            <a:srgbClr val="A4A3A4"/>
          </p15:clr>
        </p15:guide>
        <p15:guide id="2" pos="4032" userDrawn="1">
          <p15:clr>
            <a:srgbClr val="A4A3A4"/>
          </p15:clr>
        </p15:guide>
        <p15:guide id="3" pos="6096" userDrawn="1">
          <p15:clr>
            <a:srgbClr val="A4A3A4"/>
          </p15:clr>
        </p15:guide>
        <p15:guide id="4" pos="508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D2FF"/>
    <a:srgbClr val="000000"/>
    <a:srgbClr val="181717"/>
    <a:srgbClr val="394851"/>
    <a:srgbClr val="898C92"/>
    <a:srgbClr val="F3753F"/>
    <a:srgbClr val="F37440"/>
    <a:srgbClr val="00B2B2"/>
    <a:srgbClr val="16A3CC"/>
    <a:srgbClr val="73737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61"/>
    <p:restoredTop sz="86119"/>
  </p:normalViewPr>
  <p:slideViewPr>
    <p:cSldViewPr snapToObjects="1">
      <p:cViewPr varScale="1">
        <p:scale>
          <a:sx n="99" d="100"/>
          <a:sy n="99" d="100"/>
        </p:scale>
        <p:origin x="1208" y="176"/>
      </p:cViewPr>
      <p:guideLst>
        <p:guide orient="horz" pos="1056"/>
        <p:guide pos="4032"/>
        <p:guide pos="6096"/>
        <p:guide pos="5088"/>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103FDF-5845-2441-8890-D723FF5A85D0}" type="datetimeFigureOut">
              <a:rPr lang="en-US" smtClean="0"/>
              <a:t>9/28/20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DCFA53-E6C0-FD4E-82A8-4284543D7962}" type="slidenum">
              <a:rPr lang="en-US" smtClean="0"/>
              <a:t>‹#›</a:t>
            </a:fld>
            <a:endParaRPr lang="en-US"/>
          </a:p>
        </p:txBody>
      </p:sp>
    </p:spTree>
    <p:extLst>
      <p:ext uri="{BB962C8B-B14F-4D97-AF65-F5344CB8AC3E}">
        <p14:creationId xmlns:p14="http://schemas.microsoft.com/office/powerpoint/2010/main" val="1191001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System database excluded:</a:t>
            </a:r>
          </a:p>
          <a:p>
            <a:endParaRPr lang="en-US" dirty="0"/>
          </a:p>
          <a:p>
            <a:r>
              <a:rPr lang="en-US" dirty="0" err="1"/>
              <a:t>DatabaseName</a:t>
            </a:r>
            <a:r>
              <a:rPr lang="en-US" dirty="0"/>
              <a:t> NOT IN ('All', '</a:t>
            </a:r>
            <a:r>
              <a:rPr lang="en-US" dirty="0" err="1"/>
              <a:t>Crashdumps</a:t>
            </a:r>
            <a:r>
              <a:rPr lang="en-US" dirty="0"/>
              <a:t>', 'DBC', '</a:t>
            </a:r>
            <a:r>
              <a:rPr lang="en-US" dirty="0" err="1"/>
              <a:t>dbcmngr</a:t>
            </a:r>
            <a:r>
              <a:rPr lang="en-US" dirty="0"/>
              <a:t>’, 'Default', '</a:t>
            </a:r>
            <a:r>
              <a:rPr lang="en-US" dirty="0" err="1"/>
              <a:t>External_AP</a:t>
            </a:r>
            <a:r>
              <a:rPr lang="en-US" dirty="0"/>
              <a:t>', 'EXTUSER', '</a:t>
            </a:r>
            <a:r>
              <a:rPr lang="en-US" dirty="0" err="1"/>
              <a:t>LockLogShredder</a:t>
            </a:r>
            <a:r>
              <a:rPr lang="en-US" dirty="0"/>
              <a:t>', 'PUBLIC','</a:t>
            </a:r>
            <a:r>
              <a:rPr lang="en-US" dirty="0" err="1"/>
              <a:t>Sys_Calendar</a:t>
            </a:r>
            <a:r>
              <a:rPr lang="en-US" dirty="0"/>
              <a:t>', '</a:t>
            </a:r>
            <a:r>
              <a:rPr lang="en-US" dirty="0" err="1"/>
              <a:t>SysAdmin</a:t>
            </a:r>
            <a:r>
              <a:rPr lang="en-US" dirty="0"/>
              <a:t>', 'SYSBAR', 'SYSJDBC', 'SYSLIB','</a:t>
            </a:r>
            <a:r>
              <a:rPr lang="en-US" dirty="0" err="1"/>
              <a:t>SystemFe</a:t>
            </a:r>
            <a:r>
              <a:rPr lang="en-US" dirty="0"/>
              <a:t>', 'SYSUDTLIB', 'SYSUIF', 'TD_SERVER_DB', '</a:t>
            </a:r>
            <a:r>
              <a:rPr lang="en-US" dirty="0" err="1"/>
              <a:t>TDStats</a:t>
            </a:r>
            <a:r>
              <a:rPr lang="en-US" dirty="0"/>
              <a:t>','TD_SYSGPL', 'TD_SYSXML', '</a:t>
            </a:r>
            <a:r>
              <a:rPr lang="en-US" dirty="0" err="1"/>
              <a:t>TDMaps</a:t>
            </a:r>
            <a:r>
              <a:rPr lang="en-US" dirty="0"/>
              <a:t>', 'TDPUSER', 'TDQCD','</a:t>
            </a:r>
            <a:r>
              <a:rPr lang="en-US" dirty="0" err="1"/>
              <a:t>tdwm</a:t>
            </a:r>
            <a:r>
              <a:rPr lang="en-US" dirty="0"/>
              <a:t>', 'SQLJ', 'TD_SYSFNLIB', 'SYSSPATIAL')</a:t>
            </a:r>
          </a:p>
        </p:txBody>
      </p:sp>
      <p:sp>
        <p:nvSpPr>
          <p:cNvPr id="4" name="Slide Number Placeholder 3"/>
          <p:cNvSpPr>
            <a:spLocks noGrp="1"/>
          </p:cNvSpPr>
          <p:nvPr>
            <p:ph type="sldNum" sz="quarter" idx="5"/>
          </p:nvPr>
        </p:nvSpPr>
        <p:spPr/>
        <p:txBody>
          <a:bodyPr/>
          <a:lstStyle/>
          <a:p>
            <a:fld id="{FFDCFA53-E6C0-FD4E-82A8-4284543D7962}" type="slidenum">
              <a:rPr lang="en-US" smtClean="0"/>
              <a:t>2</a:t>
            </a:fld>
            <a:endParaRPr lang="en-US"/>
          </a:p>
        </p:txBody>
      </p:sp>
    </p:spTree>
    <p:extLst>
      <p:ext uri="{BB962C8B-B14F-4D97-AF65-F5344CB8AC3E}">
        <p14:creationId xmlns:p14="http://schemas.microsoft.com/office/powerpoint/2010/main" val="4120659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lvl="0" indent="-228600">
              <a:buFont typeface="+mj-lt"/>
              <a:buAutoNum type="arabicPeriod"/>
            </a:pPr>
            <a:r>
              <a:rPr lang="en-US" sz="1200" kern="1200" dirty="0">
                <a:solidFill>
                  <a:schemeClr val="tx1"/>
                </a:solidFill>
                <a:effectLst/>
                <a:latin typeface="+mn-lt"/>
                <a:ea typeface="+mn-ea"/>
                <a:cs typeface="+mn-cs"/>
              </a:rPr>
              <a:t>Snowflake simply doesn’t comply with the functional and non-functional features of the current system. </a:t>
            </a:r>
          </a:p>
          <a:p>
            <a:pPr marL="228600" lvl="0" indent="-228600">
              <a:buFont typeface="+mj-lt"/>
              <a:buAutoNum type="arabicPeriod"/>
            </a:pPr>
            <a:r>
              <a:rPr lang="en-US" sz="1200" kern="1200" dirty="0">
                <a:solidFill>
                  <a:schemeClr val="tx1"/>
                </a:solidFill>
                <a:effectLst/>
                <a:latin typeface="+mn-lt"/>
                <a:ea typeface="+mn-ea"/>
                <a:cs typeface="+mn-cs"/>
              </a:rPr>
              <a:t>The migration tool from Snowflake will only convert the syntax and most likely the results will be incorrect.</a:t>
            </a:r>
          </a:p>
          <a:p>
            <a:pPr marL="228600" lvl="0" indent="-228600">
              <a:buFont typeface="+mj-lt"/>
              <a:buAutoNum type="arabicPeriod"/>
            </a:pPr>
            <a:r>
              <a:rPr lang="en-US" sz="1200" kern="1200" dirty="0">
                <a:solidFill>
                  <a:schemeClr val="tx1"/>
                </a:solidFill>
                <a:effectLst/>
                <a:latin typeface="+mn-lt"/>
                <a:ea typeface="+mn-ea"/>
                <a:cs typeface="+mn-cs"/>
              </a:rPr>
              <a:t>In order to fix the issue you would be forced to rewrite the ETL which will result in Millions of $ of Systems Integrators bill. We have customers who have spent more than 3 years trying to migrate off a Teradata platform, at that point they have spent orders of magnitude more on Systems Integrators billed hours than the platform. </a:t>
            </a:r>
          </a:p>
          <a:p>
            <a:pPr marL="228600" lvl="0" indent="-228600">
              <a:buFont typeface="+mj-lt"/>
              <a:buAutoNum type="arabicPeriod"/>
            </a:pPr>
            <a:r>
              <a:rPr lang="en-US" sz="1200" kern="1200" dirty="0">
                <a:solidFill>
                  <a:schemeClr val="tx1"/>
                </a:solidFill>
                <a:effectLst/>
                <a:latin typeface="+mn-lt"/>
                <a:ea typeface="+mn-ea"/>
                <a:cs typeface="+mn-cs"/>
              </a:rPr>
              <a:t>After 3 years you have no net new capability but the same capability which is available to you today already.</a:t>
            </a:r>
          </a:p>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t>3</a:t>
            </a:fld>
            <a:endParaRPr lang="en-US"/>
          </a:p>
        </p:txBody>
      </p:sp>
    </p:spTree>
    <p:extLst>
      <p:ext uri="{BB962C8B-B14F-4D97-AF65-F5344CB8AC3E}">
        <p14:creationId xmlns:p14="http://schemas.microsoft.com/office/powerpoint/2010/main" val="3748869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bg1"/>
        </a:solidFill>
        <a:effectLst/>
      </p:bgPr>
    </p:bg>
    <p:spTree>
      <p:nvGrpSpPr>
        <p:cNvPr id="1" name=""/>
        <p:cNvGrpSpPr/>
        <p:nvPr/>
      </p:nvGrpSpPr>
      <p:grpSpPr>
        <a:xfrm>
          <a:off x="0" y="0"/>
          <a:ext cx="0" cy="0"/>
          <a:chOff x="0" y="0"/>
          <a:chExt cx="0" cy="0"/>
        </a:xfrm>
      </p:grpSpPr>
      <p:sp>
        <p:nvSpPr>
          <p:cNvPr id="13" name="Footer Placeholder 3">
            <a:extLst>
              <a:ext uri="{FF2B5EF4-FFF2-40B4-BE49-F238E27FC236}">
                <a16:creationId xmlns:a16="http://schemas.microsoft.com/office/drawing/2014/main" id="{01F9D329-B7D9-1843-BD13-166E5F7AA180}"/>
              </a:ext>
            </a:extLst>
          </p:cNvPr>
          <p:cNvSpPr>
            <a:spLocks noGrp="1"/>
          </p:cNvSpPr>
          <p:nvPr>
            <p:ph type="ftr" sz="quarter" idx="3"/>
          </p:nvPr>
        </p:nvSpPr>
        <p:spPr>
          <a:xfrm>
            <a:off x="3787882" y="6636401"/>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p>
        </p:txBody>
      </p:sp>
      <p:sp>
        <p:nvSpPr>
          <p:cNvPr id="16" name="Rectangle 15">
            <a:extLst>
              <a:ext uri="{FF2B5EF4-FFF2-40B4-BE49-F238E27FC236}">
                <a16:creationId xmlns:a16="http://schemas.microsoft.com/office/drawing/2014/main" id="{37606F6C-CF25-3941-A841-CF04E4B7C480}"/>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8" name="Rectangle 17">
            <a:extLst>
              <a:ext uri="{FF2B5EF4-FFF2-40B4-BE49-F238E27FC236}">
                <a16:creationId xmlns:a16="http://schemas.microsoft.com/office/drawing/2014/main" id="{8D8B61AA-6CB5-4548-8A30-7092021DB903}"/>
              </a:ext>
            </a:extLst>
          </p:cNvPr>
          <p:cNvSpPr/>
          <p:nvPr userDrawn="1"/>
        </p:nvSpPr>
        <p:spPr>
          <a:xfrm>
            <a:off x="439386" y="6388923"/>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33B2D26A-1641-EA46-BA7A-35D7C54DB8DE}"/>
              </a:ext>
            </a:extLst>
          </p:cNvPr>
          <p:cNvSpPr/>
          <p:nvPr userDrawn="1"/>
        </p:nvSpPr>
        <p:spPr>
          <a:xfrm>
            <a:off x="311727" y="310393"/>
            <a:ext cx="11565346" cy="62362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pic>
        <p:nvPicPr>
          <p:cNvPr id="5" name="Picture 4">
            <a:extLst>
              <a:ext uri="{FF2B5EF4-FFF2-40B4-BE49-F238E27FC236}">
                <a16:creationId xmlns:a16="http://schemas.microsoft.com/office/drawing/2014/main" id="{18413D24-3B95-1C42-AB05-3DB6C7117B9C}"/>
              </a:ext>
            </a:extLst>
          </p:cNvPr>
          <p:cNvPicPr>
            <a:picLocks noChangeAspect="1"/>
          </p:cNvPicPr>
          <p:nvPr userDrawn="1"/>
        </p:nvPicPr>
        <p:blipFill>
          <a:blip r:embed="rId2"/>
          <a:stretch>
            <a:fillRect/>
          </a:stretch>
        </p:blipFill>
        <p:spPr>
          <a:xfrm>
            <a:off x="312615" y="310393"/>
            <a:ext cx="4151376" cy="6236208"/>
          </a:xfrm>
          <a:prstGeom prst="rect">
            <a:avLst/>
          </a:prstGeom>
        </p:spPr>
      </p:pic>
      <p:pic>
        <p:nvPicPr>
          <p:cNvPr id="17" name="Picture 16">
            <a:extLst>
              <a:ext uri="{FF2B5EF4-FFF2-40B4-BE49-F238E27FC236}">
                <a16:creationId xmlns:a16="http://schemas.microsoft.com/office/drawing/2014/main" id="{07FBDA82-7791-114A-823E-0184D1BF1BF3}"/>
              </a:ext>
            </a:extLst>
          </p:cNvPr>
          <p:cNvPicPr>
            <a:picLocks noChangeAspect="1"/>
          </p:cNvPicPr>
          <p:nvPr userDrawn="1"/>
        </p:nvPicPr>
        <p:blipFill>
          <a:blip r:embed="rId3"/>
          <a:stretch>
            <a:fillRect/>
          </a:stretch>
        </p:blipFill>
        <p:spPr>
          <a:xfrm>
            <a:off x="819150" y="3163643"/>
            <a:ext cx="2554284" cy="484991"/>
          </a:xfrm>
          <a:prstGeom prst="rect">
            <a:avLst/>
          </a:prstGeom>
        </p:spPr>
      </p:pic>
      <p:sp>
        <p:nvSpPr>
          <p:cNvPr id="10" name="Text Placeholder 9">
            <a:extLst>
              <a:ext uri="{FF2B5EF4-FFF2-40B4-BE49-F238E27FC236}">
                <a16:creationId xmlns:a16="http://schemas.microsoft.com/office/drawing/2014/main" id="{256AC677-1009-7C40-80EF-D192F410E132}"/>
              </a:ext>
            </a:extLst>
          </p:cNvPr>
          <p:cNvSpPr>
            <a:spLocks noGrp="1"/>
          </p:cNvSpPr>
          <p:nvPr>
            <p:ph type="body" sz="quarter" idx="10" hasCustomPrompt="1"/>
          </p:nvPr>
        </p:nvSpPr>
        <p:spPr bwMode="gray">
          <a:xfrm>
            <a:off x="5070677" y="1132699"/>
            <a:ext cx="6571596" cy="2416413"/>
          </a:xfrm>
          <a:noFill/>
        </p:spPr>
        <p:txBody>
          <a:bodyPr wrap="square" lIns="91440" tIns="0" rIns="91440" bIns="0" anchor="b" anchorCtr="0">
            <a:noAutofit/>
          </a:bodyPr>
          <a:lstStyle>
            <a:lvl1pPr marL="0" indent="0" algn="l">
              <a:lnSpc>
                <a:spcPct val="100000"/>
              </a:lnSpc>
              <a:spcBef>
                <a:spcPts val="200"/>
              </a:spcBef>
              <a:spcAft>
                <a:spcPts val="800"/>
              </a:spcAft>
              <a:buFont typeface="Arial" panose="020B0604020202020204" pitchFamily="34" charset="0"/>
              <a:buChar char="​"/>
              <a:tabLst>
                <a:tab pos="457200" algn="l"/>
              </a:tabLst>
              <a:defRPr sz="3600" b="1">
                <a:solidFill>
                  <a:schemeClr val="accent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a:t>Presentation Title Multiple Line Title Length</a:t>
            </a:r>
          </a:p>
        </p:txBody>
      </p:sp>
      <p:sp>
        <p:nvSpPr>
          <p:cNvPr id="11" name="Text Placeholder 9">
            <a:extLst>
              <a:ext uri="{FF2B5EF4-FFF2-40B4-BE49-F238E27FC236}">
                <a16:creationId xmlns:a16="http://schemas.microsoft.com/office/drawing/2014/main" id="{A8749994-227C-414C-9A58-F1F52D7FF59E}"/>
              </a:ext>
            </a:extLst>
          </p:cNvPr>
          <p:cNvSpPr>
            <a:spLocks noGrp="1"/>
          </p:cNvSpPr>
          <p:nvPr>
            <p:ph type="body" sz="quarter" idx="14" hasCustomPrompt="1"/>
          </p:nvPr>
        </p:nvSpPr>
        <p:spPr bwMode="gray">
          <a:xfrm>
            <a:off x="5070677" y="3739584"/>
            <a:ext cx="6571596" cy="1269714"/>
          </a:xfrm>
          <a:noFill/>
        </p:spPr>
        <p:txBody>
          <a:bodyPr wrap="square" lIns="91440" tIns="0" rIns="91440" bIns="0" anchor="t" anchorCtr="0">
            <a:noAutofit/>
          </a:bodyPr>
          <a:lstStyle>
            <a:lvl1pPr marL="0" marR="0" indent="0" algn="l" defTabSz="914400" rtl="0" eaLnBrk="1" fontAlgn="auto" latinLnBrk="0" hangingPunct="1">
              <a:lnSpc>
                <a:spcPct val="90000"/>
              </a:lnSpc>
              <a:spcBef>
                <a:spcPts val="600"/>
              </a:spcBef>
              <a:spcAft>
                <a:spcPts val="0"/>
              </a:spcAft>
              <a:buClrTx/>
              <a:buSzTx/>
              <a:buFont typeface="Arial" panose="020B0604020202020204" pitchFamily="34" charset="0"/>
              <a:buChar char="​"/>
              <a:tabLst>
                <a:tab pos="457200" algn="l"/>
              </a:tabLst>
              <a:defRPr sz="2400" b="0">
                <a:solidFill>
                  <a:schemeClr val="bg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dirty="0">
                <a:effectLst/>
                <a:latin typeface="Arial" panose="020B0604020202020204" pitchFamily="34" charset="0"/>
              </a:rPr>
              <a:t>Subtitle Placeholder Multiple Line Title </a:t>
            </a:r>
            <a:br>
              <a:rPr lang="en-US" dirty="0">
                <a:effectLst/>
                <a:latin typeface="Arial" panose="020B0604020202020204" pitchFamily="34" charset="0"/>
              </a:rPr>
            </a:br>
            <a:r>
              <a:rPr lang="en-US" dirty="0">
                <a:effectLst/>
                <a:latin typeface="Arial" panose="020B0604020202020204" pitchFamily="34" charset="0"/>
              </a:rPr>
              <a:t>Length Which Extends To Two Lines</a:t>
            </a:r>
          </a:p>
        </p:txBody>
      </p:sp>
      <p:sp>
        <p:nvSpPr>
          <p:cNvPr id="15" name="Text Placeholder 9">
            <a:extLst>
              <a:ext uri="{FF2B5EF4-FFF2-40B4-BE49-F238E27FC236}">
                <a16:creationId xmlns:a16="http://schemas.microsoft.com/office/drawing/2014/main" id="{DDBD6208-4E1F-214A-9C6D-DAB628D1288F}"/>
              </a:ext>
            </a:extLst>
          </p:cNvPr>
          <p:cNvSpPr>
            <a:spLocks noGrp="1"/>
          </p:cNvSpPr>
          <p:nvPr>
            <p:ph type="body" sz="quarter" idx="15" hasCustomPrompt="1"/>
          </p:nvPr>
        </p:nvSpPr>
        <p:spPr bwMode="gray">
          <a:xfrm>
            <a:off x="5070677" y="5137104"/>
            <a:ext cx="6571596" cy="643718"/>
          </a:xfrm>
          <a:noFill/>
        </p:spPr>
        <p:txBody>
          <a:bodyPr wrap="square" lIns="91440" tIns="0" rIns="91440" bIns="0" anchor="b" anchorCtr="0">
            <a:noAutofit/>
          </a:bodyPr>
          <a:lstStyle>
            <a:lvl1pPr marL="0" indent="0" algn="l">
              <a:lnSpc>
                <a:spcPct val="90000"/>
              </a:lnSpc>
              <a:spcBef>
                <a:spcPts val="600"/>
              </a:spcBef>
              <a:spcAft>
                <a:spcPts val="0"/>
              </a:spcAft>
              <a:buFont typeface="Arial" panose="020B0604020202020204" pitchFamily="34" charset="0"/>
              <a:buChar char="​"/>
              <a:tabLst>
                <a:tab pos="457200" algn="l"/>
              </a:tabLst>
              <a:defRPr sz="1800" b="0">
                <a:solidFill>
                  <a:schemeClr val="bg1">
                    <a:lumMod val="85000"/>
                  </a:schemeClr>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None/>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b="1" dirty="0">
                <a:effectLst/>
                <a:latin typeface="Arial" panose="020B0604020202020204" pitchFamily="34" charset="0"/>
              </a:rPr>
              <a:t>Presenter Name</a:t>
            </a:r>
            <a:r>
              <a:rPr lang="en-US" dirty="0">
                <a:effectLst/>
                <a:latin typeface="Arial" panose="020B0604020202020204" pitchFamily="34" charset="0"/>
              </a:rPr>
              <a:t>, Presenter Title </a:t>
            </a:r>
            <a:br>
              <a:rPr lang="en-US" dirty="0">
                <a:effectLst/>
                <a:latin typeface="Arial" panose="020B0604020202020204" pitchFamily="34" charset="0"/>
              </a:rPr>
            </a:br>
            <a:r>
              <a:rPr lang="en-US" dirty="0">
                <a:effectLst/>
                <a:latin typeface="Arial" panose="020B0604020202020204" pitchFamily="34" charset="0"/>
              </a:rPr>
              <a:t>Month #, 2018</a:t>
            </a:r>
          </a:p>
        </p:txBody>
      </p:sp>
      <p:sp>
        <p:nvSpPr>
          <p:cNvPr id="2" name="Date Placeholder 1">
            <a:extLst>
              <a:ext uri="{FF2B5EF4-FFF2-40B4-BE49-F238E27FC236}">
                <a16:creationId xmlns:a16="http://schemas.microsoft.com/office/drawing/2014/main" id="{FD3B6960-D81E-D745-8552-421C7B125E87}"/>
              </a:ext>
            </a:extLst>
          </p:cNvPr>
          <p:cNvSpPr>
            <a:spLocks noGrp="1"/>
          </p:cNvSpPr>
          <p:nvPr>
            <p:ph type="dt" sz="half" idx="16"/>
          </p:nvPr>
        </p:nvSpPr>
        <p:spPr>
          <a:xfrm>
            <a:off x="6848519" y="6273087"/>
            <a:ext cx="4793754" cy="169277"/>
          </a:xfrm>
        </p:spPr>
        <p:txBody>
          <a:bodyPr/>
          <a:lstStyle>
            <a:lvl1pPr algn="r">
              <a:defRPr>
                <a:solidFill>
                  <a:schemeClr val="tx1">
                    <a:lumMod val="60000"/>
                    <a:lumOff val="40000"/>
                  </a:schemeClr>
                </a:solidFill>
              </a:defRPr>
            </a:lvl1pPr>
          </a:lstStyle>
          <a:p>
            <a:r>
              <a:rPr lang="en-US"/>
              <a:t>Snowflake Migration
2020-06-22</a:t>
            </a:r>
            <a:endParaRPr lang="en-US" dirty="0"/>
          </a:p>
        </p:txBody>
      </p:sp>
    </p:spTree>
    <p:extLst>
      <p:ext uri="{BB962C8B-B14F-4D97-AF65-F5344CB8AC3E}">
        <p14:creationId xmlns:p14="http://schemas.microsoft.com/office/powerpoint/2010/main" val="2591528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88B08C61-4051-8945-8184-CE268C655A53}"/>
              </a:ext>
            </a:extLst>
          </p:cNvPr>
          <p:cNvSpPr>
            <a:spLocks noGrp="1"/>
          </p:cNvSpPr>
          <p:nvPr>
            <p:ph type="dt" sz="half" idx="10"/>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CE3B0BAD-2E60-FE4B-B8CF-10FAD783C35C}"/>
              </a:ext>
            </a:extLst>
          </p:cNvPr>
          <p:cNvSpPr>
            <a:spLocks noGrp="1"/>
          </p:cNvSpPr>
          <p:nvPr>
            <p:ph type="ftr" sz="quarter" idx="11"/>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2009429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2 Line Header">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A6B53C7-6C8A-EF4D-991C-96328DBE6FA9}"/>
              </a:ext>
            </a:extLst>
          </p:cNvPr>
          <p:cNvSpPr>
            <a:spLocks noGrp="1"/>
          </p:cNvSpPr>
          <p:nvPr>
            <p:ph sz="quarter" idx="15"/>
          </p:nvPr>
        </p:nvSpPr>
        <p:spPr>
          <a:xfrm>
            <a:off x="585788" y="2514599"/>
            <a:ext cx="6989762" cy="36957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610168"/>
            <a:ext cx="10516342" cy="447232"/>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3" name="Date Placeholder 2">
            <a:extLst>
              <a:ext uri="{FF2B5EF4-FFF2-40B4-BE49-F238E27FC236}">
                <a16:creationId xmlns:a16="http://schemas.microsoft.com/office/drawing/2014/main" id="{42C8567A-F7D8-724C-9C1B-541010997F93}"/>
              </a:ext>
            </a:extLst>
          </p:cNvPr>
          <p:cNvSpPr>
            <a:spLocks noGrp="1"/>
          </p:cNvSpPr>
          <p:nvPr>
            <p:ph type="dt" sz="half" idx="13"/>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1172E360-34EE-0241-B4B9-35F41ACC6474}"/>
              </a:ext>
            </a:extLst>
          </p:cNvPr>
          <p:cNvSpPr>
            <a:spLocks noGrp="1"/>
          </p:cNvSpPr>
          <p:nvPr>
            <p:ph type="ftr" sz="quarter" idx="16"/>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22465261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2 Line Header + Title Only">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A6B53C7-6C8A-EF4D-991C-96328DBE6FA9}"/>
              </a:ext>
            </a:extLst>
          </p:cNvPr>
          <p:cNvSpPr>
            <a:spLocks noGrp="1"/>
          </p:cNvSpPr>
          <p:nvPr>
            <p:ph sz="quarter" idx="15"/>
          </p:nvPr>
        </p:nvSpPr>
        <p:spPr>
          <a:xfrm>
            <a:off x="585788" y="2066561"/>
            <a:ext cx="6989762" cy="41437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42C8567A-F7D8-724C-9C1B-541010997F93}"/>
              </a:ext>
            </a:extLst>
          </p:cNvPr>
          <p:cNvSpPr>
            <a:spLocks noGrp="1"/>
          </p:cNvSpPr>
          <p:nvPr>
            <p:ph type="dt" sz="half" idx="13"/>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F0A1A2C0-DA98-CA4A-A020-6520A7524896}"/>
              </a:ext>
            </a:extLst>
          </p:cNvPr>
          <p:cNvSpPr>
            <a:spLocks noGrp="1"/>
          </p:cNvSpPr>
          <p:nvPr>
            <p:ph type="ftr" sz="quarter" idx="16"/>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34769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2 Line Header + 2 Columns">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4876AF9-4E67-6742-A567-9D6633A6E7E0}"/>
              </a:ext>
            </a:extLst>
          </p:cNvPr>
          <p:cNvSpPr>
            <a:spLocks noGrp="1"/>
          </p:cNvSpPr>
          <p:nvPr>
            <p:ph sz="quarter" idx="18"/>
          </p:nvPr>
        </p:nvSpPr>
        <p:spPr>
          <a:xfrm>
            <a:off x="6095999" y="2514599"/>
            <a:ext cx="5010912" cy="3695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C388B4DA-5AC5-7B4B-BB18-DF4B84C53092}"/>
              </a:ext>
            </a:extLst>
          </p:cNvPr>
          <p:cNvSpPr>
            <a:spLocks noGrp="1"/>
          </p:cNvSpPr>
          <p:nvPr>
            <p:ph sz="quarter" idx="17"/>
          </p:nvPr>
        </p:nvSpPr>
        <p:spPr>
          <a:xfrm>
            <a:off x="585788" y="2514600"/>
            <a:ext cx="5010912" cy="3695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610168"/>
            <a:ext cx="10516342" cy="447232"/>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3" name="Date Placeholder 2">
            <a:extLst>
              <a:ext uri="{FF2B5EF4-FFF2-40B4-BE49-F238E27FC236}">
                <a16:creationId xmlns:a16="http://schemas.microsoft.com/office/drawing/2014/main" id="{85B8B68C-F4E8-664E-A1DE-77A8DCF2975C}"/>
              </a:ext>
            </a:extLst>
          </p:cNvPr>
          <p:cNvSpPr>
            <a:spLocks noGrp="1"/>
          </p:cNvSpPr>
          <p:nvPr>
            <p:ph type="dt" sz="half" idx="15"/>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14960B2B-C151-134E-A74F-21621A1A27FE}"/>
              </a:ext>
            </a:extLst>
          </p:cNvPr>
          <p:cNvSpPr>
            <a:spLocks noGrp="1"/>
          </p:cNvSpPr>
          <p:nvPr>
            <p:ph type="ftr" sz="quarter" idx="19"/>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13336369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2 Line Header + 2 Columns + Title Only">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4876AF9-4E67-6742-A567-9D6633A6E7E0}"/>
              </a:ext>
            </a:extLst>
          </p:cNvPr>
          <p:cNvSpPr>
            <a:spLocks noGrp="1"/>
          </p:cNvSpPr>
          <p:nvPr>
            <p:ph sz="quarter" idx="18"/>
          </p:nvPr>
        </p:nvSpPr>
        <p:spPr>
          <a:xfrm>
            <a:off x="6095999" y="2057400"/>
            <a:ext cx="5010912" cy="41528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C388B4DA-5AC5-7B4B-BB18-DF4B84C53092}"/>
              </a:ext>
            </a:extLst>
          </p:cNvPr>
          <p:cNvSpPr>
            <a:spLocks noGrp="1"/>
          </p:cNvSpPr>
          <p:nvPr>
            <p:ph sz="quarter" idx="17"/>
          </p:nvPr>
        </p:nvSpPr>
        <p:spPr>
          <a:xfrm>
            <a:off x="585788" y="2057401"/>
            <a:ext cx="5010912" cy="41528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85B8B68C-F4E8-664E-A1DE-77A8DCF2975C}"/>
              </a:ext>
            </a:extLst>
          </p:cNvPr>
          <p:cNvSpPr>
            <a:spLocks noGrp="1"/>
          </p:cNvSpPr>
          <p:nvPr>
            <p:ph type="dt" sz="half" idx="15"/>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0146033E-6D8F-D743-A676-45B690C9A912}"/>
              </a:ext>
            </a:extLst>
          </p:cNvPr>
          <p:cNvSpPr>
            <a:spLocks noGrp="1"/>
          </p:cNvSpPr>
          <p:nvPr>
            <p:ph type="ftr" sz="quarter" idx="19"/>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34042872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77065FE-036E-6243-9FEB-E98EB258C9B9}"/>
              </a:ext>
            </a:extLst>
          </p:cNvPr>
          <p:cNvSpPr>
            <a:spLocks noGrp="1"/>
          </p:cNvSpPr>
          <p:nvPr>
            <p:ph sz="quarter" idx="18"/>
          </p:nvPr>
        </p:nvSpPr>
        <p:spPr>
          <a:xfrm>
            <a:off x="585787" y="2488230"/>
            <a:ext cx="5010912" cy="3722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2068830"/>
            <a:ext cx="5009958" cy="371957"/>
          </a:xfrm>
          <a:prstGeom prst="rect">
            <a:avLst/>
          </a:prstGeom>
        </p:spPr>
        <p:txBody>
          <a:bodyPr>
            <a:noAutofit/>
          </a:bodyPr>
          <a:lstStyle>
            <a:lvl1pPr marL="0" indent="0">
              <a:lnSpc>
                <a:spcPct val="100000"/>
              </a:lnSpc>
              <a:buNone/>
              <a:defRPr sz="21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6" name="Text Placeholder 14">
            <a:extLst>
              <a:ext uri="{FF2B5EF4-FFF2-40B4-BE49-F238E27FC236}">
                <a16:creationId xmlns:a16="http://schemas.microsoft.com/office/drawing/2014/main" id="{F14DC6C8-70C3-524F-9EC1-9F5814F0317A}"/>
              </a:ext>
            </a:extLst>
          </p:cNvPr>
          <p:cNvSpPr>
            <a:spLocks noGrp="1"/>
          </p:cNvSpPr>
          <p:nvPr>
            <p:ph type="body" sz="quarter" idx="15" hasCustomPrompt="1"/>
          </p:nvPr>
        </p:nvSpPr>
        <p:spPr>
          <a:xfrm>
            <a:off x="6095999" y="2068830"/>
            <a:ext cx="5006975" cy="371957"/>
          </a:xfrm>
          <a:prstGeom prst="rect">
            <a:avLst/>
          </a:prstGeom>
        </p:spPr>
        <p:txBody>
          <a:bodyPr>
            <a:noAutofit/>
          </a:bodyPr>
          <a:lstStyle>
            <a:lvl1pPr marL="0" indent="0">
              <a:lnSpc>
                <a:spcPct val="100000"/>
              </a:lnSpc>
              <a:buNone/>
              <a:defRPr sz="21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8" name="Text Placeholder 12">
            <a:extLst>
              <a:ext uri="{FF2B5EF4-FFF2-40B4-BE49-F238E27FC236}">
                <a16:creationId xmlns:a16="http://schemas.microsoft.com/office/drawing/2014/main" id="{6DB7D41D-AD88-714C-82F4-AC06944E14AB}"/>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2" name="Date Placeholder 1">
            <a:extLst>
              <a:ext uri="{FF2B5EF4-FFF2-40B4-BE49-F238E27FC236}">
                <a16:creationId xmlns:a16="http://schemas.microsoft.com/office/drawing/2014/main" id="{7C923940-C381-4D44-8893-94F6FC49562F}"/>
              </a:ext>
            </a:extLst>
          </p:cNvPr>
          <p:cNvSpPr>
            <a:spLocks noGrp="1"/>
          </p:cNvSpPr>
          <p:nvPr>
            <p:ph type="dt" sz="half" idx="16"/>
          </p:nvPr>
        </p:nvSpPr>
        <p:spPr/>
        <p:txBody>
          <a:bodyPr/>
          <a:lstStyle/>
          <a:p>
            <a:r>
              <a:rPr lang="en-US"/>
              <a:t>Snowflake Migration
2020-06-22</a:t>
            </a:r>
            <a:endParaRPr lang="en-US" dirty="0"/>
          </a:p>
        </p:txBody>
      </p:sp>
      <p:sp>
        <p:nvSpPr>
          <p:cNvPr id="7" name="Content Placeholder 6">
            <a:extLst>
              <a:ext uri="{FF2B5EF4-FFF2-40B4-BE49-F238E27FC236}">
                <a16:creationId xmlns:a16="http://schemas.microsoft.com/office/drawing/2014/main" id="{62A83104-EC00-E64F-A934-A99C29C07408}"/>
              </a:ext>
            </a:extLst>
          </p:cNvPr>
          <p:cNvSpPr>
            <a:spLocks noGrp="1"/>
          </p:cNvSpPr>
          <p:nvPr>
            <p:ph sz="quarter" idx="19"/>
          </p:nvPr>
        </p:nvSpPr>
        <p:spPr>
          <a:xfrm>
            <a:off x="6096000" y="2488230"/>
            <a:ext cx="5006975" cy="3722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2">
            <a:extLst>
              <a:ext uri="{FF2B5EF4-FFF2-40B4-BE49-F238E27FC236}">
                <a16:creationId xmlns:a16="http://schemas.microsoft.com/office/drawing/2014/main" id="{40EE0329-99F3-C74D-8E17-05D7DB88D4A8}"/>
              </a:ext>
            </a:extLst>
          </p:cNvPr>
          <p:cNvSpPr>
            <a:spLocks noGrp="1"/>
          </p:cNvSpPr>
          <p:nvPr>
            <p:ph type="ftr" sz="quarter" idx="20"/>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2137970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ACDF3-7909-7F4D-9ED4-6F2AFF5FE89F}"/>
              </a:ext>
            </a:extLst>
          </p:cNvPr>
          <p:cNvSpPr>
            <a:spLocks noGrp="1"/>
          </p:cNvSpPr>
          <p:nvPr>
            <p:ph sz="quarter" idx="18"/>
          </p:nvPr>
        </p:nvSpPr>
        <p:spPr>
          <a:xfrm>
            <a:off x="587375" y="2494192"/>
            <a:ext cx="3273425" cy="3716108"/>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2057400"/>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Business Challenge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8" name="Text Placeholder 12">
            <a:extLst>
              <a:ext uri="{FF2B5EF4-FFF2-40B4-BE49-F238E27FC236}">
                <a16:creationId xmlns:a16="http://schemas.microsoft.com/office/drawing/2014/main" id="{6DB7D41D-AD88-714C-82F4-AC06944E14AB}"/>
              </a:ext>
            </a:extLst>
          </p:cNvPr>
          <p:cNvSpPr>
            <a:spLocks noGrp="1"/>
          </p:cNvSpPr>
          <p:nvPr>
            <p:ph type="body" sz="quarter" idx="11" hasCustomPrompt="1"/>
          </p:nvPr>
        </p:nvSpPr>
        <p:spPr>
          <a:xfrm>
            <a:off x="586740" y="1114321"/>
            <a:ext cx="10516342" cy="475488"/>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20" name="Text Placeholder 14">
            <a:extLst>
              <a:ext uri="{FF2B5EF4-FFF2-40B4-BE49-F238E27FC236}">
                <a16:creationId xmlns:a16="http://schemas.microsoft.com/office/drawing/2014/main" id="{C1FF28EB-1C03-C244-8DB5-F43F19BFAAE0}"/>
              </a:ext>
            </a:extLst>
          </p:cNvPr>
          <p:cNvSpPr>
            <a:spLocks noGrp="1"/>
          </p:cNvSpPr>
          <p:nvPr>
            <p:ph type="body" sz="quarter" idx="15" hasCustomPrompt="1"/>
          </p:nvPr>
        </p:nvSpPr>
        <p:spPr>
          <a:xfrm>
            <a:off x="4208145" y="2057400"/>
            <a:ext cx="3273424"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Solution</a:t>
            </a:r>
          </a:p>
        </p:txBody>
      </p:sp>
      <p:sp>
        <p:nvSpPr>
          <p:cNvPr id="22" name="Text Placeholder 14">
            <a:extLst>
              <a:ext uri="{FF2B5EF4-FFF2-40B4-BE49-F238E27FC236}">
                <a16:creationId xmlns:a16="http://schemas.microsoft.com/office/drawing/2014/main" id="{C4A33F0C-2A4A-C44C-8AED-C993C2AD447D}"/>
              </a:ext>
            </a:extLst>
          </p:cNvPr>
          <p:cNvSpPr>
            <a:spLocks noGrp="1"/>
          </p:cNvSpPr>
          <p:nvPr>
            <p:ph type="body" sz="quarter" idx="17" hasCustomPrompt="1"/>
          </p:nvPr>
        </p:nvSpPr>
        <p:spPr>
          <a:xfrm>
            <a:off x="7829658" y="2057400"/>
            <a:ext cx="3273424"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Benefits</a:t>
            </a:r>
          </a:p>
        </p:txBody>
      </p:sp>
      <p:sp>
        <p:nvSpPr>
          <p:cNvPr id="4" name="Date Placeholder 3">
            <a:extLst>
              <a:ext uri="{FF2B5EF4-FFF2-40B4-BE49-F238E27FC236}">
                <a16:creationId xmlns:a16="http://schemas.microsoft.com/office/drawing/2014/main" id="{9CB11ECE-6B8B-8440-AA3B-8B0B66307ACF}"/>
              </a:ext>
            </a:extLst>
          </p:cNvPr>
          <p:cNvSpPr>
            <a:spLocks noGrp="1"/>
          </p:cNvSpPr>
          <p:nvPr>
            <p:ph type="dt" sz="half" idx="19"/>
          </p:nvPr>
        </p:nvSpPr>
        <p:spPr/>
        <p:txBody>
          <a:bodyPr/>
          <a:lstStyle/>
          <a:p>
            <a:r>
              <a:rPr lang="en-US"/>
              <a:t>Snowflake Migration
2020-06-22</a:t>
            </a:r>
            <a:endParaRPr lang="en-US" dirty="0"/>
          </a:p>
        </p:txBody>
      </p:sp>
      <p:sp>
        <p:nvSpPr>
          <p:cNvPr id="15" name="Content Placeholder 2">
            <a:extLst>
              <a:ext uri="{FF2B5EF4-FFF2-40B4-BE49-F238E27FC236}">
                <a16:creationId xmlns:a16="http://schemas.microsoft.com/office/drawing/2014/main" id="{371B82E3-D306-D645-8BF6-703EE52D6634}"/>
              </a:ext>
            </a:extLst>
          </p:cNvPr>
          <p:cNvSpPr>
            <a:spLocks noGrp="1"/>
          </p:cNvSpPr>
          <p:nvPr>
            <p:ph sz="quarter" idx="21"/>
          </p:nvPr>
        </p:nvSpPr>
        <p:spPr>
          <a:xfrm>
            <a:off x="4208144" y="2494192"/>
            <a:ext cx="3273425" cy="3716108"/>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19" name="Content Placeholder 2">
            <a:extLst>
              <a:ext uri="{FF2B5EF4-FFF2-40B4-BE49-F238E27FC236}">
                <a16:creationId xmlns:a16="http://schemas.microsoft.com/office/drawing/2014/main" id="{0256D42C-B49D-8445-B1DA-DD261C5504EC}"/>
              </a:ext>
            </a:extLst>
          </p:cNvPr>
          <p:cNvSpPr>
            <a:spLocks noGrp="1"/>
          </p:cNvSpPr>
          <p:nvPr>
            <p:ph sz="quarter" idx="22"/>
          </p:nvPr>
        </p:nvSpPr>
        <p:spPr>
          <a:xfrm>
            <a:off x="7829657" y="2494192"/>
            <a:ext cx="3273425" cy="3716108"/>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2" name="Footer Placeholder 1">
            <a:extLst>
              <a:ext uri="{FF2B5EF4-FFF2-40B4-BE49-F238E27FC236}">
                <a16:creationId xmlns:a16="http://schemas.microsoft.com/office/drawing/2014/main" id="{A681AA45-39AD-4B47-A9B4-F84D35305560}"/>
              </a:ext>
            </a:extLst>
          </p:cNvPr>
          <p:cNvSpPr>
            <a:spLocks noGrp="1"/>
          </p:cNvSpPr>
          <p:nvPr>
            <p:ph type="ftr" sz="quarter" idx="23"/>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29175341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Images + Descriptions ">
    <p:spTree>
      <p:nvGrpSpPr>
        <p:cNvPr id="1" name=""/>
        <p:cNvGrpSpPr/>
        <p:nvPr/>
      </p:nvGrpSpPr>
      <p:grpSpPr>
        <a:xfrm>
          <a:off x="0" y="0"/>
          <a:ext cx="0" cy="0"/>
          <a:chOff x="0" y="0"/>
          <a:chExt cx="0" cy="0"/>
        </a:xfrm>
      </p:grpSpPr>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3683276"/>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8" name="Text Placeholder 12">
            <a:extLst>
              <a:ext uri="{FF2B5EF4-FFF2-40B4-BE49-F238E27FC236}">
                <a16:creationId xmlns:a16="http://schemas.microsoft.com/office/drawing/2014/main" id="{6DB7D41D-AD88-714C-82F4-AC06944E14AB}"/>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20" name="Text Placeholder 14">
            <a:extLst>
              <a:ext uri="{FF2B5EF4-FFF2-40B4-BE49-F238E27FC236}">
                <a16:creationId xmlns:a16="http://schemas.microsoft.com/office/drawing/2014/main" id="{C1FF28EB-1C03-C244-8DB5-F43F19BFAAE0}"/>
              </a:ext>
            </a:extLst>
          </p:cNvPr>
          <p:cNvSpPr>
            <a:spLocks noGrp="1"/>
          </p:cNvSpPr>
          <p:nvPr>
            <p:ph type="body" sz="quarter" idx="15" hasCustomPrompt="1"/>
          </p:nvPr>
        </p:nvSpPr>
        <p:spPr>
          <a:xfrm>
            <a:off x="4208199" y="3683276"/>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22" name="Text Placeholder 14">
            <a:extLst>
              <a:ext uri="{FF2B5EF4-FFF2-40B4-BE49-F238E27FC236}">
                <a16:creationId xmlns:a16="http://schemas.microsoft.com/office/drawing/2014/main" id="{C4A33F0C-2A4A-C44C-8AED-C993C2AD447D}"/>
              </a:ext>
            </a:extLst>
          </p:cNvPr>
          <p:cNvSpPr>
            <a:spLocks noGrp="1"/>
          </p:cNvSpPr>
          <p:nvPr>
            <p:ph type="body" sz="quarter" idx="17" hasCustomPrompt="1"/>
          </p:nvPr>
        </p:nvSpPr>
        <p:spPr>
          <a:xfrm>
            <a:off x="7829657" y="3683276"/>
            <a:ext cx="3273426"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3" name="Picture Placeholder 2">
            <a:extLst>
              <a:ext uri="{FF2B5EF4-FFF2-40B4-BE49-F238E27FC236}">
                <a16:creationId xmlns:a16="http://schemas.microsoft.com/office/drawing/2014/main" id="{DC4FAB04-B57D-404F-994F-1800028DAD8F}"/>
              </a:ext>
            </a:extLst>
          </p:cNvPr>
          <p:cNvSpPr>
            <a:spLocks noGrp="1"/>
          </p:cNvSpPr>
          <p:nvPr>
            <p:ph type="pic" sz="quarter" idx="18" hasCustomPrompt="1"/>
          </p:nvPr>
        </p:nvSpPr>
        <p:spPr>
          <a:xfrm>
            <a:off x="586741" y="2052471"/>
            <a:ext cx="2422978" cy="1625118"/>
          </a:xfrm>
          <a:prstGeom prst="rect">
            <a:avLst/>
          </a:prstGeom>
        </p:spPr>
        <p:txBody>
          <a:bodyPr anchor="ctr">
            <a:noAutofit/>
          </a:bodyPr>
          <a:lstStyle>
            <a:lvl1pPr marL="0" indent="0" algn="ctr">
              <a:buNone/>
              <a:defRPr sz="1800"/>
            </a:lvl1pPr>
          </a:lstStyle>
          <a:p>
            <a:r>
              <a:rPr lang="en-US" dirty="0"/>
              <a:t>Drag image here or click the icon to prompt image insert</a:t>
            </a:r>
          </a:p>
        </p:txBody>
      </p:sp>
      <p:sp>
        <p:nvSpPr>
          <p:cNvPr id="14" name="Picture Placeholder 2">
            <a:extLst>
              <a:ext uri="{FF2B5EF4-FFF2-40B4-BE49-F238E27FC236}">
                <a16:creationId xmlns:a16="http://schemas.microsoft.com/office/drawing/2014/main" id="{AFCC7F69-FFA1-3542-890F-D40A1F2C95C1}"/>
              </a:ext>
            </a:extLst>
          </p:cNvPr>
          <p:cNvSpPr>
            <a:spLocks noGrp="1"/>
          </p:cNvSpPr>
          <p:nvPr>
            <p:ph type="pic" sz="quarter" idx="19" hasCustomPrompt="1"/>
          </p:nvPr>
        </p:nvSpPr>
        <p:spPr>
          <a:xfrm>
            <a:off x="4207246" y="2052471"/>
            <a:ext cx="2422978" cy="1625118"/>
          </a:xfrm>
          <a:prstGeom prst="rect">
            <a:avLst/>
          </a:prstGeom>
        </p:spPr>
        <p:txBody>
          <a:bodyPr anchor="ctr">
            <a:noAutofit/>
          </a:bodyPr>
          <a:lstStyle>
            <a:lvl1pPr marL="0" indent="0" algn="ctr">
              <a:buNone/>
              <a:defRPr sz="1800"/>
            </a:lvl1pPr>
          </a:lstStyle>
          <a:p>
            <a:r>
              <a:rPr lang="en-US" dirty="0"/>
              <a:t>Drag image here or click the icon to prompt image insert</a:t>
            </a:r>
          </a:p>
        </p:txBody>
      </p:sp>
      <p:sp>
        <p:nvSpPr>
          <p:cNvPr id="16" name="Picture Placeholder 2">
            <a:extLst>
              <a:ext uri="{FF2B5EF4-FFF2-40B4-BE49-F238E27FC236}">
                <a16:creationId xmlns:a16="http://schemas.microsoft.com/office/drawing/2014/main" id="{0835A66D-ABBD-FD48-B00D-86E260F0114B}"/>
              </a:ext>
            </a:extLst>
          </p:cNvPr>
          <p:cNvSpPr>
            <a:spLocks noGrp="1"/>
          </p:cNvSpPr>
          <p:nvPr>
            <p:ph type="pic" sz="quarter" idx="20" hasCustomPrompt="1"/>
          </p:nvPr>
        </p:nvSpPr>
        <p:spPr>
          <a:xfrm>
            <a:off x="7829657" y="2052471"/>
            <a:ext cx="2422978" cy="1625118"/>
          </a:xfrm>
          <a:prstGeom prst="rect">
            <a:avLst/>
          </a:prstGeom>
        </p:spPr>
        <p:txBody>
          <a:bodyPr anchor="ctr">
            <a:noAutofit/>
          </a:bodyPr>
          <a:lstStyle>
            <a:lvl1pPr marL="0" indent="0" algn="ctr">
              <a:buNone/>
              <a:defRPr sz="1800"/>
            </a:lvl1pPr>
          </a:lstStyle>
          <a:p>
            <a:r>
              <a:rPr lang="en-US" dirty="0"/>
              <a:t>Drag image here or click the icon to prompt image insert</a:t>
            </a:r>
          </a:p>
        </p:txBody>
      </p:sp>
      <p:sp>
        <p:nvSpPr>
          <p:cNvPr id="5" name="Date Placeholder 4">
            <a:extLst>
              <a:ext uri="{FF2B5EF4-FFF2-40B4-BE49-F238E27FC236}">
                <a16:creationId xmlns:a16="http://schemas.microsoft.com/office/drawing/2014/main" id="{20A07585-4BE5-8A4E-8736-005340213D4C}"/>
              </a:ext>
            </a:extLst>
          </p:cNvPr>
          <p:cNvSpPr>
            <a:spLocks noGrp="1"/>
          </p:cNvSpPr>
          <p:nvPr>
            <p:ph type="dt" sz="half" idx="22"/>
          </p:nvPr>
        </p:nvSpPr>
        <p:spPr/>
        <p:txBody>
          <a:bodyPr/>
          <a:lstStyle/>
          <a:p>
            <a:r>
              <a:rPr lang="en-US"/>
              <a:t>Snowflake Migration
2020-06-22</a:t>
            </a:r>
            <a:endParaRPr lang="en-US" dirty="0"/>
          </a:p>
        </p:txBody>
      </p:sp>
      <p:sp>
        <p:nvSpPr>
          <p:cNvPr id="15" name="Content Placeholder 2">
            <a:extLst>
              <a:ext uri="{FF2B5EF4-FFF2-40B4-BE49-F238E27FC236}">
                <a16:creationId xmlns:a16="http://schemas.microsoft.com/office/drawing/2014/main" id="{496DDA35-21BC-254F-BE07-6B2D68F127A2}"/>
              </a:ext>
            </a:extLst>
          </p:cNvPr>
          <p:cNvSpPr>
            <a:spLocks noGrp="1"/>
          </p:cNvSpPr>
          <p:nvPr>
            <p:ph sz="quarter" idx="27"/>
          </p:nvPr>
        </p:nvSpPr>
        <p:spPr>
          <a:xfrm>
            <a:off x="587375" y="4060920"/>
            <a:ext cx="3273425" cy="2149379"/>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23" name="Content Placeholder 2">
            <a:extLst>
              <a:ext uri="{FF2B5EF4-FFF2-40B4-BE49-F238E27FC236}">
                <a16:creationId xmlns:a16="http://schemas.microsoft.com/office/drawing/2014/main" id="{F779E0CB-EA55-D645-8276-3397462D86F4}"/>
              </a:ext>
            </a:extLst>
          </p:cNvPr>
          <p:cNvSpPr>
            <a:spLocks noGrp="1"/>
          </p:cNvSpPr>
          <p:nvPr>
            <p:ph sz="quarter" idx="28"/>
          </p:nvPr>
        </p:nvSpPr>
        <p:spPr>
          <a:xfrm>
            <a:off x="4208089" y="4060920"/>
            <a:ext cx="3273425" cy="2149379"/>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24" name="Content Placeholder 2">
            <a:extLst>
              <a:ext uri="{FF2B5EF4-FFF2-40B4-BE49-F238E27FC236}">
                <a16:creationId xmlns:a16="http://schemas.microsoft.com/office/drawing/2014/main" id="{B76E58CC-E290-3741-9EE5-12B900DC062A}"/>
              </a:ext>
            </a:extLst>
          </p:cNvPr>
          <p:cNvSpPr>
            <a:spLocks noGrp="1"/>
          </p:cNvSpPr>
          <p:nvPr>
            <p:ph sz="quarter" idx="29"/>
          </p:nvPr>
        </p:nvSpPr>
        <p:spPr>
          <a:xfrm>
            <a:off x="7829658" y="4060920"/>
            <a:ext cx="3273425" cy="2149379"/>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2" name="Footer Placeholder 1">
            <a:extLst>
              <a:ext uri="{FF2B5EF4-FFF2-40B4-BE49-F238E27FC236}">
                <a16:creationId xmlns:a16="http://schemas.microsoft.com/office/drawing/2014/main" id="{6355F0E3-A168-324F-A4BB-A9126189033C}"/>
              </a:ext>
            </a:extLst>
          </p:cNvPr>
          <p:cNvSpPr>
            <a:spLocks noGrp="1"/>
          </p:cNvSpPr>
          <p:nvPr>
            <p:ph type="ftr" sz="quarter" idx="30"/>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21300557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12" name="Text Placeholder 14">
            <a:extLst>
              <a:ext uri="{FF2B5EF4-FFF2-40B4-BE49-F238E27FC236}">
                <a16:creationId xmlns:a16="http://schemas.microsoft.com/office/drawing/2014/main" id="{76EDA047-05B8-004C-A23F-B76A0D5FC497}"/>
              </a:ext>
            </a:extLst>
          </p:cNvPr>
          <p:cNvSpPr>
            <a:spLocks noGrp="1"/>
          </p:cNvSpPr>
          <p:nvPr>
            <p:ph type="body" sz="quarter" idx="13" hasCustomPrompt="1"/>
          </p:nvPr>
        </p:nvSpPr>
        <p:spPr>
          <a:xfrm>
            <a:off x="6096000" y="5912654"/>
            <a:ext cx="5007082" cy="297646"/>
          </a:xfrm>
          <a:prstGeom prst="rect">
            <a:avLst/>
          </a:prstGeom>
        </p:spPr>
        <p:txBody>
          <a:bodyPr wrap="square" lIns="0" tIns="0" rIns="0" bIns="0" anchor="ctr">
            <a:spAutoFit/>
          </a:bodyPr>
          <a:lstStyle>
            <a:lvl1pPr marL="0" indent="0" algn="ctr">
              <a:lnSpc>
                <a:spcPts val="2700"/>
              </a:lnSpc>
              <a:buNone/>
              <a:defRPr sz="1300" i="1"/>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Figure 1: </a:t>
            </a:r>
            <a:r>
              <a:rPr lang="en-US" dirty="0" err="1"/>
              <a:t>Nulpa</a:t>
            </a:r>
            <a:r>
              <a:rPr lang="en-US" dirty="0"/>
              <a:t> se </a:t>
            </a:r>
            <a:r>
              <a:rPr lang="en-US" dirty="0" err="1"/>
              <a:t>percim</a:t>
            </a:r>
            <a:endParaRPr lang="en-US" dirty="0"/>
          </a:p>
        </p:txBody>
      </p:sp>
      <p:sp>
        <p:nvSpPr>
          <p:cNvPr id="3" name="Date Placeholder 2">
            <a:extLst>
              <a:ext uri="{FF2B5EF4-FFF2-40B4-BE49-F238E27FC236}">
                <a16:creationId xmlns:a16="http://schemas.microsoft.com/office/drawing/2014/main" id="{C7CF00B3-C68B-C04E-8325-4E89375F5C56}"/>
              </a:ext>
            </a:extLst>
          </p:cNvPr>
          <p:cNvSpPr>
            <a:spLocks noGrp="1"/>
          </p:cNvSpPr>
          <p:nvPr>
            <p:ph type="dt" sz="half" idx="14"/>
          </p:nvPr>
        </p:nvSpPr>
        <p:spPr/>
        <p:txBody>
          <a:bodyPr/>
          <a:lstStyle/>
          <a:p>
            <a:r>
              <a:rPr lang="en-US"/>
              <a:t>Snowflake Migration
2020-06-22</a:t>
            </a:r>
            <a:endParaRPr lang="en-US" dirty="0"/>
          </a:p>
        </p:txBody>
      </p:sp>
      <p:sp>
        <p:nvSpPr>
          <p:cNvPr id="6" name="Content Placeholder 5">
            <a:extLst>
              <a:ext uri="{FF2B5EF4-FFF2-40B4-BE49-F238E27FC236}">
                <a16:creationId xmlns:a16="http://schemas.microsoft.com/office/drawing/2014/main" id="{F84084C3-A569-5745-AD51-0618F1E5F6DE}"/>
              </a:ext>
            </a:extLst>
          </p:cNvPr>
          <p:cNvSpPr>
            <a:spLocks noGrp="1"/>
          </p:cNvSpPr>
          <p:nvPr>
            <p:ph sz="quarter" idx="16"/>
          </p:nvPr>
        </p:nvSpPr>
        <p:spPr>
          <a:xfrm>
            <a:off x="571500" y="2057400"/>
            <a:ext cx="5081588"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FAC58A44-06E7-554F-A9B9-B940F8A361AC}"/>
              </a:ext>
            </a:extLst>
          </p:cNvPr>
          <p:cNvSpPr>
            <a:spLocks noGrp="1"/>
          </p:cNvSpPr>
          <p:nvPr>
            <p:ph type="ftr" sz="quarter" idx="17"/>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41132072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A">
    <p:bg>
      <p:bgPr>
        <a:solidFill>
          <a:schemeClr val="bg1"/>
        </a:solidFill>
        <a:effectLst/>
      </p:bgPr>
    </p:bg>
    <p:spTree>
      <p:nvGrpSpPr>
        <p:cNvPr id="1" name=""/>
        <p:cNvGrpSpPr/>
        <p:nvPr/>
      </p:nvGrpSpPr>
      <p:grpSpPr>
        <a:xfrm>
          <a:off x="0" y="0"/>
          <a:ext cx="0" cy="0"/>
          <a:chOff x="0" y="0"/>
          <a:chExt cx="0" cy="0"/>
        </a:xfrm>
      </p:grpSpPr>
      <p:sp>
        <p:nvSpPr>
          <p:cNvPr id="7" name="Footer Placeholder 3">
            <a:extLst>
              <a:ext uri="{FF2B5EF4-FFF2-40B4-BE49-F238E27FC236}">
                <a16:creationId xmlns:a16="http://schemas.microsoft.com/office/drawing/2014/main" id="{EC212F87-A9E3-9941-9962-77A44D3FD8E8}"/>
              </a:ext>
            </a:extLst>
          </p:cNvPr>
          <p:cNvSpPr>
            <a:spLocks noGrp="1"/>
          </p:cNvSpPr>
          <p:nvPr>
            <p:ph type="ftr" sz="quarter" idx="3"/>
          </p:nvPr>
        </p:nvSpPr>
        <p:spPr>
          <a:xfrm>
            <a:off x="3787882" y="6636401"/>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p>
        </p:txBody>
      </p:sp>
      <p:sp>
        <p:nvSpPr>
          <p:cNvPr id="12" name="Rectangle 11">
            <a:extLst>
              <a:ext uri="{FF2B5EF4-FFF2-40B4-BE49-F238E27FC236}">
                <a16:creationId xmlns:a16="http://schemas.microsoft.com/office/drawing/2014/main" id="{7CA6A93C-1E39-334D-86E6-E06E46B7D588}"/>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3" name="Rectangle 12">
            <a:extLst>
              <a:ext uri="{FF2B5EF4-FFF2-40B4-BE49-F238E27FC236}">
                <a16:creationId xmlns:a16="http://schemas.microsoft.com/office/drawing/2014/main" id="{BE93C848-1138-0648-B4EC-6720AB1DBF76}"/>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8" name="Rectangle 7">
            <a:extLst>
              <a:ext uri="{FF2B5EF4-FFF2-40B4-BE49-F238E27FC236}">
                <a16:creationId xmlns:a16="http://schemas.microsoft.com/office/drawing/2014/main" id="{115ED13C-49AE-E94D-997A-0947256A800C}"/>
              </a:ext>
            </a:extLst>
          </p:cNvPr>
          <p:cNvSpPr/>
          <p:nvPr/>
        </p:nvSpPr>
        <p:spPr>
          <a:xfrm>
            <a:off x="311727" y="310394"/>
            <a:ext cx="11565346" cy="623587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2"/>
              </a:solidFill>
            </a:endParaRPr>
          </a:p>
        </p:txBody>
      </p:sp>
      <p:sp>
        <p:nvSpPr>
          <p:cNvPr id="3" name="Subtitle 2">
            <a:extLst>
              <a:ext uri="{FF2B5EF4-FFF2-40B4-BE49-F238E27FC236}">
                <a16:creationId xmlns:a16="http://schemas.microsoft.com/office/drawing/2014/main" id="{6EEBF79F-5253-E14E-A839-6C3426162D3F}"/>
              </a:ext>
            </a:extLst>
          </p:cNvPr>
          <p:cNvSpPr>
            <a:spLocks noGrp="1"/>
          </p:cNvSpPr>
          <p:nvPr>
            <p:ph type="subTitle" idx="1" hasCustomPrompt="1"/>
          </p:nvPr>
        </p:nvSpPr>
        <p:spPr>
          <a:xfrm>
            <a:off x="0" y="3429000"/>
            <a:ext cx="12192000" cy="391891"/>
          </a:xfrm>
          <a:prstGeom prst="rect">
            <a:avLst/>
          </a:prstGeom>
        </p:spPr>
        <p:txBody>
          <a:bodyPr>
            <a:noAutofit/>
          </a:bodyPr>
          <a:lstStyle>
            <a:lvl1pPr marL="0" indent="0" algn="ctr">
              <a:buNone/>
              <a:defRPr lang="en-US" sz="2200" smtClean="0">
                <a:solidFill>
                  <a:schemeClr val="bg1"/>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effectLst/>
                <a:latin typeface="Arial" panose="020B0604020202020204" pitchFamily="34" charset="0"/>
              </a:rPr>
              <a:t>Subtitle Placeholder</a:t>
            </a:r>
          </a:p>
        </p:txBody>
      </p:sp>
      <p:sp>
        <p:nvSpPr>
          <p:cNvPr id="11" name="Text Placeholder 10">
            <a:extLst>
              <a:ext uri="{FF2B5EF4-FFF2-40B4-BE49-F238E27FC236}">
                <a16:creationId xmlns:a16="http://schemas.microsoft.com/office/drawing/2014/main" id="{C4AD88B2-A4D3-2F4D-8430-02993C9C04DD}"/>
              </a:ext>
            </a:extLst>
          </p:cNvPr>
          <p:cNvSpPr>
            <a:spLocks noGrp="1"/>
          </p:cNvSpPr>
          <p:nvPr>
            <p:ph type="body" sz="quarter" idx="10" hasCustomPrompt="1"/>
          </p:nvPr>
        </p:nvSpPr>
        <p:spPr>
          <a:xfrm>
            <a:off x="0" y="2484466"/>
            <a:ext cx="12192000" cy="928687"/>
          </a:xfrm>
        </p:spPr>
        <p:txBody>
          <a:bodyPr tIns="0" bIns="0" anchor="ctr">
            <a:normAutofit/>
          </a:bodyPr>
          <a:lstStyle>
            <a:lvl1pPr marL="0" indent="0" algn="ctr">
              <a:lnSpc>
                <a:spcPct val="100000"/>
              </a:lnSpc>
              <a:spcBef>
                <a:spcPts val="0"/>
              </a:spcBef>
              <a:buNone/>
              <a:defRPr sz="3600">
                <a:solidFill>
                  <a:schemeClr val="accent3"/>
                </a:solidFill>
              </a:defRPr>
            </a:lvl1pPr>
          </a:lstStyle>
          <a:p>
            <a:r>
              <a:rPr lang="en-US" dirty="0"/>
              <a:t>Divider Title Placeholder</a:t>
            </a:r>
          </a:p>
        </p:txBody>
      </p:sp>
    </p:spTree>
    <p:extLst>
      <p:ext uri="{BB962C8B-B14F-4D97-AF65-F5344CB8AC3E}">
        <p14:creationId xmlns:p14="http://schemas.microsoft.com/office/powerpoint/2010/main" val="1364154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bg1"/>
        </a:solidFill>
        <a:effectLst/>
      </p:bgPr>
    </p:bg>
    <p:spTree>
      <p:nvGrpSpPr>
        <p:cNvPr id="1" name=""/>
        <p:cNvGrpSpPr/>
        <p:nvPr/>
      </p:nvGrpSpPr>
      <p:grpSpPr>
        <a:xfrm>
          <a:off x="0" y="0"/>
          <a:ext cx="0" cy="0"/>
          <a:chOff x="0" y="0"/>
          <a:chExt cx="0" cy="0"/>
        </a:xfrm>
      </p:grpSpPr>
      <p:sp>
        <p:nvSpPr>
          <p:cNvPr id="18" name="Footer Placeholder 3">
            <a:extLst>
              <a:ext uri="{FF2B5EF4-FFF2-40B4-BE49-F238E27FC236}">
                <a16:creationId xmlns:a16="http://schemas.microsoft.com/office/drawing/2014/main" id="{AB560E89-9136-B446-9486-A549E83BFEE6}"/>
              </a:ext>
            </a:extLst>
          </p:cNvPr>
          <p:cNvSpPr>
            <a:spLocks noGrp="1"/>
          </p:cNvSpPr>
          <p:nvPr>
            <p:ph type="ftr" sz="quarter" idx="3"/>
          </p:nvPr>
        </p:nvSpPr>
        <p:spPr>
          <a:xfrm>
            <a:off x="3787882" y="6636401"/>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p>
        </p:txBody>
      </p:sp>
      <p:sp>
        <p:nvSpPr>
          <p:cNvPr id="16" name="Rectangle 15">
            <a:extLst>
              <a:ext uri="{FF2B5EF4-FFF2-40B4-BE49-F238E27FC236}">
                <a16:creationId xmlns:a16="http://schemas.microsoft.com/office/drawing/2014/main" id="{15ECC4F9-716B-3247-9C75-BD4C184CB1C6}"/>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5" name="Rectangle 14">
            <a:extLst>
              <a:ext uri="{FF2B5EF4-FFF2-40B4-BE49-F238E27FC236}">
                <a16:creationId xmlns:a16="http://schemas.microsoft.com/office/drawing/2014/main" id="{41C16F32-68A2-8847-8D06-22E0DACE26C2}"/>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33B2D26A-1641-EA46-BA7A-35D7C54DB8DE}"/>
              </a:ext>
            </a:extLst>
          </p:cNvPr>
          <p:cNvSpPr/>
          <p:nvPr/>
        </p:nvSpPr>
        <p:spPr>
          <a:xfrm>
            <a:off x="311727" y="310394"/>
            <a:ext cx="11565346" cy="62358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pic>
        <p:nvPicPr>
          <p:cNvPr id="3" name="Picture 2">
            <a:extLst>
              <a:ext uri="{FF2B5EF4-FFF2-40B4-BE49-F238E27FC236}">
                <a16:creationId xmlns:a16="http://schemas.microsoft.com/office/drawing/2014/main" id="{F1910982-7169-9644-9935-26CE3BE66F61}"/>
              </a:ext>
            </a:extLst>
          </p:cNvPr>
          <p:cNvPicPr>
            <a:picLocks noChangeAspect="1"/>
          </p:cNvPicPr>
          <p:nvPr userDrawn="1"/>
        </p:nvPicPr>
        <p:blipFill>
          <a:blip r:embed="rId2"/>
          <a:stretch>
            <a:fillRect/>
          </a:stretch>
        </p:blipFill>
        <p:spPr>
          <a:xfrm>
            <a:off x="312149" y="310065"/>
            <a:ext cx="4200144" cy="6236208"/>
          </a:xfrm>
          <a:prstGeom prst="rect">
            <a:avLst/>
          </a:prstGeom>
        </p:spPr>
      </p:pic>
      <p:pic>
        <p:nvPicPr>
          <p:cNvPr id="33" name="Picture 32">
            <a:extLst>
              <a:ext uri="{FF2B5EF4-FFF2-40B4-BE49-F238E27FC236}">
                <a16:creationId xmlns:a16="http://schemas.microsoft.com/office/drawing/2014/main" id="{65F82C4F-DD73-EA47-B15C-8C3440212B1D}"/>
              </a:ext>
            </a:extLst>
          </p:cNvPr>
          <p:cNvPicPr>
            <a:picLocks noChangeAspect="1"/>
          </p:cNvPicPr>
          <p:nvPr/>
        </p:nvPicPr>
        <p:blipFill>
          <a:blip r:embed="rId3"/>
          <a:stretch>
            <a:fillRect/>
          </a:stretch>
        </p:blipFill>
        <p:spPr>
          <a:xfrm>
            <a:off x="819150" y="3163643"/>
            <a:ext cx="2554284" cy="484991"/>
          </a:xfrm>
          <a:prstGeom prst="rect">
            <a:avLst/>
          </a:prstGeom>
        </p:spPr>
      </p:pic>
      <p:pic>
        <p:nvPicPr>
          <p:cNvPr id="17" name="Picture 16">
            <a:extLst>
              <a:ext uri="{FF2B5EF4-FFF2-40B4-BE49-F238E27FC236}">
                <a16:creationId xmlns:a16="http://schemas.microsoft.com/office/drawing/2014/main" id="{DF875C24-8AFB-574A-B052-CF439A898AF2}"/>
              </a:ext>
            </a:extLst>
          </p:cNvPr>
          <p:cNvPicPr>
            <a:picLocks noChangeAspect="1"/>
          </p:cNvPicPr>
          <p:nvPr userDrawn="1"/>
        </p:nvPicPr>
        <p:blipFill>
          <a:blip r:embed="rId3"/>
          <a:stretch>
            <a:fillRect/>
          </a:stretch>
        </p:blipFill>
        <p:spPr>
          <a:xfrm>
            <a:off x="819150" y="3163643"/>
            <a:ext cx="2554284" cy="484991"/>
          </a:xfrm>
          <a:prstGeom prst="rect">
            <a:avLst/>
          </a:prstGeom>
        </p:spPr>
      </p:pic>
      <p:sp>
        <p:nvSpPr>
          <p:cNvPr id="10" name="Text Placeholder 9">
            <a:extLst>
              <a:ext uri="{FF2B5EF4-FFF2-40B4-BE49-F238E27FC236}">
                <a16:creationId xmlns:a16="http://schemas.microsoft.com/office/drawing/2014/main" id="{44D7588D-3CDC-1B42-8ED4-243A4AB7CC17}"/>
              </a:ext>
            </a:extLst>
          </p:cNvPr>
          <p:cNvSpPr>
            <a:spLocks noGrp="1"/>
          </p:cNvSpPr>
          <p:nvPr>
            <p:ph type="body" sz="quarter" idx="10" hasCustomPrompt="1"/>
          </p:nvPr>
        </p:nvSpPr>
        <p:spPr bwMode="gray">
          <a:xfrm>
            <a:off x="5070677" y="1132699"/>
            <a:ext cx="6571596" cy="2416413"/>
          </a:xfrm>
          <a:noFill/>
        </p:spPr>
        <p:txBody>
          <a:bodyPr wrap="square" lIns="91440" tIns="0" rIns="91440" bIns="0" anchor="b" anchorCtr="0">
            <a:noAutofit/>
          </a:bodyPr>
          <a:lstStyle>
            <a:lvl1pPr marL="0" indent="0" algn="l">
              <a:lnSpc>
                <a:spcPct val="100000"/>
              </a:lnSpc>
              <a:spcBef>
                <a:spcPts val="200"/>
              </a:spcBef>
              <a:spcAft>
                <a:spcPts val="800"/>
              </a:spcAft>
              <a:buFont typeface="Arial" panose="020B0604020202020204" pitchFamily="34" charset="0"/>
              <a:buChar char="​"/>
              <a:tabLst>
                <a:tab pos="457200" algn="l"/>
              </a:tabLst>
              <a:defRPr sz="3600" b="1">
                <a:solidFill>
                  <a:schemeClr val="accent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a:t>Presentation Title Multiple Line Title Length</a:t>
            </a:r>
          </a:p>
        </p:txBody>
      </p:sp>
      <p:sp>
        <p:nvSpPr>
          <p:cNvPr id="11" name="Text Placeholder 9">
            <a:extLst>
              <a:ext uri="{FF2B5EF4-FFF2-40B4-BE49-F238E27FC236}">
                <a16:creationId xmlns:a16="http://schemas.microsoft.com/office/drawing/2014/main" id="{30F43555-58BE-2B4F-8ED4-DB4B47A89657}"/>
              </a:ext>
            </a:extLst>
          </p:cNvPr>
          <p:cNvSpPr>
            <a:spLocks noGrp="1"/>
          </p:cNvSpPr>
          <p:nvPr>
            <p:ph type="body" sz="quarter" idx="14" hasCustomPrompt="1"/>
          </p:nvPr>
        </p:nvSpPr>
        <p:spPr bwMode="gray">
          <a:xfrm>
            <a:off x="5070677" y="3739584"/>
            <a:ext cx="6571596" cy="1269714"/>
          </a:xfrm>
          <a:noFill/>
        </p:spPr>
        <p:txBody>
          <a:bodyPr wrap="square" lIns="91440" tIns="0" rIns="91440" bIns="0" anchor="t" anchorCtr="0">
            <a:noAutofit/>
          </a:bodyPr>
          <a:lstStyle>
            <a:lvl1pPr marL="0" indent="0" algn="l">
              <a:lnSpc>
                <a:spcPct val="90000"/>
              </a:lnSpc>
              <a:spcBef>
                <a:spcPts val="600"/>
              </a:spcBef>
              <a:spcAft>
                <a:spcPts val="0"/>
              </a:spcAft>
              <a:buFont typeface="Arial" panose="020B0604020202020204" pitchFamily="34" charset="0"/>
              <a:buChar char="​"/>
              <a:tabLst>
                <a:tab pos="457200" algn="l"/>
              </a:tabLst>
              <a:defRPr sz="2400" b="0">
                <a:solidFill>
                  <a:schemeClr val="bg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dirty="0">
                <a:effectLst/>
                <a:latin typeface="Arial" panose="020B0604020202020204" pitchFamily="34" charset="0"/>
              </a:rPr>
              <a:t>Subtitle Placeholder Multiple Line Title </a:t>
            </a:r>
            <a:br>
              <a:rPr lang="en-US" dirty="0">
                <a:effectLst/>
                <a:latin typeface="Arial" panose="020B0604020202020204" pitchFamily="34" charset="0"/>
              </a:rPr>
            </a:br>
            <a:r>
              <a:rPr lang="en-US" dirty="0">
                <a:effectLst/>
                <a:latin typeface="Arial" panose="020B0604020202020204" pitchFamily="34" charset="0"/>
              </a:rPr>
              <a:t>Length Which Extends To Two Lines</a:t>
            </a:r>
          </a:p>
        </p:txBody>
      </p:sp>
      <p:sp>
        <p:nvSpPr>
          <p:cNvPr id="13" name="Text Placeholder 9">
            <a:extLst>
              <a:ext uri="{FF2B5EF4-FFF2-40B4-BE49-F238E27FC236}">
                <a16:creationId xmlns:a16="http://schemas.microsoft.com/office/drawing/2014/main" id="{B8489C6D-2ED7-C047-B694-B028CBDA195F}"/>
              </a:ext>
            </a:extLst>
          </p:cNvPr>
          <p:cNvSpPr>
            <a:spLocks noGrp="1"/>
          </p:cNvSpPr>
          <p:nvPr>
            <p:ph type="body" sz="quarter" idx="15" hasCustomPrompt="1"/>
          </p:nvPr>
        </p:nvSpPr>
        <p:spPr bwMode="gray">
          <a:xfrm>
            <a:off x="5070677" y="5137104"/>
            <a:ext cx="6571596" cy="643718"/>
          </a:xfrm>
          <a:noFill/>
        </p:spPr>
        <p:txBody>
          <a:bodyPr wrap="square" lIns="91440" tIns="0" rIns="91440" bIns="0" anchor="b" anchorCtr="0">
            <a:noAutofit/>
          </a:bodyPr>
          <a:lstStyle>
            <a:lvl1pPr marL="0" indent="0" algn="l">
              <a:lnSpc>
                <a:spcPct val="90000"/>
              </a:lnSpc>
              <a:spcBef>
                <a:spcPts val="600"/>
              </a:spcBef>
              <a:spcAft>
                <a:spcPts val="0"/>
              </a:spcAft>
              <a:buFont typeface="Arial" panose="020B0604020202020204" pitchFamily="34" charset="0"/>
              <a:buChar char="​"/>
              <a:tabLst>
                <a:tab pos="457200" algn="l"/>
              </a:tabLst>
              <a:defRPr sz="1800" b="0">
                <a:solidFill>
                  <a:schemeClr val="bg1">
                    <a:lumMod val="85000"/>
                  </a:schemeClr>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None/>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b="1" dirty="0">
                <a:effectLst/>
                <a:latin typeface="Arial" panose="020B0604020202020204" pitchFamily="34" charset="0"/>
              </a:rPr>
              <a:t>Presenter Name</a:t>
            </a:r>
            <a:r>
              <a:rPr lang="en-US" dirty="0">
                <a:effectLst/>
                <a:latin typeface="Arial" panose="020B0604020202020204" pitchFamily="34" charset="0"/>
              </a:rPr>
              <a:t>, Presenter Title </a:t>
            </a:r>
            <a:br>
              <a:rPr lang="en-US" dirty="0">
                <a:effectLst/>
                <a:latin typeface="Arial" panose="020B0604020202020204" pitchFamily="34" charset="0"/>
              </a:rPr>
            </a:br>
            <a:r>
              <a:rPr lang="en-US" dirty="0">
                <a:effectLst/>
                <a:latin typeface="Arial" panose="020B0604020202020204" pitchFamily="34" charset="0"/>
              </a:rPr>
              <a:t>Month #, 2018</a:t>
            </a:r>
          </a:p>
        </p:txBody>
      </p:sp>
      <p:sp>
        <p:nvSpPr>
          <p:cNvPr id="14" name="Date Placeholder 1">
            <a:extLst>
              <a:ext uri="{FF2B5EF4-FFF2-40B4-BE49-F238E27FC236}">
                <a16:creationId xmlns:a16="http://schemas.microsoft.com/office/drawing/2014/main" id="{DFD4E301-4FEE-D641-8B1B-F0750E3DB9E7}"/>
              </a:ext>
            </a:extLst>
          </p:cNvPr>
          <p:cNvSpPr>
            <a:spLocks noGrp="1"/>
          </p:cNvSpPr>
          <p:nvPr>
            <p:ph type="dt" sz="half" idx="16"/>
          </p:nvPr>
        </p:nvSpPr>
        <p:spPr>
          <a:xfrm>
            <a:off x="6848519" y="6273087"/>
            <a:ext cx="4793754" cy="169277"/>
          </a:xfrm>
        </p:spPr>
        <p:txBody>
          <a:bodyPr/>
          <a:lstStyle>
            <a:lvl1pPr algn="r">
              <a:defRPr>
                <a:solidFill>
                  <a:schemeClr val="tx1">
                    <a:lumMod val="60000"/>
                    <a:lumOff val="40000"/>
                  </a:schemeClr>
                </a:solidFill>
              </a:defRPr>
            </a:lvl1pPr>
          </a:lstStyle>
          <a:p>
            <a:r>
              <a:rPr lang="en-US"/>
              <a:t>Snowflake Migration
2020-06-22</a:t>
            </a:r>
            <a:endParaRPr lang="en-US" dirty="0"/>
          </a:p>
        </p:txBody>
      </p:sp>
    </p:spTree>
    <p:extLst>
      <p:ext uri="{BB962C8B-B14F-4D97-AF65-F5344CB8AC3E}">
        <p14:creationId xmlns:p14="http://schemas.microsoft.com/office/powerpoint/2010/main" val="40230114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B">
    <p:bg>
      <p:bgPr>
        <a:solidFill>
          <a:schemeClr val="bg1"/>
        </a:solidFill>
        <a:effectLst/>
      </p:bgPr>
    </p:bg>
    <p:spTree>
      <p:nvGrpSpPr>
        <p:cNvPr id="1" name=""/>
        <p:cNvGrpSpPr/>
        <p:nvPr/>
      </p:nvGrpSpPr>
      <p:grpSpPr>
        <a:xfrm>
          <a:off x="0" y="0"/>
          <a:ext cx="0" cy="0"/>
          <a:chOff x="0" y="0"/>
          <a:chExt cx="0" cy="0"/>
        </a:xfrm>
      </p:grpSpPr>
      <p:sp>
        <p:nvSpPr>
          <p:cNvPr id="7" name="Footer Placeholder 3">
            <a:extLst>
              <a:ext uri="{FF2B5EF4-FFF2-40B4-BE49-F238E27FC236}">
                <a16:creationId xmlns:a16="http://schemas.microsoft.com/office/drawing/2014/main" id="{93F8B851-1D88-B246-9BA6-29B3FDAAB7B6}"/>
              </a:ext>
            </a:extLst>
          </p:cNvPr>
          <p:cNvSpPr>
            <a:spLocks noGrp="1"/>
          </p:cNvSpPr>
          <p:nvPr>
            <p:ph type="ftr" sz="quarter" idx="3"/>
          </p:nvPr>
        </p:nvSpPr>
        <p:spPr>
          <a:xfrm>
            <a:off x="3787882" y="6636401"/>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p>
        </p:txBody>
      </p:sp>
      <p:sp>
        <p:nvSpPr>
          <p:cNvPr id="11" name="Rectangle 10">
            <a:extLst>
              <a:ext uri="{FF2B5EF4-FFF2-40B4-BE49-F238E27FC236}">
                <a16:creationId xmlns:a16="http://schemas.microsoft.com/office/drawing/2014/main" id="{903ED540-6ECC-2942-B690-AC4C269DE378}"/>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160FB390-5648-D84F-B153-D8331CB92EE8}"/>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Rectangle 8">
            <a:extLst>
              <a:ext uri="{FF2B5EF4-FFF2-40B4-BE49-F238E27FC236}">
                <a16:creationId xmlns:a16="http://schemas.microsoft.com/office/drawing/2014/main" id="{D1822F4F-95EB-1E40-AA80-EC7B49667196}"/>
              </a:ext>
            </a:extLst>
          </p:cNvPr>
          <p:cNvSpPr/>
          <p:nvPr/>
        </p:nvSpPr>
        <p:spPr>
          <a:xfrm>
            <a:off x="311727" y="310394"/>
            <a:ext cx="11565346" cy="62358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accent5"/>
              </a:solidFill>
            </a:endParaRPr>
          </a:p>
        </p:txBody>
      </p:sp>
      <p:sp>
        <p:nvSpPr>
          <p:cNvPr id="5" name="Subtitle 2">
            <a:extLst>
              <a:ext uri="{FF2B5EF4-FFF2-40B4-BE49-F238E27FC236}">
                <a16:creationId xmlns:a16="http://schemas.microsoft.com/office/drawing/2014/main" id="{F643405D-EA58-B94C-A9D2-BB181E7F7665}"/>
              </a:ext>
            </a:extLst>
          </p:cNvPr>
          <p:cNvSpPr>
            <a:spLocks noGrp="1"/>
          </p:cNvSpPr>
          <p:nvPr>
            <p:ph type="subTitle" idx="1" hasCustomPrompt="1"/>
          </p:nvPr>
        </p:nvSpPr>
        <p:spPr>
          <a:xfrm>
            <a:off x="0" y="3429000"/>
            <a:ext cx="12192000" cy="391891"/>
          </a:xfrm>
          <a:prstGeom prst="rect">
            <a:avLst/>
          </a:prstGeom>
        </p:spPr>
        <p:txBody>
          <a:bodyPr>
            <a:noAutofit/>
          </a:bodyPr>
          <a:lstStyle>
            <a:lvl1pPr marL="0" indent="0" algn="ctr">
              <a:buNone/>
              <a:defRPr lang="en-US" sz="2200" smtClean="0">
                <a:solidFill>
                  <a:schemeClr val="tx2"/>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effectLst/>
                <a:latin typeface="Arial" panose="020B0604020202020204" pitchFamily="34" charset="0"/>
              </a:rPr>
              <a:t>Subtitle Placeholder</a:t>
            </a:r>
          </a:p>
        </p:txBody>
      </p:sp>
      <p:sp>
        <p:nvSpPr>
          <p:cNvPr id="10" name="Text Placeholder 10">
            <a:extLst>
              <a:ext uri="{FF2B5EF4-FFF2-40B4-BE49-F238E27FC236}">
                <a16:creationId xmlns:a16="http://schemas.microsoft.com/office/drawing/2014/main" id="{D8EDE4DD-7794-F84D-8B90-2BC291501306}"/>
              </a:ext>
            </a:extLst>
          </p:cNvPr>
          <p:cNvSpPr>
            <a:spLocks noGrp="1"/>
          </p:cNvSpPr>
          <p:nvPr>
            <p:ph type="body" sz="quarter" idx="10" hasCustomPrompt="1"/>
          </p:nvPr>
        </p:nvSpPr>
        <p:spPr>
          <a:xfrm>
            <a:off x="0" y="2484466"/>
            <a:ext cx="12192000" cy="928687"/>
          </a:xfrm>
        </p:spPr>
        <p:txBody>
          <a:bodyPr tIns="0" bIns="0" anchor="ctr">
            <a:normAutofit/>
          </a:bodyPr>
          <a:lstStyle>
            <a:lvl1pPr marL="0" indent="0" algn="ctr">
              <a:lnSpc>
                <a:spcPct val="100000"/>
              </a:lnSpc>
              <a:spcBef>
                <a:spcPts val="0"/>
              </a:spcBef>
              <a:buNone/>
              <a:defRPr sz="3600">
                <a:solidFill>
                  <a:schemeClr val="bg1"/>
                </a:solidFill>
              </a:defRPr>
            </a:lvl1pPr>
          </a:lstStyle>
          <a:p>
            <a:r>
              <a:rPr lang="en-US" dirty="0"/>
              <a:t>Divider Title Placeholder</a:t>
            </a:r>
          </a:p>
        </p:txBody>
      </p:sp>
    </p:spTree>
    <p:extLst>
      <p:ext uri="{BB962C8B-B14F-4D97-AF65-F5344CB8AC3E}">
        <p14:creationId xmlns:p14="http://schemas.microsoft.com/office/powerpoint/2010/main" val="859579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C">
    <p:bg>
      <p:bgPr>
        <a:solidFill>
          <a:schemeClr val="bg1"/>
        </a:solidFill>
        <a:effectLst/>
      </p:bgPr>
    </p:bg>
    <p:spTree>
      <p:nvGrpSpPr>
        <p:cNvPr id="1" name=""/>
        <p:cNvGrpSpPr/>
        <p:nvPr/>
      </p:nvGrpSpPr>
      <p:grpSpPr>
        <a:xfrm>
          <a:off x="0" y="0"/>
          <a:ext cx="0" cy="0"/>
          <a:chOff x="0" y="0"/>
          <a:chExt cx="0" cy="0"/>
        </a:xfrm>
      </p:grpSpPr>
      <p:sp>
        <p:nvSpPr>
          <p:cNvPr id="7" name="Footer Placeholder 3">
            <a:extLst>
              <a:ext uri="{FF2B5EF4-FFF2-40B4-BE49-F238E27FC236}">
                <a16:creationId xmlns:a16="http://schemas.microsoft.com/office/drawing/2014/main" id="{15383195-7430-1147-B295-B0307D328EBB}"/>
              </a:ext>
            </a:extLst>
          </p:cNvPr>
          <p:cNvSpPr>
            <a:spLocks noGrp="1"/>
          </p:cNvSpPr>
          <p:nvPr>
            <p:ph type="ftr" sz="quarter" idx="3"/>
          </p:nvPr>
        </p:nvSpPr>
        <p:spPr>
          <a:xfrm>
            <a:off x="3787882" y="6636401"/>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p>
        </p:txBody>
      </p:sp>
      <p:sp>
        <p:nvSpPr>
          <p:cNvPr id="10" name="Rectangle 9">
            <a:extLst>
              <a:ext uri="{FF2B5EF4-FFF2-40B4-BE49-F238E27FC236}">
                <a16:creationId xmlns:a16="http://schemas.microsoft.com/office/drawing/2014/main" id="{4C10A70E-02E0-CD49-AC8A-4D0C1B2D89F4}"/>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1" name="Rectangle 10">
            <a:extLst>
              <a:ext uri="{FF2B5EF4-FFF2-40B4-BE49-F238E27FC236}">
                <a16:creationId xmlns:a16="http://schemas.microsoft.com/office/drawing/2014/main" id="{EAB44FD6-76E3-BC46-85CE-77318EFD4576}"/>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Rectangle 8">
            <a:extLst>
              <a:ext uri="{FF2B5EF4-FFF2-40B4-BE49-F238E27FC236}">
                <a16:creationId xmlns:a16="http://schemas.microsoft.com/office/drawing/2014/main" id="{39AA7C57-2DB5-3E48-BA66-9948F8E12A42}"/>
              </a:ext>
            </a:extLst>
          </p:cNvPr>
          <p:cNvSpPr/>
          <p:nvPr/>
        </p:nvSpPr>
        <p:spPr>
          <a:xfrm>
            <a:off x="311727" y="310394"/>
            <a:ext cx="11565346" cy="6235879"/>
          </a:xfrm>
          <a:prstGeom prst="rect">
            <a:avLst/>
          </a:prstGeom>
          <a:solidFill>
            <a:srgbClr val="F374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accent1"/>
              </a:solidFill>
            </a:endParaRPr>
          </a:p>
        </p:txBody>
      </p:sp>
      <p:sp>
        <p:nvSpPr>
          <p:cNvPr id="5" name="Subtitle 2">
            <a:extLst>
              <a:ext uri="{FF2B5EF4-FFF2-40B4-BE49-F238E27FC236}">
                <a16:creationId xmlns:a16="http://schemas.microsoft.com/office/drawing/2014/main" id="{F643405D-EA58-B94C-A9D2-BB181E7F7665}"/>
              </a:ext>
            </a:extLst>
          </p:cNvPr>
          <p:cNvSpPr>
            <a:spLocks noGrp="1"/>
          </p:cNvSpPr>
          <p:nvPr>
            <p:ph type="subTitle" idx="1" hasCustomPrompt="1"/>
          </p:nvPr>
        </p:nvSpPr>
        <p:spPr>
          <a:xfrm>
            <a:off x="0" y="3429000"/>
            <a:ext cx="12192000" cy="391891"/>
          </a:xfrm>
          <a:prstGeom prst="rect">
            <a:avLst/>
          </a:prstGeom>
        </p:spPr>
        <p:txBody>
          <a:bodyPr>
            <a:noAutofit/>
          </a:bodyPr>
          <a:lstStyle>
            <a:lvl1pPr marL="0" indent="0" algn="ctr">
              <a:buNone/>
              <a:defRPr lang="en-US" sz="2200" smtClean="0">
                <a:solidFill>
                  <a:schemeClr val="tx2"/>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effectLst/>
                <a:latin typeface="Arial" panose="020B0604020202020204" pitchFamily="34" charset="0"/>
              </a:rPr>
              <a:t>Subtitle Placeholder</a:t>
            </a:r>
          </a:p>
        </p:txBody>
      </p:sp>
      <p:sp>
        <p:nvSpPr>
          <p:cNvPr id="8" name="Text Placeholder 10">
            <a:extLst>
              <a:ext uri="{FF2B5EF4-FFF2-40B4-BE49-F238E27FC236}">
                <a16:creationId xmlns:a16="http://schemas.microsoft.com/office/drawing/2014/main" id="{45B385C3-6707-3242-9933-D6320BEE45C1}"/>
              </a:ext>
            </a:extLst>
          </p:cNvPr>
          <p:cNvSpPr>
            <a:spLocks noGrp="1"/>
          </p:cNvSpPr>
          <p:nvPr>
            <p:ph type="body" sz="quarter" idx="10" hasCustomPrompt="1"/>
          </p:nvPr>
        </p:nvSpPr>
        <p:spPr>
          <a:xfrm>
            <a:off x="0" y="2484466"/>
            <a:ext cx="12192000" cy="928687"/>
          </a:xfrm>
        </p:spPr>
        <p:txBody>
          <a:bodyPr tIns="0" bIns="0" anchor="ctr">
            <a:normAutofit/>
          </a:bodyPr>
          <a:lstStyle>
            <a:lvl1pPr marL="0" indent="0" algn="ctr">
              <a:lnSpc>
                <a:spcPct val="100000"/>
              </a:lnSpc>
              <a:spcBef>
                <a:spcPts val="0"/>
              </a:spcBef>
              <a:buNone/>
              <a:defRPr sz="3600">
                <a:solidFill>
                  <a:schemeClr val="bg1"/>
                </a:solidFill>
              </a:defRPr>
            </a:lvl1pPr>
          </a:lstStyle>
          <a:p>
            <a:r>
              <a:rPr lang="en-US" dirty="0"/>
              <a:t>Divider Title Placeholder</a:t>
            </a:r>
          </a:p>
        </p:txBody>
      </p:sp>
    </p:spTree>
    <p:extLst>
      <p:ext uri="{BB962C8B-B14F-4D97-AF65-F5344CB8AC3E}">
        <p14:creationId xmlns:p14="http://schemas.microsoft.com/office/powerpoint/2010/main" val="11461563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5806333"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39" y="1114321"/>
            <a:ext cx="5807075" cy="484632"/>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8" name="Rectangle 7">
            <a:extLst>
              <a:ext uri="{FF2B5EF4-FFF2-40B4-BE49-F238E27FC236}">
                <a16:creationId xmlns:a16="http://schemas.microsoft.com/office/drawing/2014/main" id="{296CB0A4-3213-B748-85E5-54E833711A1E}"/>
              </a:ext>
            </a:extLst>
          </p:cNvPr>
          <p:cNvSpPr/>
          <p:nvPr userDrawn="1"/>
        </p:nvSpPr>
        <p:spPr>
          <a:xfrm>
            <a:off x="10326717"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7" name="Picture Placeholder 7">
            <a:extLst>
              <a:ext uri="{FF2B5EF4-FFF2-40B4-BE49-F238E27FC236}">
                <a16:creationId xmlns:a16="http://schemas.microsoft.com/office/drawing/2014/main" id="{61005587-9548-1A48-8E5D-E26BE37E4E1D}"/>
              </a:ext>
            </a:extLst>
          </p:cNvPr>
          <p:cNvSpPr>
            <a:spLocks noGrp="1"/>
          </p:cNvSpPr>
          <p:nvPr>
            <p:ph type="pic" sz="quarter" idx="13" hasCustomPrompt="1"/>
          </p:nvPr>
        </p:nvSpPr>
        <p:spPr>
          <a:xfrm>
            <a:off x="6393815" y="395288"/>
            <a:ext cx="5538788" cy="6153150"/>
          </a:xfrm>
          <a:prstGeom prst="rect">
            <a:avLst/>
          </a:prstGeom>
        </p:spPr>
        <p:txBody>
          <a:bodyPr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100"/>
            </a:lvl1pPr>
          </a:lstStyle>
          <a:p>
            <a:r>
              <a:rPr lang="en-US" dirty="0"/>
              <a:t>Drag image here or click the icon</a:t>
            </a:r>
            <a:br>
              <a:rPr lang="en-US" dirty="0"/>
            </a:br>
            <a:r>
              <a:rPr lang="en-US" dirty="0"/>
              <a:t>to prompt image insert</a:t>
            </a:r>
          </a:p>
        </p:txBody>
      </p:sp>
      <p:sp>
        <p:nvSpPr>
          <p:cNvPr id="4" name="Content Placeholder 3">
            <a:extLst>
              <a:ext uri="{FF2B5EF4-FFF2-40B4-BE49-F238E27FC236}">
                <a16:creationId xmlns:a16="http://schemas.microsoft.com/office/drawing/2014/main" id="{0B854A8D-F768-F346-B2CA-527915E78B94}"/>
              </a:ext>
            </a:extLst>
          </p:cNvPr>
          <p:cNvSpPr>
            <a:spLocks noGrp="1"/>
          </p:cNvSpPr>
          <p:nvPr>
            <p:ph sz="quarter" idx="14"/>
          </p:nvPr>
        </p:nvSpPr>
        <p:spPr>
          <a:xfrm>
            <a:off x="571500" y="2057400"/>
            <a:ext cx="5524500"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7D5853-1149-9345-BCD2-97C09F9571EF}"/>
              </a:ext>
            </a:extLst>
          </p:cNvPr>
          <p:cNvSpPr>
            <a:spLocks noGrp="1"/>
          </p:cNvSpPr>
          <p:nvPr>
            <p:ph type="dt" sz="half" idx="15"/>
          </p:nvPr>
        </p:nvSpPr>
        <p:spPr/>
        <p:txBody>
          <a:bodyPr/>
          <a:lstStyle/>
          <a:p>
            <a:r>
              <a:rPr lang="en-US"/>
              <a:t>Snowflake Migration
2020-06-22</a:t>
            </a:r>
            <a:endParaRPr lang="en-US" dirty="0"/>
          </a:p>
        </p:txBody>
      </p:sp>
      <p:sp>
        <p:nvSpPr>
          <p:cNvPr id="3" name="Footer Placeholder 2">
            <a:extLst>
              <a:ext uri="{FF2B5EF4-FFF2-40B4-BE49-F238E27FC236}">
                <a16:creationId xmlns:a16="http://schemas.microsoft.com/office/drawing/2014/main" id="{1008D635-569D-5245-99B9-C5493AC94A34}"/>
              </a:ext>
            </a:extLst>
          </p:cNvPr>
          <p:cNvSpPr>
            <a:spLocks noGrp="1"/>
          </p:cNvSpPr>
          <p:nvPr>
            <p:ph type="ftr" sz="quarter" idx="16"/>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2340489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4" name="Footer Placeholder 3">
            <a:extLst>
              <a:ext uri="{FF2B5EF4-FFF2-40B4-BE49-F238E27FC236}">
                <a16:creationId xmlns:a16="http://schemas.microsoft.com/office/drawing/2014/main" id="{9001BA10-EAAF-FD49-9E64-CA04CF2B3ABE}"/>
              </a:ext>
            </a:extLst>
          </p:cNvPr>
          <p:cNvSpPr>
            <a:spLocks noGrp="1"/>
          </p:cNvSpPr>
          <p:nvPr>
            <p:ph type="ftr" sz="quarter" idx="3"/>
          </p:nvPr>
        </p:nvSpPr>
        <p:spPr>
          <a:xfrm>
            <a:off x="3787882" y="6420720"/>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p>
        </p:txBody>
      </p:sp>
      <p:sp>
        <p:nvSpPr>
          <p:cNvPr id="9" name="Rectangle 8">
            <a:extLst>
              <a:ext uri="{FF2B5EF4-FFF2-40B4-BE49-F238E27FC236}">
                <a16:creationId xmlns:a16="http://schemas.microsoft.com/office/drawing/2014/main" id="{442644F0-4B72-BA44-AD99-F7708197ECA6}"/>
              </a:ext>
            </a:extLst>
          </p:cNvPr>
          <p:cNvSpPr/>
          <p:nvPr userDrawn="1"/>
        </p:nvSpPr>
        <p:spPr>
          <a:xfrm>
            <a:off x="512804" y="6308522"/>
            <a:ext cx="413472"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3" name="Rectangle 12">
            <a:extLst>
              <a:ext uri="{FF2B5EF4-FFF2-40B4-BE49-F238E27FC236}">
                <a16:creationId xmlns:a16="http://schemas.microsoft.com/office/drawing/2014/main" id="{B80C21D5-8D22-D448-B510-F879B0456224}"/>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9" name="Picture Placeholder 6">
            <a:extLst>
              <a:ext uri="{FF2B5EF4-FFF2-40B4-BE49-F238E27FC236}">
                <a16:creationId xmlns:a16="http://schemas.microsoft.com/office/drawing/2014/main" id="{F80E3EFC-7105-AB41-8C35-7DCBA3BD9102}"/>
              </a:ext>
            </a:extLst>
          </p:cNvPr>
          <p:cNvSpPr>
            <a:spLocks noGrp="1"/>
          </p:cNvSpPr>
          <p:nvPr>
            <p:ph type="pic" sz="quarter" idx="14" hasCustomPrompt="1"/>
          </p:nvPr>
        </p:nvSpPr>
        <p:spPr>
          <a:xfrm>
            <a:off x="368300" y="378960"/>
            <a:ext cx="11445327" cy="6100668"/>
          </a:xfrm>
          <a:prstGeom prst="rect">
            <a:avLst/>
          </a:prstGeom>
        </p:spPr>
        <p:txBody>
          <a:bodyPr anchor="ctr">
            <a:noAutofit/>
          </a:bodyPr>
          <a:lstStyle>
            <a:lvl1pPr marL="0" indent="0" algn="ctr">
              <a:buNone/>
              <a:defRPr sz="2100"/>
            </a:lvl1pPr>
          </a:lstStyle>
          <a:p>
            <a:r>
              <a:rPr lang="en-US" dirty="0"/>
              <a:t>Drag image here or click the icon</a:t>
            </a:r>
            <a:br>
              <a:rPr lang="en-US" dirty="0"/>
            </a:br>
            <a:r>
              <a:rPr lang="en-US" dirty="0"/>
              <a:t>to prompt image insert</a:t>
            </a:r>
          </a:p>
        </p:txBody>
      </p:sp>
      <p:pic>
        <p:nvPicPr>
          <p:cNvPr id="10" name="Picture 9">
            <a:extLst>
              <a:ext uri="{FF2B5EF4-FFF2-40B4-BE49-F238E27FC236}">
                <a16:creationId xmlns:a16="http://schemas.microsoft.com/office/drawing/2014/main" id="{ACB63145-947E-1E49-B63C-FD390ADD89B9}"/>
              </a:ext>
            </a:extLst>
          </p:cNvPr>
          <p:cNvPicPr>
            <a:picLocks noChangeAspect="1"/>
          </p:cNvPicPr>
          <p:nvPr/>
        </p:nvPicPr>
        <p:blipFill>
          <a:blip r:embed="rId2"/>
          <a:stretch>
            <a:fillRect/>
          </a:stretch>
        </p:blipFill>
        <p:spPr>
          <a:xfrm>
            <a:off x="1400151" y="2051440"/>
            <a:ext cx="545661" cy="358988"/>
          </a:xfrm>
          <a:prstGeom prst="rect">
            <a:avLst/>
          </a:prstGeom>
        </p:spPr>
      </p:pic>
      <p:sp>
        <p:nvSpPr>
          <p:cNvPr id="12" name="Text Placeholder 11">
            <a:extLst>
              <a:ext uri="{FF2B5EF4-FFF2-40B4-BE49-F238E27FC236}">
                <a16:creationId xmlns:a16="http://schemas.microsoft.com/office/drawing/2014/main" id="{4617ECE6-46C5-E048-AE59-6526AE065C09}"/>
              </a:ext>
            </a:extLst>
          </p:cNvPr>
          <p:cNvSpPr>
            <a:spLocks noGrp="1"/>
          </p:cNvSpPr>
          <p:nvPr>
            <p:ph type="body" sz="quarter" idx="15" hasCustomPrompt="1"/>
          </p:nvPr>
        </p:nvSpPr>
        <p:spPr>
          <a:xfrm>
            <a:off x="1345655" y="2529130"/>
            <a:ext cx="3154363" cy="1460500"/>
          </a:xfrm>
          <a:prstGeom prst="rect">
            <a:avLst/>
          </a:prstGeom>
        </p:spPr>
        <p:txBody>
          <a:bodyPr>
            <a:noAutofit/>
          </a:bodyPr>
          <a:lstStyle>
            <a:lvl1pPr marL="0" indent="0">
              <a:lnSpc>
                <a:spcPct val="100000"/>
              </a:lnSpc>
              <a:buNone/>
              <a:defRPr lang="en-US" sz="2000" i="0" smtClean="0">
                <a:solidFill>
                  <a:schemeClr val="bg1"/>
                </a:solidFill>
                <a:effectLst/>
              </a:defRPr>
            </a:lvl1pPr>
          </a:lstStyle>
          <a:p>
            <a:r>
              <a:rPr lang="en-US" i="1" dirty="0" err="1">
                <a:effectLst/>
                <a:latin typeface="Arial" panose="020B0604020202020204" pitchFamily="34" charset="0"/>
              </a:rPr>
              <a:t>Gendaest</a:t>
            </a:r>
            <a:r>
              <a:rPr lang="en-US" i="1" dirty="0">
                <a:effectLst/>
                <a:latin typeface="Arial" panose="020B0604020202020204" pitchFamily="34" charset="0"/>
              </a:rPr>
              <a:t> </a:t>
            </a:r>
            <a:r>
              <a:rPr lang="en-US" i="1" dirty="0" err="1">
                <a:effectLst/>
                <a:latin typeface="Arial" panose="020B0604020202020204" pitchFamily="34" charset="0"/>
              </a:rPr>
              <a:t>ecatur</a:t>
            </a:r>
            <a:r>
              <a:rPr lang="en-US" i="1" dirty="0">
                <a:effectLst/>
                <a:latin typeface="Arial" panose="020B0604020202020204" pitchFamily="34" charset="0"/>
              </a:rPr>
              <a:t> re </a:t>
            </a:r>
            <a:r>
              <a:rPr lang="en-US" i="1" dirty="0" err="1">
                <a:effectLst/>
                <a:latin typeface="Arial" panose="020B0604020202020204" pitchFamily="34" charset="0"/>
              </a:rPr>
              <a:t>dolendebis</a:t>
            </a:r>
            <a:r>
              <a:rPr lang="en-US" i="1" dirty="0">
                <a:effectLst/>
                <a:latin typeface="Arial" panose="020B0604020202020204" pitchFamily="34" charset="0"/>
              </a:rPr>
              <a:t> </a:t>
            </a:r>
            <a:r>
              <a:rPr lang="en-US" i="1" dirty="0" err="1">
                <a:effectLst/>
                <a:latin typeface="Arial" panose="020B0604020202020204" pitchFamily="34" charset="0"/>
              </a:rPr>
              <a:t>doluptior</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 re, que </a:t>
            </a:r>
            <a:r>
              <a:rPr lang="en-US" i="1" dirty="0" err="1">
                <a:effectLst/>
                <a:latin typeface="Arial" panose="020B0604020202020204" pitchFamily="34" charset="0"/>
              </a:rPr>
              <a:t>nossum</a:t>
            </a:r>
            <a:r>
              <a:rPr lang="en-US" i="1" dirty="0">
                <a:effectLst/>
                <a:latin typeface="Arial" panose="020B0604020202020204" pitchFamily="34" charset="0"/>
              </a:rPr>
              <a:t> </a:t>
            </a:r>
            <a:r>
              <a:rPr lang="en-US" i="1" dirty="0" err="1">
                <a:effectLst/>
                <a:latin typeface="Arial" panose="020B0604020202020204" pitchFamily="34" charset="0"/>
              </a:rPr>
              <a:t>atustem</a:t>
            </a:r>
            <a:r>
              <a:rPr lang="en-US" i="1" dirty="0">
                <a:effectLst/>
                <a:latin typeface="Arial" panose="020B0604020202020204" pitchFamily="34" charset="0"/>
              </a:rPr>
              <a:t> rem </a:t>
            </a:r>
            <a:r>
              <a:rPr lang="en-US" i="1" dirty="0" err="1">
                <a:effectLst/>
                <a:latin typeface="Arial" panose="020B0604020202020204" pitchFamily="34" charset="0"/>
              </a:rPr>
              <a:t>hil</a:t>
            </a:r>
            <a:r>
              <a:rPr lang="en-US" i="1" dirty="0">
                <a:effectLst/>
                <a:latin typeface="Arial" panose="020B0604020202020204" pitchFamily="34" charset="0"/>
              </a:rPr>
              <a:t> </a:t>
            </a:r>
            <a:r>
              <a:rPr lang="en-US" i="1" dirty="0" err="1">
                <a:effectLst/>
                <a:latin typeface="Arial" panose="020B0604020202020204" pitchFamily="34" charset="0"/>
              </a:rPr>
              <a:t>estorit</a:t>
            </a:r>
            <a:r>
              <a:rPr lang="en-US" i="1" dirty="0">
                <a:effectLst/>
                <a:latin typeface="Arial" panose="020B0604020202020204" pitchFamily="34" charset="0"/>
              </a:rPr>
              <a:t> </a:t>
            </a:r>
            <a:r>
              <a:rPr lang="en-US" i="1" dirty="0" err="1">
                <a:effectLst/>
                <a:latin typeface="Arial" panose="020B0604020202020204" pitchFamily="34" charset="0"/>
              </a:rPr>
              <a:t>atatur</a:t>
            </a:r>
            <a:r>
              <a:rPr lang="en-US" i="1" dirty="0">
                <a:effectLst/>
                <a:latin typeface="Arial" panose="020B0604020202020204" pitchFamily="34" charset="0"/>
              </a:rPr>
              <a:t> </a:t>
            </a:r>
            <a:r>
              <a:rPr lang="en-US" i="1" dirty="0" err="1">
                <a:effectLst/>
                <a:latin typeface="Arial" panose="020B0604020202020204" pitchFamily="34" charset="0"/>
              </a:rPr>
              <a:t>accuptis</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a:t>
            </a:r>
            <a:endParaRPr lang="en-US" dirty="0">
              <a:effectLst/>
              <a:latin typeface="Arial" panose="020B0604020202020204" pitchFamily="34" charset="0"/>
            </a:endParaRPr>
          </a:p>
        </p:txBody>
      </p:sp>
      <p:sp>
        <p:nvSpPr>
          <p:cNvPr id="16" name="Text Placeholder 11">
            <a:extLst>
              <a:ext uri="{FF2B5EF4-FFF2-40B4-BE49-F238E27FC236}">
                <a16:creationId xmlns:a16="http://schemas.microsoft.com/office/drawing/2014/main" id="{C8E3FED6-CA8C-C549-9403-6D6C5D78592C}"/>
              </a:ext>
            </a:extLst>
          </p:cNvPr>
          <p:cNvSpPr>
            <a:spLocks noGrp="1"/>
          </p:cNvSpPr>
          <p:nvPr>
            <p:ph type="body" sz="quarter" idx="16" hasCustomPrompt="1"/>
          </p:nvPr>
        </p:nvSpPr>
        <p:spPr>
          <a:xfrm>
            <a:off x="1345655" y="4811712"/>
            <a:ext cx="3154363" cy="392031"/>
          </a:xfrm>
          <a:prstGeom prst="rect">
            <a:avLst/>
          </a:prstGeom>
        </p:spPr>
        <p:txBody>
          <a:bodyPr>
            <a:noAutofit/>
          </a:bodyPr>
          <a:lstStyle>
            <a:lvl1pPr marL="171450" indent="-171450">
              <a:lnSpc>
                <a:spcPct val="100000"/>
              </a:lnSpc>
              <a:buFont typeface="System Font Regular"/>
              <a:buChar char="–"/>
              <a:defRPr lang="en-US" sz="1200" i="0" smtClean="0">
                <a:solidFill>
                  <a:schemeClr val="bg1"/>
                </a:solidFill>
                <a:effectLst/>
              </a:defRPr>
            </a:lvl1pPr>
          </a:lstStyle>
          <a:p>
            <a:r>
              <a:rPr lang="en-US" i="1" dirty="0">
                <a:effectLst/>
                <a:latin typeface="Arial" panose="020B0604020202020204" pitchFamily="34" charset="0"/>
              </a:rPr>
              <a:t>Quote source</a:t>
            </a:r>
            <a:endParaRPr lang="en-US" dirty="0">
              <a:effectLst/>
              <a:latin typeface="Arial" panose="020B0604020202020204" pitchFamily="34" charset="0"/>
            </a:endParaRPr>
          </a:p>
        </p:txBody>
      </p:sp>
      <p:pic>
        <p:nvPicPr>
          <p:cNvPr id="8" name="Picture 7">
            <a:extLst>
              <a:ext uri="{FF2B5EF4-FFF2-40B4-BE49-F238E27FC236}">
                <a16:creationId xmlns:a16="http://schemas.microsoft.com/office/drawing/2014/main" id="{CFA2E087-5E5A-5E49-9895-81B1CE8B16C4}"/>
              </a:ext>
            </a:extLst>
          </p:cNvPr>
          <p:cNvPicPr>
            <a:picLocks noChangeAspect="1"/>
          </p:cNvPicPr>
          <p:nvPr userDrawn="1"/>
        </p:nvPicPr>
        <p:blipFill>
          <a:blip r:embed="rId2"/>
          <a:stretch>
            <a:fillRect/>
          </a:stretch>
        </p:blipFill>
        <p:spPr>
          <a:xfrm>
            <a:off x="1400151" y="2051440"/>
            <a:ext cx="545661" cy="358988"/>
          </a:xfrm>
          <a:prstGeom prst="rect">
            <a:avLst/>
          </a:prstGeom>
        </p:spPr>
      </p:pic>
      <p:pic>
        <p:nvPicPr>
          <p:cNvPr id="11" name="Picture 10">
            <a:extLst>
              <a:ext uri="{FF2B5EF4-FFF2-40B4-BE49-F238E27FC236}">
                <a16:creationId xmlns:a16="http://schemas.microsoft.com/office/drawing/2014/main" id="{6A93BFC1-1C6D-C145-8191-1C53A839C60E}"/>
              </a:ext>
            </a:extLst>
          </p:cNvPr>
          <p:cNvPicPr>
            <a:picLocks noChangeAspect="1"/>
          </p:cNvPicPr>
          <p:nvPr userDrawn="1"/>
        </p:nvPicPr>
        <p:blipFill>
          <a:blip r:embed="rId2"/>
          <a:stretch>
            <a:fillRect/>
          </a:stretch>
        </p:blipFill>
        <p:spPr>
          <a:xfrm>
            <a:off x="1400151" y="2051440"/>
            <a:ext cx="545661" cy="358988"/>
          </a:xfrm>
          <a:prstGeom prst="rect">
            <a:avLst/>
          </a:prstGeom>
        </p:spPr>
      </p:pic>
    </p:spTree>
    <p:extLst>
      <p:ext uri="{BB962C8B-B14F-4D97-AF65-F5344CB8AC3E}">
        <p14:creationId xmlns:p14="http://schemas.microsoft.com/office/powerpoint/2010/main" val="2858842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3 Quot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177"/>
            <a:ext cx="10516342" cy="479023"/>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12" name="Text Placeholder 11">
            <a:extLst>
              <a:ext uri="{FF2B5EF4-FFF2-40B4-BE49-F238E27FC236}">
                <a16:creationId xmlns:a16="http://schemas.microsoft.com/office/drawing/2014/main" id="{0618C2FF-6DB8-2F4B-A07E-ACC0CB87B6FD}"/>
              </a:ext>
            </a:extLst>
          </p:cNvPr>
          <p:cNvSpPr>
            <a:spLocks noGrp="1"/>
          </p:cNvSpPr>
          <p:nvPr>
            <p:ph type="body" sz="quarter" idx="15" hasCustomPrompt="1"/>
          </p:nvPr>
        </p:nvSpPr>
        <p:spPr>
          <a:xfrm>
            <a:off x="586740" y="2535213"/>
            <a:ext cx="3154363" cy="1631216"/>
          </a:xfrm>
          <a:prstGeom prst="rect">
            <a:avLst/>
          </a:prstGeom>
        </p:spPr>
        <p:txBody>
          <a:bodyPr>
            <a:spAutoFit/>
          </a:bodyPr>
          <a:lstStyle>
            <a:lvl1pPr marL="0" indent="0">
              <a:lnSpc>
                <a:spcPct val="100000"/>
              </a:lnSpc>
              <a:buNone/>
              <a:defRPr lang="en-US" sz="2000" i="0" smtClean="0">
                <a:solidFill>
                  <a:srgbClr val="898C92"/>
                </a:solidFill>
                <a:effectLst/>
              </a:defRPr>
            </a:lvl1pPr>
          </a:lstStyle>
          <a:p>
            <a:r>
              <a:rPr lang="en-US" i="1" dirty="0" err="1">
                <a:effectLst/>
                <a:latin typeface="Arial" panose="020B0604020202020204" pitchFamily="34" charset="0"/>
              </a:rPr>
              <a:t>Gendaest</a:t>
            </a:r>
            <a:r>
              <a:rPr lang="en-US" i="1" dirty="0">
                <a:effectLst/>
                <a:latin typeface="Arial" panose="020B0604020202020204" pitchFamily="34" charset="0"/>
              </a:rPr>
              <a:t> </a:t>
            </a:r>
            <a:r>
              <a:rPr lang="en-US" i="1" dirty="0" err="1">
                <a:effectLst/>
                <a:latin typeface="Arial" panose="020B0604020202020204" pitchFamily="34" charset="0"/>
              </a:rPr>
              <a:t>ecatur</a:t>
            </a:r>
            <a:r>
              <a:rPr lang="en-US" i="1" dirty="0">
                <a:effectLst/>
                <a:latin typeface="Arial" panose="020B0604020202020204" pitchFamily="34" charset="0"/>
              </a:rPr>
              <a:t> re </a:t>
            </a:r>
            <a:r>
              <a:rPr lang="en-US" i="1" dirty="0" err="1">
                <a:effectLst/>
                <a:latin typeface="Arial" panose="020B0604020202020204" pitchFamily="34" charset="0"/>
              </a:rPr>
              <a:t>dolendebis</a:t>
            </a:r>
            <a:r>
              <a:rPr lang="en-US" i="1" dirty="0">
                <a:effectLst/>
                <a:latin typeface="Arial" panose="020B0604020202020204" pitchFamily="34" charset="0"/>
              </a:rPr>
              <a:t> </a:t>
            </a:r>
            <a:r>
              <a:rPr lang="en-US" i="1" dirty="0" err="1">
                <a:effectLst/>
                <a:latin typeface="Arial" panose="020B0604020202020204" pitchFamily="34" charset="0"/>
              </a:rPr>
              <a:t>doluptior</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 re, que </a:t>
            </a:r>
            <a:r>
              <a:rPr lang="en-US" i="1" dirty="0" err="1">
                <a:effectLst/>
                <a:latin typeface="Arial" panose="020B0604020202020204" pitchFamily="34" charset="0"/>
              </a:rPr>
              <a:t>nossum</a:t>
            </a:r>
            <a:r>
              <a:rPr lang="en-US" i="1" dirty="0">
                <a:effectLst/>
                <a:latin typeface="Arial" panose="020B0604020202020204" pitchFamily="34" charset="0"/>
              </a:rPr>
              <a:t> </a:t>
            </a:r>
            <a:r>
              <a:rPr lang="en-US" i="1" dirty="0" err="1">
                <a:effectLst/>
                <a:latin typeface="Arial" panose="020B0604020202020204" pitchFamily="34" charset="0"/>
              </a:rPr>
              <a:t>atustem</a:t>
            </a:r>
            <a:r>
              <a:rPr lang="en-US" i="1" dirty="0">
                <a:effectLst/>
                <a:latin typeface="Arial" panose="020B0604020202020204" pitchFamily="34" charset="0"/>
              </a:rPr>
              <a:t> rem </a:t>
            </a:r>
            <a:r>
              <a:rPr lang="en-US" i="1" dirty="0" err="1">
                <a:effectLst/>
                <a:latin typeface="Arial" panose="020B0604020202020204" pitchFamily="34" charset="0"/>
              </a:rPr>
              <a:t>hil</a:t>
            </a:r>
            <a:r>
              <a:rPr lang="en-US" i="1" dirty="0">
                <a:effectLst/>
                <a:latin typeface="Arial" panose="020B0604020202020204" pitchFamily="34" charset="0"/>
              </a:rPr>
              <a:t> </a:t>
            </a:r>
            <a:r>
              <a:rPr lang="en-US" i="1" dirty="0" err="1">
                <a:effectLst/>
                <a:latin typeface="Arial" panose="020B0604020202020204" pitchFamily="34" charset="0"/>
              </a:rPr>
              <a:t>estorit</a:t>
            </a:r>
            <a:r>
              <a:rPr lang="en-US" i="1" dirty="0">
                <a:effectLst/>
                <a:latin typeface="Arial" panose="020B0604020202020204" pitchFamily="34" charset="0"/>
              </a:rPr>
              <a:t> </a:t>
            </a:r>
            <a:r>
              <a:rPr lang="en-US" i="1" dirty="0" err="1">
                <a:effectLst/>
                <a:latin typeface="Arial" panose="020B0604020202020204" pitchFamily="34" charset="0"/>
              </a:rPr>
              <a:t>atatur</a:t>
            </a:r>
            <a:r>
              <a:rPr lang="en-US" i="1" dirty="0">
                <a:effectLst/>
                <a:latin typeface="Arial" panose="020B0604020202020204" pitchFamily="34" charset="0"/>
              </a:rPr>
              <a:t> </a:t>
            </a:r>
            <a:r>
              <a:rPr lang="en-US" i="1" dirty="0" err="1">
                <a:effectLst/>
                <a:latin typeface="Arial" panose="020B0604020202020204" pitchFamily="34" charset="0"/>
              </a:rPr>
              <a:t>accuptis</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a:t>
            </a:r>
            <a:endParaRPr lang="en-US" dirty="0">
              <a:effectLst/>
              <a:latin typeface="Arial" panose="020B0604020202020204" pitchFamily="34" charset="0"/>
            </a:endParaRPr>
          </a:p>
        </p:txBody>
      </p:sp>
      <p:sp>
        <p:nvSpPr>
          <p:cNvPr id="14" name="Text Placeholder 11">
            <a:extLst>
              <a:ext uri="{FF2B5EF4-FFF2-40B4-BE49-F238E27FC236}">
                <a16:creationId xmlns:a16="http://schemas.microsoft.com/office/drawing/2014/main" id="{5F15D219-5B9E-8D48-BED6-10CC701B8D24}"/>
              </a:ext>
            </a:extLst>
          </p:cNvPr>
          <p:cNvSpPr>
            <a:spLocks noGrp="1"/>
          </p:cNvSpPr>
          <p:nvPr>
            <p:ph type="body" sz="quarter" idx="16" hasCustomPrompt="1"/>
          </p:nvPr>
        </p:nvSpPr>
        <p:spPr>
          <a:xfrm>
            <a:off x="586740" y="4794935"/>
            <a:ext cx="3154363" cy="276999"/>
          </a:xfrm>
          <a:prstGeom prst="rect">
            <a:avLst/>
          </a:prstGeom>
        </p:spPr>
        <p:txBody>
          <a:bodyPr>
            <a:spAutoFit/>
          </a:bodyPr>
          <a:lstStyle>
            <a:lvl1pPr marL="171450" indent="-171450">
              <a:lnSpc>
                <a:spcPct val="100000"/>
              </a:lnSpc>
              <a:buFont typeface="System Font Regular"/>
              <a:buChar char="–"/>
              <a:defRPr lang="en-US" sz="1200" i="0" smtClean="0">
                <a:solidFill>
                  <a:schemeClr val="accent1"/>
                </a:solidFill>
                <a:effectLst/>
              </a:defRPr>
            </a:lvl1pPr>
          </a:lstStyle>
          <a:p>
            <a:r>
              <a:rPr lang="en-US" i="1" dirty="0">
                <a:effectLst/>
                <a:latin typeface="Arial" panose="020B0604020202020204" pitchFamily="34" charset="0"/>
              </a:rPr>
              <a:t>Quote source</a:t>
            </a:r>
            <a:endParaRPr lang="en-US" dirty="0">
              <a:effectLst/>
              <a:latin typeface="Arial" panose="020B0604020202020204" pitchFamily="34" charset="0"/>
            </a:endParaRPr>
          </a:p>
        </p:txBody>
      </p:sp>
      <p:sp>
        <p:nvSpPr>
          <p:cNvPr id="18" name="Text Placeholder 11">
            <a:extLst>
              <a:ext uri="{FF2B5EF4-FFF2-40B4-BE49-F238E27FC236}">
                <a16:creationId xmlns:a16="http://schemas.microsoft.com/office/drawing/2014/main" id="{24DB837E-AA29-B240-993C-F9853D959B30}"/>
              </a:ext>
            </a:extLst>
          </p:cNvPr>
          <p:cNvSpPr>
            <a:spLocks noGrp="1"/>
          </p:cNvSpPr>
          <p:nvPr>
            <p:ph type="body" sz="quarter" idx="17" hasCustomPrompt="1"/>
          </p:nvPr>
        </p:nvSpPr>
        <p:spPr>
          <a:xfrm>
            <a:off x="4267730" y="2535213"/>
            <a:ext cx="3154363" cy="1631216"/>
          </a:xfrm>
          <a:prstGeom prst="rect">
            <a:avLst/>
          </a:prstGeom>
        </p:spPr>
        <p:txBody>
          <a:bodyPr>
            <a:spAutoFit/>
          </a:bodyPr>
          <a:lstStyle>
            <a:lvl1pPr marL="0" indent="0">
              <a:lnSpc>
                <a:spcPct val="100000"/>
              </a:lnSpc>
              <a:buNone/>
              <a:defRPr lang="en-US" sz="2000" i="0" smtClean="0">
                <a:solidFill>
                  <a:srgbClr val="898C92"/>
                </a:solidFill>
                <a:effectLst/>
              </a:defRPr>
            </a:lvl1pPr>
          </a:lstStyle>
          <a:p>
            <a:r>
              <a:rPr lang="en-US" i="1" dirty="0" err="1">
                <a:effectLst/>
                <a:latin typeface="Arial" panose="020B0604020202020204" pitchFamily="34" charset="0"/>
              </a:rPr>
              <a:t>Gendaest</a:t>
            </a:r>
            <a:r>
              <a:rPr lang="en-US" i="1" dirty="0">
                <a:effectLst/>
                <a:latin typeface="Arial" panose="020B0604020202020204" pitchFamily="34" charset="0"/>
              </a:rPr>
              <a:t> </a:t>
            </a:r>
            <a:r>
              <a:rPr lang="en-US" i="1" dirty="0" err="1">
                <a:effectLst/>
                <a:latin typeface="Arial" panose="020B0604020202020204" pitchFamily="34" charset="0"/>
              </a:rPr>
              <a:t>ecatur</a:t>
            </a:r>
            <a:r>
              <a:rPr lang="en-US" i="1" dirty="0">
                <a:effectLst/>
                <a:latin typeface="Arial" panose="020B0604020202020204" pitchFamily="34" charset="0"/>
              </a:rPr>
              <a:t> re </a:t>
            </a:r>
            <a:r>
              <a:rPr lang="en-US" i="1" dirty="0" err="1">
                <a:effectLst/>
                <a:latin typeface="Arial" panose="020B0604020202020204" pitchFamily="34" charset="0"/>
              </a:rPr>
              <a:t>dolendebis</a:t>
            </a:r>
            <a:r>
              <a:rPr lang="en-US" i="1" dirty="0">
                <a:effectLst/>
                <a:latin typeface="Arial" panose="020B0604020202020204" pitchFamily="34" charset="0"/>
              </a:rPr>
              <a:t> </a:t>
            </a:r>
            <a:r>
              <a:rPr lang="en-US" i="1" dirty="0" err="1">
                <a:effectLst/>
                <a:latin typeface="Arial" panose="020B0604020202020204" pitchFamily="34" charset="0"/>
              </a:rPr>
              <a:t>doluptior</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 re, que </a:t>
            </a:r>
            <a:r>
              <a:rPr lang="en-US" i="1" dirty="0" err="1">
                <a:effectLst/>
                <a:latin typeface="Arial" panose="020B0604020202020204" pitchFamily="34" charset="0"/>
              </a:rPr>
              <a:t>nossum</a:t>
            </a:r>
            <a:r>
              <a:rPr lang="en-US" i="1" dirty="0">
                <a:effectLst/>
                <a:latin typeface="Arial" panose="020B0604020202020204" pitchFamily="34" charset="0"/>
              </a:rPr>
              <a:t> </a:t>
            </a:r>
            <a:r>
              <a:rPr lang="en-US" i="1" dirty="0" err="1">
                <a:effectLst/>
                <a:latin typeface="Arial" panose="020B0604020202020204" pitchFamily="34" charset="0"/>
              </a:rPr>
              <a:t>atustem</a:t>
            </a:r>
            <a:r>
              <a:rPr lang="en-US" i="1" dirty="0">
                <a:effectLst/>
                <a:latin typeface="Arial" panose="020B0604020202020204" pitchFamily="34" charset="0"/>
              </a:rPr>
              <a:t> rem </a:t>
            </a:r>
            <a:r>
              <a:rPr lang="en-US" i="1" dirty="0" err="1">
                <a:effectLst/>
                <a:latin typeface="Arial" panose="020B0604020202020204" pitchFamily="34" charset="0"/>
              </a:rPr>
              <a:t>hil</a:t>
            </a:r>
            <a:r>
              <a:rPr lang="en-US" i="1" dirty="0">
                <a:effectLst/>
                <a:latin typeface="Arial" panose="020B0604020202020204" pitchFamily="34" charset="0"/>
              </a:rPr>
              <a:t> </a:t>
            </a:r>
            <a:r>
              <a:rPr lang="en-US" i="1" dirty="0" err="1">
                <a:effectLst/>
                <a:latin typeface="Arial" panose="020B0604020202020204" pitchFamily="34" charset="0"/>
              </a:rPr>
              <a:t>estorit</a:t>
            </a:r>
            <a:r>
              <a:rPr lang="en-US" i="1" dirty="0">
                <a:effectLst/>
                <a:latin typeface="Arial" panose="020B0604020202020204" pitchFamily="34" charset="0"/>
              </a:rPr>
              <a:t> </a:t>
            </a:r>
            <a:r>
              <a:rPr lang="en-US" i="1" dirty="0" err="1">
                <a:effectLst/>
                <a:latin typeface="Arial" panose="020B0604020202020204" pitchFamily="34" charset="0"/>
              </a:rPr>
              <a:t>atatur</a:t>
            </a:r>
            <a:r>
              <a:rPr lang="en-US" i="1" dirty="0">
                <a:effectLst/>
                <a:latin typeface="Arial" panose="020B0604020202020204" pitchFamily="34" charset="0"/>
              </a:rPr>
              <a:t> </a:t>
            </a:r>
            <a:r>
              <a:rPr lang="en-US" i="1" dirty="0" err="1">
                <a:effectLst/>
                <a:latin typeface="Arial" panose="020B0604020202020204" pitchFamily="34" charset="0"/>
              </a:rPr>
              <a:t>accuptis</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a:t>
            </a:r>
            <a:endParaRPr lang="en-US" dirty="0">
              <a:effectLst/>
              <a:latin typeface="Arial" panose="020B0604020202020204" pitchFamily="34" charset="0"/>
            </a:endParaRPr>
          </a:p>
        </p:txBody>
      </p:sp>
      <p:sp>
        <p:nvSpPr>
          <p:cNvPr id="19" name="Text Placeholder 11">
            <a:extLst>
              <a:ext uri="{FF2B5EF4-FFF2-40B4-BE49-F238E27FC236}">
                <a16:creationId xmlns:a16="http://schemas.microsoft.com/office/drawing/2014/main" id="{999129FA-5599-CA46-A4AE-0814D4B77C56}"/>
              </a:ext>
            </a:extLst>
          </p:cNvPr>
          <p:cNvSpPr>
            <a:spLocks noGrp="1"/>
          </p:cNvSpPr>
          <p:nvPr>
            <p:ph type="body" sz="quarter" idx="18" hasCustomPrompt="1"/>
          </p:nvPr>
        </p:nvSpPr>
        <p:spPr>
          <a:xfrm>
            <a:off x="4267730" y="4794935"/>
            <a:ext cx="3154363" cy="276999"/>
          </a:xfrm>
          <a:prstGeom prst="rect">
            <a:avLst/>
          </a:prstGeom>
        </p:spPr>
        <p:txBody>
          <a:bodyPr>
            <a:spAutoFit/>
          </a:bodyPr>
          <a:lstStyle>
            <a:lvl1pPr marL="171450" indent="-171450">
              <a:lnSpc>
                <a:spcPct val="100000"/>
              </a:lnSpc>
              <a:buFont typeface="System Font Regular"/>
              <a:buChar char="–"/>
              <a:defRPr lang="en-US" sz="1200" i="0" smtClean="0">
                <a:solidFill>
                  <a:schemeClr val="accent1"/>
                </a:solidFill>
                <a:effectLst/>
              </a:defRPr>
            </a:lvl1pPr>
          </a:lstStyle>
          <a:p>
            <a:r>
              <a:rPr lang="en-US" i="1" dirty="0">
                <a:effectLst/>
                <a:latin typeface="Arial" panose="020B0604020202020204" pitchFamily="34" charset="0"/>
              </a:rPr>
              <a:t>Quote source</a:t>
            </a:r>
            <a:endParaRPr lang="en-US" dirty="0">
              <a:effectLst/>
              <a:latin typeface="Arial" panose="020B0604020202020204" pitchFamily="34" charset="0"/>
            </a:endParaRPr>
          </a:p>
        </p:txBody>
      </p:sp>
      <p:sp>
        <p:nvSpPr>
          <p:cNvPr id="22" name="Text Placeholder 11">
            <a:extLst>
              <a:ext uri="{FF2B5EF4-FFF2-40B4-BE49-F238E27FC236}">
                <a16:creationId xmlns:a16="http://schemas.microsoft.com/office/drawing/2014/main" id="{B6020E31-7347-5741-9900-2003C4B901E3}"/>
              </a:ext>
            </a:extLst>
          </p:cNvPr>
          <p:cNvSpPr>
            <a:spLocks noGrp="1"/>
          </p:cNvSpPr>
          <p:nvPr>
            <p:ph type="body" sz="quarter" idx="19" hasCustomPrompt="1"/>
          </p:nvPr>
        </p:nvSpPr>
        <p:spPr>
          <a:xfrm>
            <a:off x="7948719" y="2535213"/>
            <a:ext cx="3154363" cy="1631216"/>
          </a:xfrm>
          <a:prstGeom prst="rect">
            <a:avLst/>
          </a:prstGeom>
        </p:spPr>
        <p:txBody>
          <a:bodyPr>
            <a:spAutoFit/>
          </a:bodyPr>
          <a:lstStyle>
            <a:lvl1pPr marL="0" indent="0">
              <a:lnSpc>
                <a:spcPct val="100000"/>
              </a:lnSpc>
              <a:buNone/>
              <a:defRPr lang="en-US" sz="2000" i="0" smtClean="0">
                <a:solidFill>
                  <a:srgbClr val="898C92"/>
                </a:solidFill>
                <a:effectLst/>
              </a:defRPr>
            </a:lvl1pPr>
          </a:lstStyle>
          <a:p>
            <a:r>
              <a:rPr lang="en-US" i="1" dirty="0" err="1">
                <a:effectLst/>
                <a:latin typeface="Arial" panose="020B0604020202020204" pitchFamily="34" charset="0"/>
              </a:rPr>
              <a:t>Gendaest</a:t>
            </a:r>
            <a:r>
              <a:rPr lang="en-US" i="1" dirty="0">
                <a:effectLst/>
                <a:latin typeface="Arial" panose="020B0604020202020204" pitchFamily="34" charset="0"/>
              </a:rPr>
              <a:t> </a:t>
            </a:r>
            <a:r>
              <a:rPr lang="en-US" i="1" dirty="0" err="1">
                <a:effectLst/>
                <a:latin typeface="Arial" panose="020B0604020202020204" pitchFamily="34" charset="0"/>
              </a:rPr>
              <a:t>ecatur</a:t>
            </a:r>
            <a:r>
              <a:rPr lang="en-US" i="1" dirty="0">
                <a:effectLst/>
                <a:latin typeface="Arial" panose="020B0604020202020204" pitchFamily="34" charset="0"/>
              </a:rPr>
              <a:t> re </a:t>
            </a:r>
            <a:r>
              <a:rPr lang="en-US" i="1" dirty="0" err="1">
                <a:effectLst/>
                <a:latin typeface="Arial" panose="020B0604020202020204" pitchFamily="34" charset="0"/>
              </a:rPr>
              <a:t>dolendebis</a:t>
            </a:r>
            <a:r>
              <a:rPr lang="en-US" i="1" dirty="0">
                <a:effectLst/>
                <a:latin typeface="Arial" panose="020B0604020202020204" pitchFamily="34" charset="0"/>
              </a:rPr>
              <a:t> </a:t>
            </a:r>
            <a:r>
              <a:rPr lang="en-US" i="1" dirty="0" err="1">
                <a:effectLst/>
                <a:latin typeface="Arial" panose="020B0604020202020204" pitchFamily="34" charset="0"/>
              </a:rPr>
              <a:t>doluptior</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 re, que </a:t>
            </a:r>
            <a:r>
              <a:rPr lang="en-US" i="1" dirty="0" err="1">
                <a:effectLst/>
                <a:latin typeface="Arial" panose="020B0604020202020204" pitchFamily="34" charset="0"/>
              </a:rPr>
              <a:t>nossum</a:t>
            </a:r>
            <a:r>
              <a:rPr lang="en-US" i="1" dirty="0">
                <a:effectLst/>
                <a:latin typeface="Arial" panose="020B0604020202020204" pitchFamily="34" charset="0"/>
              </a:rPr>
              <a:t> </a:t>
            </a:r>
            <a:r>
              <a:rPr lang="en-US" i="1" dirty="0" err="1">
                <a:effectLst/>
                <a:latin typeface="Arial" panose="020B0604020202020204" pitchFamily="34" charset="0"/>
              </a:rPr>
              <a:t>atustem</a:t>
            </a:r>
            <a:r>
              <a:rPr lang="en-US" i="1" dirty="0">
                <a:effectLst/>
                <a:latin typeface="Arial" panose="020B0604020202020204" pitchFamily="34" charset="0"/>
              </a:rPr>
              <a:t> rem </a:t>
            </a:r>
            <a:r>
              <a:rPr lang="en-US" i="1" dirty="0" err="1">
                <a:effectLst/>
                <a:latin typeface="Arial" panose="020B0604020202020204" pitchFamily="34" charset="0"/>
              </a:rPr>
              <a:t>hil</a:t>
            </a:r>
            <a:r>
              <a:rPr lang="en-US" i="1" dirty="0">
                <a:effectLst/>
                <a:latin typeface="Arial" panose="020B0604020202020204" pitchFamily="34" charset="0"/>
              </a:rPr>
              <a:t> </a:t>
            </a:r>
            <a:r>
              <a:rPr lang="en-US" i="1" dirty="0" err="1">
                <a:effectLst/>
                <a:latin typeface="Arial" panose="020B0604020202020204" pitchFamily="34" charset="0"/>
              </a:rPr>
              <a:t>estorit</a:t>
            </a:r>
            <a:r>
              <a:rPr lang="en-US" i="1" dirty="0">
                <a:effectLst/>
                <a:latin typeface="Arial" panose="020B0604020202020204" pitchFamily="34" charset="0"/>
              </a:rPr>
              <a:t> </a:t>
            </a:r>
            <a:r>
              <a:rPr lang="en-US" i="1" dirty="0" err="1">
                <a:effectLst/>
                <a:latin typeface="Arial" panose="020B0604020202020204" pitchFamily="34" charset="0"/>
              </a:rPr>
              <a:t>atatur</a:t>
            </a:r>
            <a:r>
              <a:rPr lang="en-US" i="1" dirty="0">
                <a:effectLst/>
                <a:latin typeface="Arial" panose="020B0604020202020204" pitchFamily="34" charset="0"/>
              </a:rPr>
              <a:t> </a:t>
            </a:r>
            <a:r>
              <a:rPr lang="en-US" i="1" dirty="0" err="1">
                <a:effectLst/>
                <a:latin typeface="Arial" panose="020B0604020202020204" pitchFamily="34" charset="0"/>
              </a:rPr>
              <a:t>accuptis</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a:t>
            </a:r>
            <a:endParaRPr lang="en-US" dirty="0">
              <a:effectLst/>
              <a:latin typeface="Arial" panose="020B0604020202020204" pitchFamily="34" charset="0"/>
            </a:endParaRPr>
          </a:p>
        </p:txBody>
      </p:sp>
      <p:sp>
        <p:nvSpPr>
          <p:cNvPr id="23" name="Text Placeholder 11">
            <a:extLst>
              <a:ext uri="{FF2B5EF4-FFF2-40B4-BE49-F238E27FC236}">
                <a16:creationId xmlns:a16="http://schemas.microsoft.com/office/drawing/2014/main" id="{1FD90BFA-307C-564E-BD1E-171E99320D77}"/>
              </a:ext>
            </a:extLst>
          </p:cNvPr>
          <p:cNvSpPr>
            <a:spLocks noGrp="1"/>
          </p:cNvSpPr>
          <p:nvPr>
            <p:ph type="body" sz="quarter" idx="20" hasCustomPrompt="1"/>
          </p:nvPr>
        </p:nvSpPr>
        <p:spPr>
          <a:xfrm>
            <a:off x="7948719" y="4794935"/>
            <a:ext cx="3154363" cy="276999"/>
          </a:xfrm>
          <a:prstGeom prst="rect">
            <a:avLst/>
          </a:prstGeom>
        </p:spPr>
        <p:txBody>
          <a:bodyPr>
            <a:spAutoFit/>
          </a:bodyPr>
          <a:lstStyle>
            <a:lvl1pPr marL="171450" indent="-171450">
              <a:lnSpc>
                <a:spcPct val="100000"/>
              </a:lnSpc>
              <a:buFont typeface="System Font Regular"/>
              <a:buChar char="–"/>
              <a:defRPr lang="en-US" sz="1200" i="0" smtClean="0">
                <a:solidFill>
                  <a:schemeClr val="accent1"/>
                </a:solidFill>
                <a:effectLst/>
              </a:defRPr>
            </a:lvl1pPr>
          </a:lstStyle>
          <a:p>
            <a:r>
              <a:rPr lang="en-US" i="1" dirty="0">
                <a:effectLst/>
                <a:latin typeface="Arial" panose="020B0604020202020204" pitchFamily="34" charset="0"/>
              </a:rPr>
              <a:t>Quote source</a:t>
            </a:r>
            <a:endParaRPr lang="en-US" dirty="0">
              <a:effectLst/>
              <a:latin typeface="Arial" panose="020B0604020202020204" pitchFamily="34" charset="0"/>
            </a:endParaRPr>
          </a:p>
        </p:txBody>
      </p:sp>
      <p:sp>
        <p:nvSpPr>
          <p:cNvPr id="3" name="Date Placeholder 2">
            <a:extLst>
              <a:ext uri="{FF2B5EF4-FFF2-40B4-BE49-F238E27FC236}">
                <a16:creationId xmlns:a16="http://schemas.microsoft.com/office/drawing/2014/main" id="{6365A640-B665-1042-BAD6-F280D24E8D50}"/>
              </a:ext>
            </a:extLst>
          </p:cNvPr>
          <p:cNvSpPr>
            <a:spLocks noGrp="1"/>
          </p:cNvSpPr>
          <p:nvPr>
            <p:ph type="dt" sz="half" idx="21"/>
          </p:nvPr>
        </p:nvSpPr>
        <p:spPr/>
        <p:txBody>
          <a:bodyPr/>
          <a:lstStyle/>
          <a:p>
            <a:r>
              <a:rPr lang="en-US"/>
              <a:t>Snowflake Migration
2020-06-22</a:t>
            </a:r>
            <a:endParaRPr lang="en-US" dirty="0"/>
          </a:p>
        </p:txBody>
      </p:sp>
      <p:pic>
        <p:nvPicPr>
          <p:cNvPr id="17" name="Picture 16">
            <a:extLst>
              <a:ext uri="{FF2B5EF4-FFF2-40B4-BE49-F238E27FC236}">
                <a16:creationId xmlns:a16="http://schemas.microsoft.com/office/drawing/2014/main" id="{E53BD452-7B47-BC49-B0D7-4BD2AE30C1DC}"/>
              </a:ext>
            </a:extLst>
          </p:cNvPr>
          <p:cNvPicPr>
            <a:picLocks noChangeAspect="1"/>
          </p:cNvPicPr>
          <p:nvPr userDrawn="1"/>
        </p:nvPicPr>
        <p:blipFill>
          <a:blip r:embed="rId2">
            <a:alphaModFix/>
          </a:blip>
          <a:stretch>
            <a:fillRect/>
          </a:stretch>
        </p:blipFill>
        <p:spPr>
          <a:xfrm>
            <a:off x="641236" y="2034663"/>
            <a:ext cx="545661" cy="358988"/>
          </a:xfrm>
          <a:prstGeom prst="rect">
            <a:avLst/>
          </a:prstGeom>
        </p:spPr>
      </p:pic>
      <p:pic>
        <p:nvPicPr>
          <p:cNvPr id="20" name="Picture 19">
            <a:extLst>
              <a:ext uri="{FF2B5EF4-FFF2-40B4-BE49-F238E27FC236}">
                <a16:creationId xmlns:a16="http://schemas.microsoft.com/office/drawing/2014/main" id="{3ED4D585-4A74-5D46-87B6-692AEEB06E9A}"/>
              </a:ext>
            </a:extLst>
          </p:cNvPr>
          <p:cNvPicPr>
            <a:picLocks noChangeAspect="1"/>
          </p:cNvPicPr>
          <p:nvPr userDrawn="1"/>
        </p:nvPicPr>
        <p:blipFill>
          <a:blip r:embed="rId2"/>
          <a:stretch>
            <a:fillRect/>
          </a:stretch>
        </p:blipFill>
        <p:spPr>
          <a:xfrm>
            <a:off x="4329264" y="2034663"/>
            <a:ext cx="545661" cy="358988"/>
          </a:xfrm>
          <a:prstGeom prst="rect">
            <a:avLst/>
          </a:prstGeom>
        </p:spPr>
      </p:pic>
      <p:pic>
        <p:nvPicPr>
          <p:cNvPr id="24" name="Picture 23">
            <a:extLst>
              <a:ext uri="{FF2B5EF4-FFF2-40B4-BE49-F238E27FC236}">
                <a16:creationId xmlns:a16="http://schemas.microsoft.com/office/drawing/2014/main" id="{D565C658-099C-6243-8395-D60B212200F4}"/>
              </a:ext>
            </a:extLst>
          </p:cNvPr>
          <p:cNvPicPr>
            <a:picLocks noChangeAspect="1"/>
          </p:cNvPicPr>
          <p:nvPr userDrawn="1"/>
        </p:nvPicPr>
        <p:blipFill>
          <a:blip r:embed="rId2"/>
          <a:stretch>
            <a:fillRect/>
          </a:stretch>
        </p:blipFill>
        <p:spPr>
          <a:xfrm>
            <a:off x="7979296" y="2034663"/>
            <a:ext cx="545661" cy="358988"/>
          </a:xfrm>
          <a:prstGeom prst="rect">
            <a:avLst/>
          </a:prstGeom>
        </p:spPr>
      </p:pic>
      <p:pic>
        <p:nvPicPr>
          <p:cNvPr id="25" name="Picture 24">
            <a:extLst>
              <a:ext uri="{FF2B5EF4-FFF2-40B4-BE49-F238E27FC236}">
                <a16:creationId xmlns:a16="http://schemas.microsoft.com/office/drawing/2014/main" id="{A6FF8716-882D-3242-999D-25F34BA87149}"/>
              </a:ext>
            </a:extLst>
          </p:cNvPr>
          <p:cNvPicPr>
            <a:picLocks noChangeAspect="1"/>
          </p:cNvPicPr>
          <p:nvPr userDrawn="1"/>
        </p:nvPicPr>
        <p:blipFill>
          <a:blip r:embed="rId2">
            <a:alphaModFix/>
          </a:blip>
          <a:stretch>
            <a:fillRect/>
          </a:stretch>
        </p:blipFill>
        <p:spPr>
          <a:xfrm>
            <a:off x="639643" y="2034658"/>
            <a:ext cx="545661" cy="358988"/>
          </a:xfrm>
          <a:prstGeom prst="rect">
            <a:avLst/>
          </a:prstGeom>
        </p:spPr>
      </p:pic>
      <p:pic>
        <p:nvPicPr>
          <p:cNvPr id="26" name="Picture 25">
            <a:extLst>
              <a:ext uri="{FF2B5EF4-FFF2-40B4-BE49-F238E27FC236}">
                <a16:creationId xmlns:a16="http://schemas.microsoft.com/office/drawing/2014/main" id="{A0933FE4-5E20-1C46-BD54-F0C29880B96E}"/>
              </a:ext>
            </a:extLst>
          </p:cNvPr>
          <p:cNvPicPr>
            <a:picLocks noChangeAspect="1"/>
          </p:cNvPicPr>
          <p:nvPr userDrawn="1"/>
        </p:nvPicPr>
        <p:blipFill>
          <a:blip r:embed="rId2"/>
          <a:stretch>
            <a:fillRect/>
          </a:stretch>
        </p:blipFill>
        <p:spPr>
          <a:xfrm>
            <a:off x="4327671" y="2034658"/>
            <a:ext cx="545661" cy="358988"/>
          </a:xfrm>
          <a:prstGeom prst="rect">
            <a:avLst/>
          </a:prstGeom>
        </p:spPr>
      </p:pic>
      <p:pic>
        <p:nvPicPr>
          <p:cNvPr id="30" name="Picture 29">
            <a:extLst>
              <a:ext uri="{FF2B5EF4-FFF2-40B4-BE49-F238E27FC236}">
                <a16:creationId xmlns:a16="http://schemas.microsoft.com/office/drawing/2014/main" id="{21DF1115-3C2A-834A-AD85-945A4468DC8E}"/>
              </a:ext>
            </a:extLst>
          </p:cNvPr>
          <p:cNvPicPr>
            <a:picLocks noChangeAspect="1"/>
          </p:cNvPicPr>
          <p:nvPr userDrawn="1"/>
        </p:nvPicPr>
        <p:blipFill>
          <a:blip r:embed="rId2"/>
          <a:stretch>
            <a:fillRect/>
          </a:stretch>
        </p:blipFill>
        <p:spPr>
          <a:xfrm>
            <a:off x="7977703" y="2034658"/>
            <a:ext cx="545661" cy="358988"/>
          </a:xfrm>
          <a:prstGeom prst="rect">
            <a:avLst/>
          </a:prstGeom>
        </p:spPr>
      </p:pic>
      <p:pic>
        <p:nvPicPr>
          <p:cNvPr id="31" name="Picture 30">
            <a:extLst>
              <a:ext uri="{FF2B5EF4-FFF2-40B4-BE49-F238E27FC236}">
                <a16:creationId xmlns:a16="http://schemas.microsoft.com/office/drawing/2014/main" id="{F20729BD-6E3C-8E41-A805-9D20E9AE1822}"/>
              </a:ext>
            </a:extLst>
          </p:cNvPr>
          <p:cNvPicPr>
            <a:picLocks noChangeAspect="1"/>
          </p:cNvPicPr>
          <p:nvPr userDrawn="1"/>
        </p:nvPicPr>
        <p:blipFill>
          <a:blip r:embed="rId2">
            <a:alphaModFix/>
          </a:blip>
          <a:stretch>
            <a:fillRect/>
          </a:stretch>
        </p:blipFill>
        <p:spPr>
          <a:xfrm>
            <a:off x="639643" y="2030848"/>
            <a:ext cx="545661" cy="358988"/>
          </a:xfrm>
          <a:prstGeom prst="rect">
            <a:avLst/>
          </a:prstGeom>
        </p:spPr>
      </p:pic>
      <p:pic>
        <p:nvPicPr>
          <p:cNvPr id="32" name="Picture 31">
            <a:extLst>
              <a:ext uri="{FF2B5EF4-FFF2-40B4-BE49-F238E27FC236}">
                <a16:creationId xmlns:a16="http://schemas.microsoft.com/office/drawing/2014/main" id="{6A596FB7-F9B5-E540-B509-AECC286814E7}"/>
              </a:ext>
            </a:extLst>
          </p:cNvPr>
          <p:cNvPicPr>
            <a:picLocks noChangeAspect="1"/>
          </p:cNvPicPr>
          <p:nvPr userDrawn="1"/>
        </p:nvPicPr>
        <p:blipFill>
          <a:blip r:embed="rId2"/>
          <a:stretch>
            <a:fillRect/>
          </a:stretch>
        </p:blipFill>
        <p:spPr>
          <a:xfrm>
            <a:off x="4327671" y="2030848"/>
            <a:ext cx="545661" cy="358988"/>
          </a:xfrm>
          <a:prstGeom prst="rect">
            <a:avLst/>
          </a:prstGeom>
        </p:spPr>
      </p:pic>
      <p:pic>
        <p:nvPicPr>
          <p:cNvPr id="33" name="Picture 32">
            <a:extLst>
              <a:ext uri="{FF2B5EF4-FFF2-40B4-BE49-F238E27FC236}">
                <a16:creationId xmlns:a16="http://schemas.microsoft.com/office/drawing/2014/main" id="{7213997A-FFB0-624B-8AA0-AF88569FAA41}"/>
              </a:ext>
            </a:extLst>
          </p:cNvPr>
          <p:cNvPicPr>
            <a:picLocks noChangeAspect="1"/>
          </p:cNvPicPr>
          <p:nvPr userDrawn="1"/>
        </p:nvPicPr>
        <p:blipFill>
          <a:blip r:embed="rId2"/>
          <a:stretch>
            <a:fillRect/>
          </a:stretch>
        </p:blipFill>
        <p:spPr>
          <a:xfrm>
            <a:off x="7977703" y="2030848"/>
            <a:ext cx="545661" cy="358988"/>
          </a:xfrm>
          <a:prstGeom prst="rect">
            <a:avLst/>
          </a:prstGeom>
        </p:spPr>
      </p:pic>
      <p:sp>
        <p:nvSpPr>
          <p:cNvPr id="4" name="Footer Placeholder 3">
            <a:extLst>
              <a:ext uri="{FF2B5EF4-FFF2-40B4-BE49-F238E27FC236}">
                <a16:creationId xmlns:a16="http://schemas.microsoft.com/office/drawing/2014/main" id="{33CB8F72-8C90-244D-AC80-B711EBB81969}"/>
              </a:ext>
            </a:extLst>
          </p:cNvPr>
          <p:cNvSpPr>
            <a:spLocks noGrp="1"/>
          </p:cNvSpPr>
          <p:nvPr>
            <p:ph type="ftr" sz="quarter" idx="22"/>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37865851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641"/>
            <a:ext cx="10516342" cy="478559"/>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4" name="Table Placeholder 3">
            <a:extLst>
              <a:ext uri="{FF2B5EF4-FFF2-40B4-BE49-F238E27FC236}">
                <a16:creationId xmlns:a16="http://schemas.microsoft.com/office/drawing/2014/main" id="{F23E47F7-6C7A-2545-9A27-16E014FF3A8D}"/>
              </a:ext>
            </a:extLst>
          </p:cNvPr>
          <p:cNvSpPr>
            <a:spLocks noGrp="1"/>
          </p:cNvSpPr>
          <p:nvPr>
            <p:ph type="tbl" sz="quarter" idx="12"/>
          </p:nvPr>
        </p:nvSpPr>
        <p:spPr>
          <a:xfrm>
            <a:off x="585093" y="2057400"/>
            <a:ext cx="10058400" cy="4152900"/>
          </a:xfrm>
        </p:spPr>
        <p:txBody>
          <a:bodyPr/>
          <a:lstStyle/>
          <a:p>
            <a:r>
              <a:rPr lang="en-US"/>
              <a:t>Click icon to add table</a:t>
            </a:r>
          </a:p>
        </p:txBody>
      </p:sp>
      <p:sp>
        <p:nvSpPr>
          <p:cNvPr id="3" name="Footer Placeholder 2">
            <a:extLst>
              <a:ext uri="{FF2B5EF4-FFF2-40B4-BE49-F238E27FC236}">
                <a16:creationId xmlns:a16="http://schemas.microsoft.com/office/drawing/2014/main" id="{44F9EFAF-6688-DB41-90FF-2CEE6B313358}"/>
              </a:ext>
            </a:extLst>
          </p:cNvPr>
          <p:cNvSpPr>
            <a:spLocks noGrp="1"/>
          </p:cNvSpPr>
          <p:nvPr>
            <p:ph type="ftr" sz="quarter" idx="14"/>
          </p:nvPr>
        </p:nvSpPr>
        <p:spPr/>
        <p:txBody>
          <a:bodyPr/>
          <a:lstStyle/>
          <a:p>
            <a:r>
              <a:rPr lang="en-US"/>
              <a:t>TERADATA – CUSTOMER CONFIDENTIAL
Use pursuant to Customer and Company instructions</a:t>
            </a:r>
          </a:p>
        </p:txBody>
      </p:sp>
      <p:sp>
        <p:nvSpPr>
          <p:cNvPr id="8" name="Date Placeholder 2">
            <a:extLst>
              <a:ext uri="{FF2B5EF4-FFF2-40B4-BE49-F238E27FC236}">
                <a16:creationId xmlns:a16="http://schemas.microsoft.com/office/drawing/2014/main" id="{006348DA-A436-4F43-8607-0E3FA2BCC9BD}"/>
              </a:ext>
            </a:extLst>
          </p:cNvPr>
          <p:cNvSpPr>
            <a:spLocks noGrp="1"/>
          </p:cNvSpPr>
          <p:nvPr>
            <p:ph type="dt" sz="half" idx="21"/>
          </p:nvPr>
        </p:nvSpPr>
        <p:spPr>
          <a:xfrm>
            <a:off x="836735" y="6464699"/>
            <a:ext cx="4793754" cy="123111"/>
          </a:xfrm>
        </p:spPr>
        <p:txBody>
          <a:bodyPr/>
          <a:lstStyle/>
          <a:p>
            <a:r>
              <a:rPr lang="en-US"/>
              <a:t>Snowflake Migration
2020-06-22</a:t>
            </a:r>
            <a:endParaRPr lang="en-US" dirty="0"/>
          </a:p>
        </p:txBody>
      </p:sp>
    </p:spTree>
    <p:extLst>
      <p:ext uri="{BB962C8B-B14F-4D97-AF65-F5344CB8AC3E}">
        <p14:creationId xmlns:p14="http://schemas.microsoft.com/office/powerpoint/2010/main" val="33088519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ubstitution analysi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rgbClr val="F3753F"/>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177"/>
            <a:ext cx="10516342" cy="479023"/>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grpSp>
        <p:nvGrpSpPr>
          <p:cNvPr id="14" name="Gruppieren 17">
            <a:extLst>
              <a:ext uri="{FF2B5EF4-FFF2-40B4-BE49-F238E27FC236}">
                <a16:creationId xmlns:a16="http://schemas.microsoft.com/office/drawing/2014/main" id="{012AEAF1-0241-8449-9730-F552B9325C3C}"/>
              </a:ext>
            </a:extLst>
          </p:cNvPr>
          <p:cNvGrpSpPr/>
          <p:nvPr/>
        </p:nvGrpSpPr>
        <p:grpSpPr>
          <a:xfrm>
            <a:off x="586740" y="2221056"/>
            <a:ext cx="10384479" cy="3771352"/>
            <a:chOff x="530475" y="1569454"/>
            <a:chExt cx="11124000" cy="4315046"/>
          </a:xfrm>
        </p:grpSpPr>
        <p:grpSp>
          <p:nvGrpSpPr>
            <p:cNvPr id="16" name="Gruppieren 6">
              <a:extLst>
                <a:ext uri="{FF2B5EF4-FFF2-40B4-BE49-F238E27FC236}">
                  <a16:creationId xmlns:a16="http://schemas.microsoft.com/office/drawing/2014/main" id="{DC04D5D9-05BE-1A4E-9EDA-099E1865E0C5}"/>
                </a:ext>
              </a:extLst>
            </p:cNvPr>
            <p:cNvGrpSpPr>
              <a:grpSpLocks noChangeAspect="1"/>
            </p:cNvGrpSpPr>
            <p:nvPr/>
          </p:nvGrpSpPr>
          <p:grpSpPr>
            <a:xfrm>
              <a:off x="530475" y="1905316"/>
              <a:ext cx="11124000" cy="3979184"/>
              <a:chOff x="540000" y="1834981"/>
              <a:chExt cx="11109600" cy="3974032"/>
            </a:xfrm>
          </p:grpSpPr>
          <p:sp>
            <p:nvSpPr>
              <p:cNvPr id="20" name="Richtungspfeil 7">
                <a:extLst>
                  <a:ext uri="{FF2B5EF4-FFF2-40B4-BE49-F238E27FC236}">
                    <a16:creationId xmlns:a16="http://schemas.microsoft.com/office/drawing/2014/main" id="{406D8AD6-D6E9-FE4B-810B-39BE85BBFB51}"/>
                  </a:ext>
                </a:extLst>
              </p:cNvPr>
              <p:cNvSpPr/>
              <p:nvPr/>
            </p:nvSpPr>
            <p:spPr bwMode="gray">
              <a:xfrm>
                <a:off x="540000" y="1834981"/>
                <a:ext cx="2896421" cy="3974032"/>
              </a:xfrm>
              <a:prstGeom prst="homePlate">
                <a:avLst>
                  <a:gd name="adj" fmla="val 23349"/>
                </a:avLst>
              </a:prstGeom>
              <a:noFill/>
              <a:ln w="9525">
                <a:solidFill>
                  <a:schemeClr val="bg1">
                    <a:lumMod val="75000"/>
                  </a:schemeClr>
                </a:solidFill>
                <a:miter lim="800000"/>
                <a:headEnd/>
                <a:tailEnd/>
              </a:ln>
              <a:effectLst/>
            </p:spPr>
            <p:txBody>
              <a:bodyPr lIns="216000" tIns="0" rIns="5400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sp>
            <p:nvSpPr>
              <p:cNvPr id="21" name="Eingekerbter Richtungspfeil 8">
                <a:extLst>
                  <a:ext uri="{FF2B5EF4-FFF2-40B4-BE49-F238E27FC236}">
                    <a16:creationId xmlns:a16="http://schemas.microsoft.com/office/drawing/2014/main" id="{7F43B906-2902-1043-B8B7-E1353175A215}"/>
                  </a:ext>
                </a:extLst>
              </p:cNvPr>
              <p:cNvSpPr/>
              <p:nvPr/>
            </p:nvSpPr>
            <p:spPr bwMode="gray">
              <a:xfrm>
                <a:off x="5809486"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sp>
            <p:nvSpPr>
              <p:cNvPr id="22" name="Eingekerbter Richtungspfeil 9">
                <a:extLst>
                  <a:ext uri="{FF2B5EF4-FFF2-40B4-BE49-F238E27FC236}">
                    <a16:creationId xmlns:a16="http://schemas.microsoft.com/office/drawing/2014/main" id="{1BA02CDF-F369-7C49-B194-B3310C24F6CA}"/>
                  </a:ext>
                </a:extLst>
              </p:cNvPr>
              <p:cNvSpPr/>
              <p:nvPr/>
            </p:nvSpPr>
            <p:spPr bwMode="gray">
              <a:xfrm>
                <a:off x="8555717"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grpSp>
            <p:nvGrpSpPr>
              <p:cNvPr id="23" name="Gruppieren 10">
                <a:extLst>
                  <a:ext uri="{FF2B5EF4-FFF2-40B4-BE49-F238E27FC236}">
                    <a16:creationId xmlns:a16="http://schemas.microsoft.com/office/drawing/2014/main" id="{640A451B-1BBB-8448-9DC8-D0F8F9442711}"/>
                  </a:ext>
                </a:extLst>
              </p:cNvPr>
              <p:cNvGrpSpPr/>
              <p:nvPr/>
            </p:nvGrpSpPr>
            <p:grpSpPr>
              <a:xfrm>
                <a:off x="3075408" y="1834981"/>
                <a:ext cx="3089642" cy="3974031"/>
                <a:chOff x="3075408" y="1834982"/>
                <a:chExt cx="3089642" cy="3974031"/>
              </a:xfrm>
              <a:noFill/>
            </p:grpSpPr>
            <p:sp>
              <p:nvSpPr>
                <p:cNvPr id="24" name="Parallelogramm 11">
                  <a:extLst>
                    <a:ext uri="{FF2B5EF4-FFF2-40B4-BE49-F238E27FC236}">
                      <a16:creationId xmlns:a16="http://schemas.microsoft.com/office/drawing/2014/main" id="{7D3F4ADB-C974-BC48-AABE-92F88E874A93}"/>
                    </a:ext>
                  </a:extLst>
                </p:cNvPr>
                <p:cNvSpPr/>
                <p:nvPr/>
              </p:nvSpPr>
              <p:spPr bwMode="gray">
                <a:xfrm flipH="1">
                  <a:off x="3075408" y="1834982"/>
                  <a:ext cx="2824282" cy="1175071"/>
                </a:xfrm>
                <a:custGeom>
                  <a:avLst/>
                  <a:gdLst>
                    <a:gd name="connsiteX0" fmla="*/ 0 w 2762381"/>
                    <a:gd name="connsiteY0" fmla="*/ 1237579 h 1237579"/>
                    <a:gd name="connsiteX1" fmla="*/ 436135 w 2762381"/>
                    <a:gd name="connsiteY1" fmla="*/ 0 h 1237579"/>
                    <a:gd name="connsiteX2" fmla="*/ 2762381 w 2762381"/>
                    <a:gd name="connsiteY2" fmla="*/ 0 h 1237579"/>
                    <a:gd name="connsiteX3" fmla="*/ 2326246 w 2762381"/>
                    <a:gd name="connsiteY3" fmla="*/ 1237579 h 1237579"/>
                    <a:gd name="connsiteX4" fmla="*/ 0 w 2762381"/>
                    <a:gd name="connsiteY4" fmla="*/ 1237579 h 1237579"/>
                    <a:gd name="connsiteX0" fmla="*/ 0 w 2762381"/>
                    <a:gd name="connsiteY0" fmla="*/ 1237579 h 1237579"/>
                    <a:gd name="connsiteX1" fmla="*/ 436135 w 2762381"/>
                    <a:gd name="connsiteY1" fmla="*/ 0 h 1237579"/>
                    <a:gd name="connsiteX2" fmla="*/ 2762381 w 2762381"/>
                    <a:gd name="connsiteY2" fmla="*/ 0 h 1237579"/>
                    <a:gd name="connsiteX3" fmla="*/ 2372741 w 2762381"/>
                    <a:gd name="connsiteY3" fmla="*/ 1237579 h 1237579"/>
                    <a:gd name="connsiteX4" fmla="*/ 0 w 2762381"/>
                    <a:gd name="connsiteY4" fmla="*/ 1237579 h 1237579"/>
                    <a:gd name="connsiteX0" fmla="*/ 0 w 2824374"/>
                    <a:gd name="connsiteY0" fmla="*/ 1237579 h 1237579"/>
                    <a:gd name="connsiteX1" fmla="*/ 498128 w 2824374"/>
                    <a:gd name="connsiteY1" fmla="*/ 0 h 1237579"/>
                    <a:gd name="connsiteX2" fmla="*/ 2824374 w 2824374"/>
                    <a:gd name="connsiteY2" fmla="*/ 0 h 1237579"/>
                    <a:gd name="connsiteX3" fmla="*/ 2434734 w 2824374"/>
                    <a:gd name="connsiteY3" fmla="*/ 1237579 h 1237579"/>
                    <a:gd name="connsiteX4" fmla="*/ 0 w 2824374"/>
                    <a:gd name="connsiteY4" fmla="*/ 1237579 h 1237579"/>
                    <a:gd name="connsiteX0" fmla="*/ 0 w 2824374"/>
                    <a:gd name="connsiteY0" fmla="*/ 1237579 h 1237579"/>
                    <a:gd name="connsiteX1" fmla="*/ 384474 w 2824374"/>
                    <a:gd name="connsiteY1" fmla="*/ 5166 h 1237579"/>
                    <a:gd name="connsiteX2" fmla="*/ 2824374 w 2824374"/>
                    <a:gd name="connsiteY2" fmla="*/ 0 h 1237579"/>
                    <a:gd name="connsiteX3" fmla="*/ 2434734 w 2824374"/>
                    <a:gd name="connsiteY3" fmla="*/ 1237579 h 1237579"/>
                    <a:gd name="connsiteX4" fmla="*/ 0 w 2824374"/>
                    <a:gd name="connsiteY4" fmla="*/ 1237579 h 1237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4374" h="1237579">
                      <a:moveTo>
                        <a:pt x="0" y="1237579"/>
                      </a:moveTo>
                      <a:lnTo>
                        <a:pt x="384474" y="5166"/>
                      </a:lnTo>
                      <a:lnTo>
                        <a:pt x="2824374" y="0"/>
                      </a:lnTo>
                      <a:lnTo>
                        <a:pt x="2434734" y="1237579"/>
                      </a:lnTo>
                      <a:lnTo>
                        <a:pt x="0" y="1237579"/>
                      </a:lnTo>
                      <a:close/>
                    </a:path>
                  </a:pathLst>
                </a:custGeom>
                <a:grpFill/>
                <a:ln w="9525">
                  <a:solidFill>
                    <a:schemeClr val="bg1">
                      <a:lumMod val="75000"/>
                    </a:schemeClr>
                  </a:solidFill>
                  <a:miter lim="800000"/>
                  <a:headEnd/>
                  <a:tailEnd/>
                </a:ln>
                <a:effectLst/>
              </p:spPr>
              <p:txBody>
                <a:bodyPr lIns="432000" tIns="0" rIns="0" bIns="0" anchor="ctr" anchorCtr="0">
                  <a:noAutofit/>
                </a:bodyPr>
                <a:lstStyle/>
                <a:p>
                  <a:pPr>
                    <a:spcBef>
                      <a:spcPct val="50000"/>
                    </a:spcBef>
                    <a:spcAft>
                      <a:spcPts val="750"/>
                    </a:spcAft>
                  </a:pPr>
                  <a:endParaRPr lang="en-US" sz="900" dirty="0">
                    <a:solidFill>
                      <a:srgbClr val="3C3C3B"/>
                    </a:solidFill>
                  </a:endParaRPr>
                </a:p>
              </p:txBody>
            </p:sp>
            <p:sp>
              <p:nvSpPr>
                <p:cNvPr id="25" name="Parallelogramm 12">
                  <a:extLst>
                    <a:ext uri="{FF2B5EF4-FFF2-40B4-BE49-F238E27FC236}">
                      <a16:creationId xmlns:a16="http://schemas.microsoft.com/office/drawing/2014/main" id="{6FA91932-3D37-184C-BBB6-E46001BE626C}"/>
                    </a:ext>
                  </a:extLst>
                </p:cNvPr>
                <p:cNvSpPr/>
                <p:nvPr/>
              </p:nvSpPr>
              <p:spPr bwMode="gray">
                <a:xfrm>
                  <a:off x="3080574" y="4511538"/>
                  <a:ext cx="2865608" cy="1297475"/>
                </a:xfrm>
                <a:custGeom>
                  <a:avLst/>
                  <a:gdLst>
                    <a:gd name="connsiteX0" fmla="*/ 0 w 2762381"/>
                    <a:gd name="connsiteY0" fmla="*/ 1366493 h 1366493"/>
                    <a:gd name="connsiteX1" fmla="*/ 48156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762381"/>
                    <a:gd name="connsiteY0" fmla="*/ 1366493 h 1366493"/>
                    <a:gd name="connsiteX1" fmla="*/ 29558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891533"/>
                    <a:gd name="connsiteY0" fmla="*/ 1361327 h 1366493"/>
                    <a:gd name="connsiteX1" fmla="*/ 424738 w 2891533"/>
                    <a:gd name="connsiteY1" fmla="*/ 0 h 1366493"/>
                    <a:gd name="connsiteX2" fmla="*/ 2891533 w 2891533"/>
                    <a:gd name="connsiteY2" fmla="*/ 0 h 1366493"/>
                    <a:gd name="connsiteX3" fmla="*/ 2409967 w 2891533"/>
                    <a:gd name="connsiteY3" fmla="*/ 1366493 h 1366493"/>
                    <a:gd name="connsiteX4" fmla="*/ 0 w 2891533"/>
                    <a:gd name="connsiteY4" fmla="*/ 1361327 h 1366493"/>
                    <a:gd name="connsiteX0" fmla="*/ 0 w 2891533"/>
                    <a:gd name="connsiteY0" fmla="*/ 1361327 h 1366493"/>
                    <a:gd name="connsiteX1" fmla="*/ 424738 w 2891533"/>
                    <a:gd name="connsiteY1" fmla="*/ 0 h 1366493"/>
                    <a:gd name="connsiteX2" fmla="*/ 2891533 w 2891533"/>
                    <a:gd name="connsiteY2" fmla="*/ 0 h 1366493"/>
                    <a:gd name="connsiteX3" fmla="*/ 2435797 w 2891533"/>
                    <a:gd name="connsiteY3" fmla="*/ 1366493 h 1366493"/>
                    <a:gd name="connsiteX4" fmla="*/ 0 w 2891533"/>
                    <a:gd name="connsiteY4" fmla="*/ 1361327 h 1366493"/>
                    <a:gd name="connsiteX0" fmla="*/ 0 w 2865702"/>
                    <a:gd name="connsiteY0" fmla="*/ 1361327 h 1366493"/>
                    <a:gd name="connsiteX1" fmla="*/ 424738 w 2865702"/>
                    <a:gd name="connsiteY1" fmla="*/ 0 h 1366493"/>
                    <a:gd name="connsiteX2" fmla="*/ 2865702 w 2865702"/>
                    <a:gd name="connsiteY2" fmla="*/ 0 h 1366493"/>
                    <a:gd name="connsiteX3" fmla="*/ 2435797 w 2865702"/>
                    <a:gd name="connsiteY3" fmla="*/ 1366493 h 1366493"/>
                    <a:gd name="connsiteX4" fmla="*/ 0 w 2865702"/>
                    <a:gd name="connsiteY4" fmla="*/ 1361327 h 1366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5702" h="1366493">
                      <a:moveTo>
                        <a:pt x="0" y="1361327"/>
                      </a:moveTo>
                      <a:lnTo>
                        <a:pt x="424738" y="0"/>
                      </a:lnTo>
                      <a:lnTo>
                        <a:pt x="2865702" y="0"/>
                      </a:lnTo>
                      <a:lnTo>
                        <a:pt x="2435797" y="1366493"/>
                      </a:lnTo>
                      <a:lnTo>
                        <a:pt x="0" y="1361327"/>
                      </a:lnTo>
                      <a:close/>
                    </a:path>
                  </a:pathLst>
                </a:custGeom>
                <a:grpFill/>
                <a:ln w="9525">
                  <a:solidFill>
                    <a:schemeClr val="bg1">
                      <a:lumMod val="75000"/>
                    </a:schemeClr>
                  </a:solidFill>
                  <a:miter lim="800000"/>
                  <a:headEnd/>
                  <a:tailEnd/>
                </a:ln>
                <a:effectLst/>
              </p:spPr>
              <p:txBody>
                <a:bodyPr lIns="432000" tIns="0" rIns="54000" bIns="0" anchor="ctr" anchorCtr="0">
                  <a:noAutofit/>
                </a:bodyPr>
                <a:lstStyle/>
                <a:p>
                  <a:pPr>
                    <a:spcBef>
                      <a:spcPct val="50000"/>
                    </a:spcBef>
                    <a:spcAft>
                      <a:spcPts val="750"/>
                    </a:spcAft>
                  </a:pPr>
                  <a:endParaRPr lang="en-US" sz="900" dirty="0">
                    <a:solidFill>
                      <a:srgbClr val="3C3C3B"/>
                    </a:solidFill>
                  </a:endParaRPr>
                </a:p>
              </p:txBody>
            </p:sp>
            <p:sp>
              <p:nvSpPr>
                <p:cNvPr id="26" name="Eingekerbter Richtungspfeil 13">
                  <a:extLst>
                    <a:ext uri="{FF2B5EF4-FFF2-40B4-BE49-F238E27FC236}">
                      <a16:creationId xmlns:a16="http://schemas.microsoft.com/office/drawing/2014/main" id="{71FC4E15-601C-3040-9A50-A16931F9B067}"/>
                    </a:ext>
                  </a:extLst>
                </p:cNvPr>
                <p:cNvSpPr/>
                <p:nvPr/>
              </p:nvSpPr>
              <p:spPr bwMode="gray">
                <a:xfrm>
                  <a:off x="3527720" y="3194800"/>
                  <a:ext cx="2637330" cy="1177396"/>
                </a:xfrm>
                <a:custGeom>
                  <a:avLst/>
                  <a:gdLst>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214027 w 2570257"/>
                    <a:gd name="connsiteY5" fmla="*/ 618790 h 1237579"/>
                    <a:gd name="connsiteX6" fmla="*/ 0 w 2570257"/>
                    <a:gd name="connsiteY6" fmla="*/ 0 h 1237579"/>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188196 w 2570257"/>
                    <a:gd name="connsiteY5" fmla="*/ 660119 h 1237579"/>
                    <a:gd name="connsiteX6" fmla="*/ 0 w 2570257"/>
                    <a:gd name="connsiteY6" fmla="*/ 0 h 1237579"/>
                    <a:gd name="connsiteX0" fmla="*/ 0 w 2580589"/>
                    <a:gd name="connsiteY0" fmla="*/ 5166 h 1237579"/>
                    <a:gd name="connsiteX1" fmla="*/ 2366562 w 2580589"/>
                    <a:gd name="connsiteY1" fmla="*/ 0 h 1237579"/>
                    <a:gd name="connsiteX2" fmla="*/ 2580589 w 2580589"/>
                    <a:gd name="connsiteY2" fmla="*/ 618790 h 1237579"/>
                    <a:gd name="connsiteX3" fmla="*/ 2366562 w 2580589"/>
                    <a:gd name="connsiteY3" fmla="*/ 1237579 h 1237579"/>
                    <a:gd name="connsiteX4" fmla="*/ 10332 w 2580589"/>
                    <a:gd name="connsiteY4" fmla="*/ 1237579 h 1237579"/>
                    <a:gd name="connsiteX5" fmla="*/ 198528 w 2580589"/>
                    <a:gd name="connsiteY5" fmla="*/ 660119 h 1237579"/>
                    <a:gd name="connsiteX6" fmla="*/ 0 w 2580589"/>
                    <a:gd name="connsiteY6" fmla="*/ 5166 h 1237579"/>
                    <a:gd name="connsiteX0" fmla="*/ 0 w 2580589"/>
                    <a:gd name="connsiteY0" fmla="*/ 5166 h 1237579"/>
                    <a:gd name="connsiteX1" fmla="*/ 2366562 w 2580589"/>
                    <a:gd name="connsiteY1" fmla="*/ 0 h 1237579"/>
                    <a:gd name="connsiteX2" fmla="*/ 2434517 w 2580589"/>
                    <a:gd name="connsiteY2" fmla="*/ 12066 h 1237579"/>
                    <a:gd name="connsiteX3" fmla="*/ 2580589 w 2580589"/>
                    <a:gd name="connsiteY3" fmla="*/ 618790 h 1237579"/>
                    <a:gd name="connsiteX4" fmla="*/ 2366562 w 2580589"/>
                    <a:gd name="connsiteY4" fmla="*/ 1237579 h 1237579"/>
                    <a:gd name="connsiteX5" fmla="*/ 10332 w 2580589"/>
                    <a:gd name="connsiteY5" fmla="*/ 1237579 h 1237579"/>
                    <a:gd name="connsiteX6" fmla="*/ 198528 w 2580589"/>
                    <a:gd name="connsiteY6" fmla="*/ 660119 h 1237579"/>
                    <a:gd name="connsiteX7" fmla="*/ 0 w 2580589"/>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366562 w 2637416"/>
                    <a:gd name="connsiteY4" fmla="*/ 1237579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464718 w 2637416"/>
                    <a:gd name="connsiteY4" fmla="*/ 1232413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0 h 1232413"/>
                    <a:gd name="connsiteX1" fmla="*/ 2434517 w 2637416"/>
                    <a:gd name="connsiteY1" fmla="*/ 6900 h 1232413"/>
                    <a:gd name="connsiteX2" fmla="*/ 2637416 w 2637416"/>
                    <a:gd name="connsiteY2" fmla="*/ 644621 h 1232413"/>
                    <a:gd name="connsiteX3" fmla="*/ 2464718 w 2637416"/>
                    <a:gd name="connsiteY3" fmla="*/ 1227247 h 1232413"/>
                    <a:gd name="connsiteX4" fmla="*/ 10332 w 2637416"/>
                    <a:gd name="connsiteY4" fmla="*/ 1232413 h 1232413"/>
                    <a:gd name="connsiteX5" fmla="*/ 198528 w 2637416"/>
                    <a:gd name="connsiteY5" fmla="*/ 654953 h 1232413"/>
                    <a:gd name="connsiteX6" fmla="*/ 0 w 2637416"/>
                    <a:gd name="connsiteY6" fmla="*/ 0 h 1232413"/>
                    <a:gd name="connsiteX0" fmla="*/ 0 w 2637416"/>
                    <a:gd name="connsiteY0" fmla="*/ 14871 h 1247284"/>
                    <a:gd name="connsiteX1" fmla="*/ 2430888 w 2637416"/>
                    <a:gd name="connsiteY1" fmla="*/ 0 h 1247284"/>
                    <a:gd name="connsiteX2" fmla="*/ 2637416 w 2637416"/>
                    <a:gd name="connsiteY2" fmla="*/ 659492 h 1247284"/>
                    <a:gd name="connsiteX3" fmla="*/ 2464718 w 2637416"/>
                    <a:gd name="connsiteY3" fmla="*/ 1242118 h 1247284"/>
                    <a:gd name="connsiteX4" fmla="*/ 10332 w 2637416"/>
                    <a:gd name="connsiteY4" fmla="*/ 1247284 h 1247284"/>
                    <a:gd name="connsiteX5" fmla="*/ 198528 w 2637416"/>
                    <a:gd name="connsiteY5" fmla="*/ 669824 h 1247284"/>
                    <a:gd name="connsiteX6" fmla="*/ 0 w 2637416"/>
                    <a:gd name="connsiteY6" fmla="*/ 14871 h 1247284"/>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10332 w 2637416"/>
                    <a:gd name="connsiteY4" fmla="*/ 1240027 h 1240027"/>
                    <a:gd name="connsiteX5" fmla="*/ 198528 w 2637416"/>
                    <a:gd name="connsiteY5" fmla="*/ 662567 h 1240027"/>
                    <a:gd name="connsiteX6" fmla="*/ 0 w 2637416"/>
                    <a:gd name="connsiteY6" fmla="*/ 7614 h 1240027"/>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21218 w 2637416"/>
                    <a:gd name="connsiteY4" fmla="*/ 1240027 h 1240027"/>
                    <a:gd name="connsiteX5" fmla="*/ 198528 w 2637416"/>
                    <a:gd name="connsiteY5" fmla="*/ 662567 h 1240027"/>
                    <a:gd name="connsiteX6" fmla="*/ 0 w 2637416"/>
                    <a:gd name="connsiteY6" fmla="*/ 7614 h 1240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7416" h="1240027">
                      <a:moveTo>
                        <a:pt x="0" y="7614"/>
                      </a:moveTo>
                      <a:lnTo>
                        <a:pt x="2434517" y="0"/>
                      </a:lnTo>
                      <a:lnTo>
                        <a:pt x="2637416" y="652235"/>
                      </a:lnTo>
                      <a:lnTo>
                        <a:pt x="2464718" y="1234861"/>
                      </a:lnTo>
                      <a:lnTo>
                        <a:pt x="21218" y="1240027"/>
                      </a:lnTo>
                      <a:lnTo>
                        <a:pt x="198528" y="662567"/>
                      </a:lnTo>
                      <a:lnTo>
                        <a:pt x="0" y="7614"/>
                      </a:lnTo>
                      <a:close/>
                    </a:path>
                  </a:pathLst>
                </a:custGeom>
                <a:grpFill/>
                <a:ln w="9525">
                  <a:solidFill>
                    <a:schemeClr val="bg1">
                      <a:lumMod val="75000"/>
                    </a:schemeClr>
                  </a:solidFill>
                  <a:miter lim="800000"/>
                  <a:headEnd/>
                  <a:tailEnd/>
                </a:ln>
                <a:effectLst/>
              </p:spPr>
              <p:txBody>
                <a:bodyPr wrap="none" lIns="378000" tIns="0" rIns="27000" bIns="0" anchor="ctr" anchorCtr="0">
                  <a:noAutofit/>
                </a:bodyPr>
                <a:lstStyle/>
                <a:p>
                  <a:pPr marL="65485">
                    <a:spcAft>
                      <a:spcPts val="750"/>
                    </a:spcAft>
                  </a:pPr>
                  <a:endParaRPr lang="en-US" sz="900" dirty="0">
                    <a:solidFill>
                      <a:srgbClr val="3C3C3B"/>
                    </a:solidFill>
                  </a:endParaRPr>
                </a:p>
              </p:txBody>
            </p:sp>
          </p:grpSp>
        </p:grpSp>
        <p:sp>
          <p:nvSpPr>
            <p:cNvPr id="17" name="Ellipse 14">
              <a:extLst>
                <a:ext uri="{FF2B5EF4-FFF2-40B4-BE49-F238E27FC236}">
                  <a16:creationId xmlns:a16="http://schemas.microsoft.com/office/drawing/2014/main" id="{D8A820F8-CF38-9F4B-AF01-D3588C98E3AE}"/>
                </a:ext>
              </a:extLst>
            </p:cNvPr>
            <p:cNvSpPr>
              <a:spLocks/>
            </p:cNvSpPr>
            <p:nvPr/>
          </p:nvSpPr>
          <p:spPr bwMode="gray">
            <a:xfrm>
              <a:off x="8757224" y="1643054"/>
              <a:ext cx="430988" cy="456312"/>
            </a:xfrm>
            <a:prstGeom prst="ellipse">
              <a:avLst/>
            </a:prstGeom>
            <a:solidFill>
              <a:srgbClr val="F37440"/>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3</a:t>
              </a:r>
            </a:p>
          </p:txBody>
        </p:sp>
        <p:sp>
          <p:nvSpPr>
            <p:cNvPr id="18" name="Ellipse 15">
              <a:extLst>
                <a:ext uri="{FF2B5EF4-FFF2-40B4-BE49-F238E27FC236}">
                  <a16:creationId xmlns:a16="http://schemas.microsoft.com/office/drawing/2014/main" id="{587D7E9F-A386-034B-9C5F-F54840C3F19F}"/>
                </a:ext>
              </a:extLst>
            </p:cNvPr>
            <p:cNvSpPr>
              <a:spLocks/>
            </p:cNvSpPr>
            <p:nvPr/>
          </p:nvSpPr>
          <p:spPr bwMode="gray">
            <a:xfrm>
              <a:off x="763190" y="1569454"/>
              <a:ext cx="430988" cy="460338"/>
            </a:xfrm>
            <a:prstGeom prst="ellipse">
              <a:avLst/>
            </a:prstGeom>
            <a:solidFill>
              <a:srgbClr val="F37440"/>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1</a:t>
              </a:r>
            </a:p>
          </p:txBody>
        </p:sp>
        <p:sp>
          <p:nvSpPr>
            <p:cNvPr id="19" name="Ellipse 16">
              <a:extLst>
                <a:ext uri="{FF2B5EF4-FFF2-40B4-BE49-F238E27FC236}">
                  <a16:creationId xmlns:a16="http://schemas.microsoft.com/office/drawing/2014/main" id="{92A3A92C-2134-4E44-9B41-2E169D06CAC7}"/>
                </a:ext>
              </a:extLst>
            </p:cNvPr>
            <p:cNvSpPr>
              <a:spLocks/>
            </p:cNvSpPr>
            <p:nvPr/>
          </p:nvSpPr>
          <p:spPr bwMode="gray">
            <a:xfrm>
              <a:off x="6036347" y="1643051"/>
              <a:ext cx="430988" cy="460338"/>
            </a:xfrm>
            <a:prstGeom prst="ellipse">
              <a:avLst/>
            </a:prstGeom>
            <a:solidFill>
              <a:srgbClr val="F37440"/>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2</a:t>
              </a:r>
            </a:p>
          </p:txBody>
        </p:sp>
      </p:grpSp>
      <p:sp>
        <p:nvSpPr>
          <p:cNvPr id="6" name="Text Placeholder 5">
            <a:extLst>
              <a:ext uri="{FF2B5EF4-FFF2-40B4-BE49-F238E27FC236}">
                <a16:creationId xmlns:a16="http://schemas.microsoft.com/office/drawing/2014/main" id="{33629E14-CE75-C541-A157-D4F433DDE152}"/>
              </a:ext>
            </a:extLst>
          </p:cNvPr>
          <p:cNvSpPr>
            <a:spLocks noGrp="1"/>
          </p:cNvSpPr>
          <p:nvPr>
            <p:ph type="body" sz="quarter" idx="12" hasCustomPrompt="1"/>
          </p:nvPr>
        </p:nvSpPr>
        <p:spPr>
          <a:xfrm>
            <a:off x="804228" y="2514600"/>
            <a:ext cx="2017712" cy="3477807"/>
          </a:xfrm>
          <a:prstGeom prst="rect">
            <a:avLst/>
          </a:prstGeom>
        </p:spPr>
        <p:txBody>
          <a:bodyPr anchor="ctr">
            <a:noAutofit/>
          </a:bodyPr>
          <a:lstStyle>
            <a:lvl1pPr marL="0" indent="0">
              <a:buNone/>
              <a:defRPr sz="2200"/>
            </a:lvl1pPr>
            <a:lvl2pPr marL="457200" indent="0">
              <a:buNone/>
              <a:defRPr/>
            </a:lvl2pPr>
          </a:lstStyle>
          <a:p>
            <a:pPr lvl="0"/>
            <a:r>
              <a:rPr lang="en-US" dirty="0"/>
              <a:t>Understanding consumer problem</a:t>
            </a:r>
          </a:p>
        </p:txBody>
      </p:sp>
      <p:sp>
        <p:nvSpPr>
          <p:cNvPr id="27" name="Text Placeholder 5">
            <a:extLst>
              <a:ext uri="{FF2B5EF4-FFF2-40B4-BE49-F238E27FC236}">
                <a16:creationId xmlns:a16="http://schemas.microsoft.com/office/drawing/2014/main" id="{2CF46F13-64D2-E543-96E3-A4785D998A0B}"/>
              </a:ext>
            </a:extLst>
          </p:cNvPr>
          <p:cNvSpPr>
            <a:spLocks noGrp="1"/>
          </p:cNvSpPr>
          <p:nvPr>
            <p:ph type="body" sz="quarter" idx="13" hasCustomPrompt="1"/>
          </p:nvPr>
        </p:nvSpPr>
        <p:spPr>
          <a:xfrm>
            <a:off x="3267778" y="2623391"/>
            <a:ext cx="2017712" cy="930045"/>
          </a:xfrm>
          <a:prstGeom prst="rect">
            <a:avLst/>
          </a:prstGeom>
        </p:spPr>
        <p:txBody>
          <a:bodyPr anchor="ctr">
            <a:noAutofit/>
          </a:bodyPr>
          <a:lstStyle>
            <a:lvl1pPr marL="0" indent="0">
              <a:buNone/>
              <a:defRPr sz="1600"/>
            </a:lvl1pPr>
            <a:lvl2pPr marL="457200" indent="0">
              <a:buNone/>
              <a:defRPr/>
            </a:lvl2pPr>
          </a:lstStyle>
          <a:p>
            <a:pPr lvl="0"/>
            <a:r>
              <a:rPr lang="en-US" dirty="0"/>
              <a:t>Insert text here</a:t>
            </a:r>
          </a:p>
        </p:txBody>
      </p:sp>
      <p:sp>
        <p:nvSpPr>
          <p:cNvPr id="28" name="Text Placeholder 5">
            <a:extLst>
              <a:ext uri="{FF2B5EF4-FFF2-40B4-BE49-F238E27FC236}">
                <a16:creationId xmlns:a16="http://schemas.microsoft.com/office/drawing/2014/main" id="{47592B82-CEA3-C149-8362-03AEFC66291E}"/>
              </a:ext>
            </a:extLst>
          </p:cNvPr>
          <p:cNvSpPr>
            <a:spLocks noGrp="1"/>
          </p:cNvSpPr>
          <p:nvPr>
            <p:ph type="body" sz="quarter" idx="14" hasCustomPrompt="1"/>
          </p:nvPr>
        </p:nvSpPr>
        <p:spPr>
          <a:xfrm>
            <a:off x="3751313" y="3675380"/>
            <a:ext cx="2017712" cy="1059620"/>
          </a:xfrm>
          <a:prstGeom prst="rect">
            <a:avLst/>
          </a:prstGeom>
        </p:spPr>
        <p:txBody>
          <a:bodyPr anchor="ctr">
            <a:noAutofit/>
          </a:bodyPr>
          <a:lstStyle>
            <a:lvl1pPr marL="0" indent="0">
              <a:buNone/>
              <a:defRPr sz="1600"/>
            </a:lvl1pPr>
            <a:lvl2pPr marL="457200" indent="0">
              <a:buNone/>
              <a:defRPr/>
            </a:lvl2pPr>
          </a:lstStyle>
          <a:p>
            <a:pPr lvl="0"/>
            <a:r>
              <a:rPr lang="en-US" dirty="0"/>
              <a:t>Insert text here</a:t>
            </a:r>
          </a:p>
        </p:txBody>
      </p:sp>
      <p:sp>
        <p:nvSpPr>
          <p:cNvPr id="29" name="Text Placeholder 5">
            <a:extLst>
              <a:ext uri="{FF2B5EF4-FFF2-40B4-BE49-F238E27FC236}">
                <a16:creationId xmlns:a16="http://schemas.microsoft.com/office/drawing/2014/main" id="{9C73CE8A-074D-644F-83F1-43969E0F071F}"/>
              </a:ext>
            </a:extLst>
          </p:cNvPr>
          <p:cNvSpPr>
            <a:spLocks noGrp="1"/>
          </p:cNvSpPr>
          <p:nvPr>
            <p:ph type="body" sz="quarter" idx="15" hasCustomPrompt="1"/>
          </p:nvPr>
        </p:nvSpPr>
        <p:spPr>
          <a:xfrm>
            <a:off x="3267778" y="4896678"/>
            <a:ext cx="2017712" cy="1066488"/>
          </a:xfrm>
          <a:prstGeom prst="rect">
            <a:avLst/>
          </a:prstGeom>
        </p:spPr>
        <p:txBody>
          <a:bodyPr anchor="ctr">
            <a:noAutofit/>
          </a:bodyPr>
          <a:lstStyle>
            <a:lvl1pPr marL="0" indent="0">
              <a:buNone/>
              <a:defRPr sz="1600"/>
            </a:lvl1pPr>
            <a:lvl2pPr marL="457200" indent="0">
              <a:buNone/>
              <a:defRPr/>
            </a:lvl2pPr>
          </a:lstStyle>
          <a:p>
            <a:pPr lvl="0"/>
            <a:r>
              <a:rPr lang="en-US" dirty="0"/>
              <a:t>Insert text here</a:t>
            </a:r>
          </a:p>
        </p:txBody>
      </p:sp>
      <p:sp>
        <p:nvSpPr>
          <p:cNvPr id="30" name="Text Placeholder 5">
            <a:extLst>
              <a:ext uri="{FF2B5EF4-FFF2-40B4-BE49-F238E27FC236}">
                <a16:creationId xmlns:a16="http://schemas.microsoft.com/office/drawing/2014/main" id="{02E44A2B-2AFC-144D-A231-607573288FE5}"/>
              </a:ext>
            </a:extLst>
          </p:cNvPr>
          <p:cNvSpPr>
            <a:spLocks noGrp="1"/>
          </p:cNvSpPr>
          <p:nvPr>
            <p:ph type="body" sz="quarter" idx="16" hasCustomPrompt="1"/>
          </p:nvPr>
        </p:nvSpPr>
        <p:spPr>
          <a:xfrm>
            <a:off x="6161623" y="2514600"/>
            <a:ext cx="1870570" cy="3477807"/>
          </a:xfrm>
          <a:prstGeom prst="rect">
            <a:avLst/>
          </a:prstGeom>
        </p:spPr>
        <p:txBody>
          <a:bodyPr anchor="ctr">
            <a:noAutofit/>
          </a:bodyPr>
          <a:lstStyle>
            <a:lvl1pPr marL="0" indent="0">
              <a:buNone/>
              <a:defRPr sz="2200"/>
            </a:lvl1pPr>
            <a:lvl2pPr marL="457200" indent="0">
              <a:buNone/>
              <a:defRPr/>
            </a:lvl2pPr>
          </a:lstStyle>
          <a:p>
            <a:pPr lvl="0"/>
            <a:r>
              <a:rPr lang="en-US" dirty="0"/>
              <a:t>Evaluate substitution risk</a:t>
            </a:r>
          </a:p>
        </p:txBody>
      </p:sp>
      <p:sp>
        <p:nvSpPr>
          <p:cNvPr id="31" name="Text Placeholder 5">
            <a:extLst>
              <a:ext uri="{FF2B5EF4-FFF2-40B4-BE49-F238E27FC236}">
                <a16:creationId xmlns:a16="http://schemas.microsoft.com/office/drawing/2014/main" id="{113977E0-42D9-AB4D-8D1D-F32E428F4A9C}"/>
              </a:ext>
            </a:extLst>
          </p:cNvPr>
          <p:cNvSpPr>
            <a:spLocks noGrp="1"/>
          </p:cNvSpPr>
          <p:nvPr>
            <p:ph type="body" sz="quarter" idx="17" hasCustomPrompt="1"/>
          </p:nvPr>
        </p:nvSpPr>
        <p:spPr>
          <a:xfrm>
            <a:off x="8763074" y="2514600"/>
            <a:ext cx="1817923" cy="3477807"/>
          </a:xfrm>
          <a:prstGeom prst="rect">
            <a:avLst/>
          </a:prstGeom>
        </p:spPr>
        <p:txBody>
          <a:bodyPr anchor="ctr">
            <a:noAutofit/>
          </a:bodyPr>
          <a:lstStyle>
            <a:lvl1pPr marL="0" indent="0">
              <a:buNone/>
              <a:defRPr sz="2200"/>
            </a:lvl1pPr>
            <a:lvl2pPr marL="457200" indent="0">
              <a:buNone/>
              <a:defRPr/>
            </a:lvl2pPr>
          </a:lstStyle>
          <a:p>
            <a:pPr lvl="0"/>
            <a:r>
              <a:rPr lang="en-US" dirty="0"/>
              <a:t>Analyze dynamic</a:t>
            </a:r>
            <a:br>
              <a:rPr lang="en-US" dirty="0"/>
            </a:br>
            <a:r>
              <a:rPr lang="en-US" dirty="0"/>
              <a:t>and derive strategy</a:t>
            </a:r>
          </a:p>
        </p:txBody>
      </p:sp>
      <p:grpSp>
        <p:nvGrpSpPr>
          <p:cNvPr id="32" name="Gruppieren 17">
            <a:extLst>
              <a:ext uri="{FF2B5EF4-FFF2-40B4-BE49-F238E27FC236}">
                <a16:creationId xmlns:a16="http://schemas.microsoft.com/office/drawing/2014/main" id="{0CCE03E1-21D2-CE46-ADDA-7E097A9E712B}"/>
              </a:ext>
            </a:extLst>
          </p:cNvPr>
          <p:cNvGrpSpPr/>
          <p:nvPr/>
        </p:nvGrpSpPr>
        <p:grpSpPr>
          <a:xfrm>
            <a:off x="586740" y="2221056"/>
            <a:ext cx="10384479" cy="3771352"/>
            <a:chOff x="530475" y="1569454"/>
            <a:chExt cx="11124000" cy="4315046"/>
          </a:xfrm>
        </p:grpSpPr>
        <p:grpSp>
          <p:nvGrpSpPr>
            <p:cNvPr id="33" name="Gruppieren 6">
              <a:extLst>
                <a:ext uri="{FF2B5EF4-FFF2-40B4-BE49-F238E27FC236}">
                  <a16:creationId xmlns:a16="http://schemas.microsoft.com/office/drawing/2014/main" id="{DE370D5A-7DEE-B34A-8AD6-6A255146837E}"/>
                </a:ext>
              </a:extLst>
            </p:cNvPr>
            <p:cNvGrpSpPr>
              <a:grpSpLocks noChangeAspect="1"/>
            </p:cNvGrpSpPr>
            <p:nvPr/>
          </p:nvGrpSpPr>
          <p:grpSpPr>
            <a:xfrm>
              <a:off x="530475" y="1905316"/>
              <a:ext cx="11124000" cy="3979184"/>
              <a:chOff x="540000" y="1834981"/>
              <a:chExt cx="11109600" cy="3974032"/>
            </a:xfrm>
          </p:grpSpPr>
          <p:sp>
            <p:nvSpPr>
              <p:cNvPr id="37" name="Richtungspfeil 7">
                <a:extLst>
                  <a:ext uri="{FF2B5EF4-FFF2-40B4-BE49-F238E27FC236}">
                    <a16:creationId xmlns:a16="http://schemas.microsoft.com/office/drawing/2014/main" id="{6E689A40-2BBD-FC4E-8E63-CDC36F0A3FC9}"/>
                  </a:ext>
                </a:extLst>
              </p:cNvPr>
              <p:cNvSpPr/>
              <p:nvPr/>
            </p:nvSpPr>
            <p:spPr bwMode="gray">
              <a:xfrm>
                <a:off x="540000" y="1834981"/>
                <a:ext cx="2896421" cy="3974032"/>
              </a:xfrm>
              <a:prstGeom prst="homePlate">
                <a:avLst>
                  <a:gd name="adj" fmla="val 23349"/>
                </a:avLst>
              </a:prstGeom>
              <a:noFill/>
              <a:ln w="9525">
                <a:solidFill>
                  <a:schemeClr val="bg1">
                    <a:lumMod val="75000"/>
                  </a:schemeClr>
                </a:solidFill>
                <a:miter lim="800000"/>
                <a:headEnd/>
                <a:tailEnd/>
              </a:ln>
              <a:effectLst/>
            </p:spPr>
            <p:txBody>
              <a:bodyPr lIns="216000" tIns="0" rIns="5400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sp>
            <p:nvSpPr>
              <p:cNvPr id="38" name="Eingekerbter Richtungspfeil 8">
                <a:extLst>
                  <a:ext uri="{FF2B5EF4-FFF2-40B4-BE49-F238E27FC236}">
                    <a16:creationId xmlns:a16="http://schemas.microsoft.com/office/drawing/2014/main" id="{A0965D3C-07B6-074F-843B-6A50CC66A62A}"/>
                  </a:ext>
                </a:extLst>
              </p:cNvPr>
              <p:cNvSpPr/>
              <p:nvPr/>
            </p:nvSpPr>
            <p:spPr bwMode="gray">
              <a:xfrm>
                <a:off x="5809486"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sp>
            <p:nvSpPr>
              <p:cNvPr id="39" name="Eingekerbter Richtungspfeil 9">
                <a:extLst>
                  <a:ext uri="{FF2B5EF4-FFF2-40B4-BE49-F238E27FC236}">
                    <a16:creationId xmlns:a16="http://schemas.microsoft.com/office/drawing/2014/main" id="{0466E6EC-3DAA-1B4A-B1C4-D01CC0B918FC}"/>
                  </a:ext>
                </a:extLst>
              </p:cNvPr>
              <p:cNvSpPr/>
              <p:nvPr/>
            </p:nvSpPr>
            <p:spPr bwMode="gray">
              <a:xfrm>
                <a:off x="8555717"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grpSp>
            <p:nvGrpSpPr>
              <p:cNvPr id="40" name="Gruppieren 10">
                <a:extLst>
                  <a:ext uri="{FF2B5EF4-FFF2-40B4-BE49-F238E27FC236}">
                    <a16:creationId xmlns:a16="http://schemas.microsoft.com/office/drawing/2014/main" id="{0C4561AE-A16B-AD48-BF9A-AB0F42EAE4DB}"/>
                  </a:ext>
                </a:extLst>
              </p:cNvPr>
              <p:cNvGrpSpPr/>
              <p:nvPr/>
            </p:nvGrpSpPr>
            <p:grpSpPr>
              <a:xfrm>
                <a:off x="3075408" y="1834981"/>
                <a:ext cx="3089642" cy="3974031"/>
                <a:chOff x="3075408" y="1834982"/>
                <a:chExt cx="3089642" cy="3974031"/>
              </a:xfrm>
              <a:noFill/>
            </p:grpSpPr>
            <p:sp>
              <p:nvSpPr>
                <p:cNvPr id="41" name="Parallelogramm 11">
                  <a:extLst>
                    <a:ext uri="{FF2B5EF4-FFF2-40B4-BE49-F238E27FC236}">
                      <a16:creationId xmlns:a16="http://schemas.microsoft.com/office/drawing/2014/main" id="{3C0E8A5E-459D-8F43-99E7-1CD26641D1EF}"/>
                    </a:ext>
                  </a:extLst>
                </p:cNvPr>
                <p:cNvSpPr/>
                <p:nvPr/>
              </p:nvSpPr>
              <p:spPr bwMode="gray">
                <a:xfrm flipH="1">
                  <a:off x="3075408" y="1834982"/>
                  <a:ext cx="2824282" cy="1175071"/>
                </a:xfrm>
                <a:custGeom>
                  <a:avLst/>
                  <a:gdLst>
                    <a:gd name="connsiteX0" fmla="*/ 0 w 2762381"/>
                    <a:gd name="connsiteY0" fmla="*/ 1237579 h 1237579"/>
                    <a:gd name="connsiteX1" fmla="*/ 436135 w 2762381"/>
                    <a:gd name="connsiteY1" fmla="*/ 0 h 1237579"/>
                    <a:gd name="connsiteX2" fmla="*/ 2762381 w 2762381"/>
                    <a:gd name="connsiteY2" fmla="*/ 0 h 1237579"/>
                    <a:gd name="connsiteX3" fmla="*/ 2326246 w 2762381"/>
                    <a:gd name="connsiteY3" fmla="*/ 1237579 h 1237579"/>
                    <a:gd name="connsiteX4" fmla="*/ 0 w 2762381"/>
                    <a:gd name="connsiteY4" fmla="*/ 1237579 h 1237579"/>
                    <a:gd name="connsiteX0" fmla="*/ 0 w 2762381"/>
                    <a:gd name="connsiteY0" fmla="*/ 1237579 h 1237579"/>
                    <a:gd name="connsiteX1" fmla="*/ 436135 w 2762381"/>
                    <a:gd name="connsiteY1" fmla="*/ 0 h 1237579"/>
                    <a:gd name="connsiteX2" fmla="*/ 2762381 w 2762381"/>
                    <a:gd name="connsiteY2" fmla="*/ 0 h 1237579"/>
                    <a:gd name="connsiteX3" fmla="*/ 2372741 w 2762381"/>
                    <a:gd name="connsiteY3" fmla="*/ 1237579 h 1237579"/>
                    <a:gd name="connsiteX4" fmla="*/ 0 w 2762381"/>
                    <a:gd name="connsiteY4" fmla="*/ 1237579 h 1237579"/>
                    <a:gd name="connsiteX0" fmla="*/ 0 w 2824374"/>
                    <a:gd name="connsiteY0" fmla="*/ 1237579 h 1237579"/>
                    <a:gd name="connsiteX1" fmla="*/ 498128 w 2824374"/>
                    <a:gd name="connsiteY1" fmla="*/ 0 h 1237579"/>
                    <a:gd name="connsiteX2" fmla="*/ 2824374 w 2824374"/>
                    <a:gd name="connsiteY2" fmla="*/ 0 h 1237579"/>
                    <a:gd name="connsiteX3" fmla="*/ 2434734 w 2824374"/>
                    <a:gd name="connsiteY3" fmla="*/ 1237579 h 1237579"/>
                    <a:gd name="connsiteX4" fmla="*/ 0 w 2824374"/>
                    <a:gd name="connsiteY4" fmla="*/ 1237579 h 1237579"/>
                    <a:gd name="connsiteX0" fmla="*/ 0 w 2824374"/>
                    <a:gd name="connsiteY0" fmla="*/ 1237579 h 1237579"/>
                    <a:gd name="connsiteX1" fmla="*/ 384474 w 2824374"/>
                    <a:gd name="connsiteY1" fmla="*/ 5166 h 1237579"/>
                    <a:gd name="connsiteX2" fmla="*/ 2824374 w 2824374"/>
                    <a:gd name="connsiteY2" fmla="*/ 0 h 1237579"/>
                    <a:gd name="connsiteX3" fmla="*/ 2434734 w 2824374"/>
                    <a:gd name="connsiteY3" fmla="*/ 1237579 h 1237579"/>
                    <a:gd name="connsiteX4" fmla="*/ 0 w 2824374"/>
                    <a:gd name="connsiteY4" fmla="*/ 1237579 h 1237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4374" h="1237579">
                      <a:moveTo>
                        <a:pt x="0" y="1237579"/>
                      </a:moveTo>
                      <a:lnTo>
                        <a:pt x="384474" y="5166"/>
                      </a:lnTo>
                      <a:lnTo>
                        <a:pt x="2824374" y="0"/>
                      </a:lnTo>
                      <a:lnTo>
                        <a:pt x="2434734" y="1237579"/>
                      </a:lnTo>
                      <a:lnTo>
                        <a:pt x="0" y="1237579"/>
                      </a:lnTo>
                      <a:close/>
                    </a:path>
                  </a:pathLst>
                </a:custGeom>
                <a:grpFill/>
                <a:ln w="9525">
                  <a:solidFill>
                    <a:schemeClr val="bg1">
                      <a:lumMod val="75000"/>
                    </a:schemeClr>
                  </a:solidFill>
                  <a:miter lim="800000"/>
                  <a:headEnd/>
                  <a:tailEnd/>
                </a:ln>
                <a:effectLst/>
              </p:spPr>
              <p:txBody>
                <a:bodyPr lIns="432000" tIns="0" rIns="0" bIns="0" anchor="ctr" anchorCtr="0">
                  <a:noAutofit/>
                </a:bodyPr>
                <a:lstStyle/>
                <a:p>
                  <a:pPr>
                    <a:spcBef>
                      <a:spcPct val="50000"/>
                    </a:spcBef>
                    <a:spcAft>
                      <a:spcPts val="750"/>
                    </a:spcAft>
                  </a:pPr>
                  <a:endParaRPr lang="en-US" sz="900" dirty="0">
                    <a:solidFill>
                      <a:srgbClr val="3C3C3B"/>
                    </a:solidFill>
                  </a:endParaRPr>
                </a:p>
              </p:txBody>
            </p:sp>
            <p:sp>
              <p:nvSpPr>
                <p:cNvPr id="42" name="Parallelogramm 12">
                  <a:extLst>
                    <a:ext uri="{FF2B5EF4-FFF2-40B4-BE49-F238E27FC236}">
                      <a16:creationId xmlns:a16="http://schemas.microsoft.com/office/drawing/2014/main" id="{EF3FA792-D581-4147-BDB9-2C40CEFBDA24}"/>
                    </a:ext>
                  </a:extLst>
                </p:cNvPr>
                <p:cNvSpPr/>
                <p:nvPr/>
              </p:nvSpPr>
              <p:spPr bwMode="gray">
                <a:xfrm>
                  <a:off x="3080574" y="4511538"/>
                  <a:ext cx="2865608" cy="1297475"/>
                </a:xfrm>
                <a:custGeom>
                  <a:avLst/>
                  <a:gdLst>
                    <a:gd name="connsiteX0" fmla="*/ 0 w 2762381"/>
                    <a:gd name="connsiteY0" fmla="*/ 1366493 h 1366493"/>
                    <a:gd name="connsiteX1" fmla="*/ 48156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762381"/>
                    <a:gd name="connsiteY0" fmla="*/ 1366493 h 1366493"/>
                    <a:gd name="connsiteX1" fmla="*/ 29558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891533"/>
                    <a:gd name="connsiteY0" fmla="*/ 1361327 h 1366493"/>
                    <a:gd name="connsiteX1" fmla="*/ 424738 w 2891533"/>
                    <a:gd name="connsiteY1" fmla="*/ 0 h 1366493"/>
                    <a:gd name="connsiteX2" fmla="*/ 2891533 w 2891533"/>
                    <a:gd name="connsiteY2" fmla="*/ 0 h 1366493"/>
                    <a:gd name="connsiteX3" fmla="*/ 2409967 w 2891533"/>
                    <a:gd name="connsiteY3" fmla="*/ 1366493 h 1366493"/>
                    <a:gd name="connsiteX4" fmla="*/ 0 w 2891533"/>
                    <a:gd name="connsiteY4" fmla="*/ 1361327 h 1366493"/>
                    <a:gd name="connsiteX0" fmla="*/ 0 w 2891533"/>
                    <a:gd name="connsiteY0" fmla="*/ 1361327 h 1366493"/>
                    <a:gd name="connsiteX1" fmla="*/ 424738 w 2891533"/>
                    <a:gd name="connsiteY1" fmla="*/ 0 h 1366493"/>
                    <a:gd name="connsiteX2" fmla="*/ 2891533 w 2891533"/>
                    <a:gd name="connsiteY2" fmla="*/ 0 h 1366493"/>
                    <a:gd name="connsiteX3" fmla="*/ 2435797 w 2891533"/>
                    <a:gd name="connsiteY3" fmla="*/ 1366493 h 1366493"/>
                    <a:gd name="connsiteX4" fmla="*/ 0 w 2891533"/>
                    <a:gd name="connsiteY4" fmla="*/ 1361327 h 1366493"/>
                    <a:gd name="connsiteX0" fmla="*/ 0 w 2865702"/>
                    <a:gd name="connsiteY0" fmla="*/ 1361327 h 1366493"/>
                    <a:gd name="connsiteX1" fmla="*/ 424738 w 2865702"/>
                    <a:gd name="connsiteY1" fmla="*/ 0 h 1366493"/>
                    <a:gd name="connsiteX2" fmla="*/ 2865702 w 2865702"/>
                    <a:gd name="connsiteY2" fmla="*/ 0 h 1366493"/>
                    <a:gd name="connsiteX3" fmla="*/ 2435797 w 2865702"/>
                    <a:gd name="connsiteY3" fmla="*/ 1366493 h 1366493"/>
                    <a:gd name="connsiteX4" fmla="*/ 0 w 2865702"/>
                    <a:gd name="connsiteY4" fmla="*/ 1361327 h 1366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5702" h="1366493">
                      <a:moveTo>
                        <a:pt x="0" y="1361327"/>
                      </a:moveTo>
                      <a:lnTo>
                        <a:pt x="424738" y="0"/>
                      </a:lnTo>
                      <a:lnTo>
                        <a:pt x="2865702" y="0"/>
                      </a:lnTo>
                      <a:lnTo>
                        <a:pt x="2435797" y="1366493"/>
                      </a:lnTo>
                      <a:lnTo>
                        <a:pt x="0" y="1361327"/>
                      </a:lnTo>
                      <a:close/>
                    </a:path>
                  </a:pathLst>
                </a:custGeom>
                <a:grpFill/>
                <a:ln w="9525">
                  <a:solidFill>
                    <a:schemeClr val="bg1">
                      <a:lumMod val="75000"/>
                    </a:schemeClr>
                  </a:solidFill>
                  <a:miter lim="800000"/>
                  <a:headEnd/>
                  <a:tailEnd/>
                </a:ln>
                <a:effectLst/>
              </p:spPr>
              <p:txBody>
                <a:bodyPr lIns="432000" tIns="0" rIns="54000" bIns="0" anchor="ctr" anchorCtr="0">
                  <a:noAutofit/>
                </a:bodyPr>
                <a:lstStyle/>
                <a:p>
                  <a:pPr>
                    <a:spcBef>
                      <a:spcPct val="50000"/>
                    </a:spcBef>
                    <a:spcAft>
                      <a:spcPts val="750"/>
                    </a:spcAft>
                  </a:pPr>
                  <a:endParaRPr lang="en-US" sz="900" dirty="0">
                    <a:solidFill>
                      <a:srgbClr val="3C3C3B"/>
                    </a:solidFill>
                  </a:endParaRPr>
                </a:p>
              </p:txBody>
            </p:sp>
            <p:sp>
              <p:nvSpPr>
                <p:cNvPr id="43" name="Eingekerbter Richtungspfeil 13">
                  <a:extLst>
                    <a:ext uri="{FF2B5EF4-FFF2-40B4-BE49-F238E27FC236}">
                      <a16:creationId xmlns:a16="http://schemas.microsoft.com/office/drawing/2014/main" id="{1DE4D08B-0D3B-F044-9FF1-120893F7DFDD}"/>
                    </a:ext>
                  </a:extLst>
                </p:cNvPr>
                <p:cNvSpPr/>
                <p:nvPr/>
              </p:nvSpPr>
              <p:spPr bwMode="gray">
                <a:xfrm>
                  <a:off x="3527720" y="3194800"/>
                  <a:ext cx="2637330" cy="1177396"/>
                </a:xfrm>
                <a:custGeom>
                  <a:avLst/>
                  <a:gdLst>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214027 w 2570257"/>
                    <a:gd name="connsiteY5" fmla="*/ 618790 h 1237579"/>
                    <a:gd name="connsiteX6" fmla="*/ 0 w 2570257"/>
                    <a:gd name="connsiteY6" fmla="*/ 0 h 1237579"/>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188196 w 2570257"/>
                    <a:gd name="connsiteY5" fmla="*/ 660119 h 1237579"/>
                    <a:gd name="connsiteX6" fmla="*/ 0 w 2570257"/>
                    <a:gd name="connsiteY6" fmla="*/ 0 h 1237579"/>
                    <a:gd name="connsiteX0" fmla="*/ 0 w 2580589"/>
                    <a:gd name="connsiteY0" fmla="*/ 5166 h 1237579"/>
                    <a:gd name="connsiteX1" fmla="*/ 2366562 w 2580589"/>
                    <a:gd name="connsiteY1" fmla="*/ 0 h 1237579"/>
                    <a:gd name="connsiteX2" fmla="*/ 2580589 w 2580589"/>
                    <a:gd name="connsiteY2" fmla="*/ 618790 h 1237579"/>
                    <a:gd name="connsiteX3" fmla="*/ 2366562 w 2580589"/>
                    <a:gd name="connsiteY3" fmla="*/ 1237579 h 1237579"/>
                    <a:gd name="connsiteX4" fmla="*/ 10332 w 2580589"/>
                    <a:gd name="connsiteY4" fmla="*/ 1237579 h 1237579"/>
                    <a:gd name="connsiteX5" fmla="*/ 198528 w 2580589"/>
                    <a:gd name="connsiteY5" fmla="*/ 660119 h 1237579"/>
                    <a:gd name="connsiteX6" fmla="*/ 0 w 2580589"/>
                    <a:gd name="connsiteY6" fmla="*/ 5166 h 1237579"/>
                    <a:gd name="connsiteX0" fmla="*/ 0 w 2580589"/>
                    <a:gd name="connsiteY0" fmla="*/ 5166 h 1237579"/>
                    <a:gd name="connsiteX1" fmla="*/ 2366562 w 2580589"/>
                    <a:gd name="connsiteY1" fmla="*/ 0 h 1237579"/>
                    <a:gd name="connsiteX2" fmla="*/ 2434517 w 2580589"/>
                    <a:gd name="connsiteY2" fmla="*/ 12066 h 1237579"/>
                    <a:gd name="connsiteX3" fmla="*/ 2580589 w 2580589"/>
                    <a:gd name="connsiteY3" fmla="*/ 618790 h 1237579"/>
                    <a:gd name="connsiteX4" fmla="*/ 2366562 w 2580589"/>
                    <a:gd name="connsiteY4" fmla="*/ 1237579 h 1237579"/>
                    <a:gd name="connsiteX5" fmla="*/ 10332 w 2580589"/>
                    <a:gd name="connsiteY5" fmla="*/ 1237579 h 1237579"/>
                    <a:gd name="connsiteX6" fmla="*/ 198528 w 2580589"/>
                    <a:gd name="connsiteY6" fmla="*/ 660119 h 1237579"/>
                    <a:gd name="connsiteX7" fmla="*/ 0 w 2580589"/>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366562 w 2637416"/>
                    <a:gd name="connsiteY4" fmla="*/ 1237579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464718 w 2637416"/>
                    <a:gd name="connsiteY4" fmla="*/ 1232413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0 h 1232413"/>
                    <a:gd name="connsiteX1" fmla="*/ 2434517 w 2637416"/>
                    <a:gd name="connsiteY1" fmla="*/ 6900 h 1232413"/>
                    <a:gd name="connsiteX2" fmla="*/ 2637416 w 2637416"/>
                    <a:gd name="connsiteY2" fmla="*/ 644621 h 1232413"/>
                    <a:gd name="connsiteX3" fmla="*/ 2464718 w 2637416"/>
                    <a:gd name="connsiteY3" fmla="*/ 1227247 h 1232413"/>
                    <a:gd name="connsiteX4" fmla="*/ 10332 w 2637416"/>
                    <a:gd name="connsiteY4" fmla="*/ 1232413 h 1232413"/>
                    <a:gd name="connsiteX5" fmla="*/ 198528 w 2637416"/>
                    <a:gd name="connsiteY5" fmla="*/ 654953 h 1232413"/>
                    <a:gd name="connsiteX6" fmla="*/ 0 w 2637416"/>
                    <a:gd name="connsiteY6" fmla="*/ 0 h 1232413"/>
                    <a:gd name="connsiteX0" fmla="*/ 0 w 2637416"/>
                    <a:gd name="connsiteY0" fmla="*/ 14871 h 1247284"/>
                    <a:gd name="connsiteX1" fmla="*/ 2430888 w 2637416"/>
                    <a:gd name="connsiteY1" fmla="*/ 0 h 1247284"/>
                    <a:gd name="connsiteX2" fmla="*/ 2637416 w 2637416"/>
                    <a:gd name="connsiteY2" fmla="*/ 659492 h 1247284"/>
                    <a:gd name="connsiteX3" fmla="*/ 2464718 w 2637416"/>
                    <a:gd name="connsiteY3" fmla="*/ 1242118 h 1247284"/>
                    <a:gd name="connsiteX4" fmla="*/ 10332 w 2637416"/>
                    <a:gd name="connsiteY4" fmla="*/ 1247284 h 1247284"/>
                    <a:gd name="connsiteX5" fmla="*/ 198528 w 2637416"/>
                    <a:gd name="connsiteY5" fmla="*/ 669824 h 1247284"/>
                    <a:gd name="connsiteX6" fmla="*/ 0 w 2637416"/>
                    <a:gd name="connsiteY6" fmla="*/ 14871 h 1247284"/>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10332 w 2637416"/>
                    <a:gd name="connsiteY4" fmla="*/ 1240027 h 1240027"/>
                    <a:gd name="connsiteX5" fmla="*/ 198528 w 2637416"/>
                    <a:gd name="connsiteY5" fmla="*/ 662567 h 1240027"/>
                    <a:gd name="connsiteX6" fmla="*/ 0 w 2637416"/>
                    <a:gd name="connsiteY6" fmla="*/ 7614 h 1240027"/>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21218 w 2637416"/>
                    <a:gd name="connsiteY4" fmla="*/ 1240027 h 1240027"/>
                    <a:gd name="connsiteX5" fmla="*/ 198528 w 2637416"/>
                    <a:gd name="connsiteY5" fmla="*/ 662567 h 1240027"/>
                    <a:gd name="connsiteX6" fmla="*/ 0 w 2637416"/>
                    <a:gd name="connsiteY6" fmla="*/ 7614 h 1240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7416" h="1240027">
                      <a:moveTo>
                        <a:pt x="0" y="7614"/>
                      </a:moveTo>
                      <a:lnTo>
                        <a:pt x="2434517" y="0"/>
                      </a:lnTo>
                      <a:lnTo>
                        <a:pt x="2637416" y="652235"/>
                      </a:lnTo>
                      <a:lnTo>
                        <a:pt x="2464718" y="1234861"/>
                      </a:lnTo>
                      <a:lnTo>
                        <a:pt x="21218" y="1240027"/>
                      </a:lnTo>
                      <a:lnTo>
                        <a:pt x="198528" y="662567"/>
                      </a:lnTo>
                      <a:lnTo>
                        <a:pt x="0" y="7614"/>
                      </a:lnTo>
                      <a:close/>
                    </a:path>
                  </a:pathLst>
                </a:custGeom>
                <a:grpFill/>
                <a:ln w="9525">
                  <a:solidFill>
                    <a:schemeClr val="bg1">
                      <a:lumMod val="75000"/>
                    </a:schemeClr>
                  </a:solidFill>
                  <a:miter lim="800000"/>
                  <a:headEnd/>
                  <a:tailEnd/>
                </a:ln>
                <a:effectLst/>
              </p:spPr>
              <p:txBody>
                <a:bodyPr wrap="none" lIns="378000" tIns="0" rIns="27000" bIns="0" anchor="ctr" anchorCtr="0">
                  <a:noAutofit/>
                </a:bodyPr>
                <a:lstStyle/>
                <a:p>
                  <a:pPr marL="65485">
                    <a:spcAft>
                      <a:spcPts val="750"/>
                    </a:spcAft>
                  </a:pPr>
                  <a:endParaRPr lang="en-US" sz="900" dirty="0">
                    <a:solidFill>
                      <a:srgbClr val="3C3C3B"/>
                    </a:solidFill>
                  </a:endParaRPr>
                </a:p>
              </p:txBody>
            </p:sp>
          </p:grpSp>
        </p:grpSp>
        <p:sp>
          <p:nvSpPr>
            <p:cNvPr id="34" name="Ellipse 14">
              <a:extLst>
                <a:ext uri="{FF2B5EF4-FFF2-40B4-BE49-F238E27FC236}">
                  <a16:creationId xmlns:a16="http://schemas.microsoft.com/office/drawing/2014/main" id="{E08D18FE-951C-1945-9A34-1E434154126B}"/>
                </a:ext>
              </a:extLst>
            </p:cNvPr>
            <p:cNvSpPr>
              <a:spLocks/>
            </p:cNvSpPr>
            <p:nvPr/>
          </p:nvSpPr>
          <p:spPr bwMode="gray">
            <a:xfrm>
              <a:off x="8757224" y="1643054"/>
              <a:ext cx="430988" cy="456312"/>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3</a:t>
              </a:r>
            </a:p>
          </p:txBody>
        </p:sp>
        <p:sp>
          <p:nvSpPr>
            <p:cNvPr id="35" name="Ellipse 15">
              <a:extLst>
                <a:ext uri="{FF2B5EF4-FFF2-40B4-BE49-F238E27FC236}">
                  <a16:creationId xmlns:a16="http://schemas.microsoft.com/office/drawing/2014/main" id="{7BC941A7-4321-444F-AD44-7B9A7622B03B}"/>
                </a:ext>
              </a:extLst>
            </p:cNvPr>
            <p:cNvSpPr>
              <a:spLocks/>
            </p:cNvSpPr>
            <p:nvPr/>
          </p:nvSpPr>
          <p:spPr bwMode="gray">
            <a:xfrm>
              <a:off x="763190" y="1569454"/>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1</a:t>
              </a:r>
            </a:p>
          </p:txBody>
        </p:sp>
        <p:sp>
          <p:nvSpPr>
            <p:cNvPr id="36" name="Ellipse 16">
              <a:extLst>
                <a:ext uri="{FF2B5EF4-FFF2-40B4-BE49-F238E27FC236}">
                  <a16:creationId xmlns:a16="http://schemas.microsoft.com/office/drawing/2014/main" id="{B0B07274-5038-8D4A-88DA-309F39455D57}"/>
                </a:ext>
              </a:extLst>
            </p:cNvPr>
            <p:cNvSpPr>
              <a:spLocks/>
            </p:cNvSpPr>
            <p:nvPr/>
          </p:nvSpPr>
          <p:spPr bwMode="gray">
            <a:xfrm>
              <a:off x="6036347" y="1643051"/>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2</a:t>
              </a:r>
            </a:p>
          </p:txBody>
        </p:sp>
      </p:grpSp>
      <p:grpSp>
        <p:nvGrpSpPr>
          <p:cNvPr id="44" name="Gruppieren 17">
            <a:extLst>
              <a:ext uri="{FF2B5EF4-FFF2-40B4-BE49-F238E27FC236}">
                <a16:creationId xmlns:a16="http://schemas.microsoft.com/office/drawing/2014/main" id="{5582B261-BB0E-DD4E-B961-0253F9CD9E4D}"/>
              </a:ext>
            </a:extLst>
          </p:cNvPr>
          <p:cNvGrpSpPr/>
          <p:nvPr userDrawn="1"/>
        </p:nvGrpSpPr>
        <p:grpSpPr>
          <a:xfrm>
            <a:off x="586740" y="2221056"/>
            <a:ext cx="10384479" cy="3771352"/>
            <a:chOff x="530475" y="1569454"/>
            <a:chExt cx="11124000" cy="4315046"/>
          </a:xfrm>
        </p:grpSpPr>
        <p:grpSp>
          <p:nvGrpSpPr>
            <p:cNvPr id="45" name="Gruppieren 6">
              <a:extLst>
                <a:ext uri="{FF2B5EF4-FFF2-40B4-BE49-F238E27FC236}">
                  <a16:creationId xmlns:a16="http://schemas.microsoft.com/office/drawing/2014/main" id="{A93290D1-D26C-5F42-92A0-CDA844E3D983}"/>
                </a:ext>
              </a:extLst>
            </p:cNvPr>
            <p:cNvGrpSpPr>
              <a:grpSpLocks noChangeAspect="1"/>
            </p:cNvGrpSpPr>
            <p:nvPr/>
          </p:nvGrpSpPr>
          <p:grpSpPr>
            <a:xfrm>
              <a:off x="530475" y="1905316"/>
              <a:ext cx="11124000" cy="3979184"/>
              <a:chOff x="540000" y="1834981"/>
              <a:chExt cx="11109600" cy="3974032"/>
            </a:xfrm>
          </p:grpSpPr>
          <p:sp>
            <p:nvSpPr>
              <p:cNvPr id="49" name="Richtungspfeil 7">
                <a:extLst>
                  <a:ext uri="{FF2B5EF4-FFF2-40B4-BE49-F238E27FC236}">
                    <a16:creationId xmlns:a16="http://schemas.microsoft.com/office/drawing/2014/main" id="{757B9701-7A83-9642-9B6B-E631AA863C69}"/>
                  </a:ext>
                </a:extLst>
              </p:cNvPr>
              <p:cNvSpPr/>
              <p:nvPr userDrawn="1"/>
            </p:nvSpPr>
            <p:spPr bwMode="gray">
              <a:xfrm>
                <a:off x="540000" y="1834981"/>
                <a:ext cx="2896421" cy="3974032"/>
              </a:xfrm>
              <a:prstGeom prst="homePlate">
                <a:avLst>
                  <a:gd name="adj" fmla="val 23349"/>
                </a:avLst>
              </a:prstGeom>
              <a:noFill/>
              <a:ln w="9525">
                <a:solidFill>
                  <a:schemeClr val="bg1">
                    <a:lumMod val="75000"/>
                  </a:schemeClr>
                </a:solidFill>
                <a:miter lim="800000"/>
                <a:headEnd/>
                <a:tailEnd/>
              </a:ln>
              <a:effectLst/>
            </p:spPr>
            <p:txBody>
              <a:bodyPr lIns="216000" tIns="0" rIns="5400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sp>
            <p:nvSpPr>
              <p:cNvPr id="50" name="Eingekerbter Richtungspfeil 8">
                <a:extLst>
                  <a:ext uri="{FF2B5EF4-FFF2-40B4-BE49-F238E27FC236}">
                    <a16:creationId xmlns:a16="http://schemas.microsoft.com/office/drawing/2014/main" id="{D90AE889-91D5-6C4B-B9E7-D774D2021C4F}"/>
                  </a:ext>
                </a:extLst>
              </p:cNvPr>
              <p:cNvSpPr/>
              <p:nvPr/>
            </p:nvSpPr>
            <p:spPr bwMode="gray">
              <a:xfrm>
                <a:off x="5809486"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sp>
            <p:nvSpPr>
              <p:cNvPr id="51" name="Eingekerbter Richtungspfeil 9">
                <a:extLst>
                  <a:ext uri="{FF2B5EF4-FFF2-40B4-BE49-F238E27FC236}">
                    <a16:creationId xmlns:a16="http://schemas.microsoft.com/office/drawing/2014/main" id="{DE68DB2E-21BE-5F48-9502-137EBB20D8AA}"/>
                  </a:ext>
                </a:extLst>
              </p:cNvPr>
              <p:cNvSpPr/>
              <p:nvPr/>
            </p:nvSpPr>
            <p:spPr bwMode="gray">
              <a:xfrm>
                <a:off x="8555717"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grpSp>
            <p:nvGrpSpPr>
              <p:cNvPr id="52" name="Gruppieren 10">
                <a:extLst>
                  <a:ext uri="{FF2B5EF4-FFF2-40B4-BE49-F238E27FC236}">
                    <a16:creationId xmlns:a16="http://schemas.microsoft.com/office/drawing/2014/main" id="{57E2BDF8-C034-E24B-BCF0-56CFB9809610}"/>
                  </a:ext>
                </a:extLst>
              </p:cNvPr>
              <p:cNvGrpSpPr/>
              <p:nvPr userDrawn="1"/>
            </p:nvGrpSpPr>
            <p:grpSpPr>
              <a:xfrm>
                <a:off x="3075408" y="1834981"/>
                <a:ext cx="3089642" cy="3974031"/>
                <a:chOff x="3075408" y="1834982"/>
                <a:chExt cx="3089642" cy="3974031"/>
              </a:xfrm>
              <a:noFill/>
            </p:grpSpPr>
            <p:sp>
              <p:nvSpPr>
                <p:cNvPr id="53" name="Parallelogramm 11">
                  <a:extLst>
                    <a:ext uri="{FF2B5EF4-FFF2-40B4-BE49-F238E27FC236}">
                      <a16:creationId xmlns:a16="http://schemas.microsoft.com/office/drawing/2014/main" id="{2C0D4451-0EE4-F144-BCE8-68F5018B3440}"/>
                    </a:ext>
                  </a:extLst>
                </p:cNvPr>
                <p:cNvSpPr/>
                <p:nvPr userDrawn="1"/>
              </p:nvSpPr>
              <p:spPr bwMode="gray">
                <a:xfrm flipH="1">
                  <a:off x="3075408" y="1834982"/>
                  <a:ext cx="2824282" cy="1175071"/>
                </a:xfrm>
                <a:custGeom>
                  <a:avLst/>
                  <a:gdLst>
                    <a:gd name="connsiteX0" fmla="*/ 0 w 2762381"/>
                    <a:gd name="connsiteY0" fmla="*/ 1237579 h 1237579"/>
                    <a:gd name="connsiteX1" fmla="*/ 436135 w 2762381"/>
                    <a:gd name="connsiteY1" fmla="*/ 0 h 1237579"/>
                    <a:gd name="connsiteX2" fmla="*/ 2762381 w 2762381"/>
                    <a:gd name="connsiteY2" fmla="*/ 0 h 1237579"/>
                    <a:gd name="connsiteX3" fmla="*/ 2326246 w 2762381"/>
                    <a:gd name="connsiteY3" fmla="*/ 1237579 h 1237579"/>
                    <a:gd name="connsiteX4" fmla="*/ 0 w 2762381"/>
                    <a:gd name="connsiteY4" fmla="*/ 1237579 h 1237579"/>
                    <a:gd name="connsiteX0" fmla="*/ 0 w 2762381"/>
                    <a:gd name="connsiteY0" fmla="*/ 1237579 h 1237579"/>
                    <a:gd name="connsiteX1" fmla="*/ 436135 w 2762381"/>
                    <a:gd name="connsiteY1" fmla="*/ 0 h 1237579"/>
                    <a:gd name="connsiteX2" fmla="*/ 2762381 w 2762381"/>
                    <a:gd name="connsiteY2" fmla="*/ 0 h 1237579"/>
                    <a:gd name="connsiteX3" fmla="*/ 2372741 w 2762381"/>
                    <a:gd name="connsiteY3" fmla="*/ 1237579 h 1237579"/>
                    <a:gd name="connsiteX4" fmla="*/ 0 w 2762381"/>
                    <a:gd name="connsiteY4" fmla="*/ 1237579 h 1237579"/>
                    <a:gd name="connsiteX0" fmla="*/ 0 w 2824374"/>
                    <a:gd name="connsiteY0" fmla="*/ 1237579 h 1237579"/>
                    <a:gd name="connsiteX1" fmla="*/ 498128 w 2824374"/>
                    <a:gd name="connsiteY1" fmla="*/ 0 h 1237579"/>
                    <a:gd name="connsiteX2" fmla="*/ 2824374 w 2824374"/>
                    <a:gd name="connsiteY2" fmla="*/ 0 h 1237579"/>
                    <a:gd name="connsiteX3" fmla="*/ 2434734 w 2824374"/>
                    <a:gd name="connsiteY3" fmla="*/ 1237579 h 1237579"/>
                    <a:gd name="connsiteX4" fmla="*/ 0 w 2824374"/>
                    <a:gd name="connsiteY4" fmla="*/ 1237579 h 1237579"/>
                    <a:gd name="connsiteX0" fmla="*/ 0 w 2824374"/>
                    <a:gd name="connsiteY0" fmla="*/ 1237579 h 1237579"/>
                    <a:gd name="connsiteX1" fmla="*/ 384474 w 2824374"/>
                    <a:gd name="connsiteY1" fmla="*/ 5166 h 1237579"/>
                    <a:gd name="connsiteX2" fmla="*/ 2824374 w 2824374"/>
                    <a:gd name="connsiteY2" fmla="*/ 0 h 1237579"/>
                    <a:gd name="connsiteX3" fmla="*/ 2434734 w 2824374"/>
                    <a:gd name="connsiteY3" fmla="*/ 1237579 h 1237579"/>
                    <a:gd name="connsiteX4" fmla="*/ 0 w 2824374"/>
                    <a:gd name="connsiteY4" fmla="*/ 1237579 h 1237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4374" h="1237579">
                      <a:moveTo>
                        <a:pt x="0" y="1237579"/>
                      </a:moveTo>
                      <a:lnTo>
                        <a:pt x="384474" y="5166"/>
                      </a:lnTo>
                      <a:lnTo>
                        <a:pt x="2824374" y="0"/>
                      </a:lnTo>
                      <a:lnTo>
                        <a:pt x="2434734" y="1237579"/>
                      </a:lnTo>
                      <a:lnTo>
                        <a:pt x="0" y="1237579"/>
                      </a:lnTo>
                      <a:close/>
                    </a:path>
                  </a:pathLst>
                </a:custGeom>
                <a:grpFill/>
                <a:ln w="9525">
                  <a:solidFill>
                    <a:schemeClr val="bg1">
                      <a:lumMod val="75000"/>
                    </a:schemeClr>
                  </a:solidFill>
                  <a:miter lim="800000"/>
                  <a:headEnd/>
                  <a:tailEnd/>
                </a:ln>
                <a:effectLst/>
              </p:spPr>
              <p:txBody>
                <a:bodyPr lIns="432000" tIns="0" rIns="0" bIns="0" anchor="ctr" anchorCtr="0">
                  <a:noAutofit/>
                </a:bodyPr>
                <a:lstStyle/>
                <a:p>
                  <a:pPr>
                    <a:spcBef>
                      <a:spcPct val="50000"/>
                    </a:spcBef>
                    <a:spcAft>
                      <a:spcPts val="750"/>
                    </a:spcAft>
                  </a:pPr>
                  <a:endParaRPr lang="en-US" sz="900" dirty="0">
                    <a:solidFill>
                      <a:srgbClr val="3C3C3B"/>
                    </a:solidFill>
                  </a:endParaRPr>
                </a:p>
              </p:txBody>
            </p:sp>
            <p:sp>
              <p:nvSpPr>
                <p:cNvPr id="54" name="Parallelogramm 12">
                  <a:extLst>
                    <a:ext uri="{FF2B5EF4-FFF2-40B4-BE49-F238E27FC236}">
                      <a16:creationId xmlns:a16="http://schemas.microsoft.com/office/drawing/2014/main" id="{5D80AAA1-79DF-1F49-959F-96CCCF480C2E}"/>
                    </a:ext>
                  </a:extLst>
                </p:cNvPr>
                <p:cNvSpPr/>
                <p:nvPr userDrawn="1"/>
              </p:nvSpPr>
              <p:spPr bwMode="gray">
                <a:xfrm>
                  <a:off x="3080574" y="4511538"/>
                  <a:ext cx="2865608" cy="1297475"/>
                </a:xfrm>
                <a:custGeom>
                  <a:avLst/>
                  <a:gdLst>
                    <a:gd name="connsiteX0" fmla="*/ 0 w 2762381"/>
                    <a:gd name="connsiteY0" fmla="*/ 1366493 h 1366493"/>
                    <a:gd name="connsiteX1" fmla="*/ 48156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762381"/>
                    <a:gd name="connsiteY0" fmla="*/ 1366493 h 1366493"/>
                    <a:gd name="connsiteX1" fmla="*/ 29558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891533"/>
                    <a:gd name="connsiteY0" fmla="*/ 1361327 h 1366493"/>
                    <a:gd name="connsiteX1" fmla="*/ 424738 w 2891533"/>
                    <a:gd name="connsiteY1" fmla="*/ 0 h 1366493"/>
                    <a:gd name="connsiteX2" fmla="*/ 2891533 w 2891533"/>
                    <a:gd name="connsiteY2" fmla="*/ 0 h 1366493"/>
                    <a:gd name="connsiteX3" fmla="*/ 2409967 w 2891533"/>
                    <a:gd name="connsiteY3" fmla="*/ 1366493 h 1366493"/>
                    <a:gd name="connsiteX4" fmla="*/ 0 w 2891533"/>
                    <a:gd name="connsiteY4" fmla="*/ 1361327 h 1366493"/>
                    <a:gd name="connsiteX0" fmla="*/ 0 w 2891533"/>
                    <a:gd name="connsiteY0" fmla="*/ 1361327 h 1366493"/>
                    <a:gd name="connsiteX1" fmla="*/ 424738 w 2891533"/>
                    <a:gd name="connsiteY1" fmla="*/ 0 h 1366493"/>
                    <a:gd name="connsiteX2" fmla="*/ 2891533 w 2891533"/>
                    <a:gd name="connsiteY2" fmla="*/ 0 h 1366493"/>
                    <a:gd name="connsiteX3" fmla="*/ 2435797 w 2891533"/>
                    <a:gd name="connsiteY3" fmla="*/ 1366493 h 1366493"/>
                    <a:gd name="connsiteX4" fmla="*/ 0 w 2891533"/>
                    <a:gd name="connsiteY4" fmla="*/ 1361327 h 1366493"/>
                    <a:gd name="connsiteX0" fmla="*/ 0 w 2865702"/>
                    <a:gd name="connsiteY0" fmla="*/ 1361327 h 1366493"/>
                    <a:gd name="connsiteX1" fmla="*/ 424738 w 2865702"/>
                    <a:gd name="connsiteY1" fmla="*/ 0 h 1366493"/>
                    <a:gd name="connsiteX2" fmla="*/ 2865702 w 2865702"/>
                    <a:gd name="connsiteY2" fmla="*/ 0 h 1366493"/>
                    <a:gd name="connsiteX3" fmla="*/ 2435797 w 2865702"/>
                    <a:gd name="connsiteY3" fmla="*/ 1366493 h 1366493"/>
                    <a:gd name="connsiteX4" fmla="*/ 0 w 2865702"/>
                    <a:gd name="connsiteY4" fmla="*/ 1361327 h 1366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5702" h="1366493">
                      <a:moveTo>
                        <a:pt x="0" y="1361327"/>
                      </a:moveTo>
                      <a:lnTo>
                        <a:pt x="424738" y="0"/>
                      </a:lnTo>
                      <a:lnTo>
                        <a:pt x="2865702" y="0"/>
                      </a:lnTo>
                      <a:lnTo>
                        <a:pt x="2435797" y="1366493"/>
                      </a:lnTo>
                      <a:lnTo>
                        <a:pt x="0" y="1361327"/>
                      </a:lnTo>
                      <a:close/>
                    </a:path>
                  </a:pathLst>
                </a:custGeom>
                <a:grpFill/>
                <a:ln w="9525">
                  <a:solidFill>
                    <a:schemeClr val="bg1">
                      <a:lumMod val="75000"/>
                    </a:schemeClr>
                  </a:solidFill>
                  <a:miter lim="800000"/>
                  <a:headEnd/>
                  <a:tailEnd/>
                </a:ln>
                <a:effectLst/>
              </p:spPr>
              <p:txBody>
                <a:bodyPr lIns="432000" tIns="0" rIns="54000" bIns="0" anchor="ctr" anchorCtr="0">
                  <a:noAutofit/>
                </a:bodyPr>
                <a:lstStyle/>
                <a:p>
                  <a:pPr>
                    <a:spcBef>
                      <a:spcPct val="50000"/>
                    </a:spcBef>
                    <a:spcAft>
                      <a:spcPts val="750"/>
                    </a:spcAft>
                  </a:pPr>
                  <a:endParaRPr lang="en-US" sz="900" dirty="0">
                    <a:solidFill>
                      <a:srgbClr val="3C3C3B"/>
                    </a:solidFill>
                  </a:endParaRPr>
                </a:p>
              </p:txBody>
            </p:sp>
            <p:sp>
              <p:nvSpPr>
                <p:cNvPr id="55" name="Eingekerbter Richtungspfeil 13">
                  <a:extLst>
                    <a:ext uri="{FF2B5EF4-FFF2-40B4-BE49-F238E27FC236}">
                      <a16:creationId xmlns:a16="http://schemas.microsoft.com/office/drawing/2014/main" id="{32F64004-3E30-164F-9DD8-D8FE800934D1}"/>
                    </a:ext>
                  </a:extLst>
                </p:cNvPr>
                <p:cNvSpPr/>
                <p:nvPr userDrawn="1"/>
              </p:nvSpPr>
              <p:spPr bwMode="gray">
                <a:xfrm>
                  <a:off x="3527720" y="3194800"/>
                  <a:ext cx="2637330" cy="1177396"/>
                </a:xfrm>
                <a:custGeom>
                  <a:avLst/>
                  <a:gdLst>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214027 w 2570257"/>
                    <a:gd name="connsiteY5" fmla="*/ 618790 h 1237579"/>
                    <a:gd name="connsiteX6" fmla="*/ 0 w 2570257"/>
                    <a:gd name="connsiteY6" fmla="*/ 0 h 1237579"/>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188196 w 2570257"/>
                    <a:gd name="connsiteY5" fmla="*/ 660119 h 1237579"/>
                    <a:gd name="connsiteX6" fmla="*/ 0 w 2570257"/>
                    <a:gd name="connsiteY6" fmla="*/ 0 h 1237579"/>
                    <a:gd name="connsiteX0" fmla="*/ 0 w 2580589"/>
                    <a:gd name="connsiteY0" fmla="*/ 5166 h 1237579"/>
                    <a:gd name="connsiteX1" fmla="*/ 2366562 w 2580589"/>
                    <a:gd name="connsiteY1" fmla="*/ 0 h 1237579"/>
                    <a:gd name="connsiteX2" fmla="*/ 2580589 w 2580589"/>
                    <a:gd name="connsiteY2" fmla="*/ 618790 h 1237579"/>
                    <a:gd name="connsiteX3" fmla="*/ 2366562 w 2580589"/>
                    <a:gd name="connsiteY3" fmla="*/ 1237579 h 1237579"/>
                    <a:gd name="connsiteX4" fmla="*/ 10332 w 2580589"/>
                    <a:gd name="connsiteY4" fmla="*/ 1237579 h 1237579"/>
                    <a:gd name="connsiteX5" fmla="*/ 198528 w 2580589"/>
                    <a:gd name="connsiteY5" fmla="*/ 660119 h 1237579"/>
                    <a:gd name="connsiteX6" fmla="*/ 0 w 2580589"/>
                    <a:gd name="connsiteY6" fmla="*/ 5166 h 1237579"/>
                    <a:gd name="connsiteX0" fmla="*/ 0 w 2580589"/>
                    <a:gd name="connsiteY0" fmla="*/ 5166 h 1237579"/>
                    <a:gd name="connsiteX1" fmla="*/ 2366562 w 2580589"/>
                    <a:gd name="connsiteY1" fmla="*/ 0 h 1237579"/>
                    <a:gd name="connsiteX2" fmla="*/ 2434517 w 2580589"/>
                    <a:gd name="connsiteY2" fmla="*/ 12066 h 1237579"/>
                    <a:gd name="connsiteX3" fmla="*/ 2580589 w 2580589"/>
                    <a:gd name="connsiteY3" fmla="*/ 618790 h 1237579"/>
                    <a:gd name="connsiteX4" fmla="*/ 2366562 w 2580589"/>
                    <a:gd name="connsiteY4" fmla="*/ 1237579 h 1237579"/>
                    <a:gd name="connsiteX5" fmla="*/ 10332 w 2580589"/>
                    <a:gd name="connsiteY5" fmla="*/ 1237579 h 1237579"/>
                    <a:gd name="connsiteX6" fmla="*/ 198528 w 2580589"/>
                    <a:gd name="connsiteY6" fmla="*/ 660119 h 1237579"/>
                    <a:gd name="connsiteX7" fmla="*/ 0 w 2580589"/>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366562 w 2637416"/>
                    <a:gd name="connsiteY4" fmla="*/ 1237579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464718 w 2637416"/>
                    <a:gd name="connsiteY4" fmla="*/ 1232413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0 h 1232413"/>
                    <a:gd name="connsiteX1" fmla="*/ 2434517 w 2637416"/>
                    <a:gd name="connsiteY1" fmla="*/ 6900 h 1232413"/>
                    <a:gd name="connsiteX2" fmla="*/ 2637416 w 2637416"/>
                    <a:gd name="connsiteY2" fmla="*/ 644621 h 1232413"/>
                    <a:gd name="connsiteX3" fmla="*/ 2464718 w 2637416"/>
                    <a:gd name="connsiteY3" fmla="*/ 1227247 h 1232413"/>
                    <a:gd name="connsiteX4" fmla="*/ 10332 w 2637416"/>
                    <a:gd name="connsiteY4" fmla="*/ 1232413 h 1232413"/>
                    <a:gd name="connsiteX5" fmla="*/ 198528 w 2637416"/>
                    <a:gd name="connsiteY5" fmla="*/ 654953 h 1232413"/>
                    <a:gd name="connsiteX6" fmla="*/ 0 w 2637416"/>
                    <a:gd name="connsiteY6" fmla="*/ 0 h 1232413"/>
                    <a:gd name="connsiteX0" fmla="*/ 0 w 2637416"/>
                    <a:gd name="connsiteY0" fmla="*/ 14871 h 1247284"/>
                    <a:gd name="connsiteX1" fmla="*/ 2430888 w 2637416"/>
                    <a:gd name="connsiteY1" fmla="*/ 0 h 1247284"/>
                    <a:gd name="connsiteX2" fmla="*/ 2637416 w 2637416"/>
                    <a:gd name="connsiteY2" fmla="*/ 659492 h 1247284"/>
                    <a:gd name="connsiteX3" fmla="*/ 2464718 w 2637416"/>
                    <a:gd name="connsiteY3" fmla="*/ 1242118 h 1247284"/>
                    <a:gd name="connsiteX4" fmla="*/ 10332 w 2637416"/>
                    <a:gd name="connsiteY4" fmla="*/ 1247284 h 1247284"/>
                    <a:gd name="connsiteX5" fmla="*/ 198528 w 2637416"/>
                    <a:gd name="connsiteY5" fmla="*/ 669824 h 1247284"/>
                    <a:gd name="connsiteX6" fmla="*/ 0 w 2637416"/>
                    <a:gd name="connsiteY6" fmla="*/ 14871 h 1247284"/>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10332 w 2637416"/>
                    <a:gd name="connsiteY4" fmla="*/ 1240027 h 1240027"/>
                    <a:gd name="connsiteX5" fmla="*/ 198528 w 2637416"/>
                    <a:gd name="connsiteY5" fmla="*/ 662567 h 1240027"/>
                    <a:gd name="connsiteX6" fmla="*/ 0 w 2637416"/>
                    <a:gd name="connsiteY6" fmla="*/ 7614 h 1240027"/>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21218 w 2637416"/>
                    <a:gd name="connsiteY4" fmla="*/ 1240027 h 1240027"/>
                    <a:gd name="connsiteX5" fmla="*/ 198528 w 2637416"/>
                    <a:gd name="connsiteY5" fmla="*/ 662567 h 1240027"/>
                    <a:gd name="connsiteX6" fmla="*/ 0 w 2637416"/>
                    <a:gd name="connsiteY6" fmla="*/ 7614 h 1240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7416" h="1240027">
                      <a:moveTo>
                        <a:pt x="0" y="7614"/>
                      </a:moveTo>
                      <a:lnTo>
                        <a:pt x="2434517" y="0"/>
                      </a:lnTo>
                      <a:lnTo>
                        <a:pt x="2637416" y="652235"/>
                      </a:lnTo>
                      <a:lnTo>
                        <a:pt x="2464718" y="1234861"/>
                      </a:lnTo>
                      <a:lnTo>
                        <a:pt x="21218" y="1240027"/>
                      </a:lnTo>
                      <a:lnTo>
                        <a:pt x="198528" y="662567"/>
                      </a:lnTo>
                      <a:lnTo>
                        <a:pt x="0" y="7614"/>
                      </a:lnTo>
                      <a:close/>
                    </a:path>
                  </a:pathLst>
                </a:custGeom>
                <a:grpFill/>
                <a:ln w="9525">
                  <a:solidFill>
                    <a:schemeClr val="bg1">
                      <a:lumMod val="75000"/>
                    </a:schemeClr>
                  </a:solidFill>
                  <a:miter lim="800000"/>
                  <a:headEnd/>
                  <a:tailEnd/>
                </a:ln>
                <a:effectLst/>
              </p:spPr>
              <p:txBody>
                <a:bodyPr wrap="none" lIns="378000" tIns="0" rIns="27000" bIns="0" anchor="ctr" anchorCtr="0">
                  <a:noAutofit/>
                </a:bodyPr>
                <a:lstStyle/>
                <a:p>
                  <a:pPr marL="65485">
                    <a:spcAft>
                      <a:spcPts val="750"/>
                    </a:spcAft>
                  </a:pPr>
                  <a:endParaRPr lang="en-US" sz="900" dirty="0">
                    <a:solidFill>
                      <a:srgbClr val="3C3C3B"/>
                    </a:solidFill>
                  </a:endParaRPr>
                </a:p>
              </p:txBody>
            </p:sp>
          </p:grpSp>
        </p:grpSp>
        <p:sp>
          <p:nvSpPr>
            <p:cNvPr id="46" name="Ellipse 14">
              <a:extLst>
                <a:ext uri="{FF2B5EF4-FFF2-40B4-BE49-F238E27FC236}">
                  <a16:creationId xmlns:a16="http://schemas.microsoft.com/office/drawing/2014/main" id="{B0BA3DBF-FF8A-1648-9130-848C5F5E60CE}"/>
                </a:ext>
              </a:extLst>
            </p:cNvPr>
            <p:cNvSpPr>
              <a:spLocks/>
            </p:cNvSpPr>
            <p:nvPr/>
          </p:nvSpPr>
          <p:spPr bwMode="gray">
            <a:xfrm>
              <a:off x="8757224" y="1643054"/>
              <a:ext cx="430988" cy="456312"/>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3</a:t>
              </a:r>
            </a:p>
          </p:txBody>
        </p:sp>
        <p:sp>
          <p:nvSpPr>
            <p:cNvPr id="47" name="Ellipse 15">
              <a:extLst>
                <a:ext uri="{FF2B5EF4-FFF2-40B4-BE49-F238E27FC236}">
                  <a16:creationId xmlns:a16="http://schemas.microsoft.com/office/drawing/2014/main" id="{30D07D20-49EF-BE4F-AC23-214791D3F278}"/>
                </a:ext>
              </a:extLst>
            </p:cNvPr>
            <p:cNvSpPr>
              <a:spLocks/>
            </p:cNvSpPr>
            <p:nvPr/>
          </p:nvSpPr>
          <p:spPr bwMode="gray">
            <a:xfrm>
              <a:off x="763190" y="1569454"/>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1</a:t>
              </a:r>
            </a:p>
          </p:txBody>
        </p:sp>
        <p:sp>
          <p:nvSpPr>
            <p:cNvPr id="48" name="Ellipse 16">
              <a:extLst>
                <a:ext uri="{FF2B5EF4-FFF2-40B4-BE49-F238E27FC236}">
                  <a16:creationId xmlns:a16="http://schemas.microsoft.com/office/drawing/2014/main" id="{F1971FAD-D2E8-944F-8550-6F3100CAF13C}"/>
                </a:ext>
              </a:extLst>
            </p:cNvPr>
            <p:cNvSpPr>
              <a:spLocks/>
            </p:cNvSpPr>
            <p:nvPr/>
          </p:nvSpPr>
          <p:spPr bwMode="gray">
            <a:xfrm>
              <a:off x="6036347" y="1643051"/>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2</a:t>
              </a:r>
            </a:p>
          </p:txBody>
        </p:sp>
      </p:grpSp>
      <p:sp>
        <p:nvSpPr>
          <p:cNvPr id="3" name="Date Placeholder 2">
            <a:extLst>
              <a:ext uri="{FF2B5EF4-FFF2-40B4-BE49-F238E27FC236}">
                <a16:creationId xmlns:a16="http://schemas.microsoft.com/office/drawing/2014/main" id="{3C18610E-3EA9-934D-978B-BA5B32A4A6AA}"/>
              </a:ext>
            </a:extLst>
          </p:cNvPr>
          <p:cNvSpPr>
            <a:spLocks noGrp="1"/>
          </p:cNvSpPr>
          <p:nvPr>
            <p:ph type="dt" sz="half" idx="18"/>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FE583934-CD99-AD4D-8001-B506CC528855}"/>
              </a:ext>
            </a:extLst>
          </p:cNvPr>
          <p:cNvSpPr>
            <a:spLocks noGrp="1"/>
          </p:cNvSpPr>
          <p:nvPr>
            <p:ph type="ftr" sz="quarter" idx="19"/>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3435273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tep process chart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640"/>
            <a:ext cx="10516342" cy="478559"/>
          </a:xfrm>
          <a:prstGeom prst="rect">
            <a:avLst/>
          </a:prstGeom>
        </p:spPr>
        <p:txBody>
          <a:bodyPr>
            <a:noAutofit/>
          </a:bodyPr>
          <a:lstStyle>
            <a:lvl1pPr marL="0" indent="0">
              <a:buNone/>
              <a:defRPr sz="2500">
                <a:solidFill>
                  <a:srgbClr val="394951"/>
                </a:solidFill>
              </a:defRPr>
            </a:lvl1pPr>
          </a:lstStyle>
          <a:p>
            <a:pPr lvl="0"/>
            <a:r>
              <a:rPr lang="en-US" dirty="0"/>
              <a:t>Subtitle Placeholder</a:t>
            </a:r>
          </a:p>
        </p:txBody>
      </p:sp>
      <p:grpSp>
        <p:nvGrpSpPr>
          <p:cNvPr id="32" name="Gruppieren 6">
            <a:extLst>
              <a:ext uri="{FF2B5EF4-FFF2-40B4-BE49-F238E27FC236}">
                <a16:creationId xmlns:a16="http://schemas.microsoft.com/office/drawing/2014/main" id="{6D17EBC0-41E6-7545-AB71-A2081DCEED6B}"/>
              </a:ext>
            </a:extLst>
          </p:cNvPr>
          <p:cNvGrpSpPr/>
          <p:nvPr/>
        </p:nvGrpSpPr>
        <p:grpSpPr>
          <a:xfrm>
            <a:off x="587877" y="2056686"/>
            <a:ext cx="10480915" cy="4148046"/>
            <a:chOff x="540000" y="1618968"/>
            <a:chExt cx="11263321" cy="4457700"/>
          </a:xfrm>
        </p:grpSpPr>
        <p:grpSp>
          <p:nvGrpSpPr>
            <p:cNvPr id="33" name="TIMELINE">
              <a:extLst>
                <a:ext uri="{FF2B5EF4-FFF2-40B4-BE49-F238E27FC236}">
                  <a16:creationId xmlns:a16="http://schemas.microsoft.com/office/drawing/2014/main" id="{93FD1239-A8B0-5348-AB21-F599C14A9611}"/>
                </a:ext>
              </a:extLst>
            </p:cNvPr>
            <p:cNvGrpSpPr/>
            <p:nvPr/>
          </p:nvGrpSpPr>
          <p:grpSpPr bwMode="gray">
            <a:xfrm>
              <a:off x="540000" y="3591297"/>
              <a:ext cx="11263321" cy="520049"/>
              <a:chOff x="540000" y="3400125"/>
              <a:chExt cx="11263321" cy="520049"/>
            </a:xfrm>
          </p:grpSpPr>
          <p:sp>
            <p:nvSpPr>
              <p:cNvPr id="52" name="Arrow 1">
                <a:extLst>
                  <a:ext uri="{FF2B5EF4-FFF2-40B4-BE49-F238E27FC236}">
                    <a16:creationId xmlns:a16="http://schemas.microsoft.com/office/drawing/2014/main" id="{EDFB918B-3004-D944-83D5-09F8C7FA8A68}"/>
                  </a:ext>
                </a:extLst>
              </p:cNvPr>
              <p:cNvSpPr>
                <a:spLocks noChangeArrowheads="1"/>
              </p:cNvSpPr>
              <p:nvPr/>
            </p:nvSpPr>
            <p:spPr bwMode="gray">
              <a:xfrm>
                <a:off x="540000" y="3400126"/>
                <a:ext cx="2088517" cy="520048"/>
              </a:xfrm>
              <a:prstGeom prst="homePlate">
                <a:avLst>
                  <a:gd name="adj" fmla="val 36314"/>
                </a:avLst>
              </a:prstGeom>
              <a:solidFill>
                <a:schemeClr val="bg1">
                  <a:lumMod val="95000"/>
                </a:schemeClr>
              </a:solidFill>
              <a:ln w="12700">
                <a:noFill/>
                <a:miter lim="800000"/>
                <a:headEnd/>
                <a:tailEnd/>
              </a:ln>
              <a:effectLst/>
            </p:spPr>
            <p:txBody>
              <a:bodyPr lIns="216000" tIns="108000" rIns="108000" bIns="108000" anchor="ctr">
                <a:noAutofit/>
              </a:bodyPr>
              <a:lstStyle/>
              <a:p>
                <a:pPr defTabSz="601266" eaLnBrk="0" hangingPunct="0"/>
                <a:r>
                  <a:rPr lang="en-US" sz="1500" b="1" dirty="0">
                    <a:solidFill>
                      <a:srgbClr val="394951"/>
                    </a:solidFill>
                    <a:cs typeface="Arial" charset="0"/>
                  </a:rPr>
                  <a:t>STEP 1</a:t>
                </a:r>
              </a:p>
            </p:txBody>
          </p:sp>
          <p:sp>
            <p:nvSpPr>
              <p:cNvPr id="53" name="Arrow 2">
                <a:extLst>
                  <a:ext uri="{FF2B5EF4-FFF2-40B4-BE49-F238E27FC236}">
                    <a16:creationId xmlns:a16="http://schemas.microsoft.com/office/drawing/2014/main" id="{9E587EF8-004A-C147-8328-01150C5D1443}"/>
                  </a:ext>
                </a:extLst>
              </p:cNvPr>
              <p:cNvSpPr>
                <a:spLocks noChangeArrowheads="1"/>
              </p:cNvSpPr>
              <p:nvPr/>
            </p:nvSpPr>
            <p:spPr bwMode="gray">
              <a:xfrm>
                <a:off x="2374960" y="3400126"/>
                <a:ext cx="2088517" cy="520048"/>
              </a:xfrm>
              <a:prstGeom prst="chevron">
                <a:avLst>
                  <a:gd name="adj" fmla="val 35094"/>
                </a:avLst>
              </a:prstGeom>
              <a:solidFill>
                <a:schemeClr val="bg2"/>
              </a:solidFill>
              <a:ln w="12700">
                <a:noFill/>
                <a:miter lim="800000"/>
                <a:headEnd/>
                <a:tailEnd/>
              </a:ln>
              <a:effectLst/>
            </p:spPr>
            <p:txBody>
              <a:bodyPr lIns="216000" tIns="108000" rIns="108000" bIns="108000" anchor="ctr">
                <a:noAutofit/>
              </a:bodyPr>
              <a:lstStyle/>
              <a:p>
                <a:pPr defTabSz="601266" eaLnBrk="0" hangingPunct="0"/>
                <a:r>
                  <a:rPr lang="en-US" sz="1500" b="1" dirty="0">
                    <a:solidFill>
                      <a:srgbClr val="394951"/>
                    </a:solidFill>
                    <a:cs typeface="Arial" charset="0"/>
                  </a:rPr>
                  <a:t>STEP 2</a:t>
                </a:r>
              </a:p>
            </p:txBody>
          </p:sp>
          <p:sp>
            <p:nvSpPr>
              <p:cNvPr id="54" name="Arrow 3">
                <a:extLst>
                  <a:ext uri="{FF2B5EF4-FFF2-40B4-BE49-F238E27FC236}">
                    <a16:creationId xmlns:a16="http://schemas.microsoft.com/office/drawing/2014/main" id="{5EEA0561-7D19-D04D-B98A-3D830AE7A101}"/>
                  </a:ext>
                </a:extLst>
              </p:cNvPr>
              <p:cNvSpPr>
                <a:spLocks noChangeArrowheads="1"/>
              </p:cNvSpPr>
              <p:nvPr/>
            </p:nvSpPr>
            <p:spPr bwMode="gray">
              <a:xfrm>
                <a:off x="4209922" y="3400126"/>
                <a:ext cx="2088517" cy="520048"/>
              </a:xfrm>
              <a:prstGeom prst="chevron">
                <a:avLst>
                  <a:gd name="adj" fmla="val 35094"/>
                </a:avLst>
              </a:prstGeom>
              <a:solidFill>
                <a:srgbClr val="CECECE"/>
              </a:solidFill>
              <a:ln w="12700">
                <a:noFill/>
                <a:miter lim="800000"/>
                <a:headEnd/>
                <a:tailEnd/>
              </a:ln>
              <a:effectLst/>
            </p:spPr>
            <p:txBody>
              <a:bodyPr lIns="216000" tIns="108000" rIns="108000" bIns="108000" anchor="ctr">
                <a:noAutofit/>
              </a:bodyPr>
              <a:lstStyle/>
              <a:p>
                <a:pPr defTabSz="601266" eaLnBrk="0" hangingPunct="0"/>
                <a:r>
                  <a:rPr lang="en-US" sz="1500" b="1" dirty="0">
                    <a:solidFill>
                      <a:srgbClr val="394951"/>
                    </a:solidFill>
                    <a:cs typeface="Arial" charset="0"/>
                  </a:rPr>
                  <a:t>STEP 3</a:t>
                </a:r>
              </a:p>
            </p:txBody>
          </p:sp>
          <p:sp>
            <p:nvSpPr>
              <p:cNvPr id="55" name="Arrow 4">
                <a:extLst>
                  <a:ext uri="{FF2B5EF4-FFF2-40B4-BE49-F238E27FC236}">
                    <a16:creationId xmlns:a16="http://schemas.microsoft.com/office/drawing/2014/main" id="{0D33819B-5D5F-5048-BA4D-AD253FBBA7F7}"/>
                  </a:ext>
                </a:extLst>
              </p:cNvPr>
              <p:cNvSpPr>
                <a:spLocks noChangeArrowheads="1"/>
              </p:cNvSpPr>
              <p:nvPr/>
            </p:nvSpPr>
            <p:spPr bwMode="gray">
              <a:xfrm>
                <a:off x="6044882" y="3400126"/>
                <a:ext cx="2088517" cy="520048"/>
              </a:xfrm>
              <a:prstGeom prst="chevron">
                <a:avLst>
                  <a:gd name="adj" fmla="val 35094"/>
                </a:avLst>
              </a:prstGeom>
              <a:solidFill>
                <a:srgbClr val="999999"/>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4</a:t>
                </a:r>
              </a:p>
            </p:txBody>
          </p:sp>
          <p:sp>
            <p:nvSpPr>
              <p:cNvPr id="56" name="Arrow 5">
                <a:extLst>
                  <a:ext uri="{FF2B5EF4-FFF2-40B4-BE49-F238E27FC236}">
                    <a16:creationId xmlns:a16="http://schemas.microsoft.com/office/drawing/2014/main" id="{DBA55A27-1D55-8D43-B856-F1565AF1EDA0}"/>
                  </a:ext>
                </a:extLst>
              </p:cNvPr>
              <p:cNvSpPr>
                <a:spLocks noChangeArrowheads="1"/>
              </p:cNvSpPr>
              <p:nvPr/>
            </p:nvSpPr>
            <p:spPr bwMode="gray">
              <a:xfrm>
                <a:off x="7879844" y="3400126"/>
                <a:ext cx="2088517" cy="520048"/>
              </a:xfrm>
              <a:prstGeom prst="chevron">
                <a:avLst>
                  <a:gd name="adj" fmla="val 35094"/>
                </a:avLst>
              </a:prstGeom>
              <a:solidFill>
                <a:srgbClr val="737373"/>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5</a:t>
                </a:r>
              </a:p>
            </p:txBody>
          </p:sp>
          <p:sp>
            <p:nvSpPr>
              <p:cNvPr id="57" name="Arrow 6">
                <a:extLst>
                  <a:ext uri="{FF2B5EF4-FFF2-40B4-BE49-F238E27FC236}">
                    <a16:creationId xmlns:a16="http://schemas.microsoft.com/office/drawing/2014/main" id="{2A9DD990-F619-1A43-8428-973062FDB101}"/>
                  </a:ext>
                </a:extLst>
              </p:cNvPr>
              <p:cNvSpPr>
                <a:spLocks noChangeArrowheads="1"/>
              </p:cNvSpPr>
              <p:nvPr/>
            </p:nvSpPr>
            <p:spPr bwMode="gray">
              <a:xfrm>
                <a:off x="9714804" y="3400125"/>
                <a:ext cx="2088517" cy="520048"/>
              </a:xfrm>
              <a:prstGeom prst="chevron">
                <a:avLst>
                  <a:gd name="adj" fmla="val 35094"/>
                </a:avLst>
              </a:prstGeom>
              <a:solidFill>
                <a:srgbClr val="394951"/>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6</a:t>
                </a:r>
              </a:p>
            </p:txBody>
          </p:sp>
        </p:grpSp>
        <p:sp>
          <p:nvSpPr>
            <p:cNvPr id="50" name="Line">
              <a:extLst>
                <a:ext uri="{FF2B5EF4-FFF2-40B4-BE49-F238E27FC236}">
                  <a16:creationId xmlns:a16="http://schemas.microsoft.com/office/drawing/2014/main" id="{582ECD84-CAB2-3D4F-843E-87EBC028960A}"/>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48" name="Line">
              <a:extLst>
                <a:ext uri="{FF2B5EF4-FFF2-40B4-BE49-F238E27FC236}">
                  <a16:creationId xmlns:a16="http://schemas.microsoft.com/office/drawing/2014/main" id="{BFC183C0-950F-5E43-B8BB-01E850FB9A3C}"/>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46" name="Line">
              <a:extLst>
                <a:ext uri="{FF2B5EF4-FFF2-40B4-BE49-F238E27FC236}">
                  <a16:creationId xmlns:a16="http://schemas.microsoft.com/office/drawing/2014/main" id="{B4F1CE3E-F689-4347-B656-477259BD2732}"/>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44" name="Line">
              <a:extLst>
                <a:ext uri="{FF2B5EF4-FFF2-40B4-BE49-F238E27FC236}">
                  <a16:creationId xmlns:a16="http://schemas.microsoft.com/office/drawing/2014/main" id="{C3276969-FB7B-474A-8F6E-B7D9B11EB8D1}"/>
                </a:ext>
              </a:extLst>
            </p:cNvPr>
            <p:cNvSpPr>
              <a:spLocks noChangeShapeType="1"/>
            </p:cNvSpPr>
            <p:nvPr/>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43" name="Line">
              <a:extLst>
                <a:ext uri="{FF2B5EF4-FFF2-40B4-BE49-F238E27FC236}">
                  <a16:creationId xmlns:a16="http://schemas.microsoft.com/office/drawing/2014/main" id="{6D2A48F7-ECFD-8442-860A-4AB9B2932F0D}"/>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41" name="Line">
              <a:extLst>
                <a:ext uri="{FF2B5EF4-FFF2-40B4-BE49-F238E27FC236}">
                  <a16:creationId xmlns:a16="http://schemas.microsoft.com/office/drawing/2014/main" id="{C2677CE5-BA48-6E46-914D-9877D216934E}"/>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grpSp>
      <p:sp>
        <p:nvSpPr>
          <p:cNvPr id="4" name="Text Placeholder 3">
            <a:extLst>
              <a:ext uri="{FF2B5EF4-FFF2-40B4-BE49-F238E27FC236}">
                <a16:creationId xmlns:a16="http://schemas.microsoft.com/office/drawing/2014/main" id="{E6107375-C0EA-E340-A9AC-A77865E20F61}"/>
              </a:ext>
            </a:extLst>
          </p:cNvPr>
          <p:cNvSpPr>
            <a:spLocks noGrp="1"/>
          </p:cNvSpPr>
          <p:nvPr>
            <p:ph type="body" sz="quarter" idx="12" hasCustomPrompt="1"/>
          </p:nvPr>
        </p:nvSpPr>
        <p:spPr>
          <a:xfrm>
            <a:off x="5878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5" name="Text Placeholder 3">
            <a:extLst>
              <a:ext uri="{FF2B5EF4-FFF2-40B4-BE49-F238E27FC236}">
                <a16:creationId xmlns:a16="http://schemas.microsoft.com/office/drawing/2014/main" id="{6F15CF82-2CD0-2E4F-B34F-AC86E00A5A1F}"/>
              </a:ext>
            </a:extLst>
          </p:cNvPr>
          <p:cNvSpPr>
            <a:spLocks noGrp="1"/>
          </p:cNvSpPr>
          <p:nvPr>
            <p:ph type="body" sz="quarter" idx="13" hasCustomPrompt="1"/>
          </p:nvPr>
        </p:nvSpPr>
        <p:spPr>
          <a:xfrm>
            <a:off x="40041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6" name="Text Placeholder 3">
            <a:extLst>
              <a:ext uri="{FF2B5EF4-FFF2-40B4-BE49-F238E27FC236}">
                <a16:creationId xmlns:a16="http://schemas.microsoft.com/office/drawing/2014/main" id="{F4B466D3-DE16-C74A-9FA5-31292178F93C}"/>
              </a:ext>
            </a:extLst>
          </p:cNvPr>
          <p:cNvSpPr>
            <a:spLocks noGrp="1"/>
          </p:cNvSpPr>
          <p:nvPr>
            <p:ph type="body" sz="quarter" idx="14" hasCustomPrompt="1"/>
          </p:nvPr>
        </p:nvSpPr>
        <p:spPr>
          <a:xfrm>
            <a:off x="74204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7" name="Text Placeholder 3">
            <a:extLst>
              <a:ext uri="{FF2B5EF4-FFF2-40B4-BE49-F238E27FC236}">
                <a16:creationId xmlns:a16="http://schemas.microsoft.com/office/drawing/2014/main" id="{AD72481F-6EA1-0D47-A9D4-5D946615D333}"/>
              </a:ext>
            </a:extLst>
          </p:cNvPr>
          <p:cNvSpPr>
            <a:spLocks noGrp="1"/>
          </p:cNvSpPr>
          <p:nvPr>
            <p:ph type="body" sz="quarter" idx="15" hasCustomPrompt="1"/>
          </p:nvPr>
        </p:nvSpPr>
        <p:spPr>
          <a:xfrm>
            <a:off x="23150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8" name="Text Placeholder 3">
            <a:extLst>
              <a:ext uri="{FF2B5EF4-FFF2-40B4-BE49-F238E27FC236}">
                <a16:creationId xmlns:a16="http://schemas.microsoft.com/office/drawing/2014/main" id="{3052959B-018D-4545-8E2B-93429D9EB3F1}"/>
              </a:ext>
            </a:extLst>
          </p:cNvPr>
          <p:cNvSpPr>
            <a:spLocks noGrp="1"/>
          </p:cNvSpPr>
          <p:nvPr>
            <p:ph type="body" sz="quarter" idx="16" hasCustomPrompt="1"/>
          </p:nvPr>
        </p:nvSpPr>
        <p:spPr>
          <a:xfrm>
            <a:off x="57313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9" name="Text Placeholder 3">
            <a:extLst>
              <a:ext uri="{FF2B5EF4-FFF2-40B4-BE49-F238E27FC236}">
                <a16:creationId xmlns:a16="http://schemas.microsoft.com/office/drawing/2014/main" id="{639A20CE-0D6D-EA4E-997F-B0B0A659F909}"/>
              </a:ext>
            </a:extLst>
          </p:cNvPr>
          <p:cNvSpPr>
            <a:spLocks noGrp="1"/>
          </p:cNvSpPr>
          <p:nvPr>
            <p:ph type="body" sz="quarter" idx="17" hasCustomPrompt="1"/>
          </p:nvPr>
        </p:nvSpPr>
        <p:spPr>
          <a:xfrm>
            <a:off x="91476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grpSp>
        <p:nvGrpSpPr>
          <p:cNvPr id="24" name="Gruppieren 6">
            <a:extLst>
              <a:ext uri="{FF2B5EF4-FFF2-40B4-BE49-F238E27FC236}">
                <a16:creationId xmlns:a16="http://schemas.microsoft.com/office/drawing/2014/main" id="{877A7044-181F-CD43-8A29-1B89AA5BE801}"/>
              </a:ext>
            </a:extLst>
          </p:cNvPr>
          <p:cNvGrpSpPr/>
          <p:nvPr/>
        </p:nvGrpSpPr>
        <p:grpSpPr>
          <a:xfrm>
            <a:off x="587877" y="2056686"/>
            <a:ext cx="10480915" cy="4148046"/>
            <a:chOff x="540000" y="1618968"/>
            <a:chExt cx="11263321" cy="4457700"/>
          </a:xfrm>
        </p:grpSpPr>
        <p:grpSp>
          <p:nvGrpSpPr>
            <p:cNvPr id="25" name="TIMELINE">
              <a:extLst>
                <a:ext uri="{FF2B5EF4-FFF2-40B4-BE49-F238E27FC236}">
                  <a16:creationId xmlns:a16="http://schemas.microsoft.com/office/drawing/2014/main" id="{7A6E5A09-E6DE-FE42-BDC8-C0A2A0E0BDC8}"/>
                </a:ext>
              </a:extLst>
            </p:cNvPr>
            <p:cNvGrpSpPr/>
            <p:nvPr/>
          </p:nvGrpSpPr>
          <p:grpSpPr bwMode="gray">
            <a:xfrm>
              <a:off x="540000" y="3591297"/>
              <a:ext cx="11263321" cy="520049"/>
              <a:chOff x="540000" y="3400125"/>
              <a:chExt cx="11263321" cy="520049"/>
            </a:xfrm>
          </p:grpSpPr>
          <p:sp>
            <p:nvSpPr>
              <p:cNvPr id="34" name="Arrow 1">
                <a:extLst>
                  <a:ext uri="{FF2B5EF4-FFF2-40B4-BE49-F238E27FC236}">
                    <a16:creationId xmlns:a16="http://schemas.microsoft.com/office/drawing/2014/main" id="{0C3FB9E5-2881-3C4E-961F-963C432D5553}"/>
                  </a:ext>
                </a:extLst>
              </p:cNvPr>
              <p:cNvSpPr>
                <a:spLocks noChangeArrowheads="1"/>
              </p:cNvSpPr>
              <p:nvPr/>
            </p:nvSpPr>
            <p:spPr bwMode="gray">
              <a:xfrm>
                <a:off x="540000" y="3400126"/>
                <a:ext cx="2088517" cy="520048"/>
              </a:xfrm>
              <a:prstGeom prst="homePlate">
                <a:avLst>
                  <a:gd name="adj" fmla="val 36314"/>
                </a:avLst>
              </a:prstGeom>
              <a:solidFill>
                <a:schemeClr val="bg1">
                  <a:lumMod val="95000"/>
                </a:schemeClr>
              </a:solidFill>
              <a:ln w="12700">
                <a:noFill/>
                <a:miter lim="800000"/>
                <a:headEnd/>
                <a:tailEnd/>
              </a:ln>
              <a:effectLst/>
            </p:spPr>
            <p:txBody>
              <a:bodyPr lIns="216000" tIns="108000" rIns="108000" bIns="108000" anchor="ctr">
                <a:noAutofit/>
              </a:bodyPr>
              <a:lstStyle/>
              <a:p>
                <a:pPr defTabSz="601266" eaLnBrk="0" hangingPunct="0"/>
                <a:r>
                  <a:rPr lang="en-US" sz="1500" b="1" dirty="0">
                    <a:solidFill>
                      <a:srgbClr val="394951"/>
                    </a:solidFill>
                    <a:cs typeface="Arial" charset="0"/>
                  </a:rPr>
                  <a:t>STEP 1</a:t>
                </a:r>
              </a:p>
            </p:txBody>
          </p:sp>
          <p:sp>
            <p:nvSpPr>
              <p:cNvPr id="35" name="Arrow 2">
                <a:extLst>
                  <a:ext uri="{FF2B5EF4-FFF2-40B4-BE49-F238E27FC236}">
                    <a16:creationId xmlns:a16="http://schemas.microsoft.com/office/drawing/2014/main" id="{99E7FC74-59E6-A14F-9FDB-CEB716FE1E1F}"/>
                  </a:ext>
                </a:extLst>
              </p:cNvPr>
              <p:cNvSpPr>
                <a:spLocks noChangeArrowheads="1"/>
              </p:cNvSpPr>
              <p:nvPr/>
            </p:nvSpPr>
            <p:spPr bwMode="gray">
              <a:xfrm>
                <a:off x="2374960" y="3400126"/>
                <a:ext cx="2088517" cy="520048"/>
              </a:xfrm>
              <a:prstGeom prst="chevron">
                <a:avLst>
                  <a:gd name="adj" fmla="val 35094"/>
                </a:avLst>
              </a:prstGeom>
              <a:solidFill>
                <a:schemeClr val="bg2"/>
              </a:solidFill>
              <a:ln w="12700">
                <a:noFill/>
                <a:miter lim="800000"/>
                <a:headEnd/>
                <a:tailEnd/>
              </a:ln>
              <a:effectLst/>
            </p:spPr>
            <p:txBody>
              <a:bodyPr lIns="216000" tIns="108000" rIns="108000" bIns="108000" anchor="ctr">
                <a:noAutofit/>
              </a:bodyPr>
              <a:lstStyle/>
              <a:p>
                <a:pPr defTabSz="601266" eaLnBrk="0" hangingPunct="0"/>
                <a:r>
                  <a:rPr lang="en-US" sz="1500" b="1" dirty="0">
                    <a:solidFill>
                      <a:srgbClr val="394951"/>
                    </a:solidFill>
                    <a:cs typeface="Arial" charset="0"/>
                  </a:rPr>
                  <a:t>STEP 2</a:t>
                </a:r>
              </a:p>
            </p:txBody>
          </p:sp>
          <p:sp>
            <p:nvSpPr>
              <p:cNvPr id="36" name="Arrow 3">
                <a:extLst>
                  <a:ext uri="{FF2B5EF4-FFF2-40B4-BE49-F238E27FC236}">
                    <a16:creationId xmlns:a16="http://schemas.microsoft.com/office/drawing/2014/main" id="{7ADF6872-330B-864B-9AAA-07459B54E7DA}"/>
                  </a:ext>
                </a:extLst>
              </p:cNvPr>
              <p:cNvSpPr>
                <a:spLocks noChangeArrowheads="1"/>
              </p:cNvSpPr>
              <p:nvPr/>
            </p:nvSpPr>
            <p:spPr bwMode="gray">
              <a:xfrm>
                <a:off x="4209922" y="3400126"/>
                <a:ext cx="2088517" cy="520048"/>
              </a:xfrm>
              <a:prstGeom prst="chevron">
                <a:avLst>
                  <a:gd name="adj" fmla="val 35094"/>
                </a:avLst>
              </a:prstGeom>
              <a:solidFill>
                <a:srgbClr val="CECECE"/>
              </a:solidFill>
              <a:ln w="12700">
                <a:noFill/>
                <a:miter lim="800000"/>
                <a:headEnd/>
                <a:tailEnd/>
              </a:ln>
              <a:effectLst/>
            </p:spPr>
            <p:txBody>
              <a:bodyPr lIns="216000" tIns="108000" rIns="108000" bIns="108000" anchor="ctr">
                <a:noAutofit/>
              </a:bodyPr>
              <a:lstStyle/>
              <a:p>
                <a:pPr defTabSz="601266" eaLnBrk="0" hangingPunct="0"/>
                <a:r>
                  <a:rPr lang="en-US" sz="1500" b="1" dirty="0">
                    <a:solidFill>
                      <a:srgbClr val="394951"/>
                    </a:solidFill>
                    <a:cs typeface="Arial" charset="0"/>
                  </a:rPr>
                  <a:t>STEP 3</a:t>
                </a:r>
              </a:p>
            </p:txBody>
          </p:sp>
          <p:sp>
            <p:nvSpPr>
              <p:cNvPr id="37" name="Arrow 4">
                <a:extLst>
                  <a:ext uri="{FF2B5EF4-FFF2-40B4-BE49-F238E27FC236}">
                    <a16:creationId xmlns:a16="http://schemas.microsoft.com/office/drawing/2014/main" id="{7EF50125-F525-E940-ACFC-006F72EB4030}"/>
                  </a:ext>
                </a:extLst>
              </p:cNvPr>
              <p:cNvSpPr>
                <a:spLocks noChangeArrowheads="1"/>
              </p:cNvSpPr>
              <p:nvPr/>
            </p:nvSpPr>
            <p:spPr bwMode="gray">
              <a:xfrm>
                <a:off x="6044882" y="3400126"/>
                <a:ext cx="2088517" cy="520048"/>
              </a:xfrm>
              <a:prstGeom prst="chevron">
                <a:avLst>
                  <a:gd name="adj" fmla="val 35094"/>
                </a:avLst>
              </a:prstGeom>
              <a:solidFill>
                <a:srgbClr val="999999"/>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4</a:t>
                </a:r>
              </a:p>
            </p:txBody>
          </p:sp>
          <p:sp>
            <p:nvSpPr>
              <p:cNvPr id="38" name="Arrow 5">
                <a:extLst>
                  <a:ext uri="{FF2B5EF4-FFF2-40B4-BE49-F238E27FC236}">
                    <a16:creationId xmlns:a16="http://schemas.microsoft.com/office/drawing/2014/main" id="{2A2B3539-F247-194B-BA98-E953CB17CA79}"/>
                  </a:ext>
                </a:extLst>
              </p:cNvPr>
              <p:cNvSpPr>
                <a:spLocks noChangeArrowheads="1"/>
              </p:cNvSpPr>
              <p:nvPr/>
            </p:nvSpPr>
            <p:spPr bwMode="gray">
              <a:xfrm>
                <a:off x="7879844" y="3400126"/>
                <a:ext cx="2088517" cy="520048"/>
              </a:xfrm>
              <a:prstGeom prst="chevron">
                <a:avLst>
                  <a:gd name="adj" fmla="val 35094"/>
                </a:avLst>
              </a:prstGeom>
              <a:solidFill>
                <a:srgbClr val="737373"/>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5</a:t>
                </a:r>
              </a:p>
            </p:txBody>
          </p:sp>
          <p:sp>
            <p:nvSpPr>
              <p:cNvPr id="39" name="Arrow 6">
                <a:extLst>
                  <a:ext uri="{FF2B5EF4-FFF2-40B4-BE49-F238E27FC236}">
                    <a16:creationId xmlns:a16="http://schemas.microsoft.com/office/drawing/2014/main" id="{B33535C8-2E16-FD4E-AAE8-6BF1195DCB7F}"/>
                  </a:ext>
                </a:extLst>
              </p:cNvPr>
              <p:cNvSpPr>
                <a:spLocks noChangeArrowheads="1"/>
              </p:cNvSpPr>
              <p:nvPr/>
            </p:nvSpPr>
            <p:spPr bwMode="gray">
              <a:xfrm>
                <a:off x="9714804" y="3400125"/>
                <a:ext cx="2088517" cy="520048"/>
              </a:xfrm>
              <a:prstGeom prst="chevron">
                <a:avLst>
                  <a:gd name="adj" fmla="val 35094"/>
                </a:avLst>
              </a:prstGeom>
              <a:solidFill>
                <a:srgbClr val="394951"/>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6</a:t>
                </a:r>
              </a:p>
            </p:txBody>
          </p:sp>
        </p:grpSp>
        <p:sp>
          <p:nvSpPr>
            <p:cNvPr id="26" name="Line">
              <a:extLst>
                <a:ext uri="{FF2B5EF4-FFF2-40B4-BE49-F238E27FC236}">
                  <a16:creationId xmlns:a16="http://schemas.microsoft.com/office/drawing/2014/main" id="{A2751F86-1868-214F-BE45-C169EDA9D43C}"/>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27" name="Line">
              <a:extLst>
                <a:ext uri="{FF2B5EF4-FFF2-40B4-BE49-F238E27FC236}">
                  <a16:creationId xmlns:a16="http://schemas.microsoft.com/office/drawing/2014/main" id="{102ED534-E475-064B-B7DF-E421312F3E4E}"/>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28" name="Line">
              <a:extLst>
                <a:ext uri="{FF2B5EF4-FFF2-40B4-BE49-F238E27FC236}">
                  <a16:creationId xmlns:a16="http://schemas.microsoft.com/office/drawing/2014/main" id="{FDD4F7E7-EBDA-DD45-9521-DE50E9973D64}"/>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29" name="Line">
              <a:extLst>
                <a:ext uri="{FF2B5EF4-FFF2-40B4-BE49-F238E27FC236}">
                  <a16:creationId xmlns:a16="http://schemas.microsoft.com/office/drawing/2014/main" id="{700650A6-58E6-AB40-82F3-C0FC68404335}"/>
                </a:ext>
              </a:extLst>
            </p:cNvPr>
            <p:cNvSpPr>
              <a:spLocks noChangeShapeType="1"/>
            </p:cNvSpPr>
            <p:nvPr/>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30" name="Line">
              <a:extLst>
                <a:ext uri="{FF2B5EF4-FFF2-40B4-BE49-F238E27FC236}">
                  <a16:creationId xmlns:a16="http://schemas.microsoft.com/office/drawing/2014/main" id="{4FCB64BA-102A-3C45-99A3-357044D597E3}"/>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31" name="Line">
              <a:extLst>
                <a:ext uri="{FF2B5EF4-FFF2-40B4-BE49-F238E27FC236}">
                  <a16:creationId xmlns:a16="http://schemas.microsoft.com/office/drawing/2014/main" id="{26DF1BE8-9C7F-6B46-8631-3E0A1F4D6C02}"/>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grpSp>
      <p:grpSp>
        <p:nvGrpSpPr>
          <p:cNvPr id="40" name="Gruppieren 6">
            <a:extLst>
              <a:ext uri="{FF2B5EF4-FFF2-40B4-BE49-F238E27FC236}">
                <a16:creationId xmlns:a16="http://schemas.microsoft.com/office/drawing/2014/main" id="{E8752935-7AE1-714E-8538-B2703C1971B4}"/>
              </a:ext>
            </a:extLst>
          </p:cNvPr>
          <p:cNvGrpSpPr/>
          <p:nvPr userDrawn="1"/>
        </p:nvGrpSpPr>
        <p:grpSpPr>
          <a:xfrm>
            <a:off x="587877" y="2056686"/>
            <a:ext cx="10480915" cy="4148046"/>
            <a:chOff x="540000" y="1618968"/>
            <a:chExt cx="11263321" cy="4457700"/>
          </a:xfrm>
        </p:grpSpPr>
        <p:grpSp>
          <p:nvGrpSpPr>
            <p:cNvPr id="42" name="TIMELINE">
              <a:extLst>
                <a:ext uri="{FF2B5EF4-FFF2-40B4-BE49-F238E27FC236}">
                  <a16:creationId xmlns:a16="http://schemas.microsoft.com/office/drawing/2014/main" id="{F1BD3191-A54E-1142-93A4-6A6CC9F84A43}"/>
                </a:ext>
              </a:extLst>
            </p:cNvPr>
            <p:cNvGrpSpPr/>
            <p:nvPr/>
          </p:nvGrpSpPr>
          <p:grpSpPr bwMode="gray">
            <a:xfrm>
              <a:off x="540000" y="3591297"/>
              <a:ext cx="11263321" cy="520049"/>
              <a:chOff x="540000" y="3400125"/>
              <a:chExt cx="11263321" cy="520049"/>
            </a:xfrm>
          </p:grpSpPr>
          <p:sp>
            <p:nvSpPr>
              <p:cNvPr id="60" name="Arrow 1">
                <a:extLst>
                  <a:ext uri="{FF2B5EF4-FFF2-40B4-BE49-F238E27FC236}">
                    <a16:creationId xmlns:a16="http://schemas.microsoft.com/office/drawing/2014/main" id="{03B34775-305B-3640-AA1D-362B6C52ABD0}"/>
                  </a:ext>
                </a:extLst>
              </p:cNvPr>
              <p:cNvSpPr>
                <a:spLocks noChangeArrowheads="1"/>
              </p:cNvSpPr>
              <p:nvPr/>
            </p:nvSpPr>
            <p:spPr bwMode="gray">
              <a:xfrm>
                <a:off x="540000" y="3400126"/>
                <a:ext cx="2088517" cy="520048"/>
              </a:xfrm>
              <a:prstGeom prst="homePlate">
                <a:avLst>
                  <a:gd name="adj" fmla="val 36314"/>
                </a:avLst>
              </a:prstGeom>
              <a:solidFill>
                <a:schemeClr val="tx1">
                  <a:lumMod val="20000"/>
                  <a:lumOff val="80000"/>
                </a:schemeClr>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tx2"/>
                    </a:solidFill>
                    <a:cs typeface="Arial" charset="0"/>
                  </a:rPr>
                  <a:t>STEP 1</a:t>
                </a:r>
              </a:p>
            </p:txBody>
          </p:sp>
          <p:sp>
            <p:nvSpPr>
              <p:cNvPr id="61" name="Arrow 2">
                <a:extLst>
                  <a:ext uri="{FF2B5EF4-FFF2-40B4-BE49-F238E27FC236}">
                    <a16:creationId xmlns:a16="http://schemas.microsoft.com/office/drawing/2014/main" id="{5F7B57D2-3F46-7948-B6F4-E05C2E9AF157}"/>
                  </a:ext>
                </a:extLst>
              </p:cNvPr>
              <p:cNvSpPr>
                <a:spLocks noChangeArrowheads="1"/>
              </p:cNvSpPr>
              <p:nvPr/>
            </p:nvSpPr>
            <p:spPr bwMode="gray">
              <a:xfrm>
                <a:off x="2374960" y="3400126"/>
                <a:ext cx="2088517" cy="520048"/>
              </a:xfrm>
              <a:prstGeom prst="chevron">
                <a:avLst>
                  <a:gd name="adj" fmla="val 35094"/>
                </a:avLst>
              </a:prstGeom>
              <a:solidFill>
                <a:schemeClr val="tx1">
                  <a:lumMod val="40000"/>
                  <a:lumOff val="60000"/>
                </a:schemeClr>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tx2"/>
                    </a:solidFill>
                    <a:cs typeface="Arial" charset="0"/>
                  </a:rPr>
                  <a:t>STEP 2</a:t>
                </a:r>
              </a:p>
            </p:txBody>
          </p:sp>
          <p:sp>
            <p:nvSpPr>
              <p:cNvPr id="62" name="Arrow 3">
                <a:extLst>
                  <a:ext uri="{FF2B5EF4-FFF2-40B4-BE49-F238E27FC236}">
                    <a16:creationId xmlns:a16="http://schemas.microsoft.com/office/drawing/2014/main" id="{FF64F88B-6C07-9B4C-83C3-CFC55163C9FD}"/>
                  </a:ext>
                </a:extLst>
              </p:cNvPr>
              <p:cNvSpPr>
                <a:spLocks noChangeArrowheads="1"/>
              </p:cNvSpPr>
              <p:nvPr/>
            </p:nvSpPr>
            <p:spPr bwMode="gray">
              <a:xfrm>
                <a:off x="4209922" y="3400126"/>
                <a:ext cx="2088517" cy="520048"/>
              </a:xfrm>
              <a:prstGeom prst="chevron">
                <a:avLst>
                  <a:gd name="adj" fmla="val 35094"/>
                </a:avLst>
              </a:prstGeom>
              <a:solidFill>
                <a:schemeClr val="tx1">
                  <a:lumMod val="60000"/>
                  <a:lumOff val="40000"/>
                </a:schemeClr>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tx2"/>
                    </a:solidFill>
                    <a:cs typeface="Arial" charset="0"/>
                  </a:rPr>
                  <a:t>STEP 3</a:t>
                </a:r>
              </a:p>
            </p:txBody>
          </p:sp>
          <p:sp>
            <p:nvSpPr>
              <p:cNvPr id="63" name="Arrow 4">
                <a:extLst>
                  <a:ext uri="{FF2B5EF4-FFF2-40B4-BE49-F238E27FC236}">
                    <a16:creationId xmlns:a16="http://schemas.microsoft.com/office/drawing/2014/main" id="{82AC581E-1BBC-2A49-98B6-4193A2B358A7}"/>
                  </a:ext>
                </a:extLst>
              </p:cNvPr>
              <p:cNvSpPr>
                <a:spLocks noChangeArrowheads="1"/>
              </p:cNvSpPr>
              <p:nvPr/>
            </p:nvSpPr>
            <p:spPr bwMode="gray">
              <a:xfrm>
                <a:off x="6044882" y="3400126"/>
                <a:ext cx="2088517" cy="520048"/>
              </a:xfrm>
              <a:prstGeom prst="chevron">
                <a:avLst>
                  <a:gd name="adj" fmla="val 35094"/>
                </a:avLst>
              </a:prstGeom>
              <a:solidFill>
                <a:schemeClr val="tx1"/>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4</a:t>
                </a:r>
              </a:p>
            </p:txBody>
          </p:sp>
          <p:sp>
            <p:nvSpPr>
              <p:cNvPr id="64" name="Arrow 5">
                <a:extLst>
                  <a:ext uri="{FF2B5EF4-FFF2-40B4-BE49-F238E27FC236}">
                    <a16:creationId xmlns:a16="http://schemas.microsoft.com/office/drawing/2014/main" id="{8A247C2F-9063-1F42-99A0-665ACC30DD1B}"/>
                  </a:ext>
                </a:extLst>
              </p:cNvPr>
              <p:cNvSpPr>
                <a:spLocks noChangeArrowheads="1"/>
              </p:cNvSpPr>
              <p:nvPr/>
            </p:nvSpPr>
            <p:spPr bwMode="gray">
              <a:xfrm>
                <a:off x="7879844" y="3400126"/>
                <a:ext cx="2088517" cy="520048"/>
              </a:xfrm>
              <a:prstGeom prst="chevron">
                <a:avLst>
                  <a:gd name="adj" fmla="val 35094"/>
                </a:avLst>
              </a:prstGeom>
              <a:solidFill>
                <a:schemeClr val="tx1">
                  <a:lumMod val="75000"/>
                </a:schemeClr>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5</a:t>
                </a:r>
              </a:p>
            </p:txBody>
          </p:sp>
          <p:sp>
            <p:nvSpPr>
              <p:cNvPr id="70" name="Arrow 6">
                <a:extLst>
                  <a:ext uri="{FF2B5EF4-FFF2-40B4-BE49-F238E27FC236}">
                    <a16:creationId xmlns:a16="http://schemas.microsoft.com/office/drawing/2014/main" id="{1372C1BA-0340-5B4E-99DB-62D041E2F2FA}"/>
                  </a:ext>
                </a:extLst>
              </p:cNvPr>
              <p:cNvSpPr>
                <a:spLocks noChangeArrowheads="1"/>
              </p:cNvSpPr>
              <p:nvPr/>
            </p:nvSpPr>
            <p:spPr bwMode="gray">
              <a:xfrm>
                <a:off x="9714804" y="3400125"/>
                <a:ext cx="2088517" cy="520048"/>
              </a:xfrm>
              <a:prstGeom prst="chevron">
                <a:avLst>
                  <a:gd name="adj" fmla="val 35094"/>
                </a:avLst>
              </a:prstGeom>
              <a:solidFill>
                <a:schemeClr val="tx2"/>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6</a:t>
                </a:r>
              </a:p>
            </p:txBody>
          </p:sp>
        </p:grpSp>
        <p:sp>
          <p:nvSpPr>
            <p:cNvPr id="45" name="Line">
              <a:extLst>
                <a:ext uri="{FF2B5EF4-FFF2-40B4-BE49-F238E27FC236}">
                  <a16:creationId xmlns:a16="http://schemas.microsoft.com/office/drawing/2014/main" id="{75B33F13-2E1B-404F-BE0D-A747778E6FF6}"/>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47" name="Line">
              <a:extLst>
                <a:ext uri="{FF2B5EF4-FFF2-40B4-BE49-F238E27FC236}">
                  <a16:creationId xmlns:a16="http://schemas.microsoft.com/office/drawing/2014/main" id="{17C5ED7D-F4EC-F74A-9D76-9796C2549E50}"/>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49" name="Line">
              <a:extLst>
                <a:ext uri="{FF2B5EF4-FFF2-40B4-BE49-F238E27FC236}">
                  <a16:creationId xmlns:a16="http://schemas.microsoft.com/office/drawing/2014/main" id="{B0811872-CC7E-DC43-99A2-011CDB646D7F}"/>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51" name="Line">
              <a:extLst>
                <a:ext uri="{FF2B5EF4-FFF2-40B4-BE49-F238E27FC236}">
                  <a16:creationId xmlns:a16="http://schemas.microsoft.com/office/drawing/2014/main" id="{331455C9-B23C-2447-BBB4-10A5B7ED39AC}"/>
                </a:ext>
              </a:extLst>
            </p:cNvPr>
            <p:cNvSpPr>
              <a:spLocks noChangeShapeType="1"/>
            </p:cNvSpPr>
            <p:nvPr/>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58" name="Line">
              <a:extLst>
                <a:ext uri="{FF2B5EF4-FFF2-40B4-BE49-F238E27FC236}">
                  <a16:creationId xmlns:a16="http://schemas.microsoft.com/office/drawing/2014/main" id="{0AF5C9C3-231C-9747-97A0-13201288F9B9}"/>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59" name="Line">
              <a:extLst>
                <a:ext uri="{FF2B5EF4-FFF2-40B4-BE49-F238E27FC236}">
                  <a16:creationId xmlns:a16="http://schemas.microsoft.com/office/drawing/2014/main" id="{BF7DA2D3-E47C-F64E-B713-D08B9E209264}"/>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grpSp>
      <p:sp>
        <p:nvSpPr>
          <p:cNvPr id="3" name="Date Placeholder 2">
            <a:extLst>
              <a:ext uri="{FF2B5EF4-FFF2-40B4-BE49-F238E27FC236}">
                <a16:creationId xmlns:a16="http://schemas.microsoft.com/office/drawing/2014/main" id="{6FF06BA3-6784-E547-88F3-CBAAC862BF3C}"/>
              </a:ext>
            </a:extLst>
          </p:cNvPr>
          <p:cNvSpPr>
            <a:spLocks noGrp="1"/>
          </p:cNvSpPr>
          <p:nvPr>
            <p:ph type="dt" sz="half" idx="18"/>
          </p:nvPr>
        </p:nvSpPr>
        <p:spPr/>
        <p:txBody>
          <a:bodyPr/>
          <a:lstStyle/>
          <a:p>
            <a:r>
              <a:rPr lang="en-US"/>
              <a:t>Snowflake Migration
2020-06-22</a:t>
            </a:r>
            <a:endParaRPr lang="en-US" dirty="0"/>
          </a:p>
        </p:txBody>
      </p:sp>
      <p:sp>
        <p:nvSpPr>
          <p:cNvPr id="5" name="Footer Placeholder 4">
            <a:extLst>
              <a:ext uri="{FF2B5EF4-FFF2-40B4-BE49-F238E27FC236}">
                <a16:creationId xmlns:a16="http://schemas.microsoft.com/office/drawing/2014/main" id="{B7395ACB-7C89-5444-945F-D80D6E75F639}"/>
              </a:ext>
            </a:extLst>
          </p:cNvPr>
          <p:cNvSpPr>
            <a:spLocks noGrp="1"/>
          </p:cNvSpPr>
          <p:nvPr>
            <p:ph type="ftr" sz="quarter" idx="19"/>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40852881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80" name="Rectangle 79">
            <a:extLst>
              <a:ext uri="{FF2B5EF4-FFF2-40B4-BE49-F238E27FC236}">
                <a16:creationId xmlns:a16="http://schemas.microsoft.com/office/drawing/2014/main" id="{B1563E67-09E2-F444-858C-7E24039DA4F1}"/>
              </a:ext>
            </a:extLst>
          </p:cNvPr>
          <p:cNvSpPr/>
          <p:nvPr userDrawn="1"/>
        </p:nvSpPr>
        <p:spPr>
          <a:xfrm>
            <a:off x="3214194" y="206216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4" name="Rectangle 83">
            <a:extLst>
              <a:ext uri="{FF2B5EF4-FFF2-40B4-BE49-F238E27FC236}">
                <a16:creationId xmlns:a16="http://schemas.microsoft.com/office/drawing/2014/main" id="{E273BD0A-F184-2D4A-8E7A-4C73D6EF9122}"/>
              </a:ext>
            </a:extLst>
          </p:cNvPr>
          <p:cNvSpPr/>
          <p:nvPr userDrawn="1"/>
        </p:nvSpPr>
        <p:spPr>
          <a:xfrm>
            <a:off x="3214194" y="2803148"/>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0" name="Rectangle 89">
            <a:extLst>
              <a:ext uri="{FF2B5EF4-FFF2-40B4-BE49-F238E27FC236}">
                <a16:creationId xmlns:a16="http://schemas.microsoft.com/office/drawing/2014/main" id="{EB56CF9E-20B0-1943-A93F-5E17147D5F34}"/>
              </a:ext>
            </a:extLst>
          </p:cNvPr>
          <p:cNvSpPr/>
          <p:nvPr userDrawn="1"/>
        </p:nvSpPr>
        <p:spPr>
          <a:xfrm>
            <a:off x="3214194" y="354412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6" name="Rectangle 95">
            <a:extLst>
              <a:ext uri="{FF2B5EF4-FFF2-40B4-BE49-F238E27FC236}">
                <a16:creationId xmlns:a16="http://schemas.microsoft.com/office/drawing/2014/main" id="{595A8E77-E86E-A840-85C2-21064A4057C3}"/>
              </a:ext>
            </a:extLst>
          </p:cNvPr>
          <p:cNvSpPr/>
          <p:nvPr userDrawn="1"/>
        </p:nvSpPr>
        <p:spPr>
          <a:xfrm>
            <a:off x="3214194" y="4285108"/>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7" name="Rectangle 96">
            <a:extLst>
              <a:ext uri="{FF2B5EF4-FFF2-40B4-BE49-F238E27FC236}">
                <a16:creationId xmlns:a16="http://schemas.microsoft.com/office/drawing/2014/main" id="{1CA1D731-D82B-6D47-9255-073C25BC0B8A}"/>
              </a:ext>
            </a:extLst>
          </p:cNvPr>
          <p:cNvSpPr/>
          <p:nvPr userDrawn="1"/>
        </p:nvSpPr>
        <p:spPr>
          <a:xfrm>
            <a:off x="3214194" y="502608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1" name="Rectangle 90">
            <a:extLst>
              <a:ext uri="{FF2B5EF4-FFF2-40B4-BE49-F238E27FC236}">
                <a16:creationId xmlns:a16="http://schemas.microsoft.com/office/drawing/2014/main" id="{45168E04-3B11-D542-9A86-C02466FBE672}"/>
              </a:ext>
            </a:extLst>
          </p:cNvPr>
          <p:cNvSpPr/>
          <p:nvPr/>
        </p:nvSpPr>
        <p:spPr>
          <a:xfrm>
            <a:off x="3214194" y="206216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2" name="Rectangle 91">
            <a:extLst>
              <a:ext uri="{FF2B5EF4-FFF2-40B4-BE49-F238E27FC236}">
                <a16:creationId xmlns:a16="http://schemas.microsoft.com/office/drawing/2014/main" id="{CC6861D9-D464-5540-AADF-316A580A80E4}"/>
              </a:ext>
            </a:extLst>
          </p:cNvPr>
          <p:cNvSpPr/>
          <p:nvPr/>
        </p:nvSpPr>
        <p:spPr>
          <a:xfrm>
            <a:off x="3214194" y="2797894"/>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3" name="Rectangle 92">
            <a:extLst>
              <a:ext uri="{FF2B5EF4-FFF2-40B4-BE49-F238E27FC236}">
                <a16:creationId xmlns:a16="http://schemas.microsoft.com/office/drawing/2014/main" id="{9F6ED957-BABB-584F-98FC-5F0B371A0A79}"/>
              </a:ext>
            </a:extLst>
          </p:cNvPr>
          <p:cNvSpPr/>
          <p:nvPr/>
        </p:nvSpPr>
        <p:spPr>
          <a:xfrm>
            <a:off x="3214194" y="3544126"/>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4" name="Rectangle 93">
            <a:extLst>
              <a:ext uri="{FF2B5EF4-FFF2-40B4-BE49-F238E27FC236}">
                <a16:creationId xmlns:a16="http://schemas.microsoft.com/office/drawing/2014/main" id="{CC625CBC-B8BF-304A-B813-17E6CB0A673B}"/>
              </a:ext>
            </a:extLst>
          </p:cNvPr>
          <p:cNvSpPr/>
          <p:nvPr/>
        </p:nvSpPr>
        <p:spPr>
          <a:xfrm>
            <a:off x="3214194" y="4279852"/>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5" name="Rectangle 94">
            <a:extLst>
              <a:ext uri="{FF2B5EF4-FFF2-40B4-BE49-F238E27FC236}">
                <a16:creationId xmlns:a16="http://schemas.microsoft.com/office/drawing/2014/main" id="{0A5AD311-C1B6-5F41-9A28-A009E0DB34FC}"/>
              </a:ext>
            </a:extLst>
          </p:cNvPr>
          <p:cNvSpPr/>
          <p:nvPr/>
        </p:nvSpPr>
        <p:spPr>
          <a:xfrm>
            <a:off x="3214194" y="502608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641"/>
            <a:ext cx="10516342" cy="478559"/>
          </a:xfrm>
          <a:prstGeom prst="rect">
            <a:avLst/>
          </a:prstGeom>
        </p:spPr>
        <p:txBody>
          <a:bodyPr>
            <a:noAutofit/>
          </a:bodyPr>
          <a:lstStyle>
            <a:lvl1pPr marL="0" indent="0">
              <a:buNone/>
              <a:defRPr sz="2500">
                <a:solidFill>
                  <a:srgbClr val="394951"/>
                </a:solidFill>
              </a:defRPr>
            </a:lvl1pPr>
          </a:lstStyle>
          <a:p>
            <a:pPr lvl="0"/>
            <a:r>
              <a:rPr lang="en-US" dirty="0"/>
              <a:t>Subtitle Placeholder</a:t>
            </a:r>
          </a:p>
        </p:txBody>
      </p:sp>
      <p:grpSp>
        <p:nvGrpSpPr>
          <p:cNvPr id="16" name="Group 15">
            <a:extLst>
              <a:ext uri="{FF2B5EF4-FFF2-40B4-BE49-F238E27FC236}">
                <a16:creationId xmlns:a16="http://schemas.microsoft.com/office/drawing/2014/main" id="{E4886E55-CD23-9249-AAEF-1C13B3F22805}"/>
              </a:ext>
            </a:extLst>
          </p:cNvPr>
          <p:cNvGrpSpPr/>
          <p:nvPr/>
        </p:nvGrpSpPr>
        <p:grpSpPr>
          <a:xfrm>
            <a:off x="3853826" y="1990216"/>
            <a:ext cx="949556" cy="3823133"/>
            <a:chOff x="2468433" y="4038600"/>
            <a:chExt cx="828692" cy="340321"/>
          </a:xfrm>
        </p:grpSpPr>
        <p:cxnSp>
          <p:nvCxnSpPr>
            <p:cNvPr id="17" name="Straight Connector 16">
              <a:extLst>
                <a:ext uri="{FF2B5EF4-FFF2-40B4-BE49-F238E27FC236}">
                  <a16:creationId xmlns:a16="http://schemas.microsoft.com/office/drawing/2014/main" id="{120AFCE2-DAC9-5240-905D-8E15B5F425EE}"/>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050D217-E2EA-A149-A4D7-B7CDD878119D}"/>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FB8F2EB-7E11-094B-AB32-E7230C3B059E}"/>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EB903C21-E7E1-2947-AB80-A6A984231A66}"/>
              </a:ext>
            </a:extLst>
          </p:cNvPr>
          <p:cNvGrpSpPr/>
          <p:nvPr/>
        </p:nvGrpSpPr>
        <p:grpSpPr>
          <a:xfrm>
            <a:off x="5809217" y="1990216"/>
            <a:ext cx="949556" cy="3823133"/>
            <a:chOff x="2468433" y="4038600"/>
            <a:chExt cx="828692" cy="340321"/>
          </a:xfrm>
        </p:grpSpPr>
        <p:cxnSp>
          <p:nvCxnSpPr>
            <p:cNvPr id="21" name="Straight Connector 20">
              <a:extLst>
                <a:ext uri="{FF2B5EF4-FFF2-40B4-BE49-F238E27FC236}">
                  <a16:creationId xmlns:a16="http://schemas.microsoft.com/office/drawing/2014/main" id="{77BC5720-6DB2-ED48-8DFF-E113656F9BD9}"/>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3385D01-BEDD-A84B-9B47-30F8D2A254B8}"/>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57F6743-450C-084C-86B4-CEDF9FD5E904}"/>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42F1ADE9-FEF3-A14A-B4C2-95C4E3C12AD0}"/>
              </a:ext>
            </a:extLst>
          </p:cNvPr>
          <p:cNvGrpSpPr/>
          <p:nvPr/>
        </p:nvGrpSpPr>
        <p:grpSpPr>
          <a:xfrm>
            <a:off x="7668267" y="1990216"/>
            <a:ext cx="949556" cy="3823133"/>
            <a:chOff x="2468433" y="4038600"/>
            <a:chExt cx="828692" cy="340321"/>
          </a:xfrm>
        </p:grpSpPr>
        <p:cxnSp>
          <p:nvCxnSpPr>
            <p:cNvPr id="25" name="Straight Connector 24">
              <a:extLst>
                <a:ext uri="{FF2B5EF4-FFF2-40B4-BE49-F238E27FC236}">
                  <a16:creationId xmlns:a16="http://schemas.microsoft.com/office/drawing/2014/main" id="{2F0407F4-8E41-444B-A363-8688027FABE2}"/>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073C2E1-89AB-6D4A-BA67-F5E90160E9FC}"/>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00F0CDC-804E-0D4E-8CC0-4CF26918B8F6}"/>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14F6317F-1407-804D-9EA4-B5156F8AB153}"/>
              </a:ext>
            </a:extLst>
          </p:cNvPr>
          <p:cNvGrpSpPr/>
          <p:nvPr/>
        </p:nvGrpSpPr>
        <p:grpSpPr>
          <a:xfrm>
            <a:off x="9470044" y="1990216"/>
            <a:ext cx="949556" cy="3823133"/>
            <a:chOff x="2468433" y="4038600"/>
            <a:chExt cx="828692" cy="340321"/>
          </a:xfrm>
        </p:grpSpPr>
        <p:cxnSp>
          <p:nvCxnSpPr>
            <p:cNvPr id="29" name="Straight Connector 28">
              <a:extLst>
                <a:ext uri="{FF2B5EF4-FFF2-40B4-BE49-F238E27FC236}">
                  <a16:creationId xmlns:a16="http://schemas.microsoft.com/office/drawing/2014/main" id="{7E03F67A-713C-754E-8A3C-E2497E8592A2}"/>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1B600AD-FF72-B143-B864-95C3E751EAE5}"/>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A526E62-E9E5-6D4C-B5C8-2828F5FB2010}"/>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cxnSp>
        <p:nvCxnSpPr>
          <p:cNvPr id="32" name="Straight Connector 31">
            <a:extLst>
              <a:ext uri="{FF2B5EF4-FFF2-40B4-BE49-F238E27FC236}">
                <a16:creationId xmlns:a16="http://schemas.microsoft.com/office/drawing/2014/main" id="{12524C48-C6AB-6741-9A61-977DC5EA4A70}"/>
              </a:ext>
            </a:extLst>
          </p:cNvPr>
          <p:cNvCxnSpPr>
            <a:cxnSpLocks/>
          </p:cNvCxnSpPr>
          <p:nvPr/>
        </p:nvCxnSpPr>
        <p:spPr>
          <a:xfrm>
            <a:off x="3439479"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18E52FB-6824-1040-A708-7C8BEF363625}"/>
              </a:ext>
            </a:extLst>
          </p:cNvPr>
          <p:cNvCxnSpPr>
            <a:cxnSpLocks/>
          </p:cNvCxnSpPr>
          <p:nvPr/>
        </p:nvCxnSpPr>
        <p:spPr>
          <a:xfrm>
            <a:off x="5285255"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47FA3FC-570D-D74F-8961-01D361A07FB4}"/>
              </a:ext>
            </a:extLst>
          </p:cNvPr>
          <p:cNvCxnSpPr>
            <a:cxnSpLocks/>
          </p:cNvCxnSpPr>
          <p:nvPr/>
        </p:nvCxnSpPr>
        <p:spPr>
          <a:xfrm>
            <a:off x="7185314"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92AF664-7AD7-3545-A0CE-A241F6D6A6F8}"/>
              </a:ext>
            </a:extLst>
          </p:cNvPr>
          <p:cNvCxnSpPr>
            <a:cxnSpLocks/>
          </p:cNvCxnSpPr>
          <p:nvPr/>
        </p:nvCxnSpPr>
        <p:spPr>
          <a:xfrm>
            <a:off x="9107227"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3AC58F7-7693-FE4A-BC8A-89CEBF53063F}"/>
              </a:ext>
            </a:extLst>
          </p:cNvPr>
          <p:cNvCxnSpPr>
            <a:cxnSpLocks/>
          </p:cNvCxnSpPr>
          <p:nvPr/>
        </p:nvCxnSpPr>
        <p:spPr>
          <a:xfrm>
            <a:off x="10844540"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74" name="Text Placeholder 3">
            <a:extLst>
              <a:ext uri="{FF2B5EF4-FFF2-40B4-BE49-F238E27FC236}">
                <a16:creationId xmlns:a16="http://schemas.microsoft.com/office/drawing/2014/main" id="{7C635BED-B6A6-7149-A6D8-DBB71F5BBEBD}"/>
              </a:ext>
            </a:extLst>
          </p:cNvPr>
          <p:cNvSpPr>
            <a:spLocks noGrp="1"/>
          </p:cNvSpPr>
          <p:nvPr>
            <p:ph type="body" sz="quarter" idx="12" hasCustomPrompt="1"/>
          </p:nvPr>
        </p:nvSpPr>
        <p:spPr>
          <a:xfrm>
            <a:off x="587876" y="20574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dirty="0">
                <a:solidFill>
                  <a:srgbClr val="3C3C3B"/>
                </a:solidFill>
              </a:rPr>
              <a:t>Subject 1</a:t>
            </a:r>
            <a:br>
              <a:rPr lang="en-US" sz="1600" dirty="0">
                <a:solidFill>
                  <a:srgbClr val="3C3C3B"/>
                </a:solidFill>
              </a:rPr>
            </a:br>
            <a:r>
              <a:rPr lang="en-US" sz="1600" dirty="0">
                <a:solidFill>
                  <a:srgbClr val="3C3C3B"/>
                </a:solidFill>
              </a:rPr>
              <a:t>This is a placeholder</a:t>
            </a:r>
          </a:p>
        </p:txBody>
      </p:sp>
      <p:sp>
        <p:nvSpPr>
          <p:cNvPr id="75" name="Text Placeholder 3">
            <a:extLst>
              <a:ext uri="{FF2B5EF4-FFF2-40B4-BE49-F238E27FC236}">
                <a16:creationId xmlns:a16="http://schemas.microsoft.com/office/drawing/2014/main" id="{3854E2B3-4B22-1E48-94AE-C2049D2A67F3}"/>
              </a:ext>
            </a:extLst>
          </p:cNvPr>
          <p:cNvSpPr>
            <a:spLocks noGrp="1"/>
          </p:cNvSpPr>
          <p:nvPr>
            <p:ph type="body" sz="quarter" idx="13" hasCustomPrompt="1"/>
          </p:nvPr>
        </p:nvSpPr>
        <p:spPr>
          <a:xfrm>
            <a:off x="587876" y="28194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dirty="0">
                <a:solidFill>
                  <a:srgbClr val="3C3C3B"/>
                </a:solidFill>
              </a:rPr>
              <a:t>Subject 2</a:t>
            </a:r>
            <a:br>
              <a:rPr lang="en-US" sz="1600" dirty="0">
                <a:solidFill>
                  <a:srgbClr val="3C3C3B"/>
                </a:solidFill>
              </a:rPr>
            </a:br>
            <a:r>
              <a:rPr lang="en-US" sz="1600" dirty="0">
                <a:solidFill>
                  <a:srgbClr val="3C3C3B"/>
                </a:solidFill>
              </a:rPr>
              <a:t>This is a placeholder</a:t>
            </a:r>
          </a:p>
        </p:txBody>
      </p:sp>
      <p:sp>
        <p:nvSpPr>
          <p:cNvPr id="76" name="Text Placeholder 3">
            <a:extLst>
              <a:ext uri="{FF2B5EF4-FFF2-40B4-BE49-F238E27FC236}">
                <a16:creationId xmlns:a16="http://schemas.microsoft.com/office/drawing/2014/main" id="{9DC18F9C-D86F-224F-8392-8EEF4E22A93C}"/>
              </a:ext>
            </a:extLst>
          </p:cNvPr>
          <p:cNvSpPr>
            <a:spLocks noGrp="1"/>
          </p:cNvSpPr>
          <p:nvPr>
            <p:ph type="body" sz="quarter" idx="14" hasCustomPrompt="1"/>
          </p:nvPr>
        </p:nvSpPr>
        <p:spPr>
          <a:xfrm>
            <a:off x="587876" y="35560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dirty="0">
                <a:solidFill>
                  <a:srgbClr val="3C3C3B"/>
                </a:solidFill>
              </a:rPr>
              <a:t>Subject 3</a:t>
            </a:r>
            <a:br>
              <a:rPr lang="en-US" sz="1600" dirty="0">
                <a:solidFill>
                  <a:srgbClr val="3C3C3B"/>
                </a:solidFill>
              </a:rPr>
            </a:br>
            <a:r>
              <a:rPr lang="en-US" sz="1600" dirty="0">
                <a:solidFill>
                  <a:srgbClr val="3C3C3B"/>
                </a:solidFill>
              </a:rPr>
              <a:t>This is a placeholder</a:t>
            </a:r>
          </a:p>
        </p:txBody>
      </p:sp>
      <p:sp>
        <p:nvSpPr>
          <p:cNvPr id="77" name="Text Placeholder 3">
            <a:extLst>
              <a:ext uri="{FF2B5EF4-FFF2-40B4-BE49-F238E27FC236}">
                <a16:creationId xmlns:a16="http://schemas.microsoft.com/office/drawing/2014/main" id="{D91B7531-A0F3-C447-9CB1-D61FFA247762}"/>
              </a:ext>
            </a:extLst>
          </p:cNvPr>
          <p:cNvSpPr>
            <a:spLocks noGrp="1"/>
          </p:cNvSpPr>
          <p:nvPr>
            <p:ph type="body" sz="quarter" idx="15" hasCustomPrompt="1"/>
          </p:nvPr>
        </p:nvSpPr>
        <p:spPr>
          <a:xfrm>
            <a:off x="587876" y="43307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dirty="0">
                <a:solidFill>
                  <a:srgbClr val="3C3C3B"/>
                </a:solidFill>
              </a:rPr>
              <a:t>Subject 4</a:t>
            </a:r>
            <a:br>
              <a:rPr lang="en-US" sz="1600" dirty="0">
                <a:solidFill>
                  <a:srgbClr val="3C3C3B"/>
                </a:solidFill>
              </a:rPr>
            </a:br>
            <a:r>
              <a:rPr lang="en-US" sz="1600" dirty="0">
                <a:solidFill>
                  <a:srgbClr val="3C3C3B"/>
                </a:solidFill>
              </a:rPr>
              <a:t>This is a placeholder</a:t>
            </a:r>
          </a:p>
        </p:txBody>
      </p:sp>
      <p:sp>
        <p:nvSpPr>
          <p:cNvPr id="78" name="Text Placeholder 3">
            <a:extLst>
              <a:ext uri="{FF2B5EF4-FFF2-40B4-BE49-F238E27FC236}">
                <a16:creationId xmlns:a16="http://schemas.microsoft.com/office/drawing/2014/main" id="{A466836D-C3D2-0849-996D-BFD934F915C2}"/>
              </a:ext>
            </a:extLst>
          </p:cNvPr>
          <p:cNvSpPr>
            <a:spLocks noGrp="1"/>
          </p:cNvSpPr>
          <p:nvPr>
            <p:ph type="body" sz="quarter" idx="16" hasCustomPrompt="1"/>
          </p:nvPr>
        </p:nvSpPr>
        <p:spPr>
          <a:xfrm>
            <a:off x="587876" y="51308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dirty="0">
                <a:solidFill>
                  <a:srgbClr val="3C3C3B"/>
                </a:solidFill>
              </a:rPr>
              <a:t>Subject 5</a:t>
            </a:r>
            <a:br>
              <a:rPr lang="en-US" sz="1600" dirty="0">
                <a:solidFill>
                  <a:srgbClr val="3C3C3B"/>
                </a:solidFill>
              </a:rPr>
            </a:br>
            <a:r>
              <a:rPr lang="en-US" sz="1600" dirty="0">
                <a:solidFill>
                  <a:srgbClr val="3C3C3B"/>
                </a:solidFill>
              </a:rPr>
              <a:t>This is a placeholder</a:t>
            </a:r>
          </a:p>
        </p:txBody>
      </p:sp>
      <p:sp>
        <p:nvSpPr>
          <p:cNvPr id="81" name="Text Placeholder 80">
            <a:extLst>
              <a:ext uri="{FF2B5EF4-FFF2-40B4-BE49-F238E27FC236}">
                <a16:creationId xmlns:a16="http://schemas.microsoft.com/office/drawing/2014/main" id="{CCEA4F1E-C9DC-EF48-BDC0-145272CE2DE8}"/>
              </a:ext>
            </a:extLst>
          </p:cNvPr>
          <p:cNvSpPr>
            <a:spLocks noGrp="1"/>
          </p:cNvSpPr>
          <p:nvPr>
            <p:ph type="body" sz="quarter" idx="17" hasCustomPrompt="1"/>
          </p:nvPr>
        </p:nvSpPr>
        <p:spPr>
          <a:xfrm>
            <a:off x="3588198" y="28265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dirty="0"/>
              <a:t>Information here</a:t>
            </a:r>
            <a:br>
              <a:rPr lang="en-US" dirty="0"/>
            </a:br>
            <a:r>
              <a:rPr lang="en-US" dirty="0"/>
              <a:t>2 lines available</a:t>
            </a:r>
          </a:p>
        </p:txBody>
      </p:sp>
      <p:sp>
        <p:nvSpPr>
          <p:cNvPr id="82" name="Text Placeholder 80">
            <a:extLst>
              <a:ext uri="{FF2B5EF4-FFF2-40B4-BE49-F238E27FC236}">
                <a16:creationId xmlns:a16="http://schemas.microsoft.com/office/drawing/2014/main" id="{46E45373-D014-9745-B704-183745DD27F5}"/>
              </a:ext>
            </a:extLst>
          </p:cNvPr>
          <p:cNvSpPr>
            <a:spLocks noGrp="1"/>
          </p:cNvSpPr>
          <p:nvPr>
            <p:ph type="body" sz="quarter" idx="18" hasCustomPrompt="1"/>
          </p:nvPr>
        </p:nvSpPr>
        <p:spPr>
          <a:xfrm>
            <a:off x="6344098" y="28265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dirty="0"/>
              <a:t>Information here</a:t>
            </a:r>
            <a:br>
              <a:rPr lang="en-US" dirty="0"/>
            </a:br>
            <a:r>
              <a:rPr lang="en-US" dirty="0"/>
              <a:t>2 lines available</a:t>
            </a:r>
          </a:p>
        </p:txBody>
      </p:sp>
      <p:sp>
        <p:nvSpPr>
          <p:cNvPr id="83" name="Text Placeholder 80">
            <a:extLst>
              <a:ext uri="{FF2B5EF4-FFF2-40B4-BE49-F238E27FC236}">
                <a16:creationId xmlns:a16="http://schemas.microsoft.com/office/drawing/2014/main" id="{E3BC7637-81D8-E047-A07B-1575529F02E3}"/>
              </a:ext>
            </a:extLst>
          </p:cNvPr>
          <p:cNvSpPr>
            <a:spLocks noGrp="1"/>
          </p:cNvSpPr>
          <p:nvPr>
            <p:ph type="body" sz="quarter" idx="19" hasCustomPrompt="1"/>
          </p:nvPr>
        </p:nvSpPr>
        <p:spPr>
          <a:xfrm>
            <a:off x="6610798" y="21661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dirty="0"/>
              <a:t>Information here</a:t>
            </a:r>
            <a:br>
              <a:rPr lang="en-US" dirty="0"/>
            </a:br>
            <a:r>
              <a:rPr lang="en-US" dirty="0"/>
              <a:t>2 lines available</a:t>
            </a:r>
          </a:p>
        </p:txBody>
      </p:sp>
      <p:sp>
        <p:nvSpPr>
          <p:cNvPr id="85" name="Text Placeholder 80">
            <a:extLst>
              <a:ext uri="{FF2B5EF4-FFF2-40B4-BE49-F238E27FC236}">
                <a16:creationId xmlns:a16="http://schemas.microsoft.com/office/drawing/2014/main" id="{9DD81288-7DB3-774A-ACE8-8FDA4B1A23A8}"/>
              </a:ext>
            </a:extLst>
          </p:cNvPr>
          <p:cNvSpPr>
            <a:spLocks noGrp="1"/>
          </p:cNvSpPr>
          <p:nvPr>
            <p:ph type="body" sz="quarter" idx="20" hasCustomPrompt="1"/>
          </p:nvPr>
        </p:nvSpPr>
        <p:spPr>
          <a:xfrm>
            <a:off x="3588198" y="34996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dirty="0"/>
              <a:t>Information here</a:t>
            </a:r>
            <a:br>
              <a:rPr lang="en-US" dirty="0"/>
            </a:br>
            <a:r>
              <a:rPr lang="en-US" dirty="0"/>
              <a:t>2 lines available</a:t>
            </a:r>
          </a:p>
        </p:txBody>
      </p:sp>
      <p:sp>
        <p:nvSpPr>
          <p:cNvPr id="86" name="TextBox 85">
            <a:extLst>
              <a:ext uri="{FF2B5EF4-FFF2-40B4-BE49-F238E27FC236}">
                <a16:creationId xmlns:a16="http://schemas.microsoft.com/office/drawing/2014/main" id="{3ACA67FE-E27B-5141-868A-E310F8D2F308}"/>
              </a:ext>
            </a:extLst>
          </p:cNvPr>
          <p:cNvSpPr txBox="1"/>
          <p:nvPr/>
        </p:nvSpPr>
        <p:spPr>
          <a:xfrm>
            <a:off x="3439479" y="5942943"/>
            <a:ext cx="1845776" cy="338554"/>
          </a:xfrm>
          <a:prstGeom prst="rect">
            <a:avLst/>
          </a:prstGeom>
          <a:noFill/>
        </p:spPr>
        <p:txBody>
          <a:bodyPr wrap="square" rtlCol="0">
            <a:noAutofit/>
          </a:bodyPr>
          <a:lstStyle/>
          <a:p>
            <a:pPr algn="ctr"/>
            <a:r>
              <a:rPr lang="en-US" sz="1600" dirty="0">
                <a:solidFill>
                  <a:srgbClr val="737373"/>
                </a:solidFill>
              </a:rPr>
              <a:t>Q1</a:t>
            </a:r>
          </a:p>
        </p:txBody>
      </p:sp>
      <p:sp>
        <p:nvSpPr>
          <p:cNvPr id="87" name="TextBox 86">
            <a:extLst>
              <a:ext uri="{FF2B5EF4-FFF2-40B4-BE49-F238E27FC236}">
                <a16:creationId xmlns:a16="http://schemas.microsoft.com/office/drawing/2014/main" id="{89D73C7B-FCC3-8549-A146-E4AB8C204C3B}"/>
              </a:ext>
            </a:extLst>
          </p:cNvPr>
          <p:cNvSpPr txBox="1"/>
          <p:nvPr/>
        </p:nvSpPr>
        <p:spPr>
          <a:xfrm>
            <a:off x="5320832" y="5942943"/>
            <a:ext cx="1845776" cy="338554"/>
          </a:xfrm>
          <a:prstGeom prst="rect">
            <a:avLst/>
          </a:prstGeom>
          <a:noFill/>
        </p:spPr>
        <p:txBody>
          <a:bodyPr wrap="square" rtlCol="0">
            <a:noAutofit/>
          </a:bodyPr>
          <a:lstStyle/>
          <a:p>
            <a:pPr algn="ctr"/>
            <a:r>
              <a:rPr lang="en-US" sz="1600" dirty="0">
                <a:solidFill>
                  <a:srgbClr val="737373"/>
                </a:solidFill>
              </a:rPr>
              <a:t>Q2</a:t>
            </a:r>
          </a:p>
        </p:txBody>
      </p:sp>
      <p:sp>
        <p:nvSpPr>
          <p:cNvPr id="88" name="TextBox 87">
            <a:extLst>
              <a:ext uri="{FF2B5EF4-FFF2-40B4-BE49-F238E27FC236}">
                <a16:creationId xmlns:a16="http://schemas.microsoft.com/office/drawing/2014/main" id="{5EC91B4B-DC3D-2C41-9B3D-AA239CA83C59}"/>
              </a:ext>
            </a:extLst>
          </p:cNvPr>
          <p:cNvSpPr txBox="1"/>
          <p:nvPr/>
        </p:nvSpPr>
        <p:spPr>
          <a:xfrm>
            <a:off x="7265243" y="5942943"/>
            <a:ext cx="1845776" cy="338554"/>
          </a:xfrm>
          <a:prstGeom prst="rect">
            <a:avLst/>
          </a:prstGeom>
          <a:noFill/>
        </p:spPr>
        <p:txBody>
          <a:bodyPr wrap="square" rtlCol="0">
            <a:noAutofit/>
          </a:bodyPr>
          <a:lstStyle/>
          <a:p>
            <a:pPr algn="ctr"/>
            <a:r>
              <a:rPr lang="en-US" sz="1600" dirty="0">
                <a:solidFill>
                  <a:srgbClr val="737373"/>
                </a:solidFill>
              </a:rPr>
              <a:t>Q3</a:t>
            </a:r>
          </a:p>
        </p:txBody>
      </p:sp>
      <p:sp>
        <p:nvSpPr>
          <p:cNvPr id="89" name="TextBox 88">
            <a:extLst>
              <a:ext uri="{FF2B5EF4-FFF2-40B4-BE49-F238E27FC236}">
                <a16:creationId xmlns:a16="http://schemas.microsoft.com/office/drawing/2014/main" id="{4461367A-06A8-5741-B834-EC4BB704D47A}"/>
              </a:ext>
            </a:extLst>
          </p:cNvPr>
          <p:cNvSpPr txBox="1"/>
          <p:nvPr/>
        </p:nvSpPr>
        <p:spPr>
          <a:xfrm>
            <a:off x="9146596" y="5942943"/>
            <a:ext cx="1845776" cy="338554"/>
          </a:xfrm>
          <a:prstGeom prst="rect">
            <a:avLst/>
          </a:prstGeom>
          <a:noFill/>
        </p:spPr>
        <p:txBody>
          <a:bodyPr wrap="square" rtlCol="0">
            <a:noAutofit/>
          </a:bodyPr>
          <a:lstStyle/>
          <a:p>
            <a:pPr algn="ctr"/>
            <a:r>
              <a:rPr lang="en-US" sz="1600" dirty="0">
                <a:solidFill>
                  <a:srgbClr val="737373"/>
                </a:solidFill>
              </a:rPr>
              <a:t>Q4</a:t>
            </a:r>
          </a:p>
        </p:txBody>
      </p:sp>
      <p:sp>
        <p:nvSpPr>
          <p:cNvPr id="44" name="Rectangle 43">
            <a:extLst>
              <a:ext uri="{FF2B5EF4-FFF2-40B4-BE49-F238E27FC236}">
                <a16:creationId xmlns:a16="http://schemas.microsoft.com/office/drawing/2014/main" id="{E706BAAE-A4B9-1849-81E7-BCD6CAB0E6EE}"/>
              </a:ext>
            </a:extLst>
          </p:cNvPr>
          <p:cNvSpPr/>
          <p:nvPr/>
        </p:nvSpPr>
        <p:spPr>
          <a:xfrm>
            <a:off x="3214194" y="206216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5" name="Rectangle 44">
            <a:extLst>
              <a:ext uri="{FF2B5EF4-FFF2-40B4-BE49-F238E27FC236}">
                <a16:creationId xmlns:a16="http://schemas.microsoft.com/office/drawing/2014/main" id="{97070A89-EBF4-774D-9668-ED8234298ED3}"/>
              </a:ext>
            </a:extLst>
          </p:cNvPr>
          <p:cNvSpPr/>
          <p:nvPr/>
        </p:nvSpPr>
        <p:spPr>
          <a:xfrm>
            <a:off x="3214194" y="2797894"/>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6" name="Rectangle 45">
            <a:extLst>
              <a:ext uri="{FF2B5EF4-FFF2-40B4-BE49-F238E27FC236}">
                <a16:creationId xmlns:a16="http://schemas.microsoft.com/office/drawing/2014/main" id="{1268B0E4-877D-0445-A7D3-AB79AADACE4D}"/>
              </a:ext>
            </a:extLst>
          </p:cNvPr>
          <p:cNvSpPr/>
          <p:nvPr/>
        </p:nvSpPr>
        <p:spPr>
          <a:xfrm>
            <a:off x="3214194" y="3544126"/>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7" name="Rectangle 46">
            <a:extLst>
              <a:ext uri="{FF2B5EF4-FFF2-40B4-BE49-F238E27FC236}">
                <a16:creationId xmlns:a16="http://schemas.microsoft.com/office/drawing/2014/main" id="{CF72BEF4-FA8B-5349-A513-C607DF6DF667}"/>
              </a:ext>
            </a:extLst>
          </p:cNvPr>
          <p:cNvSpPr/>
          <p:nvPr/>
        </p:nvSpPr>
        <p:spPr>
          <a:xfrm>
            <a:off x="3214194" y="4279852"/>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8" name="Rectangle 47">
            <a:extLst>
              <a:ext uri="{FF2B5EF4-FFF2-40B4-BE49-F238E27FC236}">
                <a16:creationId xmlns:a16="http://schemas.microsoft.com/office/drawing/2014/main" id="{4C6E35F8-1A05-E84B-8EF4-0A964F2A01E1}"/>
              </a:ext>
            </a:extLst>
          </p:cNvPr>
          <p:cNvSpPr/>
          <p:nvPr/>
        </p:nvSpPr>
        <p:spPr>
          <a:xfrm>
            <a:off x="3214194" y="502608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grpSp>
        <p:nvGrpSpPr>
          <p:cNvPr id="49" name="Group 48">
            <a:extLst>
              <a:ext uri="{FF2B5EF4-FFF2-40B4-BE49-F238E27FC236}">
                <a16:creationId xmlns:a16="http://schemas.microsoft.com/office/drawing/2014/main" id="{27CE89E9-3B90-3D42-9940-1D55C00C3C50}"/>
              </a:ext>
            </a:extLst>
          </p:cNvPr>
          <p:cNvGrpSpPr/>
          <p:nvPr/>
        </p:nvGrpSpPr>
        <p:grpSpPr>
          <a:xfrm>
            <a:off x="3853826" y="1990216"/>
            <a:ext cx="949556" cy="3823133"/>
            <a:chOff x="2468433" y="4038600"/>
            <a:chExt cx="828692" cy="340321"/>
          </a:xfrm>
        </p:grpSpPr>
        <p:cxnSp>
          <p:nvCxnSpPr>
            <p:cNvPr id="50" name="Straight Connector 49">
              <a:extLst>
                <a:ext uri="{FF2B5EF4-FFF2-40B4-BE49-F238E27FC236}">
                  <a16:creationId xmlns:a16="http://schemas.microsoft.com/office/drawing/2014/main" id="{E3A7FFBC-22C4-EE48-93C2-0D1F3EB59AAC}"/>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42AF4AE-ACF2-4F41-BFFF-936ED152BB2E}"/>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C62F0E6-6B25-7B4D-BCEF-A0E7B8C91300}"/>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12C40A8C-FD85-2047-B167-28A674ACD5F7}"/>
              </a:ext>
            </a:extLst>
          </p:cNvPr>
          <p:cNvGrpSpPr/>
          <p:nvPr/>
        </p:nvGrpSpPr>
        <p:grpSpPr>
          <a:xfrm>
            <a:off x="5809217" y="1990216"/>
            <a:ext cx="949556" cy="3823133"/>
            <a:chOff x="2468433" y="4038600"/>
            <a:chExt cx="828692" cy="340321"/>
          </a:xfrm>
        </p:grpSpPr>
        <p:cxnSp>
          <p:nvCxnSpPr>
            <p:cNvPr id="54" name="Straight Connector 53">
              <a:extLst>
                <a:ext uri="{FF2B5EF4-FFF2-40B4-BE49-F238E27FC236}">
                  <a16:creationId xmlns:a16="http://schemas.microsoft.com/office/drawing/2014/main" id="{DE84E91E-29C4-BF44-9B2B-1743FDA466C1}"/>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FE1175D-1798-774B-AE86-3D00277036A7}"/>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68C799C-66CD-2346-AD93-6B370D495CC7}"/>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C4D1D1E6-895E-4B45-B1F9-B01F86A55C79}"/>
              </a:ext>
            </a:extLst>
          </p:cNvPr>
          <p:cNvGrpSpPr/>
          <p:nvPr/>
        </p:nvGrpSpPr>
        <p:grpSpPr>
          <a:xfrm>
            <a:off x="7668267" y="1990216"/>
            <a:ext cx="949556" cy="3823133"/>
            <a:chOff x="2468433" y="4038600"/>
            <a:chExt cx="828692" cy="340321"/>
          </a:xfrm>
        </p:grpSpPr>
        <p:cxnSp>
          <p:nvCxnSpPr>
            <p:cNvPr id="58" name="Straight Connector 57">
              <a:extLst>
                <a:ext uri="{FF2B5EF4-FFF2-40B4-BE49-F238E27FC236}">
                  <a16:creationId xmlns:a16="http://schemas.microsoft.com/office/drawing/2014/main" id="{5666CBE9-58E4-114C-AB40-AE78BE9BF5C2}"/>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D01D5AD-C12D-B049-8B26-1824682A5E02}"/>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D7D925E-A4F8-7C46-AFF9-7A5F97C31CA8}"/>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61" name="Group 60">
            <a:extLst>
              <a:ext uri="{FF2B5EF4-FFF2-40B4-BE49-F238E27FC236}">
                <a16:creationId xmlns:a16="http://schemas.microsoft.com/office/drawing/2014/main" id="{68970F5B-3607-174A-BE91-59BDF780AEF6}"/>
              </a:ext>
            </a:extLst>
          </p:cNvPr>
          <p:cNvGrpSpPr/>
          <p:nvPr/>
        </p:nvGrpSpPr>
        <p:grpSpPr>
          <a:xfrm>
            <a:off x="9470044" y="1990216"/>
            <a:ext cx="949556" cy="3823133"/>
            <a:chOff x="2468433" y="4038600"/>
            <a:chExt cx="828692" cy="340321"/>
          </a:xfrm>
        </p:grpSpPr>
        <p:cxnSp>
          <p:nvCxnSpPr>
            <p:cNvPr id="62" name="Straight Connector 61">
              <a:extLst>
                <a:ext uri="{FF2B5EF4-FFF2-40B4-BE49-F238E27FC236}">
                  <a16:creationId xmlns:a16="http://schemas.microsoft.com/office/drawing/2014/main" id="{40184F93-05BA-054F-A30B-B680E58A651F}"/>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A906906-3B97-EF4F-85D5-D8C758365825}"/>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E359F99-AA6C-214E-8D3D-14C5997BBF06}"/>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cxnSp>
        <p:nvCxnSpPr>
          <p:cNvPr id="65" name="Straight Connector 64">
            <a:extLst>
              <a:ext uri="{FF2B5EF4-FFF2-40B4-BE49-F238E27FC236}">
                <a16:creationId xmlns:a16="http://schemas.microsoft.com/office/drawing/2014/main" id="{AC5B7676-515F-9D48-821E-03665ABA4853}"/>
              </a:ext>
            </a:extLst>
          </p:cNvPr>
          <p:cNvCxnSpPr>
            <a:cxnSpLocks/>
          </p:cNvCxnSpPr>
          <p:nvPr/>
        </p:nvCxnSpPr>
        <p:spPr>
          <a:xfrm>
            <a:off x="3439479"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90BA16E-23CC-CA49-9331-DAE9DEADF2A1}"/>
              </a:ext>
            </a:extLst>
          </p:cNvPr>
          <p:cNvCxnSpPr>
            <a:cxnSpLocks/>
          </p:cNvCxnSpPr>
          <p:nvPr/>
        </p:nvCxnSpPr>
        <p:spPr>
          <a:xfrm>
            <a:off x="5285255"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E310795-569A-7C4A-8715-75DE4A3ECD0C}"/>
              </a:ext>
            </a:extLst>
          </p:cNvPr>
          <p:cNvCxnSpPr>
            <a:cxnSpLocks/>
          </p:cNvCxnSpPr>
          <p:nvPr/>
        </p:nvCxnSpPr>
        <p:spPr>
          <a:xfrm>
            <a:off x="7185314"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D6630CC-2986-654F-802E-CB30A151F607}"/>
              </a:ext>
            </a:extLst>
          </p:cNvPr>
          <p:cNvCxnSpPr>
            <a:cxnSpLocks/>
          </p:cNvCxnSpPr>
          <p:nvPr/>
        </p:nvCxnSpPr>
        <p:spPr>
          <a:xfrm>
            <a:off x="9107227"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A789D430-0CC9-9D43-B325-92692452D944}"/>
              </a:ext>
            </a:extLst>
          </p:cNvPr>
          <p:cNvCxnSpPr>
            <a:cxnSpLocks/>
          </p:cNvCxnSpPr>
          <p:nvPr/>
        </p:nvCxnSpPr>
        <p:spPr>
          <a:xfrm>
            <a:off x="10844540"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C29D7033-A453-074D-A580-A57230D1CB92}"/>
              </a:ext>
            </a:extLst>
          </p:cNvPr>
          <p:cNvSpPr txBox="1"/>
          <p:nvPr/>
        </p:nvSpPr>
        <p:spPr>
          <a:xfrm>
            <a:off x="3439479" y="5942943"/>
            <a:ext cx="1845776" cy="338554"/>
          </a:xfrm>
          <a:prstGeom prst="rect">
            <a:avLst/>
          </a:prstGeom>
          <a:noFill/>
        </p:spPr>
        <p:txBody>
          <a:bodyPr wrap="square" rtlCol="0">
            <a:noAutofit/>
          </a:bodyPr>
          <a:lstStyle/>
          <a:p>
            <a:pPr algn="ctr"/>
            <a:r>
              <a:rPr lang="en-US" sz="1600" dirty="0">
                <a:solidFill>
                  <a:srgbClr val="737373"/>
                </a:solidFill>
              </a:rPr>
              <a:t>Q1</a:t>
            </a:r>
          </a:p>
        </p:txBody>
      </p:sp>
      <p:sp>
        <p:nvSpPr>
          <p:cNvPr id="72" name="TextBox 71">
            <a:extLst>
              <a:ext uri="{FF2B5EF4-FFF2-40B4-BE49-F238E27FC236}">
                <a16:creationId xmlns:a16="http://schemas.microsoft.com/office/drawing/2014/main" id="{8E418A7E-7BAA-924C-86BC-19D3A9B6D2C9}"/>
              </a:ext>
            </a:extLst>
          </p:cNvPr>
          <p:cNvSpPr txBox="1"/>
          <p:nvPr/>
        </p:nvSpPr>
        <p:spPr>
          <a:xfrm>
            <a:off x="5320832" y="5942943"/>
            <a:ext cx="1845776" cy="338554"/>
          </a:xfrm>
          <a:prstGeom prst="rect">
            <a:avLst/>
          </a:prstGeom>
          <a:noFill/>
        </p:spPr>
        <p:txBody>
          <a:bodyPr wrap="square" rtlCol="0">
            <a:noAutofit/>
          </a:bodyPr>
          <a:lstStyle/>
          <a:p>
            <a:pPr algn="ctr"/>
            <a:r>
              <a:rPr lang="en-US" sz="1600" dirty="0">
                <a:solidFill>
                  <a:srgbClr val="737373"/>
                </a:solidFill>
              </a:rPr>
              <a:t>Q2</a:t>
            </a:r>
          </a:p>
        </p:txBody>
      </p:sp>
      <p:sp>
        <p:nvSpPr>
          <p:cNvPr id="73" name="TextBox 72">
            <a:extLst>
              <a:ext uri="{FF2B5EF4-FFF2-40B4-BE49-F238E27FC236}">
                <a16:creationId xmlns:a16="http://schemas.microsoft.com/office/drawing/2014/main" id="{B375A476-8853-604A-A600-946F7FCCEAF1}"/>
              </a:ext>
            </a:extLst>
          </p:cNvPr>
          <p:cNvSpPr txBox="1"/>
          <p:nvPr/>
        </p:nvSpPr>
        <p:spPr>
          <a:xfrm>
            <a:off x="7265243" y="5942943"/>
            <a:ext cx="1845776" cy="338554"/>
          </a:xfrm>
          <a:prstGeom prst="rect">
            <a:avLst/>
          </a:prstGeom>
          <a:noFill/>
        </p:spPr>
        <p:txBody>
          <a:bodyPr wrap="square" rtlCol="0">
            <a:noAutofit/>
          </a:bodyPr>
          <a:lstStyle/>
          <a:p>
            <a:pPr algn="ctr"/>
            <a:r>
              <a:rPr lang="en-US" sz="1600" dirty="0">
                <a:solidFill>
                  <a:srgbClr val="737373"/>
                </a:solidFill>
              </a:rPr>
              <a:t>Q3</a:t>
            </a:r>
          </a:p>
        </p:txBody>
      </p:sp>
      <p:sp>
        <p:nvSpPr>
          <p:cNvPr id="79" name="TextBox 78">
            <a:extLst>
              <a:ext uri="{FF2B5EF4-FFF2-40B4-BE49-F238E27FC236}">
                <a16:creationId xmlns:a16="http://schemas.microsoft.com/office/drawing/2014/main" id="{C9982117-52EF-9644-B620-65F2A921007E}"/>
              </a:ext>
            </a:extLst>
          </p:cNvPr>
          <p:cNvSpPr txBox="1"/>
          <p:nvPr/>
        </p:nvSpPr>
        <p:spPr>
          <a:xfrm>
            <a:off x="9146596" y="5942943"/>
            <a:ext cx="1845776" cy="338554"/>
          </a:xfrm>
          <a:prstGeom prst="rect">
            <a:avLst/>
          </a:prstGeom>
          <a:noFill/>
        </p:spPr>
        <p:txBody>
          <a:bodyPr wrap="square" rtlCol="0">
            <a:noAutofit/>
          </a:bodyPr>
          <a:lstStyle/>
          <a:p>
            <a:pPr algn="ctr"/>
            <a:r>
              <a:rPr lang="en-US" sz="1600" dirty="0">
                <a:solidFill>
                  <a:srgbClr val="737373"/>
                </a:solidFill>
              </a:rPr>
              <a:t>Q4</a:t>
            </a:r>
          </a:p>
        </p:txBody>
      </p:sp>
      <p:grpSp>
        <p:nvGrpSpPr>
          <p:cNvPr id="98" name="Group 97">
            <a:extLst>
              <a:ext uri="{FF2B5EF4-FFF2-40B4-BE49-F238E27FC236}">
                <a16:creationId xmlns:a16="http://schemas.microsoft.com/office/drawing/2014/main" id="{40A5FFCA-4660-2F47-B7BC-3CD1BF36A759}"/>
              </a:ext>
            </a:extLst>
          </p:cNvPr>
          <p:cNvGrpSpPr/>
          <p:nvPr userDrawn="1"/>
        </p:nvGrpSpPr>
        <p:grpSpPr>
          <a:xfrm>
            <a:off x="3853826" y="1990216"/>
            <a:ext cx="949556" cy="3823133"/>
            <a:chOff x="2468433" y="4038600"/>
            <a:chExt cx="828692" cy="340321"/>
          </a:xfrm>
        </p:grpSpPr>
        <p:cxnSp>
          <p:nvCxnSpPr>
            <p:cNvPr id="99" name="Straight Connector 98">
              <a:extLst>
                <a:ext uri="{FF2B5EF4-FFF2-40B4-BE49-F238E27FC236}">
                  <a16:creationId xmlns:a16="http://schemas.microsoft.com/office/drawing/2014/main" id="{9AD77AE8-B5A4-F54C-AF79-BBEBCA1226B9}"/>
                </a:ext>
              </a:extLst>
            </p:cNvPr>
            <p:cNvCxnSpPr/>
            <p:nvPr/>
          </p:nvCxnSpPr>
          <p:spPr>
            <a:xfrm>
              <a:off x="2468433" y="4038600"/>
              <a:ext cx="0" cy="340321"/>
            </a:xfrm>
            <a:prstGeom prst="line">
              <a:avLst/>
            </a:prstGeom>
            <a:ln w="127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0FCE602E-8406-B243-B4D5-AC0FD1277CB1}"/>
                </a:ext>
              </a:extLst>
            </p:cNvPr>
            <p:cNvCxnSpPr/>
            <p:nvPr/>
          </p:nvCxnSpPr>
          <p:spPr>
            <a:xfrm>
              <a:off x="2882779" y="4038600"/>
              <a:ext cx="0" cy="340321"/>
            </a:xfrm>
            <a:prstGeom prst="line">
              <a:avLst/>
            </a:prstGeom>
            <a:ln w="127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B89FD107-EE3D-D448-A4CB-9D0D1A3553EF}"/>
                </a:ext>
              </a:extLst>
            </p:cNvPr>
            <p:cNvCxnSpPr/>
            <p:nvPr/>
          </p:nvCxnSpPr>
          <p:spPr>
            <a:xfrm>
              <a:off x="3297125" y="4038600"/>
              <a:ext cx="0" cy="340321"/>
            </a:xfrm>
            <a:prstGeom prst="line">
              <a:avLst/>
            </a:prstGeom>
            <a:ln w="127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grpSp>
      <p:grpSp>
        <p:nvGrpSpPr>
          <p:cNvPr id="102" name="Group 101">
            <a:extLst>
              <a:ext uri="{FF2B5EF4-FFF2-40B4-BE49-F238E27FC236}">
                <a16:creationId xmlns:a16="http://schemas.microsoft.com/office/drawing/2014/main" id="{9CD8E47B-A45E-1B49-917B-7965AEB652DA}"/>
              </a:ext>
            </a:extLst>
          </p:cNvPr>
          <p:cNvGrpSpPr/>
          <p:nvPr userDrawn="1"/>
        </p:nvGrpSpPr>
        <p:grpSpPr>
          <a:xfrm>
            <a:off x="5809217" y="1990216"/>
            <a:ext cx="949556" cy="3823133"/>
            <a:chOff x="2468433" y="4038600"/>
            <a:chExt cx="828692" cy="340321"/>
          </a:xfrm>
        </p:grpSpPr>
        <p:cxnSp>
          <p:nvCxnSpPr>
            <p:cNvPr id="103" name="Straight Connector 102">
              <a:extLst>
                <a:ext uri="{FF2B5EF4-FFF2-40B4-BE49-F238E27FC236}">
                  <a16:creationId xmlns:a16="http://schemas.microsoft.com/office/drawing/2014/main" id="{439EF452-132B-0E43-A993-58C254774726}"/>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21E1923-3840-1F40-BC08-0C2C7E05466D}"/>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BC12BB14-71E8-124E-A367-3BC1F1CD26C0}"/>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06" name="Group 105">
            <a:extLst>
              <a:ext uri="{FF2B5EF4-FFF2-40B4-BE49-F238E27FC236}">
                <a16:creationId xmlns:a16="http://schemas.microsoft.com/office/drawing/2014/main" id="{EB067D3C-5FEC-A840-9D59-BF1317951ECB}"/>
              </a:ext>
            </a:extLst>
          </p:cNvPr>
          <p:cNvGrpSpPr/>
          <p:nvPr userDrawn="1"/>
        </p:nvGrpSpPr>
        <p:grpSpPr>
          <a:xfrm>
            <a:off x="7668267" y="1990216"/>
            <a:ext cx="949556" cy="3823133"/>
            <a:chOff x="2468433" y="4038600"/>
            <a:chExt cx="828692" cy="340321"/>
          </a:xfrm>
        </p:grpSpPr>
        <p:cxnSp>
          <p:nvCxnSpPr>
            <p:cNvPr id="107" name="Straight Connector 106">
              <a:extLst>
                <a:ext uri="{FF2B5EF4-FFF2-40B4-BE49-F238E27FC236}">
                  <a16:creationId xmlns:a16="http://schemas.microsoft.com/office/drawing/2014/main" id="{B9301103-E1BC-A34C-811D-A8AFCC89FC2F}"/>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A6392F70-E069-F944-90FE-25643099BE1E}"/>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DD5DB290-431D-3647-A94D-468A2C3C7803}"/>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10" name="Group 109">
            <a:extLst>
              <a:ext uri="{FF2B5EF4-FFF2-40B4-BE49-F238E27FC236}">
                <a16:creationId xmlns:a16="http://schemas.microsoft.com/office/drawing/2014/main" id="{F20A4D1C-9C28-BD4A-B4B5-A90B1DC1E258}"/>
              </a:ext>
            </a:extLst>
          </p:cNvPr>
          <p:cNvGrpSpPr/>
          <p:nvPr userDrawn="1"/>
        </p:nvGrpSpPr>
        <p:grpSpPr>
          <a:xfrm>
            <a:off x="9470044" y="1990216"/>
            <a:ext cx="949556" cy="3823133"/>
            <a:chOff x="2468433" y="4038600"/>
            <a:chExt cx="828692" cy="340321"/>
          </a:xfrm>
        </p:grpSpPr>
        <p:cxnSp>
          <p:nvCxnSpPr>
            <p:cNvPr id="111" name="Straight Connector 110">
              <a:extLst>
                <a:ext uri="{FF2B5EF4-FFF2-40B4-BE49-F238E27FC236}">
                  <a16:creationId xmlns:a16="http://schemas.microsoft.com/office/drawing/2014/main" id="{9B2CD111-05A0-EB49-A36B-6D24D7BDBFAD}"/>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F5A14592-D894-1643-AE54-5F9B15A6FB70}"/>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41938DFC-5AAF-B04C-96B7-D0FAD524FD3F}"/>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cxnSp>
        <p:nvCxnSpPr>
          <p:cNvPr id="114" name="Straight Connector 113">
            <a:extLst>
              <a:ext uri="{FF2B5EF4-FFF2-40B4-BE49-F238E27FC236}">
                <a16:creationId xmlns:a16="http://schemas.microsoft.com/office/drawing/2014/main" id="{136D1D8D-3AD1-4E47-AB18-A6094FC2C8E5}"/>
              </a:ext>
            </a:extLst>
          </p:cNvPr>
          <p:cNvCxnSpPr>
            <a:cxnSpLocks/>
          </p:cNvCxnSpPr>
          <p:nvPr userDrawn="1"/>
        </p:nvCxnSpPr>
        <p:spPr>
          <a:xfrm>
            <a:off x="3439479"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F5057E39-430F-FE46-BDC1-41F4DC2C7CC2}"/>
              </a:ext>
            </a:extLst>
          </p:cNvPr>
          <p:cNvCxnSpPr>
            <a:cxnSpLocks/>
          </p:cNvCxnSpPr>
          <p:nvPr userDrawn="1"/>
        </p:nvCxnSpPr>
        <p:spPr>
          <a:xfrm>
            <a:off x="5285255"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983F3BA0-7829-5A42-BCF6-2822E8713521}"/>
              </a:ext>
            </a:extLst>
          </p:cNvPr>
          <p:cNvCxnSpPr>
            <a:cxnSpLocks/>
          </p:cNvCxnSpPr>
          <p:nvPr userDrawn="1"/>
        </p:nvCxnSpPr>
        <p:spPr>
          <a:xfrm>
            <a:off x="7185314"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B266AC6A-0195-D44C-9F0C-E28D94A1A414}"/>
              </a:ext>
            </a:extLst>
          </p:cNvPr>
          <p:cNvCxnSpPr>
            <a:cxnSpLocks/>
          </p:cNvCxnSpPr>
          <p:nvPr userDrawn="1"/>
        </p:nvCxnSpPr>
        <p:spPr>
          <a:xfrm>
            <a:off x="9107227"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DC1EB67F-9BB2-DD45-9FA9-518C4C3673D5}"/>
              </a:ext>
            </a:extLst>
          </p:cNvPr>
          <p:cNvCxnSpPr>
            <a:cxnSpLocks/>
          </p:cNvCxnSpPr>
          <p:nvPr userDrawn="1"/>
        </p:nvCxnSpPr>
        <p:spPr>
          <a:xfrm>
            <a:off x="10844540"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20" name="TextBox 119">
            <a:extLst>
              <a:ext uri="{FF2B5EF4-FFF2-40B4-BE49-F238E27FC236}">
                <a16:creationId xmlns:a16="http://schemas.microsoft.com/office/drawing/2014/main" id="{59126D56-2AF5-A64F-8D11-436F40F3AD3E}"/>
              </a:ext>
            </a:extLst>
          </p:cNvPr>
          <p:cNvSpPr txBox="1"/>
          <p:nvPr userDrawn="1"/>
        </p:nvSpPr>
        <p:spPr>
          <a:xfrm>
            <a:off x="3439479" y="5942943"/>
            <a:ext cx="1845776" cy="338554"/>
          </a:xfrm>
          <a:prstGeom prst="rect">
            <a:avLst/>
          </a:prstGeom>
          <a:noFill/>
        </p:spPr>
        <p:txBody>
          <a:bodyPr wrap="square" rtlCol="0">
            <a:noAutofit/>
          </a:bodyPr>
          <a:lstStyle/>
          <a:p>
            <a:pPr algn="ctr"/>
            <a:r>
              <a:rPr lang="en-US" sz="1600" dirty="0">
                <a:solidFill>
                  <a:srgbClr val="737373"/>
                </a:solidFill>
              </a:rPr>
              <a:t>Q1</a:t>
            </a:r>
          </a:p>
        </p:txBody>
      </p:sp>
      <p:sp>
        <p:nvSpPr>
          <p:cNvPr id="121" name="TextBox 120">
            <a:extLst>
              <a:ext uri="{FF2B5EF4-FFF2-40B4-BE49-F238E27FC236}">
                <a16:creationId xmlns:a16="http://schemas.microsoft.com/office/drawing/2014/main" id="{3A54135D-3E3F-CA45-905E-8266A21B17CC}"/>
              </a:ext>
            </a:extLst>
          </p:cNvPr>
          <p:cNvSpPr txBox="1"/>
          <p:nvPr userDrawn="1"/>
        </p:nvSpPr>
        <p:spPr>
          <a:xfrm>
            <a:off x="5320832" y="5942943"/>
            <a:ext cx="1845776" cy="338554"/>
          </a:xfrm>
          <a:prstGeom prst="rect">
            <a:avLst/>
          </a:prstGeom>
          <a:noFill/>
        </p:spPr>
        <p:txBody>
          <a:bodyPr wrap="square" rtlCol="0">
            <a:noAutofit/>
          </a:bodyPr>
          <a:lstStyle/>
          <a:p>
            <a:pPr algn="ctr"/>
            <a:r>
              <a:rPr lang="en-US" sz="1600" dirty="0">
                <a:solidFill>
                  <a:srgbClr val="737373"/>
                </a:solidFill>
              </a:rPr>
              <a:t>Q2</a:t>
            </a:r>
          </a:p>
        </p:txBody>
      </p:sp>
      <p:sp>
        <p:nvSpPr>
          <p:cNvPr id="122" name="TextBox 121">
            <a:extLst>
              <a:ext uri="{FF2B5EF4-FFF2-40B4-BE49-F238E27FC236}">
                <a16:creationId xmlns:a16="http://schemas.microsoft.com/office/drawing/2014/main" id="{5B2DB575-D68A-E948-AF28-24C88612F8A3}"/>
              </a:ext>
            </a:extLst>
          </p:cNvPr>
          <p:cNvSpPr txBox="1"/>
          <p:nvPr userDrawn="1"/>
        </p:nvSpPr>
        <p:spPr>
          <a:xfrm>
            <a:off x="7265243" y="5942943"/>
            <a:ext cx="1845776" cy="338554"/>
          </a:xfrm>
          <a:prstGeom prst="rect">
            <a:avLst/>
          </a:prstGeom>
          <a:noFill/>
        </p:spPr>
        <p:txBody>
          <a:bodyPr wrap="square" rtlCol="0">
            <a:noAutofit/>
          </a:bodyPr>
          <a:lstStyle/>
          <a:p>
            <a:pPr algn="ctr"/>
            <a:r>
              <a:rPr lang="en-US" sz="1600" dirty="0">
                <a:solidFill>
                  <a:srgbClr val="737373"/>
                </a:solidFill>
              </a:rPr>
              <a:t>Q3</a:t>
            </a:r>
          </a:p>
        </p:txBody>
      </p:sp>
      <p:sp>
        <p:nvSpPr>
          <p:cNvPr id="123" name="TextBox 122">
            <a:extLst>
              <a:ext uri="{FF2B5EF4-FFF2-40B4-BE49-F238E27FC236}">
                <a16:creationId xmlns:a16="http://schemas.microsoft.com/office/drawing/2014/main" id="{6742C25D-782C-C94D-91EB-EFA381CC181B}"/>
              </a:ext>
            </a:extLst>
          </p:cNvPr>
          <p:cNvSpPr txBox="1"/>
          <p:nvPr userDrawn="1"/>
        </p:nvSpPr>
        <p:spPr>
          <a:xfrm>
            <a:off x="9146596" y="5942943"/>
            <a:ext cx="1845776" cy="338554"/>
          </a:xfrm>
          <a:prstGeom prst="rect">
            <a:avLst/>
          </a:prstGeom>
          <a:noFill/>
        </p:spPr>
        <p:txBody>
          <a:bodyPr wrap="square" rtlCol="0">
            <a:noAutofit/>
          </a:bodyPr>
          <a:lstStyle/>
          <a:p>
            <a:pPr algn="ctr"/>
            <a:r>
              <a:rPr lang="en-US" sz="1600" dirty="0">
                <a:solidFill>
                  <a:srgbClr val="737373"/>
                </a:solidFill>
              </a:rPr>
              <a:t>Q4</a:t>
            </a:r>
          </a:p>
        </p:txBody>
      </p:sp>
      <p:sp>
        <p:nvSpPr>
          <p:cNvPr id="3" name="Date Placeholder 2">
            <a:extLst>
              <a:ext uri="{FF2B5EF4-FFF2-40B4-BE49-F238E27FC236}">
                <a16:creationId xmlns:a16="http://schemas.microsoft.com/office/drawing/2014/main" id="{187C76F4-D6CE-9448-9637-B895934B0086}"/>
              </a:ext>
            </a:extLst>
          </p:cNvPr>
          <p:cNvSpPr>
            <a:spLocks noGrp="1"/>
          </p:cNvSpPr>
          <p:nvPr>
            <p:ph type="dt" sz="half" idx="21"/>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CA99F116-FD16-524A-810B-34508F770976}"/>
              </a:ext>
            </a:extLst>
          </p:cNvPr>
          <p:cNvSpPr>
            <a:spLocks noGrp="1"/>
          </p:cNvSpPr>
          <p:nvPr>
            <p:ph type="ftr" sz="quarter" idx="22"/>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309127552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End Slide">
    <p:bg>
      <p:bgPr>
        <a:solidFill>
          <a:schemeClr val="bg1"/>
        </a:solidFill>
        <a:effectLst/>
      </p:bgPr>
    </p:bg>
    <p:spTree>
      <p:nvGrpSpPr>
        <p:cNvPr id="1" name=""/>
        <p:cNvGrpSpPr/>
        <p:nvPr/>
      </p:nvGrpSpPr>
      <p:grpSpPr>
        <a:xfrm>
          <a:off x="0" y="0"/>
          <a:ext cx="0" cy="0"/>
          <a:chOff x="0" y="0"/>
          <a:chExt cx="0" cy="0"/>
        </a:xfrm>
      </p:grpSpPr>
      <p:sp>
        <p:nvSpPr>
          <p:cNvPr id="13" name="Footer Placeholder 3">
            <a:extLst>
              <a:ext uri="{FF2B5EF4-FFF2-40B4-BE49-F238E27FC236}">
                <a16:creationId xmlns:a16="http://schemas.microsoft.com/office/drawing/2014/main" id="{2DF8A1AB-7097-E341-9FDA-3D978FDC1009}"/>
              </a:ext>
            </a:extLst>
          </p:cNvPr>
          <p:cNvSpPr>
            <a:spLocks noGrp="1"/>
          </p:cNvSpPr>
          <p:nvPr>
            <p:ph type="ftr" sz="quarter" idx="3"/>
          </p:nvPr>
        </p:nvSpPr>
        <p:spPr>
          <a:xfrm>
            <a:off x="3787882" y="6636401"/>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p>
        </p:txBody>
      </p:sp>
      <p:sp>
        <p:nvSpPr>
          <p:cNvPr id="22" name="Rectangle 21">
            <a:extLst>
              <a:ext uri="{FF2B5EF4-FFF2-40B4-BE49-F238E27FC236}">
                <a16:creationId xmlns:a16="http://schemas.microsoft.com/office/drawing/2014/main" id="{2FF2EC81-72AE-A74F-A934-235E12C98EA9}"/>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3" name="Rectangle 22">
            <a:extLst>
              <a:ext uri="{FF2B5EF4-FFF2-40B4-BE49-F238E27FC236}">
                <a16:creationId xmlns:a16="http://schemas.microsoft.com/office/drawing/2014/main" id="{61135D6B-C4EE-C74F-9BEC-0EFA578C5099}"/>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0" name="Rectangle 9">
            <a:extLst>
              <a:ext uri="{FF2B5EF4-FFF2-40B4-BE49-F238E27FC236}">
                <a16:creationId xmlns:a16="http://schemas.microsoft.com/office/drawing/2014/main" id="{55231912-DD3F-DA41-B87E-CFF4C88B787B}"/>
              </a:ext>
            </a:extLst>
          </p:cNvPr>
          <p:cNvSpPr/>
          <p:nvPr/>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CEA93CFA-D12D-1748-9E4C-3BBC9D29AA4B}"/>
              </a:ext>
            </a:extLst>
          </p:cNvPr>
          <p:cNvPicPr>
            <a:picLocks noChangeAspect="1"/>
          </p:cNvPicPr>
          <p:nvPr/>
        </p:nvPicPr>
        <p:blipFill>
          <a:blip r:embed="rId2"/>
          <a:stretch>
            <a:fillRect/>
          </a:stretch>
        </p:blipFill>
        <p:spPr>
          <a:xfrm>
            <a:off x="5200774" y="5441338"/>
            <a:ext cx="1787250" cy="339352"/>
          </a:xfrm>
          <a:prstGeom prst="rect">
            <a:avLst/>
          </a:prstGeom>
        </p:spPr>
      </p:pic>
      <p:sp>
        <p:nvSpPr>
          <p:cNvPr id="12" name="TextBox 11">
            <a:extLst>
              <a:ext uri="{FF2B5EF4-FFF2-40B4-BE49-F238E27FC236}">
                <a16:creationId xmlns:a16="http://schemas.microsoft.com/office/drawing/2014/main" id="{BD0299BF-3553-784B-AB74-5F461FA0CDB4}"/>
              </a:ext>
            </a:extLst>
          </p:cNvPr>
          <p:cNvSpPr txBox="1"/>
          <p:nvPr/>
        </p:nvSpPr>
        <p:spPr>
          <a:xfrm>
            <a:off x="-1" y="3148520"/>
            <a:ext cx="12188801" cy="707886"/>
          </a:xfrm>
          <a:prstGeom prst="rect">
            <a:avLst/>
          </a:prstGeom>
          <a:noFill/>
        </p:spPr>
        <p:txBody>
          <a:bodyPr wrap="square" rtlCol="0">
            <a:spAutoFit/>
          </a:bodyPr>
          <a:lstStyle/>
          <a:p>
            <a:pPr algn="ctr"/>
            <a:r>
              <a:rPr lang="en-US" sz="4000" b="0" dirty="0">
                <a:solidFill>
                  <a:schemeClr val="accent1"/>
                </a:solidFill>
              </a:rPr>
              <a:t>Thank you.</a:t>
            </a:r>
          </a:p>
        </p:txBody>
      </p:sp>
      <p:sp>
        <p:nvSpPr>
          <p:cNvPr id="14" name="Rectangle 13">
            <a:extLst>
              <a:ext uri="{FF2B5EF4-FFF2-40B4-BE49-F238E27FC236}">
                <a16:creationId xmlns:a16="http://schemas.microsoft.com/office/drawing/2014/main" id="{C5A011A7-DFB2-DB44-9E1C-CC59AB0FCB81}"/>
              </a:ext>
            </a:extLst>
          </p:cNvPr>
          <p:cNvSpPr/>
          <p:nvPr userDrawn="1"/>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D43DA471-06B7-A040-918A-DAFBF85F49A3}"/>
              </a:ext>
            </a:extLst>
          </p:cNvPr>
          <p:cNvPicPr>
            <a:picLocks noChangeAspect="1"/>
          </p:cNvPicPr>
          <p:nvPr userDrawn="1"/>
        </p:nvPicPr>
        <p:blipFill>
          <a:blip r:embed="rId2"/>
          <a:stretch>
            <a:fillRect/>
          </a:stretch>
        </p:blipFill>
        <p:spPr>
          <a:xfrm>
            <a:off x="5200774" y="5441338"/>
            <a:ext cx="1787250" cy="339352"/>
          </a:xfrm>
          <a:prstGeom prst="rect">
            <a:avLst/>
          </a:prstGeom>
        </p:spPr>
      </p:pic>
      <p:sp>
        <p:nvSpPr>
          <p:cNvPr id="17" name="TextBox 16">
            <a:extLst>
              <a:ext uri="{FF2B5EF4-FFF2-40B4-BE49-F238E27FC236}">
                <a16:creationId xmlns:a16="http://schemas.microsoft.com/office/drawing/2014/main" id="{8E0CA0D1-A0A5-134A-8AB5-0B7C7F583103}"/>
              </a:ext>
            </a:extLst>
          </p:cNvPr>
          <p:cNvSpPr txBox="1"/>
          <p:nvPr userDrawn="1"/>
        </p:nvSpPr>
        <p:spPr>
          <a:xfrm>
            <a:off x="-1" y="3148520"/>
            <a:ext cx="12188801" cy="707886"/>
          </a:xfrm>
          <a:prstGeom prst="rect">
            <a:avLst/>
          </a:prstGeom>
          <a:noFill/>
        </p:spPr>
        <p:txBody>
          <a:bodyPr wrap="square" rtlCol="0">
            <a:spAutoFit/>
          </a:bodyPr>
          <a:lstStyle/>
          <a:p>
            <a:pPr algn="ctr"/>
            <a:r>
              <a:rPr lang="en-US" sz="4000" b="1" dirty="0">
                <a:solidFill>
                  <a:schemeClr val="accent1"/>
                </a:solidFill>
              </a:rPr>
              <a:t>Thank you.</a:t>
            </a:r>
          </a:p>
        </p:txBody>
      </p:sp>
      <p:sp>
        <p:nvSpPr>
          <p:cNvPr id="11" name="TextBox 10">
            <a:extLst>
              <a:ext uri="{FF2B5EF4-FFF2-40B4-BE49-F238E27FC236}">
                <a16:creationId xmlns:a16="http://schemas.microsoft.com/office/drawing/2014/main" id="{494A9D79-04A5-4649-86CA-3737D7C3C48F}"/>
              </a:ext>
            </a:extLst>
          </p:cNvPr>
          <p:cNvSpPr txBox="1"/>
          <p:nvPr userDrawn="1"/>
        </p:nvSpPr>
        <p:spPr>
          <a:xfrm>
            <a:off x="311727" y="6048004"/>
            <a:ext cx="11565346" cy="153888"/>
          </a:xfrm>
          <a:prstGeom prst="rect">
            <a:avLst/>
          </a:prstGeom>
          <a:noFill/>
        </p:spPr>
        <p:txBody>
          <a:bodyPr wrap="square" lIns="0" tIns="0" rIns="0" bIns="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bg2"/>
                </a:solidFill>
                <a:latin typeface="Arial" panose="020B0604020202020204" pitchFamily="34" charset="0"/>
                <a:cs typeface="Arial" panose="020B0604020202020204" pitchFamily="34" charset="0"/>
              </a:rPr>
              <a:t>©2020 Teradata</a:t>
            </a:r>
            <a:endParaRPr lang="en-US" sz="1000" b="1" dirty="0">
              <a:solidFill>
                <a:schemeClr val="bg2"/>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8066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FB5B278-83B7-3046-8766-F3AC294D9E84}"/>
              </a:ext>
            </a:extLst>
          </p:cNvPr>
          <p:cNvSpPr>
            <a:spLocks noGrp="1"/>
          </p:cNvSpPr>
          <p:nvPr>
            <p:ph type="title" hasCustomPrompt="1"/>
          </p:nvPr>
        </p:nvSpPr>
        <p:spPr/>
        <p:txBody>
          <a:bodyPr/>
          <a:lstStyle/>
          <a:p>
            <a:r>
              <a:rPr lang="en-US" dirty="0"/>
              <a:t>Agenda</a:t>
            </a:r>
          </a:p>
        </p:txBody>
      </p:sp>
      <p:sp>
        <p:nvSpPr>
          <p:cNvPr id="10" name="Date Placeholder 9">
            <a:extLst>
              <a:ext uri="{FF2B5EF4-FFF2-40B4-BE49-F238E27FC236}">
                <a16:creationId xmlns:a16="http://schemas.microsoft.com/office/drawing/2014/main" id="{C932055F-9606-2248-AEDA-885B4F3090AB}"/>
              </a:ext>
            </a:extLst>
          </p:cNvPr>
          <p:cNvSpPr>
            <a:spLocks noGrp="1"/>
          </p:cNvSpPr>
          <p:nvPr>
            <p:ph type="dt" sz="half" idx="15"/>
          </p:nvPr>
        </p:nvSpPr>
        <p:spPr/>
        <p:txBody>
          <a:bodyPr/>
          <a:lstStyle/>
          <a:p>
            <a:r>
              <a:rPr lang="en-US"/>
              <a:t>Snowflake Migration
2020-06-22</a:t>
            </a:r>
            <a:endParaRPr lang="en-US" dirty="0"/>
          </a:p>
        </p:txBody>
      </p:sp>
      <p:sp>
        <p:nvSpPr>
          <p:cNvPr id="7" name="Content Placeholder 5">
            <a:extLst>
              <a:ext uri="{FF2B5EF4-FFF2-40B4-BE49-F238E27FC236}">
                <a16:creationId xmlns:a16="http://schemas.microsoft.com/office/drawing/2014/main" id="{ECB34F34-D933-FF46-BAD3-AA030BFB1D74}"/>
              </a:ext>
            </a:extLst>
          </p:cNvPr>
          <p:cNvSpPr>
            <a:spLocks noGrp="1"/>
          </p:cNvSpPr>
          <p:nvPr>
            <p:ph sz="quarter" idx="17"/>
          </p:nvPr>
        </p:nvSpPr>
        <p:spPr>
          <a:xfrm>
            <a:off x="587375" y="1600200"/>
            <a:ext cx="6988175" cy="461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E2D68E5A-268D-3542-9D2F-078B5C83548B}"/>
              </a:ext>
            </a:extLst>
          </p:cNvPr>
          <p:cNvSpPr>
            <a:spLocks noGrp="1"/>
          </p:cNvSpPr>
          <p:nvPr>
            <p:ph type="ftr" sz="quarter" idx="18"/>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3844081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with Photo">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038A84F-299D-4840-B938-87ABA42AB2B4}"/>
              </a:ext>
            </a:extLst>
          </p:cNvPr>
          <p:cNvSpPr/>
          <p:nvPr userDrawn="1"/>
        </p:nvSpPr>
        <p:spPr>
          <a:xfrm>
            <a:off x="10352868" y="6199322"/>
            <a:ext cx="1518834" cy="6586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5">
            <a:extLst>
              <a:ext uri="{FF2B5EF4-FFF2-40B4-BE49-F238E27FC236}">
                <a16:creationId xmlns:a16="http://schemas.microsoft.com/office/drawing/2014/main" id="{19C70DF3-C46A-0C4F-9EE9-A292209A1592}"/>
              </a:ext>
            </a:extLst>
          </p:cNvPr>
          <p:cNvSpPr>
            <a:spLocks noGrp="1"/>
          </p:cNvSpPr>
          <p:nvPr>
            <p:ph sz="quarter" idx="18"/>
          </p:nvPr>
        </p:nvSpPr>
        <p:spPr>
          <a:xfrm>
            <a:off x="587375" y="1600200"/>
            <a:ext cx="6988175" cy="4610100"/>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6987433" cy="715294"/>
          </a:xfrm>
        </p:spPr>
        <p:txBody>
          <a:bodyPr anchor="b">
            <a:noAutofit/>
          </a:bodyPr>
          <a:lstStyle>
            <a:lvl1pPr>
              <a:defRPr lang="en-US" b="1" smtClean="0">
                <a:solidFill>
                  <a:schemeClr val="accent1"/>
                </a:solidFill>
                <a:effectLst/>
              </a:defRPr>
            </a:lvl1pPr>
          </a:lstStyle>
          <a:p>
            <a:r>
              <a:rPr lang="en-US" dirty="0"/>
              <a:t>Agenda</a:t>
            </a:r>
          </a:p>
        </p:txBody>
      </p:sp>
      <p:sp>
        <p:nvSpPr>
          <p:cNvPr id="3" name="Rectangle 2">
            <a:extLst>
              <a:ext uri="{FF2B5EF4-FFF2-40B4-BE49-F238E27FC236}">
                <a16:creationId xmlns:a16="http://schemas.microsoft.com/office/drawing/2014/main" id="{F0181247-E393-DF48-8C60-6E293D190EB8}"/>
              </a:ext>
            </a:extLst>
          </p:cNvPr>
          <p:cNvSpPr/>
          <p:nvPr/>
        </p:nvSpPr>
        <p:spPr>
          <a:xfrm>
            <a:off x="10352868" y="6199322"/>
            <a:ext cx="1518834" cy="6586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icture Placeholder 6">
            <a:extLst>
              <a:ext uri="{FF2B5EF4-FFF2-40B4-BE49-F238E27FC236}">
                <a16:creationId xmlns:a16="http://schemas.microsoft.com/office/drawing/2014/main" id="{9A2D2736-BFBA-BB47-995A-EF5AB50AE88D}"/>
              </a:ext>
            </a:extLst>
          </p:cNvPr>
          <p:cNvSpPr>
            <a:spLocks noGrp="1"/>
          </p:cNvSpPr>
          <p:nvPr>
            <p:ph type="pic" sz="quarter" idx="14" hasCustomPrompt="1"/>
          </p:nvPr>
        </p:nvSpPr>
        <p:spPr>
          <a:xfrm>
            <a:off x="8355013" y="293688"/>
            <a:ext cx="3532187" cy="6254750"/>
          </a:xfrm>
          <a:prstGeom prst="rect">
            <a:avLst/>
          </a:prstGeom>
        </p:spPr>
        <p:txBody>
          <a:bodyPr anchor="ctr">
            <a:normAutofit/>
          </a:bodyPr>
          <a:lstStyle>
            <a:lvl1pPr marL="0" indent="0" algn="ctr">
              <a:buNone/>
              <a:defRPr sz="2100"/>
            </a:lvl1pPr>
          </a:lstStyle>
          <a:p>
            <a:r>
              <a:rPr lang="en-US" dirty="0"/>
              <a:t>Drag image here or click the icon to prompt image insert</a:t>
            </a:r>
          </a:p>
        </p:txBody>
      </p:sp>
      <p:sp>
        <p:nvSpPr>
          <p:cNvPr id="6" name="Date Placeholder 5">
            <a:extLst>
              <a:ext uri="{FF2B5EF4-FFF2-40B4-BE49-F238E27FC236}">
                <a16:creationId xmlns:a16="http://schemas.microsoft.com/office/drawing/2014/main" id="{42EE1A06-AA3D-9643-BF77-20403566C79E}"/>
              </a:ext>
            </a:extLst>
          </p:cNvPr>
          <p:cNvSpPr>
            <a:spLocks noGrp="1"/>
          </p:cNvSpPr>
          <p:nvPr>
            <p:ph type="dt" sz="half" idx="16"/>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D4700E54-A270-304C-9F06-0170477EE4E5}"/>
              </a:ext>
            </a:extLst>
          </p:cNvPr>
          <p:cNvSpPr>
            <a:spLocks noGrp="1"/>
          </p:cNvSpPr>
          <p:nvPr>
            <p:ph type="ftr" sz="quarter" idx="19"/>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793727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4FCB1739-2088-F54F-A6AF-3FF8B473DB03}"/>
              </a:ext>
            </a:extLst>
          </p:cNvPr>
          <p:cNvSpPr>
            <a:spLocks noGrp="1"/>
          </p:cNvSpPr>
          <p:nvPr>
            <p:ph sz="quarter" idx="16"/>
          </p:nvPr>
        </p:nvSpPr>
        <p:spPr>
          <a:xfrm>
            <a:off x="587375" y="2057401"/>
            <a:ext cx="6986588"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3" name="Date Placeholder 2">
            <a:extLst>
              <a:ext uri="{FF2B5EF4-FFF2-40B4-BE49-F238E27FC236}">
                <a16:creationId xmlns:a16="http://schemas.microsoft.com/office/drawing/2014/main" id="{53C8BCFF-4EA4-A542-89AA-6731D741D224}"/>
              </a:ext>
            </a:extLst>
          </p:cNvPr>
          <p:cNvSpPr>
            <a:spLocks noGrp="1"/>
          </p:cNvSpPr>
          <p:nvPr>
            <p:ph type="dt" sz="half" idx="13"/>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75DF894D-FD27-DF47-B80A-2CF13B8CFFD8}"/>
              </a:ext>
            </a:extLst>
          </p:cNvPr>
          <p:cNvSpPr>
            <a:spLocks noGrp="1"/>
          </p:cNvSpPr>
          <p:nvPr>
            <p:ph type="ftr" sz="quarter" idx="17"/>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1801234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 Title Only">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8EBE8CA-3E13-334A-A201-6659DA8D8161}"/>
              </a:ext>
            </a:extLst>
          </p:cNvPr>
          <p:cNvSpPr>
            <a:spLocks noGrp="1"/>
          </p:cNvSpPr>
          <p:nvPr>
            <p:ph sz="quarter" idx="15"/>
          </p:nvPr>
        </p:nvSpPr>
        <p:spPr>
          <a:xfrm>
            <a:off x="587375" y="1600200"/>
            <a:ext cx="6988175" cy="461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p>
        </p:txBody>
      </p:sp>
      <p:sp>
        <p:nvSpPr>
          <p:cNvPr id="3" name="Date Placeholder 2">
            <a:extLst>
              <a:ext uri="{FF2B5EF4-FFF2-40B4-BE49-F238E27FC236}">
                <a16:creationId xmlns:a16="http://schemas.microsoft.com/office/drawing/2014/main" id="{BF71A50F-18DA-BB46-847F-5CC3413F022F}"/>
              </a:ext>
            </a:extLst>
          </p:cNvPr>
          <p:cNvSpPr>
            <a:spLocks noGrp="1"/>
          </p:cNvSpPr>
          <p:nvPr>
            <p:ph type="dt" sz="half" idx="13"/>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121C8FEB-7D9B-E149-BFAF-F0B290E7EEF5}"/>
              </a:ext>
            </a:extLst>
          </p:cNvPr>
          <p:cNvSpPr>
            <a:spLocks noGrp="1"/>
          </p:cNvSpPr>
          <p:nvPr>
            <p:ph type="ftr" sz="quarter" idx="16"/>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4195313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3" name="Date Placeholder 2">
            <a:extLst>
              <a:ext uri="{FF2B5EF4-FFF2-40B4-BE49-F238E27FC236}">
                <a16:creationId xmlns:a16="http://schemas.microsoft.com/office/drawing/2014/main" id="{B1174DBC-EE7D-794C-95F9-AD83E5AC472C}"/>
              </a:ext>
            </a:extLst>
          </p:cNvPr>
          <p:cNvSpPr>
            <a:spLocks noGrp="1"/>
          </p:cNvSpPr>
          <p:nvPr>
            <p:ph type="dt" sz="half" idx="14"/>
          </p:nvPr>
        </p:nvSpPr>
        <p:spPr/>
        <p:txBody>
          <a:bodyPr/>
          <a:lstStyle/>
          <a:p>
            <a:r>
              <a:rPr lang="en-US"/>
              <a:t>Snowflake Migration
2020-06-22</a:t>
            </a:r>
            <a:endParaRPr lang="en-US" dirty="0"/>
          </a:p>
        </p:txBody>
      </p:sp>
      <p:sp>
        <p:nvSpPr>
          <p:cNvPr id="8" name="Content Placeholder 7">
            <a:extLst>
              <a:ext uri="{FF2B5EF4-FFF2-40B4-BE49-F238E27FC236}">
                <a16:creationId xmlns:a16="http://schemas.microsoft.com/office/drawing/2014/main" id="{9378D16A-296F-504C-9993-61D859544475}"/>
              </a:ext>
            </a:extLst>
          </p:cNvPr>
          <p:cNvSpPr>
            <a:spLocks noGrp="1"/>
          </p:cNvSpPr>
          <p:nvPr>
            <p:ph sz="quarter" idx="16"/>
          </p:nvPr>
        </p:nvSpPr>
        <p:spPr>
          <a:xfrm>
            <a:off x="587375" y="2057594"/>
            <a:ext cx="5007082" cy="41527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9">
            <a:extLst>
              <a:ext uri="{FF2B5EF4-FFF2-40B4-BE49-F238E27FC236}">
                <a16:creationId xmlns:a16="http://schemas.microsoft.com/office/drawing/2014/main" id="{CD724D81-F1E9-6F46-B84C-B7FD3F439A5C}"/>
              </a:ext>
            </a:extLst>
          </p:cNvPr>
          <p:cNvSpPr>
            <a:spLocks noGrp="1"/>
          </p:cNvSpPr>
          <p:nvPr>
            <p:ph sz="quarter" idx="17"/>
          </p:nvPr>
        </p:nvSpPr>
        <p:spPr>
          <a:xfrm>
            <a:off x="6096000" y="2057400"/>
            <a:ext cx="5007082" cy="41523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a:extLst>
              <a:ext uri="{FF2B5EF4-FFF2-40B4-BE49-F238E27FC236}">
                <a16:creationId xmlns:a16="http://schemas.microsoft.com/office/drawing/2014/main" id="{F357C516-A728-9245-A0E3-28DD3610CB67}"/>
              </a:ext>
            </a:extLst>
          </p:cNvPr>
          <p:cNvSpPr>
            <a:spLocks noGrp="1"/>
          </p:cNvSpPr>
          <p:nvPr>
            <p:ph type="ftr" sz="quarter" idx="18"/>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2891998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 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B1174DBC-EE7D-794C-95F9-AD83E5AC472C}"/>
              </a:ext>
            </a:extLst>
          </p:cNvPr>
          <p:cNvSpPr>
            <a:spLocks noGrp="1"/>
          </p:cNvSpPr>
          <p:nvPr>
            <p:ph type="dt" sz="half" idx="14"/>
          </p:nvPr>
        </p:nvSpPr>
        <p:spPr/>
        <p:txBody>
          <a:bodyPr/>
          <a:lstStyle/>
          <a:p>
            <a:r>
              <a:rPr lang="en-US"/>
              <a:t>Snowflake Migration
2020-06-22</a:t>
            </a:r>
            <a:endParaRPr lang="en-US" dirty="0"/>
          </a:p>
        </p:txBody>
      </p:sp>
      <p:sp>
        <p:nvSpPr>
          <p:cNvPr id="8" name="Content Placeholder 7">
            <a:extLst>
              <a:ext uri="{FF2B5EF4-FFF2-40B4-BE49-F238E27FC236}">
                <a16:creationId xmlns:a16="http://schemas.microsoft.com/office/drawing/2014/main" id="{9378D16A-296F-504C-9993-61D859544475}"/>
              </a:ext>
            </a:extLst>
          </p:cNvPr>
          <p:cNvSpPr>
            <a:spLocks noGrp="1"/>
          </p:cNvSpPr>
          <p:nvPr>
            <p:ph sz="quarter" idx="16"/>
          </p:nvPr>
        </p:nvSpPr>
        <p:spPr>
          <a:xfrm>
            <a:off x="587375" y="1600200"/>
            <a:ext cx="5007082" cy="461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9">
            <a:extLst>
              <a:ext uri="{FF2B5EF4-FFF2-40B4-BE49-F238E27FC236}">
                <a16:creationId xmlns:a16="http://schemas.microsoft.com/office/drawing/2014/main" id="{CD724D81-F1E9-6F46-B84C-B7FD3F439A5C}"/>
              </a:ext>
            </a:extLst>
          </p:cNvPr>
          <p:cNvSpPr>
            <a:spLocks noGrp="1"/>
          </p:cNvSpPr>
          <p:nvPr>
            <p:ph sz="quarter" idx="17"/>
          </p:nvPr>
        </p:nvSpPr>
        <p:spPr>
          <a:xfrm>
            <a:off x="6096000" y="1600046"/>
            <a:ext cx="5007082" cy="46096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a:extLst>
              <a:ext uri="{FF2B5EF4-FFF2-40B4-BE49-F238E27FC236}">
                <a16:creationId xmlns:a16="http://schemas.microsoft.com/office/drawing/2014/main" id="{D534AC13-A52D-8944-BF79-D253E6A1DF89}"/>
              </a:ext>
            </a:extLst>
          </p:cNvPr>
          <p:cNvSpPr>
            <a:spLocks noGrp="1"/>
          </p:cNvSpPr>
          <p:nvPr>
            <p:ph type="ftr" sz="quarter" idx="18"/>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3948202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57640B-7E5D-5343-A36C-D300F51C67D0}"/>
              </a:ext>
            </a:extLst>
          </p:cNvPr>
          <p:cNvSpPr>
            <a:spLocks noGrp="1"/>
          </p:cNvSpPr>
          <p:nvPr>
            <p:ph type="dt" sz="half" idx="10"/>
          </p:nvPr>
        </p:nvSpPr>
        <p:spPr/>
        <p:txBody>
          <a:bodyPr/>
          <a:lstStyle/>
          <a:p>
            <a:r>
              <a:rPr lang="en-US"/>
              <a:t>Snowflake Migration
2020-06-22</a:t>
            </a:r>
            <a:endParaRPr lang="en-US" dirty="0"/>
          </a:p>
        </p:txBody>
      </p:sp>
      <p:sp>
        <p:nvSpPr>
          <p:cNvPr id="3" name="Footer Placeholder 2">
            <a:extLst>
              <a:ext uri="{FF2B5EF4-FFF2-40B4-BE49-F238E27FC236}">
                <a16:creationId xmlns:a16="http://schemas.microsoft.com/office/drawing/2014/main" id="{B3A668E6-139F-3D48-A4A3-4108FEE53525}"/>
              </a:ext>
            </a:extLst>
          </p:cNvPr>
          <p:cNvSpPr>
            <a:spLocks noGrp="1"/>
          </p:cNvSpPr>
          <p:nvPr>
            <p:ph type="ftr" sz="quarter" idx="11"/>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1874564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F56FA7-97CD-CC44-A8FE-03ECA54A4B10}"/>
              </a:ext>
            </a:extLst>
          </p:cNvPr>
          <p:cNvSpPr>
            <a:spLocks noGrp="1"/>
          </p:cNvSpPr>
          <p:nvPr>
            <p:ph type="title"/>
          </p:nvPr>
        </p:nvSpPr>
        <p:spPr>
          <a:xfrm>
            <a:off x="587482" y="395492"/>
            <a:ext cx="10515600" cy="715294"/>
          </a:xfrm>
          <a:prstGeom prst="rect">
            <a:avLst/>
          </a:prstGeom>
        </p:spPr>
        <p:txBody>
          <a:bodyPr vert="horz" lIns="91440" tIns="45720" rIns="91440" bIns="45720" rtlCol="0" anchor="b" anchorCtr="0">
            <a:noAutofit/>
          </a:bodyPr>
          <a:lstStyle/>
          <a:p>
            <a:r>
              <a:rPr lang="en-US"/>
              <a:t>Click to edit Master title style</a:t>
            </a:r>
            <a:endParaRPr lang="en-US" dirty="0"/>
          </a:p>
        </p:txBody>
      </p:sp>
      <p:pic>
        <p:nvPicPr>
          <p:cNvPr id="6" name="Picture 5">
            <a:extLst>
              <a:ext uri="{FF2B5EF4-FFF2-40B4-BE49-F238E27FC236}">
                <a16:creationId xmlns:a16="http://schemas.microsoft.com/office/drawing/2014/main" id="{8624ABD9-A1BC-F54C-83F3-D55EF0575089}"/>
              </a:ext>
            </a:extLst>
          </p:cNvPr>
          <p:cNvPicPr>
            <a:picLocks noChangeAspect="1"/>
          </p:cNvPicPr>
          <p:nvPr userDrawn="1"/>
        </p:nvPicPr>
        <p:blipFill>
          <a:blip r:embed="rId31"/>
          <a:stretch>
            <a:fillRect/>
          </a:stretch>
        </p:blipFill>
        <p:spPr>
          <a:xfrm>
            <a:off x="10413670" y="6349429"/>
            <a:ext cx="1140032" cy="215339"/>
          </a:xfrm>
          <a:prstGeom prst="rect">
            <a:avLst/>
          </a:prstGeom>
        </p:spPr>
      </p:pic>
      <p:sp>
        <p:nvSpPr>
          <p:cNvPr id="7" name="Text Placeholder 13">
            <a:extLst>
              <a:ext uri="{FF2B5EF4-FFF2-40B4-BE49-F238E27FC236}">
                <a16:creationId xmlns:a16="http://schemas.microsoft.com/office/drawing/2014/main" id="{AB083E24-8154-9543-A6CC-28C5F5B3C69F}"/>
              </a:ext>
            </a:extLst>
          </p:cNvPr>
          <p:cNvSpPr txBox="1">
            <a:spLocks/>
          </p:cNvSpPr>
          <p:nvPr/>
        </p:nvSpPr>
        <p:spPr>
          <a:xfrm>
            <a:off x="509751" y="6393655"/>
            <a:ext cx="328449" cy="251607"/>
          </a:xfrm>
          <a:prstGeom prst="rect">
            <a:avLst/>
          </a:prstGeom>
        </p:spPr>
        <p:txBody>
          <a:bodyPr anchor="t">
            <a:noAutofit/>
          </a:bodyPr>
          <a:lstStyle>
            <a:lvl1pPr marL="0" indent="0" algn="l" defTabSz="914400" rtl="0" eaLnBrk="1" latinLnBrk="0" hangingPunct="1">
              <a:lnSpc>
                <a:spcPct val="150000"/>
              </a:lnSpc>
              <a:spcBef>
                <a:spcPts val="1000"/>
              </a:spcBef>
              <a:buFont typeface="Arial" panose="020B0604020202020204" pitchFamily="34" charset="0"/>
              <a:buNone/>
              <a:defRPr lang="en-US" sz="1250" b="0" i="0" kern="1200" smtClean="0">
                <a:solidFill>
                  <a:schemeClr val="bg1">
                    <a:lumMod val="85000"/>
                  </a:schemeClr>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898C9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898C9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250" b="0" i="0" kern="1200" dirty="0">
                <a:solidFill>
                  <a:schemeClr val="bg1">
                    <a:lumMod val="85000"/>
                  </a:schemeClr>
                </a:solidFill>
                <a:effectLst/>
                <a:latin typeface="Arial" panose="020B0604020202020204" pitchFamily="34" charset="0"/>
                <a:ea typeface="+mn-ea"/>
                <a:cs typeface="Arial" panose="020B0604020202020204" pitchFamily="34" charset="0"/>
              </a:rPr>
              <a:t>     </a:t>
            </a:r>
            <a:endParaRPr lang="en-US" sz="1000" dirty="0">
              <a:solidFill>
                <a:schemeClr val="tx2"/>
              </a:solidFill>
            </a:endParaRPr>
          </a:p>
        </p:txBody>
      </p:sp>
      <p:sp>
        <p:nvSpPr>
          <p:cNvPr id="13" name="Date Placeholder 12">
            <a:extLst>
              <a:ext uri="{FF2B5EF4-FFF2-40B4-BE49-F238E27FC236}">
                <a16:creationId xmlns:a16="http://schemas.microsoft.com/office/drawing/2014/main" id="{66331420-2A96-264C-8710-CDCAFB346929}"/>
              </a:ext>
            </a:extLst>
          </p:cNvPr>
          <p:cNvSpPr>
            <a:spLocks noGrp="1"/>
          </p:cNvSpPr>
          <p:nvPr>
            <p:ph type="dt" sz="half" idx="2"/>
          </p:nvPr>
        </p:nvSpPr>
        <p:spPr>
          <a:xfrm>
            <a:off x="836735" y="6464699"/>
            <a:ext cx="4793754" cy="123111"/>
          </a:xfrm>
          <a:prstGeom prst="rect">
            <a:avLst/>
          </a:prstGeom>
        </p:spPr>
        <p:txBody>
          <a:bodyPr vert="horz" wrap="square" lIns="0" tIns="0" rIns="0" bIns="0" rtlCol="0" anchor="ctr">
            <a:spAutoFit/>
          </a:bodyPr>
          <a:lstStyle>
            <a:lvl1pPr algn="l">
              <a:defRPr sz="800">
                <a:solidFill>
                  <a:schemeClr val="tx1">
                    <a:lumMod val="60000"/>
                    <a:lumOff val="40000"/>
                  </a:schemeClr>
                </a:solidFill>
              </a:defRPr>
            </a:lvl1pPr>
          </a:lstStyle>
          <a:p>
            <a:r>
              <a:rPr lang="en-US"/>
              <a:t>Snowflake Migration
2020-06-22</a:t>
            </a:r>
            <a:endParaRPr lang="en-US" dirty="0"/>
          </a:p>
        </p:txBody>
      </p:sp>
      <p:sp>
        <p:nvSpPr>
          <p:cNvPr id="19" name="Text Placeholder 18">
            <a:extLst>
              <a:ext uri="{FF2B5EF4-FFF2-40B4-BE49-F238E27FC236}">
                <a16:creationId xmlns:a16="http://schemas.microsoft.com/office/drawing/2014/main" id="{45ADBA48-0344-6447-B080-904752F0BE9F}"/>
              </a:ext>
            </a:extLst>
          </p:cNvPr>
          <p:cNvSpPr>
            <a:spLocks noGrp="1"/>
          </p:cNvSpPr>
          <p:nvPr>
            <p:ph type="body" idx="1"/>
          </p:nvPr>
        </p:nvSpPr>
        <p:spPr>
          <a:xfrm>
            <a:off x="587482" y="1600200"/>
            <a:ext cx="10515600" cy="461010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Rectangle 2">
            <a:extLst>
              <a:ext uri="{FF2B5EF4-FFF2-40B4-BE49-F238E27FC236}">
                <a16:creationId xmlns:a16="http://schemas.microsoft.com/office/drawing/2014/main" id="{B830761E-1058-AE46-808B-05F1BF8A8B23}"/>
              </a:ext>
            </a:extLst>
          </p:cNvPr>
          <p:cNvSpPr/>
          <p:nvPr userDrawn="1"/>
        </p:nvSpPr>
        <p:spPr>
          <a:xfrm>
            <a:off x="587482" y="6446965"/>
            <a:ext cx="171522" cy="169277"/>
          </a:xfrm>
          <a:prstGeom prst="rect">
            <a:avLst/>
          </a:prstGeom>
        </p:spPr>
        <p:txBody>
          <a:bodyPr wrap="none" lIns="0" tIns="0" rIns="0" bIns="0">
            <a:spAutoFit/>
          </a:bodyPr>
          <a:lstStyle/>
          <a:p>
            <a:fld id="{233707B4-AEDC-BC43-B2A3-31B9137B1060}" type="slidenum">
              <a:rPr lang="en-US" sz="1100" smtClean="0">
                <a:solidFill>
                  <a:schemeClr val="accent1"/>
                </a:solidFill>
              </a:rPr>
              <a:pPr/>
              <a:t>‹#›</a:t>
            </a:fld>
            <a:endParaRPr lang="en-US" sz="1100" dirty="0">
              <a:solidFill>
                <a:schemeClr val="accent1"/>
              </a:solidFill>
            </a:endParaRPr>
          </a:p>
        </p:txBody>
      </p:sp>
      <p:sp>
        <p:nvSpPr>
          <p:cNvPr id="4" name="Footer Placeholder 3">
            <a:extLst>
              <a:ext uri="{FF2B5EF4-FFF2-40B4-BE49-F238E27FC236}">
                <a16:creationId xmlns:a16="http://schemas.microsoft.com/office/drawing/2014/main" id="{019916F1-9722-6644-9488-28BB509D9DB7}"/>
              </a:ext>
            </a:extLst>
          </p:cNvPr>
          <p:cNvSpPr>
            <a:spLocks noGrp="1"/>
          </p:cNvSpPr>
          <p:nvPr>
            <p:ph type="ftr" sz="quarter" idx="3"/>
          </p:nvPr>
        </p:nvSpPr>
        <p:spPr>
          <a:xfrm>
            <a:off x="3787882" y="6420720"/>
            <a:ext cx="4114800" cy="221599"/>
          </a:xfrm>
          <a:prstGeom prst="rect">
            <a:avLst/>
          </a:prstGeom>
        </p:spPr>
        <p:txBody>
          <a:bodyPr vert="horz" lIns="0" tIns="0" rIns="0" bIns="0" rtlCol="0" anchor="ctr">
            <a:spAutoFit/>
          </a:bodyPr>
          <a:lstStyle>
            <a:lvl1pPr algn="ctr">
              <a:lnSpc>
                <a:spcPct val="90000"/>
              </a:lnSpc>
              <a:defRPr lang="en-US" sz="800">
                <a:solidFill>
                  <a:schemeClr val="tx1">
                    <a:lumMod val="60000"/>
                    <a:lumOff val="40000"/>
                  </a:schemeClr>
                </a:solidFill>
              </a:defRPr>
            </a:lvl1pPr>
          </a:lstStyle>
          <a:p>
            <a:r>
              <a:rPr lang="en-US"/>
              <a:t>TERADATA – CUSTOMER CONFIDENTIAL
Use pursuant to Customer and Company instructions</a:t>
            </a:r>
          </a:p>
        </p:txBody>
      </p:sp>
    </p:spTree>
    <p:extLst>
      <p:ext uri="{BB962C8B-B14F-4D97-AF65-F5344CB8AC3E}">
        <p14:creationId xmlns:p14="http://schemas.microsoft.com/office/powerpoint/2010/main" val="950533664"/>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4" r:id="rId6"/>
    <p:sldLayoutId id="2147483771" r:id="rId7"/>
    <p:sldLayoutId id="2147483794" r:id="rId8"/>
    <p:sldLayoutId id="2147483772" r:id="rId9"/>
    <p:sldLayoutId id="2147483773" r:id="rId10"/>
    <p:sldLayoutId id="2147483775" r:id="rId11"/>
    <p:sldLayoutId id="2147483795" r:id="rId12"/>
    <p:sldLayoutId id="2147483776" r:id="rId13"/>
    <p:sldLayoutId id="2147483796" r:id="rId14"/>
    <p:sldLayoutId id="2147483777" r:id="rId15"/>
    <p:sldLayoutId id="2147483778" r:id="rId16"/>
    <p:sldLayoutId id="2147483779" r:id="rId17"/>
    <p:sldLayoutId id="2147483780" r:id="rId18"/>
    <p:sldLayoutId id="2147483781" r:id="rId19"/>
    <p:sldLayoutId id="2147483782" r:id="rId20"/>
    <p:sldLayoutId id="2147483783" r:id="rId21"/>
    <p:sldLayoutId id="2147483785" r:id="rId22"/>
    <p:sldLayoutId id="2147483786" r:id="rId23"/>
    <p:sldLayoutId id="2147483787" r:id="rId24"/>
    <p:sldLayoutId id="2147483788" r:id="rId25"/>
    <p:sldLayoutId id="2147483789" r:id="rId26"/>
    <p:sldLayoutId id="2147483790" r:id="rId27"/>
    <p:sldLayoutId id="2147483791" r:id="rId28"/>
    <p:sldLayoutId id="2147483793" r:id="rId29"/>
  </p:sldLayoutIdLst>
  <p:hf sldNum="0" hdr="0"/>
  <p:txStyles>
    <p:titleStyle>
      <a:lvl1pPr algn="l" defTabSz="914400" rtl="0" eaLnBrk="1" latinLnBrk="0" hangingPunct="1">
        <a:lnSpc>
          <a:spcPct val="90000"/>
        </a:lnSpc>
        <a:spcBef>
          <a:spcPct val="0"/>
        </a:spcBef>
        <a:buNone/>
        <a:defRPr sz="3100" b="1" i="0" kern="1200">
          <a:solidFill>
            <a:schemeClr val="accent1"/>
          </a:solidFill>
          <a:latin typeface="Arial" panose="020B0604020202020204" pitchFamily="34" charset="0"/>
          <a:ea typeface="+mj-ea"/>
          <a:cs typeface="Arial" panose="020B0604020202020204" pitchFamily="34" charset="0"/>
        </a:defRPr>
      </a:lvl1pPr>
    </p:titleStyle>
    <p:body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3" pos="360">
          <p15:clr>
            <a:srgbClr val="F26B43"/>
          </p15:clr>
        </p15:guide>
        <p15:guide id="24" orient="horz" pos="408">
          <p15:clr>
            <a:srgbClr val="F26B43"/>
          </p15:clr>
        </p15:guide>
        <p15:guide id="25" orient="horz" pos="1008">
          <p15:clr>
            <a:srgbClr val="F26B43"/>
          </p15:clr>
        </p15:guide>
        <p15:guide id="26" orient="horz" pos="3912">
          <p15:clr>
            <a:srgbClr val="F26B43"/>
          </p15:clr>
        </p15:guide>
        <p15:guide id="27" orient="horz" pos="4133" userDrawn="1">
          <p15:clr>
            <a:srgbClr val="F26B43"/>
          </p15:clr>
        </p15:guide>
        <p15:guide id="28" pos="3840">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hyperlink" Target="https://docs.snowflake.com/en/user-guide/data-load-considerations-plan.html#dedicating-separate-warehouses-to-load-and-query-operations" TargetMode="External"/><Relationship Id="rId3" Type="http://schemas.openxmlformats.org/officeDocument/2006/relationships/hyperlink" Target="https://docs.snowflake.com/en/user-guide/warehouses-considerations.html#how-does-query-composition-impact-warehouse-processing" TargetMode="External"/><Relationship Id="rId7" Type="http://schemas.openxmlformats.org/officeDocument/2006/relationships/hyperlink" Target="https://docs.snowflake.com/en/user-guide/data-load-considerations-prepare.html#general-file-sizing-recommendations" TargetMode="External"/><Relationship Id="rId2" Type="http://schemas.openxmlformats.org/officeDocument/2006/relationships/hyperlink" Target="https://gigaom.com/report/data-warehouse-cloud-benchmark/" TargetMode="External"/><Relationship Id="rId1" Type="http://schemas.openxmlformats.org/officeDocument/2006/relationships/slideLayout" Target="../slideLayouts/slideLayout8.xml"/><Relationship Id="rId6" Type="http://schemas.openxmlformats.org/officeDocument/2006/relationships/hyperlink" Target="https://docs.snowflake.com/en/user-guide/table-considerations.html#referential-integrity-constraints" TargetMode="External"/><Relationship Id="rId5" Type="http://schemas.openxmlformats.org/officeDocument/2006/relationships/hyperlink" Target="https://docs.snowflake.com/en/user-guide/warehouses-considerations.html#selecting-an-initial-warehouse-size" TargetMode="External"/><Relationship Id="rId4" Type="http://schemas.openxmlformats.org/officeDocument/2006/relationships/hyperlink" Target="https://docs.snowflake.com/en/user-guide/warehouses-considerations.html#warehouse-resizing-improves-performance"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9557F-E46C-D740-B6E5-0ACBBBC38537}"/>
              </a:ext>
            </a:extLst>
          </p:cNvPr>
          <p:cNvSpPr>
            <a:spLocks noGrp="1"/>
          </p:cNvSpPr>
          <p:nvPr>
            <p:ph type="title"/>
          </p:nvPr>
        </p:nvSpPr>
        <p:spPr/>
        <p:txBody>
          <a:bodyPr/>
          <a:lstStyle/>
          <a:p>
            <a:r>
              <a:rPr lang="en-US" dirty="0"/>
              <a:t>From Snowflake Documentation</a:t>
            </a:r>
          </a:p>
        </p:txBody>
      </p:sp>
      <p:sp>
        <p:nvSpPr>
          <p:cNvPr id="6" name="Date Placeholder 5">
            <a:extLst>
              <a:ext uri="{FF2B5EF4-FFF2-40B4-BE49-F238E27FC236}">
                <a16:creationId xmlns:a16="http://schemas.microsoft.com/office/drawing/2014/main" id="{48462EBE-5975-B640-BF8C-FECC10AE153B}"/>
              </a:ext>
            </a:extLst>
          </p:cNvPr>
          <p:cNvSpPr>
            <a:spLocks noGrp="1"/>
          </p:cNvSpPr>
          <p:nvPr>
            <p:ph type="dt" sz="half" idx="14"/>
          </p:nvPr>
        </p:nvSpPr>
        <p:spPr/>
        <p:txBody>
          <a:bodyPr/>
          <a:lstStyle/>
          <a:p>
            <a:r>
              <a:rPr lang="en-US"/>
              <a:t>Snowflake Migration
2020-06-22</a:t>
            </a:r>
            <a:endParaRPr lang="en-US" dirty="0"/>
          </a:p>
        </p:txBody>
      </p:sp>
      <p:sp>
        <p:nvSpPr>
          <p:cNvPr id="8" name="Content Placeholder 7">
            <a:extLst>
              <a:ext uri="{FF2B5EF4-FFF2-40B4-BE49-F238E27FC236}">
                <a16:creationId xmlns:a16="http://schemas.microsoft.com/office/drawing/2014/main" id="{E93D92EE-0D29-2749-8184-B1B06AD5723B}"/>
              </a:ext>
            </a:extLst>
          </p:cNvPr>
          <p:cNvSpPr>
            <a:spLocks noGrp="1"/>
          </p:cNvSpPr>
          <p:nvPr>
            <p:ph sz="quarter" idx="16"/>
          </p:nvPr>
        </p:nvSpPr>
        <p:spPr>
          <a:xfrm>
            <a:off x="587374" y="1412914"/>
            <a:ext cx="5364609" cy="4797386"/>
          </a:xfrm>
        </p:spPr>
        <p:txBody>
          <a:bodyPr/>
          <a:lstStyle/>
          <a:p>
            <a:pPr lvl="0"/>
            <a:r>
              <a:rPr lang="en-US" sz="1300" dirty="0"/>
              <a:t>Snowflake’s </a:t>
            </a:r>
            <a:r>
              <a:rPr lang="en-US" sz="1300" dirty="0">
                <a:hlinkClick r:id="rId2"/>
              </a:rPr>
              <a:t>multi-cluster option is quite expensive as costs multiply rapidly</a:t>
            </a:r>
            <a:r>
              <a:rPr lang="en-US" sz="1300" dirty="0"/>
              <a:t> when multiple clusters are employed. … If users hit Snowflake with a high volume of concurrent query requests Snowflake will spin up an additional four clusters to handle the workload. This would spike the cost to $320 per hour.</a:t>
            </a:r>
          </a:p>
          <a:p>
            <a:pPr lvl="0"/>
            <a:r>
              <a:rPr lang="en-US" sz="1300" dirty="0"/>
              <a:t>The following </a:t>
            </a:r>
            <a:r>
              <a:rPr lang="en-US" sz="1300" dirty="0">
                <a:hlinkClick r:id="rId3"/>
              </a:rPr>
              <a:t>two points on this link</a:t>
            </a:r>
            <a:r>
              <a:rPr lang="en-US" sz="1300" dirty="0"/>
              <a:t> mention that there are no indexes in Snowflake and filtering the data has impact on the overall query performance. More JOINs impact Snowflake query performance.</a:t>
            </a:r>
          </a:p>
          <a:p>
            <a:pPr lvl="1"/>
            <a:r>
              <a:rPr lang="en-US" sz="1300" dirty="0"/>
              <a:t>The overall size of the tables being queried has more impact than the number of rows.</a:t>
            </a:r>
          </a:p>
          <a:p>
            <a:pPr lvl="1"/>
            <a:r>
              <a:rPr lang="en-US" sz="1300" dirty="0"/>
              <a:t>Query filtering using predicates has an impact on processing, as does the number of joins/tables in the query.</a:t>
            </a:r>
          </a:p>
          <a:p>
            <a:pPr lvl="0"/>
            <a:r>
              <a:rPr lang="en-US" sz="1300" dirty="0"/>
              <a:t>Decreasing the size of a running warehouse removes servers from the warehouse. When the servers are removed, </a:t>
            </a:r>
            <a:r>
              <a:rPr lang="en-US" sz="1300" dirty="0">
                <a:hlinkClick r:id="rId4"/>
              </a:rPr>
              <a:t>the cache associated with the servers is dropped, which can impact performance</a:t>
            </a:r>
            <a:r>
              <a:rPr lang="en-US" sz="1300" dirty="0"/>
              <a:t>. </a:t>
            </a:r>
          </a:p>
          <a:p>
            <a:r>
              <a:rPr lang="en-US" sz="1300" dirty="0"/>
              <a:t>A larger system </a:t>
            </a:r>
            <a:r>
              <a:rPr lang="en-US" sz="1300" dirty="0">
                <a:hlinkClick r:id="rId5"/>
              </a:rPr>
              <a:t>doesn’t necessarily result in better performance</a:t>
            </a:r>
            <a:r>
              <a:rPr lang="en-US" sz="1300" dirty="0"/>
              <a:t>.</a:t>
            </a:r>
          </a:p>
        </p:txBody>
      </p:sp>
      <p:sp>
        <p:nvSpPr>
          <p:cNvPr id="13" name="Content Placeholder 12">
            <a:extLst>
              <a:ext uri="{FF2B5EF4-FFF2-40B4-BE49-F238E27FC236}">
                <a16:creationId xmlns:a16="http://schemas.microsoft.com/office/drawing/2014/main" id="{A4EEAA74-8E9F-2044-AB58-7960F50B29C8}"/>
              </a:ext>
            </a:extLst>
          </p:cNvPr>
          <p:cNvSpPr>
            <a:spLocks noGrp="1"/>
          </p:cNvSpPr>
          <p:nvPr>
            <p:ph sz="quarter" idx="17"/>
          </p:nvPr>
        </p:nvSpPr>
        <p:spPr>
          <a:xfrm>
            <a:off x="6095999" y="1412776"/>
            <a:ext cx="5364609" cy="4796965"/>
          </a:xfrm>
        </p:spPr>
        <p:txBody>
          <a:bodyPr/>
          <a:lstStyle/>
          <a:p>
            <a:r>
              <a:rPr lang="en-US" sz="1300" dirty="0"/>
              <a:t>If queries are not served by </a:t>
            </a:r>
            <a:r>
              <a:rPr lang="en-US" sz="1300" dirty="0">
                <a:hlinkClick r:id="rId3"/>
              </a:rPr>
              <a:t>the cache the performance is much slower</a:t>
            </a:r>
            <a:r>
              <a:rPr lang="en-US" sz="1300" dirty="0"/>
              <a:t>.</a:t>
            </a:r>
          </a:p>
          <a:p>
            <a:pPr lvl="0"/>
            <a:r>
              <a:rPr lang="en-US" sz="1300" dirty="0"/>
              <a:t>Referential </a:t>
            </a:r>
            <a:r>
              <a:rPr lang="en-US" sz="1300" dirty="0">
                <a:hlinkClick r:id="rId6"/>
              </a:rPr>
              <a:t>integrity cannot be enforced</a:t>
            </a:r>
            <a:r>
              <a:rPr lang="en-US" sz="1300" dirty="0"/>
              <a:t>.</a:t>
            </a:r>
          </a:p>
          <a:p>
            <a:pPr lvl="0"/>
            <a:r>
              <a:rPr lang="en-US" sz="1300" dirty="0"/>
              <a:t>Files need to be prepared before loading. </a:t>
            </a:r>
            <a:r>
              <a:rPr lang="en-US" sz="1300" dirty="0">
                <a:hlinkClick r:id="rId7"/>
              </a:rPr>
              <a:t>To optimize the number of parallel operations for a load, we recommend aiming to produce data files roughly 10 MB to 100 MB in size compressed. Aggregate smaller files to minimize the processing overhead for each file. Split larger files into a greater number of smaller files to distribute the load among the servers in an active warehouse.</a:t>
            </a:r>
            <a:endParaRPr lang="en-US" sz="1300" dirty="0"/>
          </a:p>
          <a:p>
            <a:pPr lvl="0"/>
            <a:r>
              <a:rPr lang="en-US" sz="1300" dirty="0"/>
              <a:t>Streaming </a:t>
            </a:r>
            <a:r>
              <a:rPr lang="en-US" sz="1300" dirty="0">
                <a:hlinkClick r:id="rId7"/>
              </a:rPr>
              <a:t>using Snowpipe has extra cost.</a:t>
            </a:r>
            <a:endParaRPr lang="en-US" sz="1300" dirty="0"/>
          </a:p>
          <a:p>
            <a:pPr lvl="0"/>
            <a:r>
              <a:rPr lang="en-US" sz="1300" dirty="0"/>
              <a:t>Snowflake cannot offer sophisticated workload management, instead they recommend spinning up news clusters which increases overall costs. </a:t>
            </a:r>
            <a:r>
              <a:rPr lang="en-US" sz="1300" dirty="0">
                <a:hlinkClick r:id="rId8"/>
              </a:rPr>
              <a:t>Loading large data sets can affect query performance. We recommend dedicating separate warehouses for loading and querying operations to optimize performance for each.</a:t>
            </a:r>
            <a:endParaRPr lang="en-US" sz="1300" dirty="0"/>
          </a:p>
        </p:txBody>
      </p:sp>
      <p:sp>
        <p:nvSpPr>
          <p:cNvPr id="5" name="Footer Placeholder 4">
            <a:extLst>
              <a:ext uri="{FF2B5EF4-FFF2-40B4-BE49-F238E27FC236}">
                <a16:creationId xmlns:a16="http://schemas.microsoft.com/office/drawing/2014/main" id="{3B9735E1-69C4-3E47-9D71-56AE30B507EF}"/>
              </a:ext>
            </a:extLst>
          </p:cNvPr>
          <p:cNvSpPr>
            <a:spLocks noGrp="1"/>
          </p:cNvSpPr>
          <p:nvPr>
            <p:ph type="ftr" sz="quarter" idx="18"/>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2719137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C50CA-1E4B-544D-89AB-A796AD8C01E8}"/>
              </a:ext>
            </a:extLst>
          </p:cNvPr>
          <p:cNvSpPr>
            <a:spLocks noGrp="1"/>
          </p:cNvSpPr>
          <p:nvPr>
            <p:ph type="title"/>
          </p:nvPr>
        </p:nvSpPr>
        <p:spPr/>
        <p:txBody>
          <a:bodyPr/>
          <a:lstStyle/>
          <a:p>
            <a:r>
              <a:rPr lang="en-US" dirty="0"/>
              <a:t>Gaps in Snowflake - Blockers to Successful Migration </a:t>
            </a:r>
          </a:p>
        </p:txBody>
      </p:sp>
      <p:sp>
        <p:nvSpPr>
          <p:cNvPr id="6" name="Date Placeholder 5">
            <a:extLst>
              <a:ext uri="{FF2B5EF4-FFF2-40B4-BE49-F238E27FC236}">
                <a16:creationId xmlns:a16="http://schemas.microsoft.com/office/drawing/2014/main" id="{C4CE6B1B-A5F6-1049-82B5-C9F07FAE6746}"/>
              </a:ext>
            </a:extLst>
          </p:cNvPr>
          <p:cNvSpPr>
            <a:spLocks noGrp="1"/>
          </p:cNvSpPr>
          <p:nvPr>
            <p:ph type="dt" sz="half" idx="10"/>
          </p:nvPr>
        </p:nvSpPr>
        <p:spPr/>
        <p:txBody>
          <a:bodyPr/>
          <a:lstStyle/>
          <a:p>
            <a:r>
              <a:rPr lang="en-US"/>
              <a:t>Snowflake Migration
2020-06-22</a:t>
            </a:r>
            <a:endParaRPr lang="en-US" dirty="0"/>
          </a:p>
        </p:txBody>
      </p:sp>
      <p:sp>
        <p:nvSpPr>
          <p:cNvPr id="5" name="Footer Placeholder 4">
            <a:extLst>
              <a:ext uri="{FF2B5EF4-FFF2-40B4-BE49-F238E27FC236}">
                <a16:creationId xmlns:a16="http://schemas.microsoft.com/office/drawing/2014/main" id="{60FDF5EE-F5ED-114E-9BB1-33CDFA3E261E}"/>
              </a:ext>
            </a:extLst>
          </p:cNvPr>
          <p:cNvSpPr>
            <a:spLocks noGrp="1"/>
          </p:cNvSpPr>
          <p:nvPr>
            <p:ph type="ftr" sz="quarter" idx="11"/>
          </p:nvPr>
        </p:nvSpPr>
        <p:spPr>
          <a:xfrm>
            <a:off x="3788899" y="6374638"/>
            <a:ext cx="4114800" cy="221599"/>
          </a:xfrm>
        </p:spPr>
        <p:txBody>
          <a:bodyPr/>
          <a:lstStyle/>
          <a:p>
            <a:r>
              <a:rPr lang="en-US"/>
              <a:t>TERADATA – CUSTOMER CONFIDENTIAL
Use pursuant to Customer and Company instructions</a:t>
            </a:r>
          </a:p>
        </p:txBody>
      </p:sp>
      <p:grpSp>
        <p:nvGrpSpPr>
          <p:cNvPr id="79" name="Group 78">
            <a:extLst>
              <a:ext uri="{FF2B5EF4-FFF2-40B4-BE49-F238E27FC236}">
                <a16:creationId xmlns:a16="http://schemas.microsoft.com/office/drawing/2014/main" id="{E9D5AB7A-18F5-C243-9110-69A7DCEFA927}"/>
              </a:ext>
            </a:extLst>
          </p:cNvPr>
          <p:cNvGrpSpPr/>
          <p:nvPr/>
        </p:nvGrpSpPr>
        <p:grpSpPr>
          <a:xfrm>
            <a:off x="5101567" y="2793319"/>
            <a:ext cx="2000224" cy="2001358"/>
            <a:chOff x="5054998" y="2748030"/>
            <a:chExt cx="2090700" cy="2091885"/>
          </a:xfrm>
        </p:grpSpPr>
        <p:sp>
          <p:nvSpPr>
            <p:cNvPr id="80" name="Freeform 79">
              <a:extLst>
                <a:ext uri="{FF2B5EF4-FFF2-40B4-BE49-F238E27FC236}">
                  <a16:creationId xmlns:a16="http://schemas.microsoft.com/office/drawing/2014/main" id="{EC2338EF-876C-5846-960D-5CBBEB06B9BF}"/>
                </a:ext>
              </a:extLst>
            </p:cNvPr>
            <p:cNvSpPr>
              <a:spLocks/>
            </p:cNvSpPr>
            <p:nvPr/>
          </p:nvSpPr>
          <p:spPr bwMode="auto">
            <a:xfrm>
              <a:off x="5195966" y="2887713"/>
              <a:ext cx="1809952" cy="1812520"/>
            </a:xfrm>
            <a:custGeom>
              <a:avLst/>
              <a:gdLst>
                <a:gd name="T0" fmla="*/ 704 w 1408"/>
                <a:gd name="T1" fmla="*/ 0 h 1410"/>
                <a:gd name="T2" fmla="*/ 780 w 1408"/>
                <a:gd name="T3" fmla="*/ 4 h 1410"/>
                <a:gd name="T4" fmla="*/ 854 w 1408"/>
                <a:gd name="T5" fmla="*/ 17 h 1410"/>
                <a:gd name="T6" fmla="*/ 926 w 1408"/>
                <a:gd name="T7" fmla="*/ 37 h 1410"/>
                <a:gd name="T8" fmla="*/ 994 w 1408"/>
                <a:gd name="T9" fmla="*/ 63 h 1410"/>
                <a:gd name="T10" fmla="*/ 1058 w 1408"/>
                <a:gd name="T11" fmla="*/ 97 h 1410"/>
                <a:gd name="T12" fmla="*/ 1120 w 1408"/>
                <a:gd name="T13" fmla="*/ 136 h 1410"/>
                <a:gd name="T14" fmla="*/ 1175 w 1408"/>
                <a:gd name="T15" fmla="*/ 182 h 1410"/>
                <a:gd name="T16" fmla="*/ 1226 w 1408"/>
                <a:gd name="T17" fmla="*/ 233 h 1410"/>
                <a:gd name="T18" fmla="*/ 1272 w 1408"/>
                <a:gd name="T19" fmla="*/ 290 h 1410"/>
                <a:gd name="T20" fmla="*/ 1311 w 1408"/>
                <a:gd name="T21" fmla="*/ 350 h 1410"/>
                <a:gd name="T22" fmla="*/ 1345 w 1408"/>
                <a:gd name="T23" fmla="*/ 414 h 1410"/>
                <a:gd name="T24" fmla="*/ 1373 w 1408"/>
                <a:gd name="T25" fmla="*/ 482 h 1410"/>
                <a:gd name="T26" fmla="*/ 1392 w 1408"/>
                <a:gd name="T27" fmla="*/ 554 h 1410"/>
                <a:gd name="T28" fmla="*/ 1404 w 1408"/>
                <a:gd name="T29" fmla="*/ 629 h 1410"/>
                <a:gd name="T30" fmla="*/ 1408 w 1408"/>
                <a:gd name="T31" fmla="*/ 705 h 1410"/>
                <a:gd name="T32" fmla="*/ 1404 w 1408"/>
                <a:gd name="T33" fmla="*/ 782 h 1410"/>
                <a:gd name="T34" fmla="*/ 1392 w 1408"/>
                <a:gd name="T35" fmla="*/ 856 h 1410"/>
                <a:gd name="T36" fmla="*/ 1373 w 1408"/>
                <a:gd name="T37" fmla="*/ 928 h 1410"/>
                <a:gd name="T38" fmla="*/ 1345 w 1408"/>
                <a:gd name="T39" fmla="*/ 997 h 1410"/>
                <a:gd name="T40" fmla="*/ 1311 w 1408"/>
                <a:gd name="T41" fmla="*/ 1061 h 1410"/>
                <a:gd name="T42" fmla="*/ 1272 w 1408"/>
                <a:gd name="T43" fmla="*/ 1121 h 1410"/>
                <a:gd name="T44" fmla="*/ 1226 w 1408"/>
                <a:gd name="T45" fmla="*/ 1177 h 1410"/>
                <a:gd name="T46" fmla="*/ 1175 w 1408"/>
                <a:gd name="T47" fmla="*/ 1228 h 1410"/>
                <a:gd name="T48" fmla="*/ 1120 w 1408"/>
                <a:gd name="T49" fmla="*/ 1274 h 1410"/>
                <a:gd name="T50" fmla="*/ 1058 w 1408"/>
                <a:gd name="T51" fmla="*/ 1313 h 1410"/>
                <a:gd name="T52" fmla="*/ 994 w 1408"/>
                <a:gd name="T53" fmla="*/ 1347 h 1410"/>
                <a:gd name="T54" fmla="*/ 926 w 1408"/>
                <a:gd name="T55" fmla="*/ 1374 h 1410"/>
                <a:gd name="T56" fmla="*/ 854 w 1408"/>
                <a:gd name="T57" fmla="*/ 1393 h 1410"/>
                <a:gd name="T58" fmla="*/ 780 w 1408"/>
                <a:gd name="T59" fmla="*/ 1405 h 1410"/>
                <a:gd name="T60" fmla="*/ 704 w 1408"/>
                <a:gd name="T61" fmla="*/ 1410 h 1410"/>
                <a:gd name="T62" fmla="*/ 627 w 1408"/>
                <a:gd name="T63" fmla="*/ 1405 h 1410"/>
                <a:gd name="T64" fmla="*/ 552 w 1408"/>
                <a:gd name="T65" fmla="*/ 1393 h 1410"/>
                <a:gd name="T66" fmla="*/ 482 w 1408"/>
                <a:gd name="T67" fmla="*/ 1374 h 1410"/>
                <a:gd name="T68" fmla="*/ 412 w 1408"/>
                <a:gd name="T69" fmla="*/ 1347 h 1410"/>
                <a:gd name="T70" fmla="*/ 348 w 1408"/>
                <a:gd name="T71" fmla="*/ 1313 h 1410"/>
                <a:gd name="T72" fmla="*/ 288 w 1408"/>
                <a:gd name="T73" fmla="*/ 1274 h 1410"/>
                <a:gd name="T74" fmla="*/ 232 w 1408"/>
                <a:gd name="T75" fmla="*/ 1228 h 1410"/>
                <a:gd name="T76" fmla="*/ 181 w 1408"/>
                <a:gd name="T77" fmla="*/ 1177 h 1410"/>
                <a:gd name="T78" fmla="*/ 135 w 1408"/>
                <a:gd name="T79" fmla="*/ 1121 h 1410"/>
                <a:gd name="T80" fmla="*/ 96 w 1408"/>
                <a:gd name="T81" fmla="*/ 1061 h 1410"/>
                <a:gd name="T82" fmla="*/ 62 w 1408"/>
                <a:gd name="T83" fmla="*/ 997 h 1410"/>
                <a:gd name="T84" fmla="*/ 35 w 1408"/>
                <a:gd name="T85" fmla="*/ 928 h 1410"/>
                <a:gd name="T86" fmla="*/ 16 w 1408"/>
                <a:gd name="T87" fmla="*/ 856 h 1410"/>
                <a:gd name="T88" fmla="*/ 4 w 1408"/>
                <a:gd name="T89" fmla="*/ 782 h 1410"/>
                <a:gd name="T90" fmla="*/ 0 w 1408"/>
                <a:gd name="T91" fmla="*/ 705 h 1410"/>
                <a:gd name="T92" fmla="*/ 4 w 1408"/>
                <a:gd name="T93" fmla="*/ 629 h 1410"/>
                <a:gd name="T94" fmla="*/ 16 w 1408"/>
                <a:gd name="T95" fmla="*/ 554 h 1410"/>
                <a:gd name="T96" fmla="*/ 35 w 1408"/>
                <a:gd name="T97" fmla="*/ 482 h 1410"/>
                <a:gd name="T98" fmla="*/ 62 w 1408"/>
                <a:gd name="T99" fmla="*/ 414 h 1410"/>
                <a:gd name="T100" fmla="*/ 96 w 1408"/>
                <a:gd name="T101" fmla="*/ 350 h 1410"/>
                <a:gd name="T102" fmla="*/ 135 w 1408"/>
                <a:gd name="T103" fmla="*/ 290 h 1410"/>
                <a:gd name="T104" fmla="*/ 181 w 1408"/>
                <a:gd name="T105" fmla="*/ 233 h 1410"/>
                <a:gd name="T106" fmla="*/ 232 w 1408"/>
                <a:gd name="T107" fmla="*/ 182 h 1410"/>
                <a:gd name="T108" fmla="*/ 288 w 1408"/>
                <a:gd name="T109" fmla="*/ 136 h 1410"/>
                <a:gd name="T110" fmla="*/ 348 w 1408"/>
                <a:gd name="T111" fmla="*/ 97 h 1410"/>
                <a:gd name="T112" fmla="*/ 412 w 1408"/>
                <a:gd name="T113" fmla="*/ 63 h 1410"/>
                <a:gd name="T114" fmla="*/ 482 w 1408"/>
                <a:gd name="T115" fmla="*/ 37 h 1410"/>
                <a:gd name="T116" fmla="*/ 552 w 1408"/>
                <a:gd name="T117" fmla="*/ 17 h 1410"/>
                <a:gd name="T118" fmla="*/ 627 w 1408"/>
                <a:gd name="T119" fmla="*/ 4 h 1410"/>
                <a:gd name="T120" fmla="*/ 704 w 1408"/>
                <a:gd name="T121" fmla="*/ 0 h 1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08" h="1410">
                  <a:moveTo>
                    <a:pt x="704" y="0"/>
                  </a:moveTo>
                  <a:lnTo>
                    <a:pt x="780" y="4"/>
                  </a:lnTo>
                  <a:lnTo>
                    <a:pt x="854" y="17"/>
                  </a:lnTo>
                  <a:lnTo>
                    <a:pt x="926" y="37"/>
                  </a:lnTo>
                  <a:lnTo>
                    <a:pt x="994" y="63"/>
                  </a:lnTo>
                  <a:lnTo>
                    <a:pt x="1058" y="97"/>
                  </a:lnTo>
                  <a:lnTo>
                    <a:pt x="1120" y="136"/>
                  </a:lnTo>
                  <a:lnTo>
                    <a:pt x="1175" y="182"/>
                  </a:lnTo>
                  <a:lnTo>
                    <a:pt x="1226" y="233"/>
                  </a:lnTo>
                  <a:lnTo>
                    <a:pt x="1272" y="290"/>
                  </a:lnTo>
                  <a:lnTo>
                    <a:pt x="1311" y="350"/>
                  </a:lnTo>
                  <a:lnTo>
                    <a:pt x="1345" y="414"/>
                  </a:lnTo>
                  <a:lnTo>
                    <a:pt x="1373" y="482"/>
                  </a:lnTo>
                  <a:lnTo>
                    <a:pt x="1392" y="554"/>
                  </a:lnTo>
                  <a:lnTo>
                    <a:pt x="1404" y="629"/>
                  </a:lnTo>
                  <a:lnTo>
                    <a:pt x="1408" y="705"/>
                  </a:lnTo>
                  <a:lnTo>
                    <a:pt x="1404" y="782"/>
                  </a:lnTo>
                  <a:lnTo>
                    <a:pt x="1392" y="856"/>
                  </a:lnTo>
                  <a:lnTo>
                    <a:pt x="1373" y="928"/>
                  </a:lnTo>
                  <a:lnTo>
                    <a:pt x="1345" y="997"/>
                  </a:lnTo>
                  <a:lnTo>
                    <a:pt x="1311" y="1061"/>
                  </a:lnTo>
                  <a:lnTo>
                    <a:pt x="1272" y="1121"/>
                  </a:lnTo>
                  <a:lnTo>
                    <a:pt x="1226" y="1177"/>
                  </a:lnTo>
                  <a:lnTo>
                    <a:pt x="1175" y="1228"/>
                  </a:lnTo>
                  <a:lnTo>
                    <a:pt x="1120" y="1274"/>
                  </a:lnTo>
                  <a:lnTo>
                    <a:pt x="1058" y="1313"/>
                  </a:lnTo>
                  <a:lnTo>
                    <a:pt x="994" y="1347"/>
                  </a:lnTo>
                  <a:lnTo>
                    <a:pt x="926" y="1374"/>
                  </a:lnTo>
                  <a:lnTo>
                    <a:pt x="854" y="1393"/>
                  </a:lnTo>
                  <a:lnTo>
                    <a:pt x="780" y="1405"/>
                  </a:lnTo>
                  <a:lnTo>
                    <a:pt x="704" y="1410"/>
                  </a:lnTo>
                  <a:lnTo>
                    <a:pt x="627" y="1405"/>
                  </a:lnTo>
                  <a:lnTo>
                    <a:pt x="552" y="1393"/>
                  </a:lnTo>
                  <a:lnTo>
                    <a:pt x="482" y="1374"/>
                  </a:lnTo>
                  <a:lnTo>
                    <a:pt x="412" y="1347"/>
                  </a:lnTo>
                  <a:lnTo>
                    <a:pt x="348" y="1313"/>
                  </a:lnTo>
                  <a:lnTo>
                    <a:pt x="288" y="1274"/>
                  </a:lnTo>
                  <a:lnTo>
                    <a:pt x="232" y="1228"/>
                  </a:lnTo>
                  <a:lnTo>
                    <a:pt x="181" y="1177"/>
                  </a:lnTo>
                  <a:lnTo>
                    <a:pt x="135" y="1121"/>
                  </a:lnTo>
                  <a:lnTo>
                    <a:pt x="96" y="1061"/>
                  </a:lnTo>
                  <a:lnTo>
                    <a:pt x="62" y="997"/>
                  </a:lnTo>
                  <a:lnTo>
                    <a:pt x="35" y="928"/>
                  </a:lnTo>
                  <a:lnTo>
                    <a:pt x="16" y="856"/>
                  </a:lnTo>
                  <a:lnTo>
                    <a:pt x="4" y="782"/>
                  </a:lnTo>
                  <a:lnTo>
                    <a:pt x="0" y="705"/>
                  </a:lnTo>
                  <a:lnTo>
                    <a:pt x="4" y="629"/>
                  </a:lnTo>
                  <a:lnTo>
                    <a:pt x="16" y="554"/>
                  </a:lnTo>
                  <a:lnTo>
                    <a:pt x="35" y="482"/>
                  </a:lnTo>
                  <a:lnTo>
                    <a:pt x="62" y="414"/>
                  </a:lnTo>
                  <a:lnTo>
                    <a:pt x="96" y="350"/>
                  </a:lnTo>
                  <a:lnTo>
                    <a:pt x="135" y="290"/>
                  </a:lnTo>
                  <a:lnTo>
                    <a:pt x="181" y="233"/>
                  </a:lnTo>
                  <a:lnTo>
                    <a:pt x="232" y="182"/>
                  </a:lnTo>
                  <a:lnTo>
                    <a:pt x="288" y="136"/>
                  </a:lnTo>
                  <a:lnTo>
                    <a:pt x="348" y="97"/>
                  </a:lnTo>
                  <a:lnTo>
                    <a:pt x="412" y="63"/>
                  </a:lnTo>
                  <a:lnTo>
                    <a:pt x="482" y="37"/>
                  </a:lnTo>
                  <a:lnTo>
                    <a:pt x="552" y="17"/>
                  </a:lnTo>
                  <a:lnTo>
                    <a:pt x="627" y="4"/>
                  </a:lnTo>
                  <a:lnTo>
                    <a:pt x="704" y="0"/>
                  </a:lnTo>
                  <a:close/>
                </a:path>
              </a:pathLst>
            </a:custGeom>
            <a:solidFill>
              <a:schemeClr val="bg1">
                <a:lumMod val="9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81" name="Freeform 80">
              <a:extLst>
                <a:ext uri="{FF2B5EF4-FFF2-40B4-BE49-F238E27FC236}">
                  <a16:creationId xmlns:a16="http://schemas.microsoft.com/office/drawing/2014/main" id="{9ED97022-F578-F644-B815-AD76D74F54A3}"/>
                </a:ext>
              </a:extLst>
            </p:cNvPr>
            <p:cNvSpPr>
              <a:spLocks noEditPoints="1"/>
            </p:cNvSpPr>
            <p:nvPr/>
          </p:nvSpPr>
          <p:spPr bwMode="auto">
            <a:xfrm>
              <a:off x="5054998" y="2748030"/>
              <a:ext cx="2090700" cy="2091885"/>
            </a:xfrm>
            <a:custGeom>
              <a:avLst/>
              <a:gdLst>
                <a:gd name="T0" fmla="*/ 720 w 1761"/>
                <a:gd name="T1" fmla="*/ 52 h 1762"/>
                <a:gd name="T2" fmla="*/ 500 w 1761"/>
                <a:gd name="T3" fmla="*/ 128 h 1762"/>
                <a:gd name="T4" fmla="*/ 312 w 1761"/>
                <a:gd name="T5" fmla="*/ 259 h 1762"/>
                <a:gd name="T6" fmla="*/ 165 w 1761"/>
                <a:gd name="T7" fmla="*/ 434 h 1762"/>
                <a:gd name="T8" fmla="*/ 71 w 1761"/>
                <a:gd name="T9" fmla="*/ 645 h 1762"/>
                <a:gd name="T10" fmla="*/ 37 w 1761"/>
                <a:gd name="T11" fmla="*/ 881 h 1762"/>
                <a:gd name="T12" fmla="*/ 71 w 1761"/>
                <a:gd name="T13" fmla="*/ 1118 h 1762"/>
                <a:gd name="T14" fmla="*/ 165 w 1761"/>
                <a:gd name="T15" fmla="*/ 1328 h 1762"/>
                <a:gd name="T16" fmla="*/ 312 w 1761"/>
                <a:gd name="T17" fmla="*/ 1504 h 1762"/>
                <a:gd name="T18" fmla="*/ 500 w 1761"/>
                <a:gd name="T19" fmla="*/ 1635 h 1762"/>
                <a:gd name="T20" fmla="*/ 720 w 1761"/>
                <a:gd name="T21" fmla="*/ 1709 h 1762"/>
                <a:gd name="T22" fmla="*/ 962 w 1761"/>
                <a:gd name="T23" fmla="*/ 1721 h 1762"/>
                <a:gd name="T24" fmla="*/ 1191 w 1761"/>
                <a:gd name="T25" fmla="*/ 1666 h 1762"/>
                <a:gd name="T26" fmla="*/ 1391 w 1761"/>
                <a:gd name="T27" fmla="*/ 1552 h 1762"/>
                <a:gd name="T28" fmla="*/ 1552 w 1761"/>
                <a:gd name="T29" fmla="*/ 1391 h 1762"/>
                <a:gd name="T30" fmla="*/ 1665 w 1761"/>
                <a:gd name="T31" fmla="*/ 1191 h 1762"/>
                <a:gd name="T32" fmla="*/ 1720 w 1761"/>
                <a:gd name="T33" fmla="*/ 962 h 1762"/>
                <a:gd name="T34" fmla="*/ 1709 w 1761"/>
                <a:gd name="T35" fmla="*/ 721 h 1762"/>
                <a:gd name="T36" fmla="*/ 1633 w 1761"/>
                <a:gd name="T37" fmla="*/ 501 h 1762"/>
                <a:gd name="T38" fmla="*/ 1502 w 1761"/>
                <a:gd name="T39" fmla="*/ 312 h 1762"/>
                <a:gd name="T40" fmla="*/ 1327 w 1761"/>
                <a:gd name="T41" fmla="*/ 166 h 1762"/>
                <a:gd name="T42" fmla="*/ 1116 w 1761"/>
                <a:gd name="T43" fmla="*/ 72 h 1762"/>
                <a:gd name="T44" fmla="*/ 881 w 1761"/>
                <a:gd name="T45" fmla="*/ 38 h 1762"/>
                <a:gd name="T46" fmla="*/ 1047 w 1761"/>
                <a:gd name="T47" fmla="*/ 17 h 1762"/>
                <a:gd name="T48" fmla="*/ 1277 w 1761"/>
                <a:gd name="T49" fmla="*/ 95 h 1762"/>
                <a:gd name="T50" fmla="*/ 1474 w 1761"/>
                <a:gd name="T51" fmla="*/ 231 h 1762"/>
                <a:gd name="T52" fmla="*/ 1627 w 1761"/>
                <a:gd name="T53" fmla="*/ 415 h 1762"/>
                <a:gd name="T54" fmla="*/ 1726 w 1761"/>
                <a:gd name="T55" fmla="*/ 635 h 1762"/>
                <a:gd name="T56" fmla="*/ 1761 w 1761"/>
                <a:gd name="T57" fmla="*/ 881 h 1762"/>
                <a:gd name="T58" fmla="*/ 1726 w 1761"/>
                <a:gd name="T59" fmla="*/ 1128 h 1762"/>
                <a:gd name="T60" fmla="*/ 1627 w 1761"/>
                <a:gd name="T61" fmla="*/ 1348 h 1762"/>
                <a:gd name="T62" fmla="*/ 1474 w 1761"/>
                <a:gd name="T63" fmla="*/ 1531 h 1762"/>
                <a:gd name="T64" fmla="*/ 1277 w 1761"/>
                <a:gd name="T65" fmla="*/ 1667 h 1762"/>
                <a:gd name="T66" fmla="*/ 1047 w 1761"/>
                <a:gd name="T67" fmla="*/ 1746 h 1762"/>
                <a:gd name="T68" fmla="*/ 796 w 1761"/>
                <a:gd name="T69" fmla="*/ 1758 h 1762"/>
                <a:gd name="T70" fmla="*/ 556 w 1761"/>
                <a:gd name="T71" fmla="*/ 1700 h 1762"/>
                <a:gd name="T72" fmla="*/ 348 w 1761"/>
                <a:gd name="T73" fmla="*/ 1582 h 1762"/>
                <a:gd name="T74" fmla="*/ 180 w 1761"/>
                <a:gd name="T75" fmla="*/ 1413 h 1762"/>
                <a:gd name="T76" fmla="*/ 62 w 1761"/>
                <a:gd name="T77" fmla="*/ 1205 h 1762"/>
                <a:gd name="T78" fmla="*/ 4 w 1761"/>
                <a:gd name="T79" fmla="*/ 966 h 1762"/>
                <a:gd name="T80" fmla="*/ 16 w 1761"/>
                <a:gd name="T81" fmla="*/ 714 h 1762"/>
                <a:gd name="T82" fmla="*/ 95 w 1761"/>
                <a:gd name="T83" fmla="*/ 484 h 1762"/>
                <a:gd name="T84" fmla="*/ 231 w 1761"/>
                <a:gd name="T85" fmla="*/ 288 h 1762"/>
                <a:gd name="T86" fmla="*/ 414 w 1761"/>
                <a:gd name="T87" fmla="*/ 134 h 1762"/>
                <a:gd name="T88" fmla="*/ 634 w 1761"/>
                <a:gd name="T89" fmla="*/ 35 h 1762"/>
                <a:gd name="T90" fmla="*/ 881 w 1761"/>
                <a:gd name="T91" fmla="*/ 0 h 1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61" h="1762">
                  <a:moveTo>
                    <a:pt x="881" y="38"/>
                  </a:moveTo>
                  <a:lnTo>
                    <a:pt x="800" y="41"/>
                  </a:lnTo>
                  <a:lnTo>
                    <a:pt x="720" y="52"/>
                  </a:lnTo>
                  <a:lnTo>
                    <a:pt x="644" y="72"/>
                  </a:lnTo>
                  <a:lnTo>
                    <a:pt x="571" y="96"/>
                  </a:lnTo>
                  <a:lnTo>
                    <a:pt x="500" y="128"/>
                  </a:lnTo>
                  <a:lnTo>
                    <a:pt x="433" y="166"/>
                  </a:lnTo>
                  <a:lnTo>
                    <a:pt x="371" y="209"/>
                  </a:lnTo>
                  <a:lnTo>
                    <a:pt x="312" y="259"/>
                  </a:lnTo>
                  <a:lnTo>
                    <a:pt x="258" y="312"/>
                  </a:lnTo>
                  <a:lnTo>
                    <a:pt x="210" y="371"/>
                  </a:lnTo>
                  <a:lnTo>
                    <a:pt x="165" y="434"/>
                  </a:lnTo>
                  <a:lnTo>
                    <a:pt x="129" y="501"/>
                  </a:lnTo>
                  <a:lnTo>
                    <a:pt x="96" y="570"/>
                  </a:lnTo>
                  <a:lnTo>
                    <a:pt x="71" y="645"/>
                  </a:lnTo>
                  <a:lnTo>
                    <a:pt x="53" y="721"/>
                  </a:lnTo>
                  <a:lnTo>
                    <a:pt x="41" y="799"/>
                  </a:lnTo>
                  <a:lnTo>
                    <a:pt x="37" y="881"/>
                  </a:lnTo>
                  <a:lnTo>
                    <a:pt x="41" y="962"/>
                  </a:lnTo>
                  <a:lnTo>
                    <a:pt x="53" y="1042"/>
                  </a:lnTo>
                  <a:lnTo>
                    <a:pt x="71" y="1118"/>
                  </a:lnTo>
                  <a:lnTo>
                    <a:pt x="96" y="1191"/>
                  </a:lnTo>
                  <a:lnTo>
                    <a:pt x="129" y="1262"/>
                  </a:lnTo>
                  <a:lnTo>
                    <a:pt x="165" y="1328"/>
                  </a:lnTo>
                  <a:lnTo>
                    <a:pt x="210" y="1391"/>
                  </a:lnTo>
                  <a:lnTo>
                    <a:pt x="258" y="1450"/>
                  </a:lnTo>
                  <a:lnTo>
                    <a:pt x="312" y="1504"/>
                  </a:lnTo>
                  <a:lnTo>
                    <a:pt x="371" y="1552"/>
                  </a:lnTo>
                  <a:lnTo>
                    <a:pt x="433" y="1597"/>
                  </a:lnTo>
                  <a:lnTo>
                    <a:pt x="500" y="1635"/>
                  </a:lnTo>
                  <a:lnTo>
                    <a:pt x="571" y="1666"/>
                  </a:lnTo>
                  <a:lnTo>
                    <a:pt x="644" y="1691"/>
                  </a:lnTo>
                  <a:lnTo>
                    <a:pt x="720" y="1709"/>
                  </a:lnTo>
                  <a:lnTo>
                    <a:pt x="800" y="1721"/>
                  </a:lnTo>
                  <a:lnTo>
                    <a:pt x="881" y="1725"/>
                  </a:lnTo>
                  <a:lnTo>
                    <a:pt x="962" y="1721"/>
                  </a:lnTo>
                  <a:lnTo>
                    <a:pt x="1041" y="1709"/>
                  </a:lnTo>
                  <a:lnTo>
                    <a:pt x="1116" y="1691"/>
                  </a:lnTo>
                  <a:lnTo>
                    <a:pt x="1191" y="1666"/>
                  </a:lnTo>
                  <a:lnTo>
                    <a:pt x="1260" y="1635"/>
                  </a:lnTo>
                  <a:lnTo>
                    <a:pt x="1327" y="1597"/>
                  </a:lnTo>
                  <a:lnTo>
                    <a:pt x="1391" y="1552"/>
                  </a:lnTo>
                  <a:lnTo>
                    <a:pt x="1449" y="1504"/>
                  </a:lnTo>
                  <a:lnTo>
                    <a:pt x="1502" y="1450"/>
                  </a:lnTo>
                  <a:lnTo>
                    <a:pt x="1552" y="1391"/>
                  </a:lnTo>
                  <a:lnTo>
                    <a:pt x="1595" y="1328"/>
                  </a:lnTo>
                  <a:lnTo>
                    <a:pt x="1633" y="1262"/>
                  </a:lnTo>
                  <a:lnTo>
                    <a:pt x="1665" y="1191"/>
                  </a:lnTo>
                  <a:lnTo>
                    <a:pt x="1691" y="1118"/>
                  </a:lnTo>
                  <a:lnTo>
                    <a:pt x="1709" y="1042"/>
                  </a:lnTo>
                  <a:lnTo>
                    <a:pt x="1720" y="962"/>
                  </a:lnTo>
                  <a:lnTo>
                    <a:pt x="1724" y="881"/>
                  </a:lnTo>
                  <a:lnTo>
                    <a:pt x="1720" y="799"/>
                  </a:lnTo>
                  <a:lnTo>
                    <a:pt x="1709" y="721"/>
                  </a:lnTo>
                  <a:lnTo>
                    <a:pt x="1691" y="645"/>
                  </a:lnTo>
                  <a:lnTo>
                    <a:pt x="1665" y="570"/>
                  </a:lnTo>
                  <a:lnTo>
                    <a:pt x="1633" y="501"/>
                  </a:lnTo>
                  <a:lnTo>
                    <a:pt x="1595" y="434"/>
                  </a:lnTo>
                  <a:lnTo>
                    <a:pt x="1552" y="371"/>
                  </a:lnTo>
                  <a:lnTo>
                    <a:pt x="1502" y="312"/>
                  </a:lnTo>
                  <a:lnTo>
                    <a:pt x="1449" y="259"/>
                  </a:lnTo>
                  <a:lnTo>
                    <a:pt x="1391" y="209"/>
                  </a:lnTo>
                  <a:lnTo>
                    <a:pt x="1327" y="166"/>
                  </a:lnTo>
                  <a:lnTo>
                    <a:pt x="1260" y="128"/>
                  </a:lnTo>
                  <a:lnTo>
                    <a:pt x="1191" y="96"/>
                  </a:lnTo>
                  <a:lnTo>
                    <a:pt x="1116" y="72"/>
                  </a:lnTo>
                  <a:lnTo>
                    <a:pt x="1041" y="52"/>
                  </a:lnTo>
                  <a:lnTo>
                    <a:pt x="962" y="41"/>
                  </a:lnTo>
                  <a:lnTo>
                    <a:pt x="881" y="38"/>
                  </a:lnTo>
                  <a:close/>
                  <a:moveTo>
                    <a:pt x="881" y="0"/>
                  </a:moveTo>
                  <a:lnTo>
                    <a:pt x="965" y="4"/>
                  </a:lnTo>
                  <a:lnTo>
                    <a:pt x="1047" y="17"/>
                  </a:lnTo>
                  <a:lnTo>
                    <a:pt x="1127" y="35"/>
                  </a:lnTo>
                  <a:lnTo>
                    <a:pt x="1204" y="61"/>
                  </a:lnTo>
                  <a:lnTo>
                    <a:pt x="1277" y="95"/>
                  </a:lnTo>
                  <a:lnTo>
                    <a:pt x="1348" y="134"/>
                  </a:lnTo>
                  <a:lnTo>
                    <a:pt x="1413" y="180"/>
                  </a:lnTo>
                  <a:lnTo>
                    <a:pt x="1474" y="231"/>
                  </a:lnTo>
                  <a:lnTo>
                    <a:pt x="1530" y="288"/>
                  </a:lnTo>
                  <a:lnTo>
                    <a:pt x="1581" y="348"/>
                  </a:lnTo>
                  <a:lnTo>
                    <a:pt x="1627" y="415"/>
                  </a:lnTo>
                  <a:lnTo>
                    <a:pt x="1666" y="484"/>
                  </a:lnTo>
                  <a:lnTo>
                    <a:pt x="1700" y="557"/>
                  </a:lnTo>
                  <a:lnTo>
                    <a:pt x="1726" y="635"/>
                  </a:lnTo>
                  <a:lnTo>
                    <a:pt x="1746" y="714"/>
                  </a:lnTo>
                  <a:lnTo>
                    <a:pt x="1758" y="797"/>
                  </a:lnTo>
                  <a:lnTo>
                    <a:pt x="1761" y="881"/>
                  </a:lnTo>
                  <a:lnTo>
                    <a:pt x="1758" y="966"/>
                  </a:lnTo>
                  <a:lnTo>
                    <a:pt x="1746" y="1048"/>
                  </a:lnTo>
                  <a:lnTo>
                    <a:pt x="1726" y="1128"/>
                  </a:lnTo>
                  <a:lnTo>
                    <a:pt x="1700" y="1205"/>
                  </a:lnTo>
                  <a:lnTo>
                    <a:pt x="1666" y="1279"/>
                  </a:lnTo>
                  <a:lnTo>
                    <a:pt x="1627" y="1348"/>
                  </a:lnTo>
                  <a:lnTo>
                    <a:pt x="1581" y="1413"/>
                  </a:lnTo>
                  <a:lnTo>
                    <a:pt x="1530" y="1475"/>
                  </a:lnTo>
                  <a:lnTo>
                    <a:pt x="1474" y="1531"/>
                  </a:lnTo>
                  <a:lnTo>
                    <a:pt x="1413" y="1582"/>
                  </a:lnTo>
                  <a:lnTo>
                    <a:pt x="1348" y="1628"/>
                  </a:lnTo>
                  <a:lnTo>
                    <a:pt x="1277" y="1667"/>
                  </a:lnTo>
                  <a:lnTo>
                    <a:pt x="1204" y="1700"/>
                  </a:lnTo>
                  <a:lnTo>
                    <a:pt x="1127" y="1728"/>
                  </a:lnTo>
                  <a:lnTo>
                    <a:pt x="1047" y="1746"/>
                  </a:lnTo>
                  <a:lnTo>
                    <a:pt x="965" y="1758"/>
                  </a:lnTo>
                  <a:lnTo>
                    <a:pt x="881" y="1762"/>
                  </a:lnTo>
                  <a:lnTo>
                    <a:pt x="796" y="1758"/>
                  </a:lnTo>
                  <a:lnTo>
                    <a:pt x="713" y="1746"/>
                  </a:lnTo>
                  <a:lnTo>
                    <a:pt x="634" y="1728"/>
                  </a:lnTo>
                  <a:lnTo>
                    <a:pt x="556" y="1700"/>
                  </a:lnTo>
                  <a:lnTo>
                    <a:pt x="483" y="1667"/>
                  </a:lnTo>
                  <a:lnTo>
                    <a:pt x="414" y="1628"/>
                  </a:lnTo>
                  <a:lnTo>
                    <a:pt x="348" y="1582"/>
                  </a:lnTo>
                  <a:lnTo>
                    <a:pt x="287" y="1531"/>
                  </a:lnTo>
                  <a:lnTo>
                    <a:pt x="231" y="1475"/>
                  </a:lnTo>
                  <a:lnTo>
                    <a:pt x="180" y="1413"/>
                  </a:lnTo>
                  <a:lnTo>
                    <a:pt x="134" y="1348"/>
                  </a:lnTo>
                  <a:lnTo>
                    <a:pt x="95" y="1279"/>
                  </a:lnTo>
                  <a:lnTo>
                    <a:pt x="62" y="1205"/>
                  </a:lnTo>
                  <a:lnTo>
                    <a:pt x="36" y="1128"/>
                  </a:lnTo>
                  <a:lnTo>
                    <a:pt x="16" y="1048"/>
                  </a:lnTo>
                  <a:lnTo>
                    <a:pt x="4" y="966"/>
                  </a:lnTo>
                  <a:lnTo>
                    <a:pt x="0" y="881"/>
                  </a:lnTo>
                  <a:lnTo>
                    <a:pt x="4" y="797"/>
                  </a:lnTo>
                  <a:lnTo>
                    <a:pt x="16" y="714"/>
                  </a:lnTo>
                  <a:lnTo>
                    <a:pt x="36" y="635"/>
                  </a:lnTo>
                  <a:lnTo>
                    <a:pt x="62" y="557"/>
                  </a:lnTo>
                  <a:lnTo>
                    <a:pt x="95" y="484"/>
                  </a:lnTo>
                  <a:lnTo>
                    <a:pt x="134" y="415"/>
                  </a:lnTo>
                  <a:lnTo>
                    <a:pt x="180" y="348"/>
                  </a:lnTo>
                  <a:lnTo>
                    <a:pt x="231" y="288"/>
                  </a:lnTo>
                  <a:lnTo>
                    <a:pt x="287" y="231"/>
                  </a:lnTo>
                  <a:lnTo>
                    <a:pt x="348" y="180"/>
                  </a:lnTo>
                  <a:lnTo>
                    <a:pt x="414" y="134"/>
                  </a:lnTo>
                  <a:lnTo>
                    <a:pt x="483" y="95"/>
                  </a:lnTo>
                  <a:lnTo>
                    <a:pt x="556" y="61"/>
                  </a:lnTo>
                  <a:lnTo>
                    <a:pt x="634" y="35"/>
                  </a:lnTo>
                  <a:lnTo>
                    <a:pt x="713" y="17"/>
                  </a:lnTo>
                  <a:lnTo>
                    <a:pt x="796" y="4"/>
                  </a:lnTo>
                  <a:lnTo>
                    <a:pt x="88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r>
                <a:rPr lang="en-IN" dirty="0"/>
                <a:t>`</a:t>
              </a:r>
            </a:p>
          </p:txBody>
        </p:sp>
      </p:grpSp>
      <p:sp>
        <p:nvSpPr>
          <p:cNvPr id="82" name="Freeform 81">
            <a:extLst>
              <a:ext uri="{FF2B5EF4-FFF2-40B4-BE49-F238E27FC236}">
                <a16:creationId xmlns:a16="http://schemas.microsoft.com/office/drawing/2014/main" id="{F07ECE75-D60C-0C46-9605-F442C32D048A}"/>
              </a:ext>
            </a:extLst>
          </p:cNvPr>
          <p:cNvSpPr>
            <a:spLocks/>
          </p:cNvSpPr>
          <p:nvPr/>
        </p:nvSpPr>
        <p:spPr bwMode="auto">
          <a:xfrm>
            <a:off x="4300797" y="1629079"/>
            <a:ext cx="1801451" cy="1484549"/>
          </a:xfrm>
          <a:custGeom>
            <a:avLst/>
            <a:gdLst>
              <a:gd name="T0" fmla="*/ 1586 w 1586"/>
              <a:gd name="T1" fmla="*/ 0 h 1307"/>
              <a:gd name="T2" fmla="*/ 1586 w 1586"/>
              <a:gd name="T3" fmla="*/ 687 h 1307"/>
              <a:gd name="T4" fmla="*/ 1493 w 1586"/>
              <a:gd name="T5" fmla="*/ 691 h 1307"/>
              <a:gd name="T6" fmla="*/ 1403 w 1586"/>
              <a:gd name="T7" fmla="*/ 701 h 1307"/>
              <a:gd name="T8" fmla="*/ 1315 w 1586"/>
              <a:gd name="T9" fmla="*/ 720 h 1307"/>
              <a:gd name="T10" fmla="*/ 1229 w 1586"/>
              <a:gd name="T11" fmla="*/ 744 h 1307"/>
              <a:gd name="T12" fmla="*/ 1146 w 1586"/>
              <a:gd name="T13" fmla="*/ 776 h 1307"/>
              <a:gd name="T14" fmla="*/ 1066 w 1586"/>
              <a:gd name="T15" fmla="*/ 814 h 1307"/>
              <a:gd name="T16" fmla="*/ 991 w 1586"/>
              <a:gd name="T17" fmla="*/ 858 h 1307"/>
              <a:gd name="T18" fmla="*/ 917 w 1586"/>
              <a:gd name="T19" fmla="*/ 907 h 1307"/>
              <a:gd name="T20" fmla="*/ 848 w 1586"/>
              <a:gd name="T21" fmla="*/ 962 h 1307"/>
              <a:gd name="T22" fmla="*/ 784 w 1586"/>
              <a:gd name="T23" fmla="*/ 1022 h 1307"/>
              <a:gd name="T24" fmla="*/ 724 w 1586"/>
              <a:gd name="T25" fmla="*/ 1086 h 1307"/>
              <a:gd name="T26" fmla="*/ 667 w 1586"/>
              <a:gd name="T27" fmla="*/ 1156 h 1307"/>
              <a:gd name="T28" fmla="*/ 616 w 1586"/>
              <a:gd name="T29" fmla="*/ 1229 h 1307"/>
              <a:gd name="T30" fmla="*/ 571 w 1586"/>
              <a:gd name="T31" fmla="*/ 1307 h 1307"/>
              <a:gd name="T32" fmla="*/ 0 w 1586"/>
              <a:gd name="T33" fmla="*/ 970 h 1307"/>
              <a:gd name="T34" fmla="*/ 50 w 1586"/>
              <a:gd name="T35" fmla="*/ 882 h 1307"/>
              <a:gd name="T36" fmla="*/ 105 w 1586"/>
              <a:gd name="T37" fmla="*/ 798 h 1307"/>
              <a:gd name="T38" fmla="*/ 162 w 1586"/>
              <a:gd name="T39" fmla="*/ 717 h 1307"/>
              <a:gd name="T40" fmla="*/ 225 w 1586"/>
              <a:gd name="T41" fmla="*/ 640 h 1307"/>
              <a:gd name="T42" fmla="*/ 310 w 1586"/>
              <a:gd name="T43" fmla="*/ 632 h 1307"/>
              <a:gd name="T44" fmla="*/ 395 w 1586"/>
              <a:gd name="T45" fmla="*/ 617 h 1307"/>
              <a:gd name="T46" fmla="*/ 479 w 1586"/>
              <a:gd name="T47" fmla="*/ 599 h 1307"/>
              <a:gd name="T48" fmla="*/ 560 w 1586"/>
              <a:gd name="T49" fmla="*/ 574 h 1307"/>
              <a:gd name="T50" fmla="*/ 640 w 1586"/>
              <a:gd name="T51" fmla="*/ 544 h 1307"/>
              <a:gd name="T52" fmla="*/ 718 w 1586"/>
              <a:gd name="T53" fmla="*/ 508 h 1307"/>
              <a:gd name="T54" fmla="*/ 794 w 1586"/>
              <a:gd name="T55" fmla="*/ 467 h 1307"/>
              <a:gd name="T56" fmla="*/ 868 w 1586"/>
              <a:gd name="T57" fmla="*/ 421 h 1307"/>
              <a:gd name="T58" fmla="*/ 937 w 1586"/>
              <a:gd name="T59" fmla="*/ 369 h 1307"/>
              <a:gd name="T60" fmla="*/ 1004 w 1586"/>
              <a:gd name="T61" fmla="*/ 312 h 1307"/>
              <a:gd name="T62" fmla="*/ 1066 w 1586"/>
              <a:gd name="T63" fmla="*/ 251 h 1307"/>
              <a:gd name="T64" fmla="*/ 1125 w 1586"/>
              <a:gd name="T65" fmla="*/ 184 h 1307"/>
              <a:gd name="T66" fmla="*/ 1180 w 1586"/>
              <a:gd name="T67" fmla="*/ 112 h 1307"/>
              <a:gd name="T68" fmla="*/ 1230 w 1586"/>
              <a:gd name="T69" fmla="*/ 36 h 1307"/>
              <a:gd name="T70" fmla="*/ 1346 w 1586"/>
              <a:gd name="T71" fmla="*/ 17 h 1307"/>
              <a:gd name="T72" fmla="*/ 1466 w 1586"/>
              <a:gd name="T73" fmla="*/ 5 h 1307"/>
              <a:gd name="T74" fmla="*/ 1586 w 1586"/>
              <a:gd name="T75" fmla="*/ 0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86" h="1307">
                <a:moveTo>
                  <a:pt x="1586" y="0"/>
                </a:moveTo>
                <a:lnTo>
                  <a:pt x="1586" y="687"/>
                </a:lnTo>
                <a:lnTo>
                  <a:pt x="1493" y="691"/>
                </a:lnTo>
                <a:lnTo>
                  <a:pt x="1403" y="701"/>
                </a:lnTo>
                <a:lnTo>
                  <a:pt x="1315" y="720"/>
                </a:lnTo>
                <a:lnTo>
                  <a:pt x="1229" y="744"/>
                </a:lnTo>
                <a:lnTo>
                  <a:pt x="1146" y="776"/>
                </a:lnTo>
                <a:lnTo>
                  <a:pt x="1066" y="814"/>
                </a:lnTo>
                <a:lnTo>
                  <a:pt x="991" y="858"/>
                </a:lnTo>
                <a:lnTo>
                  <a:pt x="917" y="907"/>
                </a:lnTo>
                <a:lnTo>
                  <a:pt x="848" y="962"/>
                </a:lnTo>
                <a:lnTo>
                  <a:pt x="784" y="1022"/>
                </a:lnTo>
                <a:lnTo>
                  <a:pt x="724" y="1086"/>
                </a:lnTo>
                <a:lnTo>
                  <a:pt x="667" y="1156"/>
                </a:lnTo>
                <a:lnTo>
                  <a:pt x="616" y="1229"/>
                </a:lnTo>
                <a:lnTo>
                  <a:pt x="571" y="1307"/>
                </a:lnTo>
                <a:lnTo>
                  <a:pt x="0" y="970"/>
                </a:lnTo>
                <a:lnTo>
                  <a:pt x="50" y="882"/>
                </a:lnTo>
                <a:lnTo>
                  <a:pt x="105" y="798"/>
                </a:lnTo>
                <a:lnTo>
                  <a:pt x="162" y="717"/>
                </a:lnTo>
                <a:lnTo>
                  <a:pt x="225" y="640"/>
                </a:lnTo>
                <a:lnTo>
                  <a:pt x="310" y="632"/>
                </a:lnTo>
                <a:lnTo>
                  <a:pt x="395" y="617"/>
                </a:lnTo>
                <a:lnTo>
                  <a:pt x="479" y="599"/>
                </a:lnTo>
                <a:lnTo>
                  <a:pt x="560" y="574"/>
                </a:lnTo>
                <a:lnTo>
                  <a:pt x="640" y="544"/>
                </a:lnTo>
                <a:lnTo>
                  <a:pt x="718" y="508"/>
                </a:lnTo>
                <a:lnTo>
                  <a:pt x="794" y="467"/>
                </a:lnTo>
                <a:lnTo>
                  <a:pt x="868" y="421"/>
                </a:lnTo>
                <a:lnTo>
                  <a:pt x="937" y="369"/>
                </a:lnTo>
                <a:lnTo>
                  <a:pt x="1004" y="312"/>
                </a:lnTo>
                <a:lnTo>
                  <a:pt x="1066" y="251"/>
                </a:lnTo>
                <a:lnTo>
                  <a:pt x="1125" y="184"/>
                </a:lnTo>
                <a:lnTo>
                  <a:pt x="1180" y="112"/>
                </a:lnTo>
                <a:lnTo>
                  <a:pt x="1230" y="36"/>
                </a:lnTo>
                <a:lnTo>
                  <a:pt x="1346" y="17"/>
                </a:lnTo>
                <a:lnTo>
                  <a:pt x="1466" y="5"/>
                </a:lnTo>
                <a:lnTo>
                  <a:pt x="1586"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3" name="Freeform 82">
            <a:extLst>
              <a:ext uri="{FF2B5EF4-FFF2-40B4-BE49-F238E27FC236}">
                <a16:creationId xmlns:a16="http://schemas.microsoft.com/office/drawing/2014/main" id="{6876E396-D8FB-E14F-80A1-5A9B2675C692}"/>
              </a:ext>
            </a:extLst>
          </p:cNvPr>
          <p:cNvSpPr>
            <a:spLocks/>
          </p:cNvSpPr>
          <p:nvPr/>
        </p:nvSpPr>
        <p:spPr bwMode="auto">
          <a:xfrm>
            <a:off x="7253995" y="2769467"/>
            <a:ext cx="840526" cy="2088819"/>
          </a:xfrm>
          <a:custGeom>
            <a:avLst/>
            <a:gdLst>
              <a:gd name="T0" fmla="*/ 590 w 740"/>
              <a:gd name="T1" fmla="*/ 0 h 1839"/>
              <a:gd name="T2" fmla="*/ 634 w 740"/>
              <a:gd name="T3" fmla="*/ 95 h 1839"/>
              <a:gd name="T4" fmla="*/ 675 w 740"/>
              <a:gd name="T5" fmla="*/ 192 h 1839"/>
              <a:gd name="T6" fmla="*/ 710 w 740"/>
              <a:gd name="T7" fmla="*/ 293 h 1839"/>
              <a:gd name="T8" fmla="*/ 740 w 740"/>
              <a:gd name="T9" fmla="*/ 395 h 1839"/>
              <a:gd name="T10" fmla="*/ 705 w 740"/>
              <a:gd name="T11" fmla="*/ 484 h 1839"/>
              <a:gd name="T12" fmla="*/ 675 w 740"/>
              <a:gd name="T13" fmla="*/ 574 h 1839"/>
              <a:gd name="T14" fmla="*/ 653 w 740"/>
              <a:gd name="T15" fmla="*/ 667 h 1839"/>
              <a:gd name="T16" fmla="*/ 637 w 740"/>
              <a:gd name="T17" fmla="*/ 762 h 1839"/>
              <a:gd name="T18" fmla="*/ 629 w 740"/>
              <a:gd name="T19" fmla="*/ 857 h 1839"/>
              <a:gd name="T20" fmla="*/ 628 w 740"/>
              <a:gd name="T21" fmla="*/ 954 h 1839"/>
              <a:gd name="T22" fmla="*/ 633 w 740"/>
              <a:gd name="T23" fmla="*/ 1051 h 1839"/>
              <a:gd name="T24" fmla="*/ 648 w 740"/>
              <a:gd name="T25" fmla="*/ 1146 h 1839"/>
              <a:gd name="T26" fmla="*/ 669 w 740"/>
              <a:gd name="T27" fmla="*/ 1242 h 1839"/>
              <a:gd name="T28" fmla="*/ 699 w 740"/>
              <a:gd name="T29" fmla="*/ 1338 h 1839"/>
              <a:gd name="T30" fmla="*/ 735 w 740"/>
              <a:gd name="T31" fmla="*/ 1430 h 1839"/>
              <a:gd name="T32" fmla="*/ 703 w 740"/>
              <a:gd name="T33" fmla="*/ 1537 h 1839"/>
              <a:gd name="T34" fmla="*/ 665 w 740"/>
              <a:gd name="T35" fmla="*/ 1641 h 1839"/>
              <a:gd name="T36" fmla="*/ 620 w 740"/>
              <a:gd name="T37" fmla="*/ 1742 h 1839"/>
              <a:gd name="T38" fmla="*/ 572 w 740"/>
              <a:gd name="T39" fmla="*/ 1839 h 1839"/>
              <a:gd name="T40" fmla="*/ 0 w 740"/>
              <a:gd name="T41" fmla="*/ 1501 h 1839"/>
              <a:gd name="T42" fmla="*/ 38 w 740"/>
              <a:gd name="T43" fmla="*/ 1424 h 1839"/>
              <a:gd name="T44" fmla="*/ 72 w 740"/>
              <a:gd name="T45" fmla="*/ 1343 h 1839"/>
              <a:gd name="T46" fmla="*/ 99 w 740"/>
              <a:gd name="T47" fmla="*/ 1260 h 1839"/>
              <a:gd name="T48" fmla="*/ 122 w 740"/>
              <a:gd name="T49" fmla="*/ 1174 h 1839"/>
              <a:gd name="T50" fmla="*/ 137 w 740"/>
              <a:gd name="T51" fmla="*/ 1085 h 1839"/>
              <a:gd name="T52" fmla="*/ 146 w 740"/>
              <a:gd name="T53" fmla="*/ 995 h 1839"/>
              <a:gd name="T54" fmla="*/ 150 w 740"/>
              <a:gd name="T55" fmla="*/ 902 h 1839"/>
              <a:gd name="T56" fmla="*/ 148 w 740"/>
              <a:gd name="T57" fmla="*/ 814 h 1839"/>
              <a:gd name="T58" fmla="*/ 139 w 740"/>
              <a:gd name="T59" fmla="*/ 726 h 1839"/>
              <a:gd name="T60" fmla="*/ 124 w 740"/>
              <a:gd name="T61" fmla="*/ 641 h 1839"/>
              <a:gd name="T62" fmla="*/ 103 w 740"/>
              <a:gd name="T63" fmla="*/ 559 h 1839"/>
              <a:gd name="T64" fmla="*/ 78 w 740"/>
              <a:gd name="T65" fmla="*/ 477 h 1839"/>
              <a:gd name="T66" fmla="*/ 47 w 740"/>
              <a:gd name="T67" fmla="*/ 400 h 1839"/>
              <a:gd name="T68" fmla="*/ 12 w 740"/>
              <a:gd name="T69" fmla="*/ 324 h 1839"/>
              <a:gd name="T70" fmla="*/ 590 w 740"/>
              <a:gd name="T71" fmla="*/ 0 h 1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0" h="1839">
                <a:moveTo>
                  <a:pt x="590" y="0"/>
                </a:moveTo>
                <a:lnTo>
                  <a:pt x="634" y="95"/>
                </a:lnTo>
                <a:lnTo>
                  <a:pt x="675" y="192"/>
                </a:lnTo>
                <a:lnTo>
                  <a:pt x="710" y="293"/>
                </a:lnTo>
                <a:lnTo>
                  <a:pt x="740" y="395"/>
                </a:lnTo>
                <a:lnTo>
                  <a:pt x="705" y="484"/>
                </a:lnTo>
                <a:lnTo>
                  <a:pt x="675" y="574"/>
                </a:lnTo>
                <a:lnTo>
                  <a:pt x="653" y="667"/>
                </a:lnTo>
                <a:lnTo>
                  <a:pt x="637" y="762"/>
                </a:lnTo>
                <a:lnTo>
                  <a:pt x="629" y="857"/>
                </a:lnTo>
                <a:lnTo>
                  <a:pt x="628" y="954"/>
                </a:lnTo>
                <a:lnTo>
                  <a:pt x="633" y="1051"/>
                </a:lnTo>
                <a:lnTo>
                  <a:pt x="648" y="1146"/>
                </a:lnTo>
                <a:lnTo>
                  <a:pt x="669" y="1242"/>
                </a:lnTo>
                <a:lnTo>
                  <a:pt x="699" y="1338"/>
                </a:lnTo>
                <a:lnTo>
                  <a:pt x="735" y="1430"/>
                </a:lnTo>
                <a:lnTo>
                  <a:pt x="703" y="1537"/>
                </a:lnTo>
                <a:lnTo>
                  <a:pt x="665" y="1641"/>
                </a:lnTo>
                <a:lnTo>
                  <a:pt x="620" y="1742"/>
                </a:lnTo>
                <a:lnTo>
                  <a:pt x="572" y="1839"/>
                </a:lnTo>
                <a:lnTo>
                  <a:pt x="0" y="1501"/>
                </a:lnTo>
                <a:lnTo>
                  <a:pt x="38" y="1424"/>
                </a:lnTo>
                <a:lnTo>
                  <a:pt x="72" y="1343"/>
                </a:lnTo>
                <a:lnTo>
                  <a:pt x="99" y="1260"/>
                </a:lnTo>
                <a:lnTo>
                  <a:pt x="122" y="1174"/>
                </a:lnTo>
                <a:lnTo>
                  <a:pt x="137" y="1085"/>
                </a:lnTo>
                <a:lnTo>
                  <a:pt x="146" y="995"/>
                </a:lnTo>
                <a:lnTo>
                  <a:pt x="150" y="902"/>
                </a:lnTo>
                <a:lnTo>
                  <a:pt x="148" y="814"/>
                </a:lnTo>
                <a:lnTo>
                  <a:pt x="139" y="726"/>
                </a:lnTo>
                <a:lnTo>
                  <a:pt x="124" y="641"/>
                </a:lnTo>
                <a:lnTo>
                  <a:pt x="103" y="559"/>
                </a:lnTo>
                <a:lnTo>
                  <a:pt x="78" y="477"/>
                </a:lnTo>
                <a:lnTo>
                  <a:pt x="47" y="400"/>
                </a:lnTo>
                <a:lnTo>
                  <a:pt x="12" y="324"/>
                </a:lnTo>
                <a:lnTo>
                  <a:pt x="590"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4" name="Freeform 83">
            <a:extLst>
              <a:ext uri="{FF2B5EF4-FFF2-40B4-BE49-F238E27FC236}">
                <a16:creationId xmlns:a16="http://schemas.microsoft.com/office/drawing/2014/main" id="{B28043A5-FB41-F640-AC12-EA4348A4E980}"/>
              </a:ext>
            </a:extLst>
          </p:cNvPr>
          <p:cNvSpPr>
            <a:spLocks/>
          </p:cNvSpPr>
          <p:nvPr/>
        </p:nvSpPr>
        <p:spPr bwMode="auto">
          <a:xfrm>
            <a:off x="6102248" y="1629078"/>
            <a:ext cx="1821897" cy="1508402"/>
          </a:xfrm>
          <a:custGeom>
            <a:avLst/>
            <a:gdLst>
              <a:gd name="T0" fmla="*/ 0 w 1604"/>
              <a:gd name="T1" fmla="*/ 0 h 1328"/>
              <a:gd name="T2" fmla="*/ 93 w 1604"/>
              <a:gd name="T3" fmla="*/ 2 h 1328"/>
              <a:gd name="T4" fmla="*/ 184 w 1604"/>
              <a:gd name="T5" fmla="*/ 10 h 1328"/>
              <a:gd name="T6" fmla="*/ 275 w 1604"/>
              <a:gd name="T7" fmla="*/ 22 h 1328"/>
              <a:gd name="T8" fmla="*/ 364 w 1604"/>
              <a:gd name="T9" fmla="*/ 39 h 1328"/>
              <a:gd name="T10" fmla="*/ 415 w 1604"/>
              <a:gd name="T11" fmla="*/ 116 h 1328"/>
              <a:gd name="T12" fmla="*/ 471 w 1604"/>
              <a:gd name="T13" fmla="*/ 189 h 1328"/>
              <a:gd name="T14" fmla="*/ 532 w 1604"/>
              <a:gd name="T15" fmla="*/ 259 h 1328"/>
              <a:gd name="T16" fmla="*/ 598 w 1604"/>
              <a:gd name="T17" fmla="*/ 323 h 1328"/>
              <a:gd name="T18" fmla="*/ 669 w 1604"/>
              <a:gd name="T19" fmla="*/ 382 h 1328"/>
              <a:gd name="T20" fmla="*/ 744 w 1604"/>
              <a:gd name="T21" fmla="*/ 437 h 1328"/>
              <a:gd name="T22" fmla="*/ 823 w 1604"/>
              <a:gd name="T23" fmla="*/ 485 h 1328"/>
              <a:gd name="T24" fmla="*/ 905 w 1604"/>
              <a:gd name="T25" fmla="*/ 528 h 1328"/>
              <a:gd name="T26" fmla="*/ 992 w 1604"/>
              <a:gd name="T27" fmla="*/ 565 h 1328"/>
              <a:gd name="T28" fmla="*/ 1082 w 1604"/>
              <a:gd name="T29" fmla="*/ 595 h 1328"/>
              <a:gd name="T30" fmla="*/ 1174 w 1604"/>
              <a:gd name="T31" fmla="*/ 619 h 1328"/>
              <a:gd name="T32" fmla="*/ 1268 w 1604"/>
              <a:gd name="T33" fmla="*/ 636 h 1328"/>
              <a:gd name="T34" fmla="*/ 1366 w 1604"/>
              <a:gd name="T35" fmla="*/ 646 h 1328"/>
              <a:gd name="T36" fmla="*/ 1433 w 1604"/>
              <a:gd name="T37" fmla="*/ 730 h 1328"/>
              <a:gd name="T38" fmla="*/ 1494 w 1604"/>
              <a:gd name="T39" fmla="*/ 818 h 1328"/>
              <a:gd name="T40" fmla="*/ 1552 w 1604"/>
              <a:gd name="T41" fmla="*/ 909 h 1328"/>
              <a:gd name="T42" fmla="*/ 1604 w 1604"/>
              <a:gd name="T43" fmla="*/ 1004 h 1328"/>
              <a:gd name="T44" fmla="*/ 1026 w 1604"/>
              <a:gd name="T45" fmla="*/ 1328 h 1328"/>
              <a:gd name="T46" fmla="*/ 981 w 1604"/>
              <a:gd name="T47" fmla="*/ 1248 h 1328"/>
              <a:gd name="T48" fmla="*/ 930 w 1604"/>
              <a:gd name="T49" fmla="*/ 1173 h 1328"/>
              <a:gd name="T50" fmla="*/ 875 w 1604"/>
              <a:gd name="T51" fmla="*/ 1102 h 1328"/>
              <a:gd name="T52" fmla="*/ 814 w 1604"/>
              <a:gd name="T53" fmla="*/ 1035 h 1328"/>
              <a:gd name="T54" fmla="*/ 748 w 1604"/>
              <a:gd name="T55" fmla="*/ 972 h 1328"/>
              <a:gd name="T56" fmla="*/ 679 w 1604"/>
              <a:gd name="T57" fmla="*/ 916 h 1328"/>
              <a:gd name="T58" fmla="*/ 606 w 1604"/>
              <a:gd name="T59" fmla="*/ 865 h 1328"/>
              <a:gd name="T60" fmla="*/ 529 w 1604"/>
              <a:gd name="T61" fmla="*/ 819 h 1328"/>
              <a:gd name="T62" fmla="*/ 447 w 1604"/>
              <a:gd name="T63" fmla="*/ 780 h 1328"/>
              <a:gd name="T64" fmla="*/ 362 w 1604"/>
              <a:gd name="T65" fmla="*/ 747 h 1328"/>
              <a:gd name="T66" fmla="*/ 276 w 1604"/>
              <a:gd name="T67" fmla="*/ 721 h 1328"/>
              <a:gd name="T68" fmla="*/ 186 w 1604"/>
              <a:gd name="T69" fmla="*/ 703 h 1328"/>
              <a:gd name="T70" fmla="*/ 94 w 1604"/>
              <a:gd name="T71" fmla="*/ 691 h 1328"/>
              <a:gd name="T72" fmla="*/ 0 w 1604"/>
              <a:gd name="T73" fmla="*/ 687 h 1328"/>
              <a:gd name="T74" fmla="*/ 0 w 1604"/>
              <a:gd name="T75" fmla="*/ 0 h 1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4" h="1328">
                <a:moveTo>
                  <a:pt x="0" y="0"/>
                </a:moveTo>
                <a:lnTo>
                  <a:pt x="93" y="2"/>
                </a:lnTo>
                <a:lnTo>
                  <a:pt x="184" y="10"/>
                </a:lnTo>
                <a:lnTo>
                  <a:pt x="275" y="22"/>
                </a:lnTo>
                <a:lnTo>
                  <a:pt x="364" y="39"/>
                </a:lnTo>
                <a:lnTo>
                  <a:pt x="415" y="116"/>
                </a:lnTo>
                <a:lnTo>
                  <a:pt x="471" y="189"/>
                </a:lnTo>
                <a:lnTo>
                  <a:pt x="532" y="259"/>
                </a:lnTo>
                <a:lnTo>
                  <a:pt x="598" y="323"/>
                </a:lnTo>
                <a:lnTo>
                  <a:pt x="669" y="382"/>
                </a:lnTo>
                <a:lnTo>
                  <a:pt x="744" y="437"/>
                </a:lnTo>
                <a:lnTo>
                  <a:pt x="823" y="485"/>
                </a:lnTo>
                <a:lnTo>
                  <a:pt x="905" y="528"/>
                </a:lnTo>
                <a:lnTo>
                  <a:pt x="992" y="565"/>
                </a:lnTo>
                <a:lnTo>
                  <a:pt x="1082" y="595"/>
                </a:lnTo>
                <a:lnTo>
                  <a:pt x="1174" y="619"/>
                </a:lnTo>
                <a:lnTo>
                  <a:pt x="1268" y="636"/>
                </a:lnTo>
                <a:lnTo>
                  <a:pt x="1366" y="646"/>
                </a:lnTo>
                <a:lnTo>
                  <a:pt x="1433" y="730"/>
                </a:lnTo>
                <a:lnTo>
                  <a:pt x="1494" y="818"/>
                </a:lnTo>
                <a:lnTo>
                  <a:pt x="1552" y="909"/>
                </a:lnTo>
                <a:lnTo>
                  <a:pt x="1604" y="1004"/>
                </a:lnTo>
                <a:lnTo>
                  <a:pt x="1026" y="1328"/>
                </a:lnTo>
                <a:lnTo>
                  <a:pt x="981" y="1248"/>
                </a:lnTo>
                <a:lnTo>
                  <a:pt x="930" y="1173"/>
                </a:lnTo>
                <a:lnTo>
                  <a:pt x="875" y="1102"/>
                </a:lnTo>
                <a:lnTo>
                  <a:pt x="814" y="1035"/>
                </a:lnTo>
                <a:lnTo>
                  <a:pt x="748" y="972"/>
                </a:lnTo>
                <a:lnTo>
                  <a:pt x="679" y="916"/>
                </a:lnTo>
                <a:lnTo>
                  <a:pt x="606" y="865"/>
                </a:lnTo>
                <a:lnTo>
                  <a:pt x="529" y="819"/>
                </a:lnTo>
                <a:lnTo>
                  <a:pt x="447" y="780"/>
                </a:lnTo>
                <a:lnTo>
                  <a:pt x="362" y="747"/>
                </a:lnTo>
                <a:lnTo>
                  <a:pt x="276" y="721"/>
                </a:lnTo>
                <a:lnTo>
                  <a:pt x="186" y="703"/>
                </a:lnTo>
                <a:lnTo>
                  <a:pt x="94" y="691"/>
                </a:lnTo>
                <a:lnTo>
                  <a:pt x="0" y="687"/>
                </a:lnTo>
                <a:lnTo>
                  <a:pt x="0"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5" name="Freeform 84">
            <a:extLst>
              <a:ext uri="{FF2B5EF4-FFF2-40B4-BE49-F238E27FC236}">
                <a16:creationId xmlns:a16="http://schemas.microsoft.com/office/drawing/2014/main" id="{B4CCC67A-6658-D24C-8369-67E3CBB234F6}"/>
              </a:ext>
            </a:extLst>
          </p:cNvPr>
          <p:cNvSpPr>
            <a:spLocks/>
          </p:cNvSpPr>
          <p:nvPr/>
        </p:nvSpPr>
        <p:spPr bwMode="auto">
          <a:xfrm>
            <a:off x="6102248" y="4474370"/>
            <a:ext cx="1801451" cy="1484549"/>
          </a:xfrm>
          <a:custGeom>
            <a:avLst/>
            <a:gdLst>
              <a:gd name="T0" fmla="*/ 1014 w 1586"/>
              <a:gd name="T1" fmla="*/ 0 h 1307"/>
              <a:gd name="T2" fmla="*/ 1586 w 1586"/>
              <a:gd name="T3" fmla="*/ 338 h 1307"/>
              <a:gd name="T4" fmla="*/ 1533 w 1586"/>
              <a:gd name="T5" fmla="*/ 428 h 1307"/>
              <a:gd name="T6" fmla="*/ 1477 w 1586"/>
              <a:gd name="T7" fmla="*/ 515 h 1307"/>
              <a:gd name="T8" fmla="*/ 1417 w 1586"/>
              <a:gd name="T9" fmla="*/ 597 h 1307"/>
              <a:gd name="T10" fmla="*/ 1353 w 1586"/>
              <a:gd name="T11" fmla="*/ 677 h 1307"/>
              <a:gd name="T12" fmla="*/ 1266 w 1586"/>
              <a:gd name="T13" fmla="*/ 684 h 1307"/>
              <a:gd name="T14" fmla="*/ 1183 w 1586"/>
              <a:gd name="T15" fmla="*/ 697 h 1307"/>
              <a:gd name="T16" fmla="*/ 1099 w 1586"/>
              <a:gd name="T17" fmla="*/ 715 h 1307"/>
              <a:gd name="T18" fmla="*/ 1017 w 1586"/>
              <a:gd name="T19" fmla="*/ 740 h 1307"/>
              <a:gd name="T20" fmla="*/ 937 w 1586"/>
              <a:gd name="T21" fmla="*/ 770 h 1307"/>
              <a:gd name="T22" fmla="*/ 858 w 1586"/>
              <a:gd name="T23" fmla="*/ 805 h 1307"/>
              <a:gd name="T24" fmla="*/ 782 w 1586"/>
              <a:gd name="T25" fmla="*/ 846 h 1307"/>
              <a:gd name="T26" fmla="*/ 709 w 1586"/>
              <a:gd name="T27" fmla="*/ 892 h 1307"/>
              <a:gd name="T28" fmla="*/ 638 w 1586"/>
              <a:gd name="T29" fmla="*/ 943 h 1307"/>
              <a:gd name="T30" fmla="*/ 572 w 1586"/>
              <a:gd name="T31" fmla="*/ 999 h 1307"/>
              <a:gd name="T32" fmla="*/ 508 w 1586"/>
              <a:gd name="T33" fmla="*/ 1059 h 1307"/>
              <a:gd name="T34" fmla="*/ 449 w 1586"/>
              <a:gd name="T35" fmla="*/ 1126 h 1307"/>
              <a:gd name="T36" fmla="*/ 392 w 1586"/>
              <a:gd name="T37" fmla="*/ 1197 h 1307"/>
              <a:gd name="T38" fmla="*/ 343 w 1586"/>
              <a:gd name="T39" fmla="*/ 1274 h 1307"/>
              <a:gd name="T40" fmla="*/ 230 w 1586"/>
              <a:gd name="T41" fmla="*/ 1292 h 1307"/>
              <a:gd name="T42" fmla="*/ 116 w 1586"/>
              <a:gd name="T43" fmla="*/ 1303 h 1307"/>
              <a:gd name="T44" fmla="*/ 0 w 1586"/>
              <a:gd name="T45" fmla="*/ 1307 h 1307"/>
              <a:gd name="T46" fmla="*/ 0 w 1586"/>
              <a:gd name="T47" fmla="*/ 621 h 1307"/>
              <a:gd name="T48" fmla="*/ 92 w 1586"/>
              <a:gd name="T49" fmla="*/ 617 h 1307"/>
              <a:gd name="T50" fmla="*/ 182 w 1586"/>
              <a:gd name="T51" fmla="*/ 605 h 1307"/>
              <a:gd name="T52" fmla="*/ 271 w 1586"/>
              <a:gd name="T53" fmla="*/ 588 h 1307"/>
              <a:gd name="T54" fmla="*/ 356 w 1586"/>
              <a:gd name="T55" fmla="*/ 562 h 1307"/>
              <a:gd name="T56" fmla="*/ 438 w 1586"/>
              <a:gd name="T57" fmla="*/ 530 h 1307"/>
              <a:gd name="T58" fmla="*/ 518 w 1586"/>
              <a:gd name="T59" fmla="*/ 492 h 1307"/>
              <a:gd name="T60" fmla="*/ 595 w 1586"/>
              <a:gd name="T61" fmla="*/ 449 h 1307"/>
              <a:gd name="T62" fmla="*/ 667 w 1586"/>
              <a:gd name="T63" fmla="*/ 399 h 1307"/>
              <a:gd name="T64" fmla="*/ 737 w 1586"/>
              <a:gd name="T65" fmla="*/ 346 h 1307"/>
              <a:gd name="T66" fmla="*/ 802 w 1586"/>
              <a:gd name="T67" fmla="*/ 286 h 1307"/>
              <a:gd name="T68" fmla="*/ 862 w 1586"/>
              <a:gd name="T69" fmla="*/ 220 h 1307"/>
              <a:gd name="T70" fmla="*/ 917 w 1586"/>
              <a:gd name="T71" fmla="*/ 152 h 1307"/>
              <a:gd name="T72" fmla="*/ 968 w 1586"/>
              <a:gd name="T73" fmla="*/ 77 h 1307"/>
              <a:gd name="T74" fmla="*/ 1014 w 1586"/>
              <a:gd name="T75" fmla="*/ 0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86" h="1307">
                <a:moveTo>
                  <a:pt x="1014" y="0"/>
                </a:moveTo>
                <a:lnTo>
                  <a:pt x="1586" y="338"/>
                </a:lnTo>
                <a:lnTo>
                  <a:pt x="1533" y="428"/>
                </a:lnTo>
                <a:lnTo>
                  <a:pt x="1477" y="515"/>
                </a:lnTo>
                <a:lnTo>
                  <a:pt x="1417" y="597"/>
                </a:lnTo>
                <a:lnTo>
                  <a:pt x="1353" y="677"/>
                </a:lnTo>
                <a:lnTo>
                  <a:pt x="1266" y="684"/>
                </a:lnTo>
                <a:lnTo>
                  <a:pt x="1183" y="697"/>
                </a:lnTo>
                <a:lnTo>
                  <a:pt x="1099" y="715"/>
                </a:lnTo>
                <a:lnTo>
                  <a:pt x="1017" y="740"/>
                </a:lnTo>
                <a:lnTo>
                  <a:pt x="937" y="770"/>
                </a:lnTo>
                <a:lnTo>
                  <a:pt x="858" y="805"/>
                </a:lnTo>
                <a:lnTo>
                  <a:pt x="782" y="846"/>
                </a:lnTo>
                <a:lnTo>
                  <a:pt x="709" y="892"/>
                </a:lnTo>
                <a:lnTo>
                  <a:pt x="638" y="943"/>
                </a:lnTo>
                <a:lnTo>
                  <a:pt x="572" y="999"/>
                </a:lnTo>
                <a:lnTo>
                  <a:pt x="508" y="1059"/>
                </a:lnTo>
                <a:lnTo>
                  <a:pt x="449" y="1126"/>
                </a:lnTo>
                <a:lnTo>
                  <a:pt x="392" y="1197"/>
                </a:lnTo>
                <a:lnTo>
                  <a:pt x="343" y="1274"/>
                </a:lnTo>
                <a:lnTo>
                  <a:pt x="230" y="1292"/>
                </a:lnTo>
                <a:lnTo>
                  <a:pt x="116" y="1303"/>
                </a:lnTo>
                <a:lnTo>
                  <a:pt x="0" y="1307"/>
                </a:lnTo>
                <a:lnTo>
                  <a:pt x="0" y="621"/>
                </a:lnTo>
                <a:lnTo>
                  <a:pt x="92" y="617"/>
                </a:lnTo>
                <a:lnTo>
                  <a:pt x="182" y="605"/>
                </a:lnTo>
                <a:lnTo>
                  <a:pt x="271" y="588"/>
                </a:lnTo>
                <a:lnTo>
                  <a:pt x="356" y="562"/>
                </a:lnTo>
                <a:lnTo>
                  <a:pt x="438" y="530"/>
                </a:lnTo>
                <a:lnTo>
                  <a:pt x="518" y="492"/>
                </a:lnTo>
                <a:lnTo>
                  <a:pt x="595" y="449"/>
                </a:lnTo>
                <a:lnTo>
                  <a:pt x="667" y="399"/>
                </a:lnTo>
                <a:lnTo>
                  <a:pt x="737" y="346"/>
                </a:lnTo>
                <a:lnTo>
                  <a:pt x="802" y="286"/>
                </a:lnTo>
                <a:lnTo>
                  <a:pt x="862" y="220"/>
                </a:lnTo>
                <a:lnTo>
                  <a:pt x="917" y="152"/>
                </a:lnTo>
                <a:lnTo>
                  <a:pt x="968" y="77"/>
                </a:lnTo>
                <a:lnTo>
                  <a:pt x="1014"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6" name="Freeform 85">
            <a:extLst>
              <a:ext uri="{FF2B5EF4-FFF2-40B4-BE49-F238E27FC236}">
                <a16:creationId xmlns:a16="http://schemas.microsoft.com/office/drawing/2014/main" id="{525722C9-0164-9040-94C7-655C904560B2}"/>
              </a:ext>
            </a:extLst>
          </p:cNvPr>
          <p:cNvSpPr>
            <a:spLocks/>
          </p:cNvSpPr>
          <p:nvPr/>
        </p:nvSpPr>
        <p:spPr bwMode="auto">
          <a:xfrm>
            <a:off x="4280352" y="4449380"/>
            <a:ext cx="1821897" cy="1509538"/>
          </a:xfrm>
          <a:custGeom>
            <a:avLst/>
            <a:gdLst>
              <a:gd name="T0" fmla="*/ 577 w 1604"/>
              <a:gd name="T1" fmla="*/ 0 h 1329"/>
              <a:gd name="T2" fmla="*/ 623 w 1604"/>
              <a:gd name="T3" fmla="*/ 80 h 1329"/>
              <a:gd name="T4" fmla="*/ 672 w 1604"/>
              <a:gd name="T5" fmla="*/ 156 h 1329"/>
              <a:gd name="T6" fmla="*/ 729 w 1604"/>
              <a:gd name="T7" fmla="*/ 228 h 1329"/>
              <a:gd name="T8" fmla="*/ 789 w 1604"/>
              <a:gd name="T9" fmla="*/ 294 h 1329"/>
              <a:gd name="T10" fmla="*/ 854 w 1604"/>
              <a:gd name="T11" fmla="*/ 357 h 1329"/>
              <a:gd name="T12" fmla="*/ 924 w 1604"/>
              <a:gd name="T13" fmla="*/ 414 h 1329"/>
              <a:gd name="T14" fmla="*/ 998 w 1604"/>
              <a:gd name="T15" fmla="*/ 465 h 1329"/>
              <a:gd name="T16" fmla="*/ 1075 w 1604"/>
              <a:gd name="T17" fmla="*/ 510 h 1329"/>
              <a:gd name="T18" fmla="*/ 1156 w 1604"/>
              <a:gd name="T19" fmla="*/ 550 h 1329"/>
              <a:gd name="T20" fmla="*/ 1240 w 1604"/>
              <a:gd name="T21" fmla="*/ 582 h 1329"/>
              <a:gd name="T22" fmla="*/ 1328 w 1604"/>
              <a:gd name="T23" fmla="*/ 609 h 1329"/>
              <a:gd name="T24" fmla="*/ 1417 w 1604"/>
              <a:gd name="T25" fmla="*/ 627 h 1329"/>
              <a:gd name="T26" fmla="*/ 1510 w 1604"/>
              <a:gd name="T27" fmla="*/ 639 h 1329"/>
              <a:gd name="T28" fmla="*/ 1604 w 1604"/>
              <a:gd name="T29" fmla="*/ 643 h 1329"/>
              <a:gd name="T30" fmla="*/ 1604 w 1604"/>
              <a:gd name="T31" fmla="*/ 1329 h 1329"/>
              <a:gd name="T32" fmla="*/ 1498 w 1604"/>
              <a:gd name="T33" fmla="*/ 1326 h 1329"/>
              <a:gd name="T34" fmla="*/ 1393 w 1604"/>
              <a:gd name="T35" fmla="*/ 1317 h 1329"/>
              <a:gd name="T36" fmla="*/ 1291 w 1604"/>
              <a:gd name="T37" fmla="*/ 1301 h 1329"/>
              <a:gd name="T38" fmla="*/ 1190 w 1604"/>
              <a:gd name="T39" fmla="*/ 1280 h 1329"/>
              <a:gd name="T40" fmla="*/ 1142 w 1604"/>
              <a:gd name="T41" fmla="*/ 1202 h 1329"/>
              <a:gd name="T42" fmla="*/ 1088 w 1604"/>
              <a:gd name="T43" fmla="*/ 1127 h 1329"/>
              <a:gd name="T44" fmla="*/ 1028 w 1604"/>
              <a:gd name="T45" fmla="*/ 1056 h 1329"/>
              <a:gd name="T46" fmla="*/ 964 w 1604"/>
              <a:gd name="T47" fmla="*/ 991 h 1329"/>
              <a:gd name="T48" fmla="*/ 895 w 1604"/>
              <a:gd name="T49" fmla="*/ 929 h 1329"/>
              <a:gd name="T50" fmla="*/ 822 w 1604"/>
              <a:gd name="T51" fmla="*/ 873 h 1329"/>
              <a:gd name="T52" fmla="*/ 744 w 1604"/>
              <a:gd name="T53" fmla="*/ 822 h 1329"/>
              <a:gd name="T54" fmla="*/ 663 w 1604"/>
              <a:gd name="T55" fmla="*/ 778 h 1329"/>
              <a:gd name="T56" fmla="*/ 578 w 1604"/>
              <a:gd name="T57" fmla="*/ 738 h 1329"/>
              <a:gd name="T58" fmla="*/ 490 w 1604"/>
              <a:gd name="T59" fmla="*/ 706 h 1329"/>
              <a:gd name="T60" fmla="*/ 399 w 1604"/>
              <a:gd name="T61" fmla="*/ 679 h 1329"/>
              <a:gd name="T62" fmla="*/ 305 w 1604"/>
              <a:gd name="T63" fmla="*/ 660 h 1329"/>
              <a:gd name="T64" fmla="*/ 208 w 1604"/>
              <a:gd name="T65" fmla="*/ 648 h 1329"/>
              <a:gd name="T66" fmla="*/ 150 w 1604"/>
              <a:gd name="T67" fmla="*/ 572 h 1329"/>
              <a:gd name="T68" fmla="*/ 97 w 1604"/>
              <a:gd name="T69" fmla="*/ 492 h 1329"/>
              <a:gd name="T70" fmla="*/ 46 w 1604"/>
              <a:gd name="T71" fmla="*/ 410 h 1329"/>
              <a:gd name="T72" fmla="*/ 0 w 1604"/>
              <a:gd name="T73" fmla="*/ 326 h 1329"/>
              <a:gd name="T74" fmla="*/ 577 w 1604"/>
              <a:gd name="T75" fmla="*/ 0 h 1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4" h="1329">
                <a:moveTo>
                  <a:pt x="577" y="0"/>
                </a:moveTo>
                <a:lnTo>
                  <a:pt x="623" y="80"/>
                </a:lnTo>
                <a:lnTo>
                  <a:pt x="672" y="156"/>
                </a:lnTo>
                <a:lnTo>
                  <a:pt x="729" y="228"/>
                </a:lnTo>
                <a:lnTo>
                  <a:pt x="789" y="294"/>
                </a:lnTo>
                <a:lnTo>
                  <a:pt x="854" y="357"/>
                </a:lnTo>
                <a:lnTo>
                  <a:pt x="924" y="414"/>
                </a:lnTo>
                <a:lnTo>
                  <a:pt x="998" y="465"/>
                </a:lnTo>
                <a:lnTo>
                  <a:pt x="1075" y="510"/>
                </a:lnTo>
                <a:lnTo>
                  <a:pt x="1156" y="550"/>
                </a:lnTo>
                <a:lnTo>
                  <a:pt x="1240" y="582"/>
                </a:lnTo>
                <a:lnTo>
                  <a:pt x="1328" y="609"/>
                </a:lnTo>
                <a:lnTo>
                  <a:pt x="1417" y="627"/>
                </a:lnTo>
                <a:lnTo>
                  <a:pt x="1510" y="639"/>
                </a:lnTo>
                <a:lnTo>
                  <a:pt x="1604" y="643"/>
                </a:lnTo>
                <a:lnTo>
                  <a:pt x="1604" y="1329"/>
                </a:lnTo>
                <a:lnTo>
                  <a:pt x="1498" y="1326"/>
                </a:lnTo>
                <a:lnTo>
                  <a:pt x="1393" y="1317"/>
                </a:lnTo>
                <a:lnTo>
                  <a:pt x="1291" y="1301"/>
                </a:lnTo>
                <a:lnTo>
                  <a:pt x="1190" y="1280"/>
                </a:lnTo>
                <a:lnTo>
                  <a:pt x="1142" y="1202"/>
                </a:lnTo>
                <a:lnTo>
                  <a:pt x="1088" y="1127"/>
                </a:lnTo>
                <a:lnTo>
                  <a:pt x="1028" y="1056"/>
                </a:lnTo>
                <a:lnTo>
                  <a:pt x="964" y="991"/>
                </a:lnTo>
                <a:lnTo>
                  <a:pt x="895" y="929"/>
                </a:lnTo>
                <a:lnTo>
                  <a:pt x="822" y="873"/>
                </a:lnTo>
                <a:lnTo>
                  <a:pt x="744" y="822"/>
                </a:lnTo>
                <a:lnTo>
                  <a:pt x="663" y="778"/>
                </a:lnTo>
                <a:lnTo>
                  <a:pt x="578" y="738"/>
                </a:lnTo>
                <a:lnTo>
                  <a:pt x="490" y="706"/>
                </a:lnTo>
                <a:lnTo>
                  <a:pt x="399" y="679"/>
                </a:lnTo>
                <a:lnTo>
                  <a:pt x="305" y="660"/>
                </a:lnTo>
                <a:lnTo>
                  <a:pt x="208" y="648"/>
                </a:lnTo>
                <a:lnTo>
                  <a:pt x="150" y="572"/>
                </a:lnTo>
                <a:lnTo>
                  <a:pt x="97" y="492"/>
                </a:lnTo>
                <a:lnTo>
                  <a:pt x="46" y="410"/>
                </a:lnTo>
                <a:lnTo>
                  <a:pt x="0" y="326"/>
                </a:lnTo>
                <a:lnTo>
                  <a:pt x="577"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7" name="Freeform 86">
            <a:extLst>
              <a:ext uri="{FF2B5EF4-FFF2-40B4-BE49-F238E27FC236}">
                <a16:creationId xmlns:a16="http://schemas.microsoft.com/office/drawing/2014/main" id="{0BB5FAEA-148C-0141-812E-63E8CADF99D3}"/>
              </a:ext>
            </a:extLst>
          </p:cNvPr>
          <p:cNvSpPr>
            <a:spLocks/>
          </p:cNvSpPr>
          <p:nvPr/>
        </p:nvSpPr>
        <p:spPr bwMode="auto">
          <a:xfrm>
            <a:off x="4106568" y="2730849"/>
            <a:ext cx="842797" cy="2088819"/>
          </a:xfrm>
          <a:custGeom>
            <a:avLst/>
            <a:gdLst>
              <a:gd name="T0" fmla="*/ 171 w 742"/>
              <a:gd name="T1" fmla="*/ 0 h 1839"/>
              <a:gd name="T2" fmla="*/ 742 w 742"/>
              <a:gd name="T3" fmla="*/ 337 h 1839"/>
              <a:gd name="T4" fmla="*/ 704 w 742"/>
              <a:gd name="T5" fmla="*/ 415 h 1839"/>
              <a:gd name="T6" fmla="*/ 671 w 742"/>
              <a:gd name="T7" fmla="*/ 494 h 1839"/>
              <a:gd name="T8" fmla="*/ 643 w 742"/>
              <a:gd name="T9" fmla="*/ 578 h 1839"/>
              <a:gd name="T10" fmla="*/ 621 w 742"/>
              <a:gd name="T11" fmla="*/ 665 h 1839"/>
              <a:gd name="T12" fmla="*/ 606 w 742"/>
              <a:gd name="T13" fmla="*/ 754 h 1839"/>
              <a:gd name="T14" fmla="*/ 595 w 742"/>
              <a:gd name="T15" fmla="*/ 844 h 1839"/>
              <a:gd name="T16" fmla="*/ 592 w 742"/>
              <a:gd name="T17" fmla="*/ 936 h 1839"/>
              <a:gd name="T18" fmla="*/ 595 w 742"/>
              <a:gd name="T19" fmla="*/ 1025 h 1839"/>
              <a:gd name="T20" fmla="*/ 604 w 742"/>
              <a:gd name="T21" fmla="*/ 1112 h 1839"/>
              <a:gd name="T22" fmla="*/ 619 w 742"/>
              <a:gd name="T23" fmla="*/ 1197 h 1839"/>
              <a:gd name="T24" fmla="*/ 638 w 742"/>
              <a:gd name="T25" fmla="*/ 1280 h 1839"/>
              <a:gd name="T26" fmla="*/ 664 w 742"/>
              <a:gd name="T27" fmla="*/ 1360 h 1839"/>
              <a:gd name="T28" fmla="*/ 695 w 742"/>
              <a:gd name="T29" fmla="*/ 1438 h 1839"/>
              <a:gd name="T30" fmla="*/ 730 w 742"/>
              <a:gd name="T31" fmla="*/ 1513 h 1839"/>
              <a:gd name="T32" fmla="*/ 153 w 742"/>
              <a:gd name="T33" fmla="*/ 1839 h 1839"/>
              <a:gd name="T34" fmla="*/ 107 w 742"/>
              <a:gd name="T35" fmla="*/ 1742 h 1839"/>
              <a:gd name="T36" fmla="*/ 65 w 742"/>
              <a:gd name="T37" fmla="*/ 1643 h 1839"/>
              <a:gd name="T38" fmla="*/ 30 w 742"/>
              <a:gd name="T39" fmla="*/ 1540 h 1839"/>
              <a:gd name="T40" fmla="*/ 0 w 742"/>
              <a:gd name="T41" fmla="*/ 1436 h 1839"/>
              <a:gd name="T42" fmla="*/ 36 w 742"/>
              <a:gd name="T43" fmla="*/ 1348 h 1839"/>
              <a:gd name="T44" fmla="*/ 65 w 742"/>
              <a:gd name="T45" fmla="*/ 1256 h 1839"/>
              <a:gd name="T46" fmla="*/ 89 w 742"/>
              <a:gd name="T47" fmla="*/ 1163 h 1839"/>
              <a:gd name="T48" fmla="*/ 104 w 742"/>
              <a:gd name="T49" fmla="*/ 1069 h 1839"/>
              <a:gd name="T50" fmla="*/ 114 w 742"/>
              <a:gd name="T51" fmla="*/ 974 h 1839"/>
              <a:gd name="T52" fmla="*/ 115 w 742"/>
              <a:gd name="T53" fmla="*/ 878 h 1839"/>
              <a:gd name="T54" fmla="*/ 108 w 742"/>
              <a:gd name="T55" fmla="*/ 781 h 1839"/>
              <a:gd name="T56" fmla="*/ 95 w 742"/>
              <a:gd name="T57" fmla="*/ 686 h 1839"/>
              <a:gd name="T58" fmla="*/ 74 w 742"/>
              <a:gd name="T59" fmla="*/ 589 h 1839"/>
              <a:gd name="T60" fmla="*/ 46 w 742"/>
              <a:gd name="T61" fmla="*/ 494 h 1839"/>
              <a:gd name="T62" fmla="*/ 9 w 742"/>
              <a:gd name="T63" fmla="*/ 402 h 1839"/>
              <a:gd name="T64" fmla="*/ 42 w 742"/>
              <a:gd name="T65" fmla="*/ 297 h 1839"/>
              <a:gd name="T66" fmla="*/ 80 w 742"/>
              <a:gd name="T67" fmla="*/ 195 h 1839"/>
              <a:gd name="T68" fmla="*/ 123 w 742"/>
              <a:gd name="T69" fmla="*/ 95 h 1839"/>
              <a:gd name="T70" fmla="*/ 171 w 742"/>
              <a:gd name="T71" fmla="*/ 0 h 1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2" h="1839">
                <a:moveTo>
                  <a:pt x="171" y="0"/>
                </a:moveTo>
                <a:lnTo>
                  <a:pt x="742" y="337"/>
                </a:lnTo>
                <a:lnTo>
                  <a:pt x="704" y="415"/>
                </a:lnTo>
                <a:lnTo>
                  <a:pt x="671" y="494"/>
                </a:lnTo>
                <a:lnTo>
                  <a:pt x="643" y="578"/>
                </a:lnTo>
                <a:lnTo>
                  <a:pt x="621" y="665"/>
                </a:lnTo>
                <a:lnTo>
                  <a:pt x="606" y="754"/>
                </a:lnTo>
                <a:lnTo>
                  <a:pt x="595" y="844"/>
                </a:lnTo>
                <a:lnTo>
                  <a:pt x="592" y="936"/>
                </a:lnTo>
                <a:lnTo>
                  <a:pt x="595" y="1025"/>
                </a:lnTo>
                <a:lnTo>
                  <a:pt x="604" y="1112"/>
                </a:lnTo>
                <a:lnTo>
                  <a:pt x="619" y="1197"/>
                </a:lnTo>
                <a:lnTo>
                  <a:pt x="638" y="1280"/>
                </a:lnTo>
                <a:lnTo>
                  <a:pt x="664" y="1360"/>
                </a:lnTo>
                <a:lnTo>
                  <a:pt x="695" y="1438"/>
                </a:lnTo>
                <a:lnTo>
                  <a:pt x="730" y="1513"/>
                </a:lnTo>
                <a:lnTo>
                  <a:pt x="153" y="1839"/>
                </a:lnTo>
                <a:lnTo>
                  <a:pt x="107" y="1742"/>
                </a:lnTo>
                <a:lnTo>
                  <a:pt x="65" y="1643"/>
                </a:lnTo>
                <a:lnTo>
                  <a:pt x="30" y="1540"/>
                </a:lnTo>
                <a:lnTo>
                  <a:pt x="0" y="1436"/>
                </a:lnTo>
                <a:lnTo>
                  <a:pt x="36" y="1348"/>
                </a:lnTo>
                <a:lnTo>
                  <a:pt x="65" y="1256"/>
                </a:lnTo>
                <a:lnTo>
                  <a:pt x="89" y="1163"/>
                </a:lnTo>
                <a:lnTo>
                  <a:pt x="104" y="1069"/>
                </a:lnTo>
                <a:lnTo>
                  <a:pt x="114" y="974"/>
                </a:lnTo>
                <a:lnTo>
                  <a:pt x="115" y="878"/>
                </a:lnTo>
                <a:lnTo>
                  <a:pt x="108" y="781"/>
                </a:lnTo>
                <a:lnTo>
                  <a:pt x="95" y="686"/>
                </a:lnTo>
                <a:lnTo>
                  <a:pt x="74" y="589"/>
                </a:lnTo>
                <a:lnTo>
                  <a:pt x="46" y="494"/>
                </a:lnTo>
                <a:lnTo>
                  <a:pt x="9" y="402"/>
                </a:lnTo>
                <a:lnTo>
                  <a:pt x="42" y="297"/>
                </a:lnTo>
                <a:lnTo>
                  <a:pt x="80" y="195"/>
                </a:lnTo>
                <a:lnTo>
                  <a:pt x="123" y="95"/>
                </a:lnTo>
                <a:lnTo>
                  <a:pt x="171"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8" name="Freeform 87">
            <a:extLst>
              <a:ext uri="{FF2B5EF4-FFF2-40B4-BE49-F238E27FC236}">
                <a16:creationId xmlns:a16="http://schemas.microsoft.com/office/drawing/2014/main" id="{5B4E93DF-DE27-EF4C-947B-5CBE5DFBBFCA}"/>
              </a:ext>
            </a:extLst>
          </p:cNvPr>
          <p:cNvSpPr>
            <a:spLocks/>
          </p:cNvSpPr>
          <p:nvPr/>
        </p:nvSpPr>
        <p:spPr bwMode="auto">
          <a:xfrm>
            <a:off x="5559314" y="1345117"/>
            <a:ext cx="1083597" cy="1083596"/>
          </a:xfrm>
          <a:custGeom>
            <a:avLst/>
            <a:gdLst>
              <a:gd name="T0" fmla="*/ 478 w 954"/>
              <a:gd name="T1" fmla="*/ 0 h 954"/>
              <a:gd name="T2" fmla="*/ 537 w 954"/>
              <a:gd name="T3" fmla="*/ 3 h 954"/>
              <a:gd name="T4" fmla="*/ 596 w 954"/>
              <a:gd name="T5" fmla="*/ 14 h 954"/>
              <a:gd name="T6" fmla="*/ 651 w 954"/>
              <a:gd name="T7" fmla="*/ 31 h 954"/>
              <a:gd name="T8" fmla="*/ 702 w 954"/>
              <a:gd name="T9" fmla="*/ 55 h 954"/>
              <a:gd name="T10" fmla="*/ 750 w 954"/>
              <a:gd name="T11" fmla="*/ 85 h 954"/>
              <a:gd name="T12" fmla="*/ 795 w 954"/>
              <a:gd name="T13" fmla="*/ 120 h 954"/>
              <a:gd name="T14" fmla="*/ 834 w 954"/>
              <a:gd name="T15" fmla="*/ 159 h 954"/>
              <a:gd name="T16" fmla="*/ 869 w 954"/>
              <a:gd name="T17" fmla="*/ 204 h 954"/>
              <a:gd name="T18" fmla="*/ 899 w 954"/>
              <a:gd name="T19" fmla="*/ 252 h 954"/>
              <a:gd name="T20" fmla="*/ 923 w 954"/>
              <a:gd name="T21" fmla="*/ 305 h 954"/>
              <a:gd name="T22" fmla="*/ 940 w 954"/>
              <a:gd name="T23" fmla="*/ 360 h 954"/>
              <a:gd name="T24" fmla="*/ 952 w 954"/>
              <a:gd name="T25" fmla="*/ 417 h 954"/>
              <a:gd name="T26" fmla="*/ 954 w 954"/>
              <a:gd name="T27" fmla="*/ 476 h 954"/>
              <a:gd name="T28" fmla="*/ 952 w 954"/>
              <a:gd name="T29" fmla="*/ 536 h 954"/>
              <a:gd name="T30" fmla="*/ 940 w 954"/>
              <a:gd name="T31" fmla="*/ 594 h 954"/>
              <a:gd name="T32" fmla="*/ 923 w 954"/>
              <a:gd name="T33" fmla="*/ 649 h 954"/>
              <a:gd name="T34" fmla="*/ 899 w 954"/>
              <a:gd name="T35" fmla="*/ 701 h 954"/>
              <a:gd name="T36" fmla="*/ 869 w 954"/>
              <a:gd name="T37" fmla="*/ 750 h 954"/>
              <a:gd name="T38" fmla="*/ 834 w 954"/>
              <a:gd name="T39" fmla="*/ 794 h 954"/>
              <a:gd name="T40" fmla="*/ 795 w 954"/>
              <a:gd name="T41" fmla="*/ 833 h 954"/>
              <a:gd name="T42" fmla="*/ 750 w 954"/>
              <a:gd name="T43" fmla="*/ 869 h 954"/>
              <a:gd name="T44" fmla="*/ 702 w 954"/>
              <a:gd name="T45" fmla="*/ 898 h 954"/>
              <a:gd name="T46" fmla="*/ 651 w 954"/>
              <a:gd name="T47" fmla="*/ 922 h 954"/>
              <a:gd name="T48" fmla="*/ 596 w 954"/>
              <a:gd name="T49" fmla="*/ 939 h 954"/>
              <a:gd name="T50" fmla="*/ 537 w 954"/>
              <a:gd name="T51" fmla="*/ 950 h 954"/>
              <a:gd name="T52" fmla="*/ 478 w 954"/>
              <a:gd name="T53" fmla="*/ 954 h 954"/>
              <a:gd name="T54" fmla="*/ 418 w 954"/>
              <a:gd name="T55" fmla="*/ 950 h 954"/>
              <a:gd name="T56" fmla="*/ 360 w 954"/>
              <a:gd name="T57" fmla="*/ 939 h 954"/>
              <a:gd name="T58" fmla="*/ 305 w 954"/>
              <a:gd name="T59" fmla="*/ 922 h 954"/>
              <a:gd name="T60" fmla="*/ 253 w 954"/>
              <a:gd name="T61" fmla="*/ 898 h 954"/>
              <a:gd name="T62" fmla="*/ 204 w 954"/>
              <a:gd name="T63" fmla="*/ 869 h 954"/>
              <a:gd name="T64" fmla="*/ 161 w 954"/>
              <a:gd name="T65" fmla="*/ 833 h 954"/>
              <a:gd name="T66" fmla="*/ 121 w 954"/>
              <a:gd name="T67" fmla="*/ 794 h 954"/>
              <a:gd name="T68" fmla="*/ 85 w 954"/>
              <a:gd name="T69" fmla="*/ 750 h 954"/>
              <a:gd name="T70" fmla="*/ 57 w 954"/>
              <a:gd name="T71" fmla="*/ 701 h 954"/>
              <a:gd name="T72" fmla="*/ 33 w 954"/>
              <a:gd name="T73" fmla="*/ 649 h 954"/>
              <a:gd name="T74" fmla="*/ 15 w 954"/>
              <a:gd name="T75" fmla="*/ 594 h 954"/>
              <a:gd name="T76" fmla="*/ 4 w 954"/>
              <a:gd name="T77" fmla="*/ 536 h 954"/>
              <a:gd name="T78" fmla="*/ 0 w 954"/>
              <a:gd name="T79" fmla="*/ 476 h 954"/>
              <a:gd name="T80" fmla="*/ 4 w 954"/>
              <a:gd name="T81" fmla="*/ 417 h 954"/>
              <a:gd name="T82" fmla="*/ 15 w 954"/>
              <a:gd name="T83" fmla="*/ 360 h 954"/>
              <a:gd name="T84" fmla="*/ 33 w 954"/>
              <a:gd name="T85" fmla="*/ 305 h 954"/>
              <a:gd name="T86" fmla="*/ 57 w 954"/>
              <a:gd name="T87" fmla="*/ 252 h 954"/>
              <a:gd name="T88" fmla="*/ 85 w 954"/>
              <a:gd name="T89" fmla="*/ 204 h 954"/>
              <a:gd name="T90" fmla="*/ 121 w 954"/>
              <a:gd name="T91" fmla="*/ 159 h 954"/>
              <a:gd name="T92" fmla="*/ 161 w 954"/>
              <a:gd name="T93" fmla="*/ 120 h 954"/>
              <a:gd name="T94" fmla="*/ 204 w 954"/>
              <a:gd name="T95" fmla="*/ 85 h 954"/>
              <a:gd name="T96" fmla="*/ 253 w 954"/>
              <a:gd name="T97" fmla="*/ 55 h 954"/>
              <a:gd name="T98" fmla="*/ 305 w 954"/>
              <a:gd name="T99" fmla="*/ 31 h 954"/>
              <a:gd name="T100" fmla="*/ 360 w 954"/>
              <a:gd name="T101" fmla="*/ 14 h 954"/>
              <a:gd name="T102" fmla="*/ 418 w 954"/>
              <a:gd name="T103" fmla="*/ 3 h 954"/>
              <a:gd name="T104" fmla="*/ 478 w 954"/>
              <a:gd name="T105"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4" h="954">
                <a:moveTo>
                  <a:pt x="478" y="0"/>
                </a:moveTo>
                <a:lnTo>
                  <a:pt x="537" y="3"/>
                </a:lnTo>
                <a:lnTo>
                  <a:pt x="596" y="14"/>
                </a:lnTo>
                <a:lnTo>
                  <a:pt x="651" y="31"/>
                </a:lnTo>
                <a:lnTo>
                  <a:pt x="702" y="55"/>
                </a:lnTo>
                <a:lnTo>
                  <a:pt x="750" y="85"/>
                </a:lnTo>
                <a:lnTo>
                  <a:pt x="795" y="120"/>
                </a:lnTo>
                <a:lnTo>
                  <a:pt x="834" y="159"/>
                </a:lnTo>
                <a:lnTo>
                  <a:pt x="869" y="204"/>
                </a:lnTo>
                <a:lnTo>
                  <a:pt x="899" y="252"/>
                </a:lnTo>
                <a:lnTo>
                  <a:pt x="923" y="305"/>
                </a:lnTo>
                <a:lnTo>
                  <a:pt x="940" y="360"/>
                </a:lnTo>
                <a:lnTo>
                  <a:pt x="952" y="417"/>
                </a:lnTo>
                <a:lnTo>
                  <a:pt x="954" y="476"/>
                </a:lnTo>
                <a:lnTo>
                  <a:pt x="952" y="536"/>
                </a:lnTo>
                <a:lnTo>
                  <a:pt x="940" y="594"/>
                </a:lnTo>
                <a:lnTo>
                  <a:pt x="923" y="649"/>
                </a:lnTo>
                <a:lnTo>
                  <a:pt x="899" y="701"/>
                </a:lnTo>
                <a:lnTo>
                  <a:pt x="869" y="750"/>
                </a:lnTo>
                <a:lnTo>
                  <a:pt x="834" y="794"/>
                </a:lnTo>
                <a:lnTo>
                  <a:pt x="795" y="833"/>
                </a:lnTo>
                <a:lnTo>
                  <a:pt x="750" y="869"/>
                </a:lnTo>
                <a:lnTo>
                  <a:pt x="702" y="898"/>
                </a:lnTo>
                <a:lnTo>
                  <a:pt x="651" y="922"/>
                </a:lnTo>
                <a:lnTo>
                  <a:pt x="596" y="939"/>
                </a:lnTo>
                <a:lnTo>
                  <a:pt x="537" y="950"/>
                </a:lnTo>
                <a:lnTo>
                  <a:pt x="478" y="954"/>
                </a:lnTo>
                <a:lnTo>
                  <a:pt x="418" y="950"/>
                </a:lnTo>
                <a:lnTo>
                  <a:pt x="360" y="939"/>
                </a:lnTo>
                <a:lnTo>
                  <a:pt x="305" y="922"/>
                </a:lnTo>
                <a:lnTo>
                  <a:pt x="253" y="898"/>
                </a:lnTo>
                <a:lnTo>
                  <a:pt x="204" y="869"/>
                </a:lnTo>
                <a:lnTo>
                  <a:pt x="161" y="833"/>
                </a:lnTo>
                <a:lnTo>
                  <a:pt x="121" y="794"/>
                </a:lnTo>
                <a:lnTo>
                  <a:pt x="85" y="750"/>
                </a:lnTo>
                <a:lnTo>
                  <a:pt x="57" y="701"/>
                </a:lnTo>
                <a:lnTo>
                  <a:pt x="33" y="649"/>
                </a:lnTo>
                <a:lnTo>
                  <a:pt x="15" y="594"/>
                </a:lnTo>
                <a:lnTo>
                  <a:pt x="4" y="536"/>
                </a:lnTo>
                <a:lnTo>
                  <a:pt x="0" y="476"/>
                </a:lnTo>
                <a:lnTo>
                  <a:pt x="4" y="417"/>
                </a:lnTo>
                <a:lnTo>
                  <a:pt x="15" y="360"/>
                </a:lnTo>
                <a:lnTo>
                  <a:pt x="33" y="305"/>
                </a:lnTo>
                <a:lnTo>
                  <a:pt x="57" y="252"/>
                </a:lnTo>
                <a:lnTo>
                  <a:pt x="85" y="204"/>
                </a:lnTo>
                <a:lnTo>
                  <a:pt x="121" y="159"/>
                </a:lnTo>
                <a:lnTo>
                  <a:pt x="161" y="120"/>
                </a:lnTo>
                <a:lnTo>
                  <a:pt x="204" y="85"/>
                </a:lnTo>
                <a:lnTo>
                  <a:pt x="253" y="55"/>
                </a:lnTo>
                <a:lnTo>
                  <a:pt x="305" y="31"/>
                </a:lnTo>
                <a:lnTo>
                  <a:pt x="360" y="14"/>
                </a:lnTo>
                <a:lnTo>
                  <a:pt x="418" y="3"/>
                </a:lnTo>
                <a:lnTo>
                  <a:pt x="478"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9" name="Freeform 88">
            <a:extLst>
              <a:ext uri="{FF2B5EF4-FFF2-40B4-BE49-F238E27FC236}">
                <a16:creationId xmlns:a16="http://schemas.microsoft.com/office/drawing/2014/main" id="{67C04807-FF9D-0041-9A90-C47954DF4A2D}"/>
              </a:ext>
            </a:extLst>
          </p:cNvPr>
          <p:cNvSpPr>
            <a:spLocks/>
          </p:cNvSpPr>
          <p:nvPr/>
        </p:nvSpPr>
        <p:spPr bwMode="auto">
          <a:xfrm>
            <a:off x="3934555" y="2344268"/>
            <a:ext cx="1081325" cy="1084732"/>
          </a:xfrm>
          <a:custGeom>
            <a:avLst/>
            <a:gdLst>
              <a:gd name="T0" fmla="*/ 500 w 952"/>
              <a:gd name="T1" fmla="*/ 0 h 955"/>
              <a:gd name="T2" fmla="*/ 552 w 952"/>
              <a:gd name="T3" fmla="*/ 5 h 955"/>
              <a:gd name="T4" fmla="*/ 603 w 952"/>
              <a:gd name="T5" fmla="*/ 17 h 955"/>
              <a:gd name="T6" fmla="*/ 653 w 952"/>
              <a:gd name="T7" fmla="*/ 34 h 955"/>
              <a:gd name="T8" fmla="*/ 700 w 952"/>
              <a:gd name="T9" fmla="*/ 55 h 955"/>
              <a:gd name="T10" fmla="*/ 746 w 952"/>
              <a:gd name="T11" fmla="*/ 83 h 955"/>
              <a:gd name="T12" fmla="*/ 788 w 952"/>
              <a:gd name="T13" fmla="*/ 115 h 955"/>
              <a:gd name="T14" fmla="*/ 827 w 952"/>
              <a:gd name="T15" fmla="*/ 152 h 955"/>
              <a:gd name="T16" fmla="*/ 861 w 952"/>
              <a:gd name="T17" fmla="*/ 195 h 955"/>
              <a:gd name="T18" fmla="*/ 891 w 952"/>
              <a:gd name="T19" fmla="*/ 241 h 955"/>
              <a:gd name="T20" fmla="*/ 916 w 952"/>
              <a:gd name="T21" fmla="*/ 292 h 955"/>
              <a:gd name="T22" fmla="*/ 934 w 952"/>
              <a:gd name="T23" fmla="*/ 343 h 955"/>
              <a:gd name="T24" fmla="*/ 947 w 952"/>
              <a:gd name="T25" fmla="*/ 396 h 955"/>
              <a:gd name="T26" fmla="*/ 952 w 952"/>
              <a:gd name="T27" fmla="*/ 448 h 955"/>
              <a:gd name="T28" fmla="*/ 952 w 952"/>
              <a:gd name="T29" fmla="*/ 500 h 955"/>
              <a:gd name="T30" fmla="*/ 947 w 952"/>
              <a:gd name="T31" fmla="*/ 553 h 955"/>
              <a:gd name="T32" fmla="*/ 937 w 952"/>
              <a:gd name="T33" fmla="*/ 604 h 955"/>
              <a:gd name="T34" fmla="*/ 920 w 952"/>
              <a:gd name="T35" fmla="*/ 653 h 955"/>
              <a:gd name="T36" fmla="*/ 897 w 952"/>
              <a:gd name="T37" fmla="*/ 702 h 955"/>
              <a:gd name="T38" fmla="*/ 870 w 952"/>
              <a:gd name="T39" fmla="*/ 746 h 955"/>
              <a:gd name="T40" fmla="*/ 839 w 952"/>
              <a:gd name="T41" fmla="*/ 788 h 955"/>
              <a:gd name="T42" fmla="*/ 801 w 952"/>
              <a:gd name="T43" fmla="*/ 828 h 955"/>
              <a:gd name="T44" fmla="*/ 759 w 952"/>
              <a:gd name="T45" fmla="*/ 862 h 955"/>
              <a:gd name="T46" fmla="*/ 712 w 952"/>
              <a:gd name="T47" fmla="*/ 893 h 955"/>
              <a:gd name="T48" fmla="*/ 662 w 952"/>
              <a:gd name="T49" fmla="*/ 917 h 955"/>
              <a:gd name="T50" fmla="*/ 611 w 952"/>
              <a:gd name="T51" fmla="*/ 935 h 955"/>
              <a:gd name="T52" fmla="*/ 559 w 952"/>
              <a:gd name="T53" fmla="*/ 948 h 955"/>
              <a:gd name="T54" fmla="*/ 505 w 952"/>
              <a:gd name="T55" fmla="*/ 953 h 955"/>
              <a:gd name="T56" fmla="*/ 453 w 952"/>
              <a:gd name="T57" fmla="*/ 955 h 955"/>
              <a:gd name="T58" fmla="*/ 400 w 952"/>
              <a:gd name="T59" fmla="*/ 948 h 955"/>
              <a:gd name="T60" fmla="*/ 349 w 952"/>
              <a:gd name="T61" fmla="*/ 938 h 955"/>
              <a:gd name="T62" fmla="*/ 300 w 952"/>
              <a:gd name="T63" fmla="*/ 921 h 955"/>
              <a:gd name="T64" fmla="*/ 252 w 952"/>
              <a:gd name="T65" fmla="*/ 898 h 955"/>
              <a:gd name="T66" fmla="*/ 207 w 952"/>
              <a:gd name="T67" fmla="*/ 872 h 955"/>
              <a:gd name="T68" fmla="*/ 165 w 952"/>
              <a:gd name="T69" fmla="*/ 839 h 955"/>
              <a:gd name="T70" fmla="*/ 127 w 952"/>
              <a:gd name="T71" fmla="*/ 801 h 955"/>
              <a:gd name="T72" fmla="*/ 91 w 952"/>
              <a:gd name="T73" fmla="*/ 760 h 955"/>
              <a:gd name="T74" fmla="*/ 61 w 952"/>
              <a:gd name="T75" fmla="*/ 712 h 955"/>
              <a:gd name="T76" fmla="*/ 37 w 952"/>
              <a:gd name="T77" fmla="*/ 663 h 955"/>
              <a:gd name="T78" fmla="*/ 18 w 952"/>
              <a:gd name="T79" fmla="*/ 612 h 955"/>
              <a:gd name="T80" fmla="*/ 6 w 952"/>
              <a:gd name="T81" fmla="*/ 559 h 955"/>
              <a:gd name="T82" fmla="*/ 0 w 952"/>
              <a:gd name="T83" fmla="*/ 507 h 955"/>
              <a:gd name="T84" fmla="*/ 0 w 952"/>
              <a:gd name="T85" fmla="*/ 453 h 955"/>
              <a:gd name="T86" fmla="*/ 5 w 952"/>
              <a:gd name="T87" fmla="*/ 402 h 955"/>
              <a:gd name="T88" fmla="*/ 17 w 952"/>
              <a:gd name="T89" fmla="*/ 350 h 955"/>
              <a:gd name="T90" fmla="*/ 33 w 952"/>
              <a:gd name="T91" fmla="*/ 301 h 955"/>
              <a:gd name="T92" fmla="*/ 55 w 952"/>
              <a:gd name="T93" fmla="*/ 253 h 955"/>
              <a:gd name="T94" fmla="*/ 82 w 952"/>
              <a:gd name="T95" fmla="*/ 208 h 955"/>
              <a:gd name="T96" fmla="*/ 115 w 952"/>
              <a:gd name="T97" fmla="*/ 165 h 955"/>
              <a:gd name="T98" fmla="*/ 152 w 952"/>
              <a:gd name="T99" fmla="*/ 127 h 955"/>
              <a:gd name="T100" fmla="*/ 194 w 952"/>
              <a:gd name="T101" fmla="*/ 92 h 955"/>
              <a:gd name="T102" fmla="*/ 241 w 952"/>
              <a:gd name="T103" fmla="*/ 62 h 955"/>
              <a:gd name="T104" fmla="*/ 290 w 952"/>
              <a:gd name="T105" fmla="*/ 37 h 955"/>
              <a:gd name="T106" fmla="*/ 343 w 952"/>
              <a:gd name="T107" fmla="*/ 19 h 955"/>
              <a:gd name="T108" fmla="*/ 395 w 952"/>
              <a:gd name="T109" fmla="*/ 7 h 955"/>
              <a:gd name="T110" fmla="*/ 447 w 952"/>
              <a:gd name="T111" fmla="*/ 0 h 955"/>
              <a:gd name="T112" fmla="*/ 500 w 952"/>
              <a:gd name="T113" fmla="*/ 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2" h="955">
                <a:moveTo>
                  <a:pt x="500" y="0"/>
                </a:moveTo>
                <a:lnTo>
                  <a:pt x="552" y="5"/>
                </a:lnTo>
                <a:lnTo>
                  <a:pt x="603" y="17"/>
                </a:lnTo>
                <a:lnTo>
                  <a:pt x="653" y="34"/>
                </a:lnTo>
                <a:lnTo>
                  <a:pt x="700" y="55"/>
                </a:lnTo>
                <a:lnTo>
                  <a:pt x="746" y="83"/>
                </a:lnTo>
                <a:lnTo>
                  <a:pt x="788" y="115"/>
                </a:lnTo>
                <a:lnTo>
                  <a:pt x="827" y="152"/>
                </a:lnTo>
                <a:lnTo>
                  <a:pt x="861" y="195"/>
                </a:lnTo>
                <a:lnTo>
                  <a:pt x="891" y="241"/>
                </a:lnTo>
                <a:lnTo>
                  <a:pt x="916" y="292"/>
                </a:lnTo>
                <a:lnTo>
                  <a:pt x="934" y="343"/>
                </a:lnTo>
                <a:lnTo>
                  <a:pt x="947" y="396"/>
                </a:lnTo>
                <a:lnTo>
                  <a:pt x="952" y="448"/>
                </a:lnTo>
                <a:lnTo>
                  <a:pt x="952" y="500"/>
                </a:lnTo>
                <a:lnTo>
                  <a:pt x="947" y="553"/>
                </a:lnTo>
                <a:lnTo>
                  <a:pt x="937" y="604"/>
                </a:lnTo>
                <a:lnTo>
                  <a:pt x="920" y="653"/>
                </a:lnTo>
                <a:lnTo>
                  <a:pt x="897" y="702"/>
                </a:lnTo>
                <a:lnTo>
                  <a:pt x="870" y="746"/>
                </a:lnTo>
                <a:lnTo>
                  <a:pt x="839" y="788"/>
                </a:lnTo>
                <a:lnTo>
                  <a:pt x="801" y="828"/>
                </a:lnTo>
                <a:lnTo>
                  <a:pt x="759" y="862"/>
                </a:lnTo>
                <a:lnTo>
                  <a:pt x="712" y="893"/>
                </a:lnTo>
                <a:lnTo>
                  <a:pt x="662" y="917"/>
                </a:lnTo>
                <a:lnTo>
                  <a:pt x="611" y="935"/>
                </a:lnTo>
                <a:lnTo>
                  <a:pt x="559" y="948"/>
                </a:lnTo>
                <a:lnTo>
                  <a:pt x="505" y="953"/>
                </a:lnTo>
                <a:lnTo>
                  <a:pt x="453" y="955"/>
                </a:lnTo>
                <a:lnTo>
                  <a:pt x="400" y="948"/>
                </a:lnTo>
                <a:lnTo>
                  <a:pt x="349" y="938"/>
                </a:lnTo>
                <a:lnTo>
                  <a:pt x="300" y="921"/>
                </a:lnTo>
                <a:lnTo>
                  <a:pt x="252" y="898"/>
                </a:lnTo>
                <a:lnTo>
                  <a:pt x="207" y="872"/>
                </a:lnTo>
                <a:lnTo>
                  <a:pt x="165" y="839"/>
                </a:lnTo>
                <a:lnTo>
                  <a:pt x="127" y="801"/>
                </a:lnTo>
                <a:lnTo>
                  <a:pt x="91" y="760"/>
                </a:lnTo>
                <a:lnTo>
                  <a:pt x="61" y="712"/>
                </a:lnTo>
                <a:lnTo>
                  <a:pt x="37" y="663"/>
                </a:lnTo>
                <a:lnTo>
                  <a:pt x="18" y="612"/>
                </a:lnTo>
                <a:lnTo>
                  <a:pt x="6" y="559"/>
                </a:lnTo>
                <a:lnTo>
                  <a:pt x="0" y="507"/>
                </a:lnTo>
                <a:lnTo>
                  <a:pt x="0" y="453"/>
                </a:lnTo>
                <a:lnTo>
                  <a:pt x="5" y="402"/>
                </a:lnTo>
                <a:lnTo>
                  <a:pt x="17" y="350"/>
                </a:lnTo>
                <a:lnTo>
                  <a:pt x="33" y="301"/>
                </a:lnTo>
                <a:lnTo>
                  <a:pt x="55" y="253"/>
                </a:lnTo>
                <a:lnTo>
                  <a:pt x="82" y="208"/>
                </a:lnTo>
                <a:lnTo>
                  <a:pt x="115" y="165"/>
                </a:lnTo>
                <a:lnTo>
                  <a:pt x="152" y="127"/>
                </a:lnTo>
                <a:lnTo>
                  <a:pt x="194" y="92"/>
                </a:lnTo>
                <a:lnTo>
                  <a:pt x="241" y="62"/>
                </a:lnTo>
                <a:lnTo>
                  <a:pt x="290" y="37"/>
                </a:lnTo>
                <a:lnTo>
                  <a:pt x="343" y="19"/>
                </a:lnTo>
                <a:lnTo>
                  <a:pt x="395" y="7"/>
                </a:lnTo>
                <a:lnTo>
                  <a:pt x="447" y="0"/>
                </a:lnTo>
                <a:lnTo>
                  <a:pt x="50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dirty="0"/>
          </a:p>
        </p:txBody>
      </p:sp>
      <p:sp>
        <p:nvSpPr>
          <p:cNvPr id="90" name="Freeform 89">
            <a:extLst>
              <a:ext uri="{FF2B5EF4-FFF2-40B4-BE49-F238E27FC236}">
                <a16:creationId xmlns:a16="http://schemas.microsoft.com/office/drawing/2014/main" id="{1F4796E1-1E11-044E-B7B7-BC29CC3A64F7}"/>
              </a:ext>
            </a:extLst>
          </p:cNvPr>
          <p:cNvSpPr>
            <a:spLocks/>
          </p:cNvSpPr>
          <p:nvPr/>
        </p:nvSpPr>
        <p:spPr bwMode="auto">
          <a:xfrm>
            <a:off x="7175622" y="4205174"/>
            <a:ext cx="1082461" cy="1084732"/>
          </a:xfrm>
          <a:custGeom>
            <a:avLst/>
            <a:gdLst>
              <a:gd name="T0" fmla="*/ 460 w 953"/>
              <a:gd name="T1" fmla="*/ 0 h 955"/>
              <a:gd name="T2" fmla="*/ 514 w 953"/>
              <a:gd name="T3" fmla="*/ 2 h 955"/>
              <a:gd name="T4" fmla="*/ 566 w 953"/>
              <a:gd name="T5" fmla="*/ 8 h 955"/>
              <a:gd name="T6" fmla="*/ 618 w 953"/>
              <a:gd name="T7" fmla="*/ 21 h 955"/>
              <a:gd name="T8" fmla="*/ 669 w 953"/>
              <a:gd name="T9" fmla="*/ 41 h 955"/>
              <a:gd name="T10" fmla="*/ 719 w 953"/>
              <a:gd name="T11" fmla="*/ 66 h 955"/>
              <a:gd name="T12" fmla="*/ 765 w 953"/>
              <a:gd name="T13" fmla="*/ 97 h 955"/>
              <a:gd name="T14" fmla="*/ 807 w 953"/>
              <a:gd name="T15" fmla="*/ 132 h 955"/>
              <a:gd name="T16" fmla="*/ 843 w 953"/>
              <a:gd name="T17" fmla="*/ 172 h 955"/>
              <a:gd name="T18" fmla="*/ 875 w 953"/>
              <a:gd name="T19" fmla="*/ 215 h 955"/>
              <a:gd name="T20" fmla="*/ 901 w 953"/>
              <a:gd name="T21" fmla="*/ 259 h 955"/>
              <a:gd name="T22" fmla="*/ 923 w 953"/>
              <a:gd name="T23" fmla="*/ 308 h 955"/>
              <a:gd name="T24" fmla="*/ 939 w 953"/>
              <a:gd name="T25" fmla="*/ 358 h 955"/>
              <a:gd name="T26" fmla="*/ 949 w 953"/>
              <a:gd name="T27" fmla="*/ 409 h 955"/>
              <a:gd name="T28" fmla="*/ 953 w 953"/>
              <a:gd name="T29" fmla="*/ 461 h 955"/>
              <a:gd name="T30" fmla="*/ 952 w 953"/>
              <a:gd name="T31" fmla="*/ 515 h 955"/>
              <a:gd name="T32" fmla="*/ 946 w 953"/>
              <a:gd name="T33" fmla="*/ 567 h 955"/>
              <a:gd name="T34" fmla="*/ 932 w 953"/>
              <a:gd name="T35" fmla="*/ 619 h 955"/>
              <a:gd name="T36" fmla="*/ 913 w 953"/>
              <a:gd name="T37" fmla="*/ 670 h 955"/>
              <a:gd name="T38" fmla="*/ 888 w 953"/>
              <a:gd name="T39" fmla="*/ 720 h 955"/>
              <a:gd name="T40" fmla="*/ 857 w 953"/>
              <a:gd name="T41" fmla="*/ 766 h 955"/>
              <a:gd name="T42" fmla="*/ 821 w 953"/>
              <a:gd name="T43" fmla="*/ 808 h 955"/>
              <a:gd name="T44" fmla="*/ 782 w 953"/>
              <a:gd name="T45" fmla="*/ 845 h 955"/>
              <a:gd name="T46" fmla="*/ 740 w 953"/>
              <a:gd name="T47" fmla="*/ 876 h 955"/>
              <a:gd name="T48" fmla="*/ 694 w 953"/>
              <a:gd name="T49" fmla="*/ 902 h 955"/>
              <a:gd name="T50" fmla="*/ 646 w 953"/>
              <a:gd name="T51" fmla="*/ 923 h 955"/>
              <a:gd name="T52" fmla="*/ 596 w 953"/>
              <a:gd name="T53" fmla="*/ 940 h 955"/>
              <a:gd name="T54" fmla="*/ 545 w 953"/>
              <a:gd name="T55" fmla="*/ 951 h 955"/>
              <a:gd name="T56" fmla="*/ 493 w 953"/>
              <a:gd name="T57" fmla="*/ 955 h 955"/>
              <a:gd name="T58" fmla="*/ 440 w 953"/>
              <a:gd name="T59" fmla="*/ 953 h 955"/>
              <a:gd name="T60" fmla="*/ 388 w 953"/>
              <a:gd name="T61" fmla="*/ 947 h 955"/>
              <a:gd name="T62" fmla="*/ 336 w 953"/>
              <a:gd name="T63" fmla="*/ 934 h 955"/>
              <a:gd name="T64" fmla="*/ 285 w 953"/>
              <a:gd name="T65" fmla="*/ 914 h 955"/>
              <a:gd name="T66" fmla="*/ 235 w 953"/>
              <a:gd name="T67" fmla="*/ 889 h 955"/>
              <a:gd name="T68" fmla="*/ 188 w 953"/>
              <a:gd name="T69" fmla="*/ 858 h 955"/>
              <a:gd name="T70" fmla="*/ 147 w 953"/>
              <a:gd name="T71" fmla="*/ 822 h 955"/>
              <a:gd name="T72" fmla="*/ 111 w 953"/>
              <a:gd name="T73" fmla="*/ 783 h 955"/>
              <a:gd name="T74" fmla="*/ 78 w 953"/>
              <a:gd name="T75" fmla="*/ 741 h 955"/>
              <a:gd name="T76" fmla="*/ 52 w 953"/>
              <a:gd name="T77" fmla="*/ 695 h 955"/>
              <a:gd name="T78" fmla="*/ 31 w 953"/>
              <a:gd name="T79" fmla="*/ 647 h 955"/>
              <a:gd name="T80" fmla="*/ 15 w 953"/>
              <a:gd name="T81" fmla="*/ 597 h 955"/>
              <a:gd name="T82" fmla="*/ 5 w 953"/>
              <a:gd name="T83" fmla="*/ 546 h 955"/>
              <a:gd name="T84" fmla="*/ 0 w 953"/>
              <a:gd name="T85" fmla="*/ 494 h 955"/>
              <a:gd name="T86" fmla="*/ 1 w 953"/>
              <a:gd name="T87" fmla="*/ 441 h 955"/>
              <a:gd name="T88" fmla="*/ 7 w 953"/>
              <a:gd name="T89" fmla="*/ 388 h 955"/>
              <a:gd name="T90" fmla="*/ 21 w 953"/>
              <a:gd name="T91" fmla="*/ 337 h 955"/>
              <a:gd name="T92" fmla="*/ 40 w 953"/>
              <a:gd name="T93" fmla="*/ 286 h 955"/>
              <a:gd name="T94" fmla="*/ 65 w 953"/>
              <a:gd name="T95" fmla="*/ 236 h 955"/>
              <a:gd name="T96" fmla="*/ 96 w 953"/>
              <a:gd name="T97" fmla="*/ 189 h 955"/>
              <a:gd name="T98" fmla="*/ 132 w 953"/>
              <a:gd name="T99" fmla="*/ 148 h 955"/>
              <a:gd name="T100" fmla="*/ 171 w 953"/>
              <a:gd name="T101" fmla="*/ 110 h 955"/>
              <a:gd name="T102" fmla="*/ 214 w 953"/>
              <a:gd name="T103" fmla="*/ 79 h 955"/>
              <a:gd name="T104" fmla="*/ 259 w 953"/>
              <a:gd name="T105" fmla="*/ 53 h 955"/>
              <a:gd name="T106" fmla="*/ 307 w 953"/>
              <a:gd name="T107" fmla="*/ 32 h 955"/>
              <a:gd name="T108" fmla="*/ 357 w 953"/>
              <a:gd name="T109" fmla="*/ 16 h 955"/>
              <a:gd name="T110" fmla="*/ 408 w 953"/>
              <a:gd name="T111" fmla="*/ 5 h 955"/>
              <a:gd name="T112" fmla="*/ 460 w 953"/>
              <a:gd name="T113" fmla="*/ 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3" h="955">
                <a:moveTo>
                  <a:pt x="460" y="0"/>
                </a:moveTo>
                <a:lnTo>
                  <a:pt x="514" y="2"/>
                </a:lnTo>
                <a:lnTo>
                  <a:pt x="566" y="8"/>
                </a:lnTo>
                <a:lnTo>
                  <a:pt x="618" y="21"/>
                </a:lnTo>
                <a:lnTo>
                  <a:pt x="669" y="41"/>
                </a:lnTo>
                <a:lnTo>
                  <a:pt x="719" y="66"/>
                </a:lnTo>
                <a:lnTo>
                  <a:pt x="765" y="97"/>
                </a:lnTo>
                <a:lnTo>
                  <a:pt x="807" y="132"/>
                </a:lnTo>
                <a:lnTo>
                  <a:pt x="843" y="172"/>
                </a:lnTo>
                <a:lnTo>
                  <a:pt x="875" y="215"/>
                </a:lnTo>
                <a:lnTo>
                  <a:pt x="901" y="259"/>
                </a:lnTo>
                <a:lnTo>
                  <a:pt x="923" y="308"/>
                </a:lnTo>
                <a:lnTo>
                  <a:pt x="939" y="358"/>
                </a:lnTo>
                <a:lnTo>
                  <a:pt x="949" y="409"/>
                </a:lnTo>
                <a:lnTo>
                  <a:pt x="953" y="461"/>
                </a:lnTo>
                <a:lnTo>
                  <a:pt x="952" y="515"/>
                </a:lnTo>
                <a:lnTo>
                  <a:pt x="946" y="567"/>
                </a:lnTo>
                <a:lnTo>
                  <a:pt x="932" y="619"/>
                </a:lnTo>
                <a:lnTo>
                  <a:pt x="913" y="670"/>
                </a:lnTo>
                <a:lnTo>
                  <a:pt x="888" y="720"/>
                </a:lnTo>
                <a:lnTo>
                  <a:pt x="857" y="766"/>
                </a:lnTo>
                <a:lnTo>
                  <a:pt x="821" y="808"/>
                </a:lnTo>
                <a:lnTo>
                  <a:pt x="782" y="845"/>
                </a:lnTo>
                <a:lnTo>
                  <a:pt x="740" y="876"/>
                </a:lnTo>
                <a:lnTo>
                  <a:pt x="694" y="902"/>
                </a:lnTo>
                <a:lnTo>
                  <a:pt x="646" y="923"/>
                </a:lnTo>
                <a:lnTo>
                  <a:pt x="596" y="940"/>
                </a:lnTo>
                <a:lnTo>
                  <a:pt x="545" y="951"/>
                </a:lnTo>
                <a:lnTo>
                  <a:pt x="493" y="955"/>
                </a:lnTo>
                <a:lnTo>
                  <a:pt x="440" y="953"/>
                </a:lnTo>
                <a:lnTo>
                  <a:pt x="388" y="947"/>
                </a:lnTo>
                <a:lnTo>
                  <a:pt x="336" y="934"/>
                </a:lnTo>
                <a:lnTo>
                  <a:pt x="285" y="914"/>
                </a:lnTo>
                <a:lnTo>
                  <a:pt x="235" y="889"/>
                </a:lnTo>
                <a:lnTo>
                  <a:pt x="188" y="858"/>
                </a:lnTo>
                <a:lnTo>
                  <a:pt x="147" y="822"/>
                </a:lnTo>
                <a:lnTo>
                  <a:pt x="111" y="783"/>
                </a:lnTo>
                <a:lnTo>
                  <a:pt x="78" y="741"/>
                </a:lnTo>
                <a:lnTo>
                  <a:pt x="52" y="695"/>
                </a:lnTo>
                <a:lnTo>
                  <a:pt x="31" y="647"/>
                </a:lnTo>
                <a:lnTo>
                  <a:pt x="15" y="597"/>
                </a:lnTo>
                <a:lnTo>
                  <a:pt x="5" y="546"/>
                </a:lnTo>
                <a:lnTo>
                  <a:pt x="0" y="494"/>
                </a:lnTo>
                <a:lnTo>
                  <a:pt x="1" y="441"/>
                </a:lnTo>
                <a:lnTo>
                  <a:pt x="7" y="388"/>
                </a:lnTo>
                <a:lnTo>
                  <a:pt x="21" y="337"/>
                </a:lnTo>
                <a:lnTo>
                  <a:pt x="40" y="286"/>
                </a:lnTo>
                <a:lnTo>
                  <a:pt x="65" y="236"/>
                </a:lnTo>
                <a:lnTo>
                  <a:pt x="96" y="189"/>
                </a:lnTo>
                <a:lnTo>
                  <a:pt x="132" y="148"/>
                </a:lnTo>
                <a:lnTo>
                  <a:pt x="171" y="110"/>
                </a:lnTo>
                <a:lnTo>
                  <a:pt x="214" y="79"/>
                </a:lnTo>
                <a:lnTo>
                  <a:pt x="259" y="53"/>
                </a:lnTo>
                <a:lnTo>
                  <a:pt x="307" y="32"/>
                </a:lnTo>
                <a:lnTo>
                  <a:pt x="357" y="16"/>
                </a:lnTo>
                <a:lnTo>
                  <a:pt x="408" y="5"/>
                </a:lnTo>
                <a:lnTo>
                  <a:pt x="46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1" name="Freeform 90">
            <a:extLst>
              <a:ext uri="{FF2B5EF4-FFF2-40B4-BE49-F238E27FC236}">
                <a16:creationId xmlns:a16="http://schemas.microsoft.com/office/drawing/2014/main" id="{357E3F7E-DB7F-0D43-A177-2BB0F30D5691}"/>
              </a:ext>
            </a:extLst>
          </p:cNvPr>
          <p:cNvSpPr>
            <a:spLocks/>
          </p:cNvSpPr>
          <p:nvPr/>
        </p:nvSpPr>
        <p:spPr bwMode="auto">
          <a:xfrm>
            <a:off x="5522967" y="5160419"/>
            <a:ext cx="1082461" cy="1083596"/>
          </a:xfrm>
          <a:custGeom>
            <a:avLst/>
            <a:gdLst>
              <a:gd name="T0" fmla="*/ 482 w 953"/>
              <a:gd name="T1" fmla="*/ 0 h 954"/>
              <a:gd name="T2" fmla="*/ 543 w 953"/>
              <a:gd name="T3" fmla="*/ 4 h 954"/>
              <a:gd name="T4" fmla="*/ 600 w 953"/>
              <a:gd name="T5" fmla="*/ 15 h 954"/>
              <a:gd name="T6" fmla="*/ 654 w 953"/>
              <a:gd name="T7" fmla="*/ 34 h 954"/>
              <a:gd name="T8" fmla="*/ 706 w 953"/>
              <a:gd name="T9" fmla="*/ 59 h 954"/>
              <a:gd name="T10" fmla="*/ 753 w 953"/>
              <a:gd name="T11" fmla="*/ 89 h 954"/>
              <a:gd name="T12" fmla="*/ 798 w 953"/>
              <a:gd name="T13" fmla="*/ 124 h 954"/>
              <a:gd name="T14" fmla="*/ 837 w 953"/>
              <a:gd name="T15" fmla="*/ 165 h 954"/>
              <a:gd name="T16" fmla="*/ 871 w 953"/>
              <a:gd name="T17" fmla="*/ 209 h 954"/>
              <a:gd name="T18" fmla="*/ 900 w 953"/>
              <a:gd name="T19" fmla="*/ 258 h 954"/>
              <a:gd name="T20" fmla="*/ 923 w 953"/>
              <a:gd name="T21" fmla="*/ 310 h 954"/>
              <a:gd name="T22" fmla="*/ 940 w 953"/>
              <a:gd name="T23" fmla="*/ 365 h 954"/>
              <a:gd name="T24" fmla="*/ 951 w 953"/>
              <a:gd name="T25" fmla="*/ 423 h 954"/>
              <a:gd name="T26" fmla="*/ 953 w 953"/>
              <a:gd name="T27" fmla="*/ 483 h 954"/>
              <a:gd name="T28" fmla="*/ 950 w 953"/>
              <a:gd name="T29" fmla="*/ 543 h 954"/>
              <a:gd name="T30" fmla="*/ 938 w 953"/>
              <a:gd name="T31" fmla="*/ 599 h 954"/>
              <a:gd name="T32" fmla="*/ 919 w 953"/>
              <a:gd name="T33" fmla="*/ 654 h 954"/>
              <a:gd name="T34" fmla="*/ 895 w 953"/>
              <a:gd name="T35" fmla="*/ 707 h 954"/>
              <a:gd name="T36" fmla="*/ 864 w 953"/>
              <a:gd name="T37" fmla="*/ 754 h 954"/>
              <a:gd name="T38" fmla="*/ 829 w 953"/>
              <a:gd name="T39" fmla="*/ 798 h 954"/>
              <a:gd name="T40" fmla="*/ 789 w 953"/>
              <a:gd name="T41" fmla="*/ 837 h 954"/>
              <a:gd name="T42" fmla="*/ 744 w 953"/>
              <a:gd name="T43" fmla="*/ 872 h 954"/>
              <a:gd name="T44" fmla="*/ 696 w 953"/>
              <a:gd name="T45" fmla="*/ 900 h 954"/>
              <a:gd name="T46" fmla="*/ 643 w 953"/>
              <a:gd name="T47" fmla="*/ 924 h 954"/>
              <a:gd name="T48" fmla="*/ 588 w 953"/>
              <a:gd name="T49" fmla="*/ 941 h 954"/>
              <a:gd name="T50" fmla="*/ 531 w 953"/>
              <a:gd name="T51" fmla="*/ 951 h 954"/>
              <a:gd name="T52" fmla="*/ 471 w 953"/>
              <a:gd name="T53" fmla="*/ 954 h 954"/>
              <a:gd name="T54" fmla="*/ 410 w 953"/>
              <a:gd name="T55" fmla="*/ 950 h 954"/>
              <a:gd name="T56" fmla="*/ 353 w 953"/>
              <a:gd name="T57" fmla="*/ 938 h 954"/>
              <a:gd name="T58" fmla="*/ 298 w 953"/>
              <a:gd name="T59" fmla="*/ 920 h 954"/>
              <a:gd name="T60" fmla="*/ 247 w 953"/>
              <a:gd name="T61" fmla="*/ 895 h 954"/>
              <a:gd name="T62" fmla="*/ 199 w 953"/>
              <a:gd name="T63" fmla="*/ 865 h 954"/>
              <a:gd name="T64" fmla="*/ 155 w 953"/>
              <a:gd name="T65" fmla="*/ 830 h 954"/>
              <a:gd name="T66" fmla="*/ 116 w 953"/>
              <a:gd name="T67" fmla="*/ 789 h 954"/>
              <a:gd name="T68" fmla="*/ 82 w 953"/>
              <a:gd name="T69" fmla="*/ 745 h 954"/>
              <a:gd name="T70" fmla="*/ 52 w 953"/>
              <a:gd name="T71" fmla="*/ 696 h 954"/>
              <a:gd name="T72" fmla="*/ 30 w 953"/>
              <a:gd name="T73" fmla="*/ 644 h 954"/>
              <a:gd name="T74" fmla="*/ 13 w 953"/>
              <a:gd name="T75" fmla="*/ 589 h 954"/>
              <a:gd name="T76" fmla="*/ 2 w 953"/>
              <a:gd name="T77" fmla="*/ 531 h 954"/>
              <a:gd name="T78" fmla="*/ 0 w 953"/>
              <a:gd name="T79" fmla="*/ 471 h 954"/>
              <a:gd name="T80" fmla="*/ 4 w 953"/>
              <a:gd name="T81" fmla="*/ 411 h 954"/>
              <a:gd name="T82" fmla="*/ 15 w 953"/>
              <a:gd name="T83" fmla="*/ 353 h 954"/>
              <a:gd name="T84" fmla="*/ 34 w 953"/>
              <a:gd name="T85" fmla="*/ 298 h 954"/>
              <a:gd name="T86" fmla="*/ 59 w 953"/>
              <a:gd name="T87" fmla="*/ 247 h 954"/>
              <a:gd name="T88" fmla="*/ 89 w 953"/>
              <a:gd name="T89" fmla="*/ 199 h 954"/>
              <a:gd name="T90" fmla="*/ 124 w 953"/>
              <a:gd name="T91" fmla="*/ 155 h 954"/>
              <a:gd name="T92" fmla="*/ 165 w 953"/>
              <a:gd name="T93" fmla="*/ 116 h 954"/>
              <a:gd name="T94" fmla="*/ 209 w 953"/>
              <a:gd name="T95" fmla="*/ 81 h 954"/>
              <a:gd name="T96" fmla="*/ 257 w 953"/>
              <a:gd name="T97" fmla="*/ 52 h 954"/>
              <a:gd name="T98" fmla="*/ 310 w 953"/>
              <a:gd name="T99" fmla="*/ 30 h 954"/>
              <a:gd name="T100" fmla="*/ 365 w 953"/>
              <a:gd name="T101" fmla="*/ 13 h 954"/>
              <a:gd name="T102" fmla="*/ 422 w 953"/>
              <a:gd name="T103" fmla="*/ 2 h 954"/>
              <a:gd name="T104" fmla="*/ 482 w 953"/>
              <a:gd name="T105"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3" h="954">
                <a:moveTo>
                  <a:pt x="482" y="0"/>
                </a:moveTo>
                <a:lnTo>
                  <a:pt x="543" y="4"/>
                </a:lnTo>
                <a:lnTo>
                  <a:pt x="600" y="15"/>
                </a:lnTo>
                <a:lnTo>
                  <a:pt x="654" y="34"/>
                </a:lnTo>
                <a:lnTo>
                  <a:pt x="706" y="59"/>
                </a:lnTo>
                <a:lnTo>
                  <a:pt x="753" y="89"/>
                </a:lnTo>
                <a:lnTo>
                  <a:pt x="798" y="124"/>
                </a:lnTo>
                <a:lnTo>
                  <a:pt x="837" y="165"/>
                </a:lnTo>
                <a:lnTo>
                  <a:pt x="871" y="209"/>
                </a:lnTo>
                <a:lnTo>
                  <a:pt x="900" y="258"/>
                </a:lnTo>
                <a:lnTo>
                  <a:pt x="923" y="310"/>
                </a:lnTo>
                <a:lnTo>
                  <a:pt x="940" y="365"/>
                </a:lnTo>
                <a:lnTo>
                  <a:pt x="951" y="423"/>
                </a:lnTo>
                <a:lnTo>
                  <a:pt x="953" y="483"/>
                </a:lnTo>
                <a:lnTo>
                  <a:pt x="950" y="543"/>
                </a:lnTo>
                <a:lnTo>
                  <a:pt x="938" y="599"/>
                </a:lnTo>
                <a:lnTo>
                  <a:pt x="919" y="654"/>
                </a:lnTo>
                <a:lnTo>
                  <a:pt x="895" y="707"/>
                </a:lnTo>
                <a:lnTo>
                  <a:pt x="864" y="754"/>
                </a:lnTo>
                <a:lnTo>
                  <a:pt x="829" y="798"/>
                </a:lnTo>
                <a:lnTo>
                  <a:pt x="789" y="837"/>
                </a:lnTo>
                <a:lnTo>
                  <a:pt x="744" y="872"/>
                </a:lnTo>
                <a:lnTo>
                  <a:pt x="696" y="900"/>
                </a:lnTo>
                <a:lnTo>
                  <a:pt x="643" y="924"/>
                </a:lnTo>
                <a:lnTo>
                  <a:pt x="588" y="941"/>
                </a:lnTo>
                <a:lnTo>
                  <a:pt x="531" y="951"/>
                </a:lnTo>
                <a:lnTo>
                  <a:pt x="471" y="954"/>
                </a:lnTo>
                <a:lnTo>
                  <a:pt x="410" y="950"/>
                </a:lnTo>
                <a:lnTo>
                  <a:pt x="353" y="938"/>
                </a:lnTo>
                <a:lnTo>
                  <a:pt x="298" y="920"/>
                </a:lnTo>
                <a:lnTo>
                  <a:pt x="247" y="895"/>
                </a:lnTo>
                <a:lnTo>
                  <a:pt x="199" y="865"/>
                </a:lnTo>
                <a:lnTo>
                  <a:pt x="155" y="830"/>
                </a:lnTo>
                <a:lnTo>
                  <a:pt x="116" y="789"/>
                </a:lnTo>
                <a:lnTo>
                  <a:pt x="82" y="745"/>
                </a:lnTo>
                <a:lnTo>
                  <a:pt x="52" y="696"/>
                </a:lnTo>
                <a:lnTo>
                  <a:pt x="30" y="644"/>
                </a:lnTo>
                <a:lnTo>
                  <a:pt x="13" y="589"/>
                </a:lnTo>
                <a:lnTo>
                  <a:pt x="2" y="531"/>
                </a:lnTo>
                <a:lnTo>
                  <a:pt x="0" y="471"/>
                </a:lnTo>
                <a:lnTo>
                  <a:pt x="4" y="411"/>
                </a:lnTo>
                <a:lnTo>
                  <a:pt x="15" y="353"/>
                </a:lnTo>
                <a:lnTo>
                  <a:pt x="34" y="298"/>
                </a:lnTo>
                <a:lnTo>
                  <a:pt x="59" y="247"/>
                </a:lnTo>
                <a:lnTo>
                  <a:pt x="89" y="199"/>
                </a:lnTo>
                <a:lnTo>
                  <a:pt x="124" y="155"/>
                </a:lnTo>
                <a:lnTo>
                  <a:pt x="165" y="116"/>
                </a:lnTo>
                <a:lnTo>
                  <a:pt x="209" y="81"/>
                </a:lnTo>
                <a:lnTo>
                  <a:pt x="257" y="52"/>
                </a:lnTo>
                <a:lnTo>
                  <a:pt x="310" y="30"/>
                </a:lnTo>
                <a:lnTo>
                  <a:pt x="365" y="13"/>
                </a:lnTo>
                <a:lnTo>
                  <a:pt x="422" y="2"/>
                </a:lnTo>
                <a:lnTo>
                  <a:pt x="482"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2" name="Freeform 91">
            <a:extLst>
              <a:ext uri="{FF2B5EF4-FFF2-40B4-BE49-F238E27FC236}">
                <a16:creationId xmlns:a16="http://schemas.microsoft.com/office/drawing/2014/main" id="{440C37CA-CE2B-0548-B0B8-323739F57AD8}"/>
              </a:ext>
            </a:extLst>
          </p:cNvPr>
          <p:cNvSpPr>
            <a:spLocks/>
          </p:cNvSpPr>
          <p:nvPr/>
        </p:nvSpPr>
        <p:spPr bwMode="auto">
          <a:xfrm>
            <a:off x="3933919" y="4155197"/>
            <a:ext cx="1083597" cy="1083596"/>
          </a:xfrm>
          <a:custGeom>
            <a:avLst/>
            <a:gdLst>
              <a:gd name="T0" fmla="*/ 453 w 954"/>
              <a:gd name="T1" fmla="*/ 0 h 954"/>
              <a:gd name="T2" fmla="*/ 505 w 954"/>
              <a:gd name="T3" fmla="*/ 0 h 954"/>
              <a:gd name="T4" fmla="*/ 557 w 954"/>
              <a:gd name="T5" fmla="*/ 6 h 954"/>
              <a:gd name="T6" fmla="*/ 608 w 954"/>
              <a:gd name="T7" fmla="*/ 18 h 954"/>
              <a:gd name="T8" fmla="*/ 657 w 954"/>
              <a:gd name="T9" fmla="*/ 35 h 954"/>
              <a:gd name="T10" fmla="*/ 705 w 954"/>
              <a:gd name="T11" fmla="*/ 57 h 954"/>
              <a:gd name="T12" fmla="*/ 750 w 954"/>
              <a:gd name="T13" fmla="*/ 85 h 954"/>
              <a:gd name="T14" fmla="*/ 792 w 954"/>
              <a:gd name="T15" fmla="*/ 118 h 954"/>
              <a:gd name="T16" fmla="*/ 830 w 954"/>
              <a:gd name="T17" fmla="*/ 156 h 954"/>
              <a:gd name="T18" fmla="*/ 864 w 954"/>
              <a:gd name="T19" fmla="*/ 197 h 954"/>
              <a:gd name="T20" fmla="*/ 894 w 954"/>
              <a:gd name="T21" fmla="*/ 245 h 954"/>
              <a:gd name="T22" fmla="*/ 918 w 954"/>
              <a:gd name="T23" fmla="*/ 296 h 954"/>
              <a:gd name="T24" fmla="*/ 935 w 954"/>
              <a:gd name="T25" fmla="*/ 347 h 954"/>
              <a:gd name="T26" fmla="*/ 947 w 954"/>
              <a:gd name="T27" fmla="*/ 399 h 954"/>
              <a:gd name="T28" fmla="*/ 954 w 954"/>
              <a:gd name="T29" fmla="*/ 451 h 954"/>
              <a:gd name="T30" fmla="*/ 954 w 954"/>
              <a:gd name="T31" fmla="*/ 505 h 954"/>
              <a:gd name="T32" fmla="*/ 947 w 954"/>
              <a:gd name="T33" fmla="*/ 557 h 954"/>
              <a:gd name="T34" fmla="*/ 935 w 954"/>
              <a:gd name="T35" fmla="*/ 608 h 954"/>
              <a:gd name="T36" fmla="*/ 918 w 954"/>
              <a:gd name="T37" fmla="*/ 657 h 954"/>
              <a:gd name="T38" fmla="*/ 896 w 954"/>
              <a:gd name="T39" fmla="*/ 705 h 954"/>
              <a:gd name="T40" fmla="*/ 869 w 954"/>
              <a:gd name="T41" fmla="*/ 750 h 954"/>
              <a:gd name="T42" fmla="*/ 836 w 954"/>
              <a:gd name="T43" fmla="*/ 792 h 954"/>
              <a:gd name="T44" fmla="*/ 798 w 954"/>
              <a:gd name="T45" fmla="*/ 830 h 954"/>
              <a:gd name="T46" fmla="*/ 756 w 954"/>
              <a:gd name="T47" fmla="*/ 864 h 954"/>
              <a:gd name="T48" fmla="*/ 709 w 954"/>
              <a:gd name="T49" fmla="*/ 894 h 954"/>
              <a:gd name="T50" fmla="*/ 658 w 954"/>
              <a:gd name="T51" fmla="*/ 919 h 954"/>
              <a:gd name="T52" fmla="*/ 607 w 954"/>
              <a:gd name="T53" fmla="*/ 936 h 954"/>
              <a:gd name="T54" fmla="*/ 555 w 954"/>
              <a:gd name="T55" fmla="*/ 948 h 954"/>
              <a:gd name="T56" fmla="*/ 501 w 954"/>
              <a:gd name="T57" fmla="*/ 954 h 954"/>
              <a:gd name="T58" fmla="*/ 449 w 954"/>
              <a:gd name="T59" fmla="*/ 953 h 954"/>
              <a:gd name="T60" fmla="*/ 396 w 954"/>
              <a:gd name="T61" fmla="*/ 948 h 954"/>
              <a:gd name="T62" fmla="*/ 345 w 954"/>
              <a:gd name="T63" fmla="*/ 936 h 954"/>
              <a:gd name="T64" fmla="*/ 297 w 954"/>
              <a:gd name="T65" fmla="*/ 919 h 954"/>
              <a:gd name="T66" fmla="*/ 249 w 954"/>
              <a:gd name="T67" fmla="*/ 896 h 954"/>
              <a:gd name="T68" fmla="*/ 204 w 954"/>
              <a:gd name="T69" fmla="*/ 869 h 954"/>
              <a:gd name="T70" fmla="*/ 162 w 954"/>
              <a:gd name="T71" fmla="*/ 836 h 954"/>
              <a:gd name="T72" fmla="*/ 124 w 954"/>
              <a:gd name="T73" fmla="*/ 798 h 954"/>
              <a:gd name="T74" fmla="*/ 90 w 954"/>
              <a:gd name="T75" fmla="*/ 755 h 954"/>
              <a:gd name="T76" fmla="*/ 60 w 954"/>
              <a:gd name="T77" fmla="*/ 708 h 954"/>
              <a:gd name="T78" fmla="*/ 35 w 954"/>
              <a:gd name="T79" fmla="*/ 658 h 954"/>
              <a:gd name="T80" fmla="*/ 18 w 954"/>
              <a:gd name="T81" fmla="*/ 607 h 954"/>
              <a:gd name="T82" fmla="*/ 7 w 954"/>
              <a:gd name="T83" fmla="*/ 555 h 954"/>
              <a:gd name="T84" fmla="*/ 0 w 954"/>
              <a:gd name="T85" fmla="*/ 501 h 954"/>
              <a:gd name="T86" fmla="*/ 0 w 954"/>
              <a:gd name="T87" fmla="*/ 449 h 954"/>
              <a:gd name="T88" fmla="*/ 7 w 954"/>
              <a:gd name="T89" fmla="*/ 396 h 954"/>
              <a:gd name="T90" fmla="*/ 18 w 954"/>
              <a:gd name="T91" fmla="*/ 345 h 954"/>
              <a:gd name="T92" fmla="*/ 35 w 954"/>
              <a:gd name="T93" fmla="*/ 296 h 954"/>
              <a:gd name="T94" fmla="*/ 58 w 954"/>
              <a:gd name="T95" fmla="*/ 248 h 954"/>
              <a:gd name="T96" fmla="*/ 85 w 954"/>
              <a:gd name="T97" fmla="*/ 204 h 954"/>
              <a:gd name="T98" fmla="*/ 118 w 954"/>
              <a:gd name="T99" fmla="*/ 162 h 954"/>
              <a:gd name="T100" fmla="*/ 156 w 954"/>
              <a:gd name="T101" fmla="*/ 124 h 954"/>
              <a:gd name="T102" fmla="*/ 198 w 954"/>
              <a:gd name="T103" fmla="*/ 89 h 954"/>
              <a:gd name="T104" fmla="*/ 245 w 954"/>
              <a:gd name="T105" fmla="*/ 60 h 954"/>
              <a:gd name="T106" fmla="*/ 296 w 954"/>
              <a:gd name="T107" fmla="*/ 35 h 954"/>
              <a:gd name="T108" fmla="*/ 347 w 954"/>
              <a:gd name="T109" fmla="*/ 17 h 954"/>
              <a:gd name="T110" fmla="*/ 399 w 954"/>
              <a:gd name="T111" fmla="*/ 5 h 954"/>
              <a:gd name="T112" fmla="*/ 453 w 954"/>
              <a:gd name="T113"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4" h="954">
                <a:moveTo>
                  <a:pt x="453" y="0"/>
                </a:moveTo>
                <a:lnTo>
                  <a:pt x="505" y="0"/>
                </a:lnTo>
                <a:lnTo>
                  <a:pt x="557" y="6"/>
                </a:lnTo>
                <a:lnTo>
                  <a:pt x="608" y="18"/>
                </a:lnTo>
                <a:lnTo>
                  <a:pt x="657" y="35"/>
                </a:lnTo>
                <a:lnTo>
                  <a:pt x="705" y="57"/>
                </a:lnTo>
                <a:lnTo>
                  <a:pt x="750" y="85"/>
                </a:lnTo>
                <a:lnTo>
                  <a:pt x="792" y="118"/>
                </a:lnTo>
                <a:lnTo>
                  <a:pt x="830" y="156"/>
                </a:lnTo>
                <a:lnTo>
                  <a:pt x="864" y="197"/>
                </a:lnTo>
                <a:lnTo>
                  <a:pt x="894" y="245"/>
                </a:lnTo>
                <a:lnTo>
                  <a:pt x="918" y="296"/>
                </a:lnTo>
                <a:lnTo>
                  <a:pt x="935" y="347"/>
                </a:lnTo>
                <a:lnTo>
                  <a:pt x="947" y="399"/>
                </a:lnTo>
                <a:lnTo>
                  <a:pt x="954" y="451"/>
                </a:lnTo>
                <a:lnTo>
                  <a:pt x="954" y="505"/>
                </a:lnTo>
                <a:lnTo>
                  <a:pt x="947" y="557"/>
                </a:lnTo>
                <a:lnTo>
                  <a:pt x="935" y="608"/>
                </a:lnTo>
                <a:lnTo>
                  <a:pt x="918" y="657"/>
                </a:lnTo>
                <a:lnTo>
                  <a:pt x="896" y="705"/>
                </a:lnTo>
                <a:lnTo>
                  <a:pt x="869" y="750"/>
                </a:lnTo>
                <a:lnTo>
                  <a:pt x="836" y="792"/>
                </a:lnTo>
                <a:lnTo>
                  <a:pt x="798" y="830"/>
                </a:lnTo>
                <a:lnTo>
                  <a:pt x="756" y="864"/>
                </a:lnTo>
                <a:lnTo>
                  <a:pt x="709" y="894"/>
                </a:lnTo>
                <a:lnTo>
                  <a:pt x="658" y="919"/>
                </a:lnTo>
                <a:lnTo>
                  <a:pt x="607" y="936"/>
                </a:lnTo>
                <a:lnTo>
                  <a:pt x="555" y="948"/>
                </a:lnTo>
                <a:lnTo>
                  <a:pt x="501" y="954"/>
                </a:lnTo>
                <a:lnTo>
                  <a:pt x="449" y="953"/>
                </a:lnTo>
                <a:lnTo>
                  <a:pt x="396" y="948"/>
                </a:lnTo>
                <a:lnTo>
                  <a:pt x="345" y="936"/>
                </a:lnTo>
                <a:lnTo>
                  <a:pt x="297" y="919"/>
                </a:lnTo>
                <a:lnTo>
                  <a:pt x="249" y="896"/>
                </a:lnTo>
                <a:lnTo>
                  <a:pt x="204" y="869"/>
                </a:lnTo>
                <a:lnTo>
                  <a:pt x="162" y="836"/>
                </a:lnTo>
                <a:lnTo>
                  <a:pt x="124" y="798"/>
                </a:lnTo>
                <a:lnTo>
                  <a:pt x="90" y="755"/>
                </a:lnTo>
                <a:lnTo>
                  <a:pt x="60" y="708"/>
                </a:lnTo>
                <a:lnTo>
                  <a:pt x="35" y="658"/>
                </a:lnTo>
                <a:lnTo>
                  <a:pt x="18" y="607"/>
                </a:lnTo>
                <a:lnTo>
                  <a:pt x="7" y="555"/>
                </a:lnTo>
                <a:lnTo>
                  <a:pt x="0" y="501"/>
                </a:lnTo>
                <a:lnTo>
                  <a:pt x="0" y="449"/>
                </a:lnTo>
                <a:lnTo>
                  <a:pt x="7" y="396"/>
                </a:lnTo>
                <a:lnTo>
                  <a:pt x="18" y="345"/>
                </a:lnTo>
                <a:lnTo>
                  <a:pt x="35" y="296"/>
                </a:lnTo>
                <a:lnTo>
                  <a:pt x="58" y="248"/>
                </a:lnTo>
                <a:lnTo>
                  <a:pt x="85" y="204"/>
                </a:lnTo>
                <a:lnTo>
                  <a:pt x="118" y="162"/>
                </a:lnTo>
                <a:lnTo>
                  <a:pt x="156" y="124"/>
                </a:lnTo>
                <a:lnTo>
                  <a:pt x="198" y="89"/>
                </a:lnTo>
                <a:lnTo>
                  <a:pt x="245" y="60"/>
                </a:lnTo>
                <a:lnTo>
                  <a:pt x="296" y="35"/>
                </a:lnTo>
                <a:lnTo>
                  <a:pt x="347" y="17"/>
                </a:lnTo>
                <a:lnTo>
                  <a:pt x="399" y="5"/>
                </a:lnTo>
                <a:lnTo>
                  <a:pt x="453"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3" name="Freeform 92">
            <a:extLst>
              <a:ext uri="{FF2B5EF4-FFF2-40B4-BE49-F238E27FC236}">
                <a16:creationId xmlns:a16="http://schemas.microsoft.com/office/drawing/2014/main" id="{0601A7F8-4C47-B04C-967D-B1B0224FB6EC}"/>
              </a:ext>
            </a:extLst>
          </p:cNvPr>
          <p:cNvSpPr>
            <a:spLocks/>
          </p:cNvSpPr>
          <p:nvPr/>
        </p:nvSpPr>
        <p:spPr bwMode="auto">
          <a:xfrm>
            <a:off x="7176120" y="2345404"/>
            <a:ext cx="1082461" cy="1083596"/>
          </a:xfrm>
          <a:custGeom>
            <a:avLst/>
            <a:gdLst>
              <a:gd name="T0" fmla="*/ 460 w 953"/>
              <a:gd name="T1" fmla="*/ 0 h 954"/>
              <a:gd name="T2" fmla="*/ 513 w 953"/>
              <a:gd name="T3" fmla="*/ 0 h 954"/>
              <a:gd name="T4" fmla="*/ 565 w 953"/>
              <a:gd name="T5" fmla="*/ 8 h 954"/>
              <a:gd name="T6" fmla="*/ 617 w 953"/>
              <a:gd name="T7" fmla="*/ 21 h 954"/>
              <a:gd name="T8" fmla="*/ 668 w 953"/>
              <a:gd name="T9" fmla="*/ 39 h 954"/>
              <a:gd name="T10" fmla="*/ 718 w 953"/>
              <a:gd name="T11" fmla="*/ 64 h 954"/>
              <a:gd name="T12" fmla="*/ 764 w 953"/>
              <a:gd name="T13" fmla="*/ 95 h 954"/>
              <a:gd name="T14" fmla="*/ 806 w 953"/>
              <a:gd name="T15" fmla="*/ 131 h 954"/>
              <a:gd name="T16" fmla="*/ 842 w 953"/>
              <a:gd name="T17" fmla="*/ 170 h 954"/>
              <a:gd name="T18" fmla="*/ 875 w 953"/>
              <a:gd name="T19" fmla="*/ 212 h 954"/>
              <a:gd name="T20" fmla="*/ 901 w 953"/>
              <a:gd name="T21" fmla="*/ 258 h 954"/>
              <a:gd name="T22" fmla="*/ 922 w 953"/>
              <a:gd name="T23" fmla="*/ 306 h 954"/>
              <a:gd name="T24" fmla="*/ 939 w 953"/>
              <a:gd name="T25" fmla="*/ 356 h 954"/>
              <a:gd name="T26" fmla="*/ 950 w 953"/>
              <a:gd name="T27" fmla="*/ 407 h 954"/>
              <a:gd name="T28" fmla="*/ 953 w 953"/>
              <a:gd name="T29" fmla="*/ 459 h 954"/>
              <a:gd name="T30" fmla="*/ 953 w 953"/>
              <a:gd name="T31" fmla="*/ 512 h 954"/>
              <a:gd name="T32" fmla="*/ 946 w 953"/>
              <a:gd name="T33" fmla="*/ 564 h 954"/>
              <a:gd name="T34" fmla="*/ 933 w 953"/>
              <a:gd name="T35" fmla="*/ 616 h 954"/>
              <a:gd name="T36" fmla="*/ 914 w 953"/>
              <a:gd name="T37" fmla="*/ 667 h 954"/>
              <a:gd name="T38" fmla="*/ 888 w 953"/>
              <a:gd name="T39" fmla="*/ 717 h 954"/>
              <a:gd name="T40" fmla="*/ 858 w 953"/>
              <a:gd name="T41" fmla="*/ 764 h 954"/>
              <a:gd name="T42" fmla="*/ 823 w 953"/>
              <a:gd name="T43" fmla="*/ 806 h 954"/>
              <a:gd name="T44" fmla="*/ 783 w 953"/>
              <a:gd name="T45" fmla="*/ 843 h 954"/>
              <a:gd name="T46" fmla="*/ 740 w 953"/>
              <a:gd name="T47" fmla="*/ 874 h 954"/>
              <a:gd name="T48" fmla="*/ 696 w 953"/>
              <a:gd name="T49" fmla="*/ 900 h 954"/>
              <a:gd name="T50" fmla="*/ 647 w 953"/>
              <a:gd name="T51" fmla="*/ 923 h 954"/>
              <a:gd name="T52" fmla="*/ 598 w 953"/>
              <a:gd name="T53" fmla="*/ 938 h 954"/>
              <a:gd name="T54" fmla="*/ 547 w 953"/>
              <a:gd name="T55" fmla="*/ 949 h 954"/>
              <a:gd name="T56" fmla="*/ 494 w 953"/>
              <a:gd name="T57" fmla="*/ 954 h 954"/>
              <a:gd name="T58" fmla="*/ 442 w 953"/>
              <a:gd name="T59" fmla="*/ 953 h 954"/>
              <a:gd name="T60" fmla="*/ 388 w 953"/>
              <a:gd name="T61" fmla="*/ 946 h 954"/>
              <a:gd name="T62" fmla="*/ 337 w 953"/>
              <a:gd name="T63" fmla="*/ 933 h 954"/>
              <a:gd name="T64" fmla="*/ 285 w 953"/>
              <a:gd name="T65" fmla="*/ 913 h 954"/>
              <a:gd name="T66" fmla="*/ 236 w 953"/>
              <a:gd name="T67" fmla="*/ 889 h 954"/>
              <a:gd name="T68" fmla="*/ 189 w 953"/>
              <a:gd name="T69" fmla="*/ 857 h 954"/>
              <a:gd name="T70" fmla="*/ 147 w 953"/>
              <a:gd name="T71" fmla="*/ 822 h 954"/>
              <a:gd name="T72" fmla="*/ 111 w 953"/>
              <a:gd name="T73" fmla="*/ 783 h 954"/>
              <a:gd name="T74" fmla="*/ 79 w 953"/>
              <a:gd name="T75" fmla="*/ 741 h 954"/>
              <a:gd name="T76" fmla="*/ 53 w 953"/>
              <a:gd name="T77" fmla="*/ 695 h 954"/>
              <a:gd name="T78" fmla="*/ 31 w 953"/>
              <a:gd name="T79" fmla="*/ 648 h 954"/>
              <a:gd name="T80" fmla="*/ 15 w 953"/>
              <a:gd name="T81" fmla="*/ 597 h 954"/>
              <a:gd name="T82" fmla="*/ 5 w 953"/>
              <a:gd name="T83" fmla="*/ 546 h 954"/>
              <a:gd name="T84" fmla="*/ 0 w 953"/>
              <a:gd name="T85" fmla="*/ 493 h 954"/>
              <a:gd name="T86" fmla="*/ 1 w 953"/>
              <a:gd name="T87" fmla="*/ 441 h 954"/>
              <a:gd name="T88" fmla="*/ 7 w 953"/>
              <a:gd name="T89" fmla="*/ 388 h 954"/>
              <a:gd name="T90" fmla="*/ 21 w 953"/>
              <a:gd name="T91" fmla="*/ 336 h 954"/>
              <a:gd name="T92" fmla="*/ 40 w 953"/>
              <a:gd name="T93" fmla="*/ 285 h 954"/>
              <a:gd name="T94" fmla="*/ 65 w 953"/>
              <a:gd name="T95" fmla="*/ 235 h 954"/>
              <a:gd name="T96" fmla="*/ 96 w 953"/>
              <a:gd name="T97" fmla="*/ 188 h 954"/>
              <a:gd name="T98" fmla="*/ 132 w 953"/>
              <a:gd name="T99" fmla="*/ 148 h 954"/>
              <a:gd name="T100" fmla="*/ 171 w 953"/>
              <a:gd name="T101" fmla="*/ 111 h 954"/>
              <a:gd name="T102" fmla="*/ 213 w 953"/>
              <a:gd name="T103" fmla="*/ 78 h 954"/>
              <a:gd name="T104" fmla="*/ 259 w 953"/>
              <a:gd name="T105" fmla="*/ 52 h 954"/>
              <a:gd name="T106" fmla="*/ 306 w 953"/>
              <a:gd name="T107" fmla="*/ 31 h 954"/>
              <a:gd name="T108" fmla="*/ 356 w 953"/>
              <a:gd name="T109" fmla="*/ 14 h 954"/>
              <a:gd name="T110" fmla="*/ 408 w 953"/>
              <a:gd name="T111" fmla="*/ 4 h 954"/>
              <a:gd name="T112" fmla="*/ 460 w 953"/>
              <a:gd name="T113"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3" h="954">
                <a:moveTo>
                  <a:pt x="460" y="0"/>
                </a:moveTo>
                <a:lnTo>
                  <a:pt x="513" y="0"/>
                </a:lnTo>
                <a:lnTo>
                  <a:pt x="565" y="8"/>
                </a:lnTo>
                <a:lnTo>
                  <a:pt x="617" y="21"/>
                </a:lnTo>
                <a:lnTo>
                  <a:pt x="668" y="39"/>
                </a:lnTo>
                <a:lnTo>
                  <a:pt x="718" y="64"/>
                </a:lnTo>
                <a:lnTo>
                  <a:pt x="764" y="95"/>
                </a:lnTo>
                <a:lnTo>
                  <a:pt x="806" y="131"/>
                </a:lnTo>
                <a:lnTo>
                  <a:pt x="842" y="170"/>
                </a:lnTo>
                <a:lnTo>
                  <a:pt x="875" y="212"/>
                </a:lnTo>
                <a:lnTo>
                  <a:pt x="901" y="258"/>
                </a:lnTo>
                <a:lnTo>
                  <a:pt x="922" y="306"/>
                </a:lnTo>
                <a:lnTo>
                  <a:pt x="939" y="356"/>
                </a:lnTo>
                <a:lnTo>
                  <a:pt x="950" y="407"/>
                </a:lnTo>
                <a:lnTo>
                  <a:pt x="953" y="459"/>
                </a:lnTo>
                <a:lnTo>
                  <a:pt x="953" y="512"/>
                </a:lnTo>
                <a:lnTo>
                  <a:pt x="946" y="564"/>
                </a:lnTo>
                <a:lnTo>
                  <a:pt x="933" y="616"/>
                </a:lnTo>
                <a:lnTo>
                  <a:pt x="914" y="667"/>
                </a:lnTo>
                <a:lnTo>
                  <a:pt x="888" y="717"/>
                </a:lnTo>
                <a:lnTo>
                  <a:pt x="858" y="764"/>
                </a:lnTo>
                <a:lnTo>
                  <a:pt x="823" y="806"/>
                </a:lnTo>
                <a:lnTo>
                  <a:pt x="783" y="843"/>
                </a:lnTo>
                <a:lnTo>
                  <a:pt x="740" y="874"/>
                </a:lnTo>
                <a:lnTo>
                  <a:pt x="696" y="900"/>
                </a:lnTo>
                <a:lnTo>
                  <a:pt x="647" y="923"/>
                </a:lnTo>
                <a:lnTo>
                  <a:pt x="598" y="938"/>
                </a:lnTo>
                <a:lnTo>
                  <a:pt x="547" y="949"/>
                </a:lnTo>
                <a:lnTo>
                  <a:pt x="494" y="954"/>
                </a:lnTo>
                <a:lnTo>
                  <a:pt x="442" y="953"/>
                </a:lnTo>
                <a:lnTo>
                  <a:pt x="388" y="946"/>
                </a:lnTo>
                <a:lnTo>
                  <a:pt x="337" y="933"/>
                </a:lnTo>
                <a:lnTo>
                  <a:pt x="285" y="913"/>
                </a:lnTo>
                <a:lnTo>
                  <a:pt x="236" y="889"/>
                </a:lnTo>
                <a:lnTo>
                  <a:pt x="189" y="857"/>
                </a:lnTo>
                <a:lnTo>
                  <a:pt x="147" y="822"/>
                </a:lnTo>
                <a:lnTo>
                  <a:pt x="111" y="783"/>
                </a:lnTo>
                <a:lnTo>
                  <a:pt x="79" y="741"/>
                </a:lnTo>
                <a:lnTo>
                  <a:pt x="53" y="695"/>
                </a:lnTo>
                <a:lnTo>
                  <a:pt x="31" y="648"/>
                </a:lnTo>
                <a:lnTo>
                  <a:pt x="15" y="597"/>
                </a:lnTo>
                <a:lnTo>
                  <a:pt x="5" y="546"/>
                </a:lnTo>
                <a:lnTo>
                  <a:pt x="0" y="493"/>
                </a:lnTo>
                <a:lnTo>
                  <a:pt x="1" y="441"/>
                </a:lnTo>
                <a:lnTo>
                  <a:pt x="7" y="388"/>
                </a:lnTo>
                <a:lnTo>
                  <a:pt x="21" y="336"/>
                </a:lnTo>
                <a:lnTo>
                  <a:pt x="40" y="285"/>
                </a:lnTo>
                <a:lnTo>
                  <a:pt x="65" y="235"/>
                </a:lnTo>
                <a:lnTo>
                  <a:pt x="96" y="188"/>
                </a:lnTo>
                <a:lnTo>
                  <a:pt x="132" y="148"/>
                </a:lnTo>
                <a:lnTo>
                  <a:pt x="171" y="111"/>
                </a:lnTo>
                <a:lnTo>
                  <a:pt x="213" y="78"/>
                </a:lnTo>
                <a:lnTo>
                  <a:pt x="259" y="52"/>
                </a:lnTo>
                <a:lnTo>
                  <a:pt x="306" y="31"/>
                </a:lnTo>
                <a:lnTo>
                  <a:pt x="356" y="14"/>
                </a:lnTo>
                <a:lnTo>
                  <a:pt x="408" y="4"/>
                </a:lnTo>
                <a:lnTo>
                  <a:pt x="46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4" name="TextBox 93">
            <a:extLst>
              <a:ext uri="{FF2B5EF4-FFF2-40B4-BE49-F238E27FC236}">
                <a16:creationId xmlns:a16="http://schemas.microsoft.com/office/drawing/2014/main" id="{7A3893BF-41AA-DD43-AA64-6860078808D9}"/>
              </a:ext>
            </a:extLst>
          </p:cNvPr>
          <p:cNvSpPr txBox="1"/>
          <p:nvPr/>
        </p:nvSpPr>
        <p:spPr>
          <a:xfrm rot="19751965">
            <a:off x="5123682" y="2229043"/>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01</a:t>
            </a:r>
            <a:endParaRPr lang="en-IN" sz="1400" b="1" dirty="0">
              <a:solidFill>
                <a:schemeClr val="bg1"/>
              </a:solidFill>
              <a:latin typeface="Arial" pitchFamily="34" charset="0"/>
              <a:cs typeface="Arial" pitchFamily="34" charset="0"/>
            </a:endParaRPr>
          </a:p>
        </p:txBody>
      </p:sp>
      <p:sp>
        <p:nvSpPr>
          <p:cNvPr id="95" name="TextBox 94">
            <a:extLst>
              <a:ext uri="{FF2B5EF4-FFF2-40B4-BE49-F238E27FC236}">
                <a16:creationId xmlns:a16="http://schemas.microsoft.com/office/drawing/2014/main" id="{8E87FC00-E3CB-3B40-B477-6BB5E3954A29}"/>
              </a:ext>
            </a:extLst>
          </p:cNvPr>
          <p:cNvSpPr txBox="1"/>
          <p:nvPr/>
        </p:nvSpPr>
        <p:spPr>
          <a:xfrm rot="1873034">
            <a:off x="6714814" y="2235044"/>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06</a:t>
            </a:r>
            <a:endParaRPr lang="en-IN" sz="1400" b="1" dirty="0">
              <a:solidFill>
                <a:schemeClr val="bg1"/>
              </a:solidFill>
              <a:latin typeface="Arial" pitchFamily="34" charset="0"/>
              <a:cs typeface="Arial" pitchFamily="34" charset="0"/>
            </a:endParaRPr>
          </a:p>
        </p:txBody>
      </p:sp>
      <p:sp>
        <p:nvSpPr>
          <p:cNvPr id="96" name="TextBox 95">
            <a:extLst>
              <a:ext uri="{FF2B5EF4-FFF2-40B4-BE49-F238E27FC236}">
                <a16:creationId xmlns:a16="http://schemas.microsoft.com/office/drawing/2014/main" id="{D2534721-EF2C-0242-9CD4-F397AD7EC128}"/>
              </a:ext>
            </a:extLst>
          </p:cNvPr>
          <p:cNvSpPr txBox="1"/>
          <p:nvPr/>
        </p:nvSpPr>
        <p:spPr>
          <a:xfrm>
            <a:off x="7499545" y="3652672"/>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05</a:t>
            </a:r>
            <a:endParaRPr lang="en-IN" sz="1400" b="1" dirty="0">
              <a:solidFill>
                <a:schemeClr val="bg1"/>
              </a:solidFill>
              <a:latin typeface="Arial" pitchFamily="34" charset="0"/>
              <a:cs typeface="Arial" pitchFamily="34" charset="0"/>
            </a:endParaRPr>
          </a:p>
        </p:txBody>
      </p:sp>
      <p:sp>
        <p:nvSpPr>
          <p:cNvPr id="97" name="TextBox 96">
            <a:extLst>
              <a:ext uri="{FF2B5EF4-FFF2-40B4-BE49-F238E27FC236}">
                <a16:creationId xmlns:a16="http://schemas.microsoft.com/office/drawing/2014/main" id="{FE9E26CC-6810-9B40-991C-96330286D1C5}"/>
              </a:ext>
            </a:extLst>
          </p:cNvPr>
          <p:cNvSpPr txBox="1"/>
          <p:nvPr/>
        </p:nvSpPr>
        <p:spPr>
          <a:xfrm rot="19753082">
            <a:off x="6688247" y="5065051"/>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04</a:t>
            </a:r>
            <a:endParaRPr lang="en-IN" sz="1400" b="1" dirty="0">
              <a:solidFill>
                <a:schemeClr val="bg1"/>
              </a:solidFill>
              <a:latin typeface="Arial" pitchFamily="34" charset="0"/>
              <a:cs typeface="Arial" pitchFamily="34" charset="0"/>
            </a:endParaRPr>
          </a:p>
        </p:txBody>
      </p:sp>
      <p:sp>
        <p:nvSpPr>
          <p:cNvPr id="98" name="TextBox 97">
            <a:extLst>
              <a:ext uri="{FF2B5EF4-FFF2-40B4-BE49-F238E27FC236}">
                <a16:creationId xmlns:a16="http://schemas.microsoft.com/office/drawing/2014/main" id="{A8010D35-0E52-A044-BD4C-8B3C0D8C235D}"/>
              </a:ext>
            </a:extLst>
          </p:cNvPr>
          <p:cNvSpPr txBox="1"/>
          <p:nvPr/>
        </p:nvSpPr>
        <p:spPr>
          <a:xfrm rot="1867253">
            <a:off x="5078904" y="5050422"/>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03</a:t>
            </a:r>
            <a:endParaRPr lang="en-IN" sz="1400" b="1" dirty="0">
              <a:solidFill>
                <a:schemeClr val="bg1"/>
              </a:solidFill>
              <a:latin typeface="Arial" pitchFamily="34" charset="0"/>
              <a:cs typeface="Arial" pitchFamily="34" charset="0"/>
            </a:endParaRPr>
          </a:p>
        </p:txBody>
      </p:sp>
      <p:sp>
        <p:nvSpPr>
          <p:cNvPr id="99" name="TextBox 98">
            <a:extLst>
              <a:ext uri="{FF2B5EF4-FFF2-40B4-BE49-F238E27FC236}">
                <a16:creationId xmlns:a16="http://schemas.microsoft.com/office/drawing/2014/main" id="{D018C433-0C68-674E-B677-6DB2B19E2971}"/>
              </a:ext>
            </a:extLst>
          </p:cNvPr>
          <p:cNvSpPr txBox="1"/>
          <p:nvPr/>
        </p:nvSpPr>
        <p:spPr>
          <a:xfrm>
            <a:off x="4296177" y="3623958"/>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02</a:t>
            </a:r>
            <a:endParaRPr lang="en-IN" sz="1400" b="1" dirty="0">
              <a:solidFill>
                <a:schemeClr val="bg1"/>
              </a:solidFill>
              <a:latin typeface="Arial" pitchFamily="34" charset="0"/>
              <a:cs typeface="Arial" pitchFamily="34" charset="0"/>
            </a:endParaRPr>
          </a:p>
        </p:txBody>
      </p:sp>
      <p:cxnSp>
        <p:nvCxnSpPr>
          <p:cNvPr id="100" name="Elbow Connector 99">
            <a:extLst>
              <a:ext uri="{FF2B5EF4-FFF2-40B4-BE49-F238E27FC236}">
                <a16:creationId xmlns:a16="http://schemas.microsoft.com/office/drawing/2014/main" id="{CA88A57E-DF3C-0C4A-AA2E-3BD41A5844C3}"/>
              </a:ext>
            </a:extLst>
          </p:cNvPr>
          <p:cNvCxnSpPr>
            <a:cxnSpLocks/>
          </p:cNvCxnSpPr>
          <p:nvPr/>
        </p:nvCxnSpPr>
        <p:spPr>
          <a:xfrm flipV="1">
            <a:off x="2986270" y="1736137"/>
            <a:ext cx="2358801" cy="384850"/>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1" name="Elbow Connector 100">
            <a:extLst>
              <a:ext uri="{FF2B5EF4-FFF2-40B4-BE49-F238E27FC236}">
                <a16:creationId xmlns:a16="http://schemas.microsoft.com/office/drawing/2014/main" id="{85E8C17B-B6B2-E741-B5E6-EE994299235D}"/>
              </a:ext>
            </a:extLst>
          </p:cNvPr>
          <p:cNvCxnSpPr/>
          <p:nvPr/>
        </p:nvCxnSpPr>
        <p:spPr>
          <a:xfrm flipV="1">
            <a:off x="8405360" y="2049994"/>
            <a:ext cx="622519" cy="606120"/>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2" name="Elbow Connector 101">
            <a:extLst>
              <a:ext uri="{FF2B5EF4-FFF2-40B4-BE49-F238E27FC236}">
                <a16:creationId xmlns:a16="http://schemas.microsoft.com/office/drawing/2014/main" id="{B22F8E9C-5A17-EA41-9EAE-03B9839E71F0}"/>
              </a:ext>
            </a:extLst>
          </p:cNvPr>
          <p:cNvCxnSpPr>
            <a:cxnSpLocks/>
          </p:cNvCxnSpPr>
          <p:nvPr/>
        </p:nvCxnSpPr>
        <p:spPr>
          <a:xfrm rot="5400000" flipH="1" flipV="1">
            <a:off x="8211754" y="3667565"/>
            <a:ext cx="1121889" cy="734677"/>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3" name="Elbow Connector 102">
            <a:extLst>
              <a:ext uri="{FF2B5EF4-FFF2-40B4-BE49-F238E27FC236}">
                <a16:creationId xmlns:a16="http://schemas.microsoft.com/office/drawing/2014/main" id="{CC130B2C-38BF-D844-8032-EFAF4D7E641A}"/>
              </a:ext>
            </a:extLst>
          </p:cNvPr>
          <p:cNvCxnSpPr>
            <a:cxnSpLocks/>
          </p:cNvCxnSpPr>
          <p:nvPr/>
        </p:nvCxnSpPr>
        <p:spPr>
          <a:xfrm flipV="1">
            <a:off x="6689027" y="5559102"/>
            <a:ext cx="2329451" cy="490930"/>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4" name="Elbow Connector 103">
            <a:extLst>
              <a:ext uri="{FF2B5EF4-FFF2-40B4-BE49-F238E27FC236}">
                <a16:creationId xmlns:a16="http://schemas.microsoft.com/office/drawing/2014/main" id="{55089890-DD2A-AF49-8016-5D334BA30F46}"/>
              </a:ext>
            </a:extLst>
          </p:cNvPr>
          <p:cNvCxnSpPr>
            <a:cxnSpLocks/>
          </p:cNvCxnSpPr>
          <p:nvPr/>
        </p:nvCxnSpPr>
        <p:spPr>
          <a:xfrm rot="5400000" flipH="1" flipV="1">
            <a:off x="3128687" y="3073493"/>
            <a:ext cx="753490" cy="623132"/>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5" name="Elbow Connector 104">
            <a:extLst>
              <a:ext uri="{FF2B5EF4-FFF2-40B4-BE49-F238E27FC236}">
                <a16:creationId xmlns:a16="http://schemas.microsoft.com/office/drawing/2014/main" id="{B5DEE8E9-95F1-774D-853E-3E2986F9B69B}"/>
              </a:ext>
            </a:extLst>
          </p:cNvPr>
          <p:cNvCxnSpPr/>
          <p:nvPr/>
        </p:nvCxnSpPr>
        <p:spPr>
          <a:xfrm flipV="1">
            <a:off x="3193866" y="5121633"/>
            <a:ext cx="762769" cy="363712"/>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nvGrpSpPr>
          <p:cNvPr id="109" name="Group 108">
            <a:extLst>
              <a:ext uri="{FF2B5EF4-FFF2-40B4-BE49-F238E27FC236}">
                <a16:creationId xmlns:a16="http://schemas.microsoft.com/office/drawing/2014/main" id="{54DDB7AB-1CC0-7245-A4AC-9DB8E28438E9}"/>
              </a:ext>
            </a:extLst>
          </p:cNvPr>
          <p:cNvGrpSpPr/>
          <p:nvPr/>
        </p:nvGrpSpPr>
        <p:grpSpPr>
          <a:xfrm>
            <a:off x="623392" y="1866311"/>
            <a:ext cx="2068743" cy="688990"/>
            <a:chOff x="852617" y="1672397"/>
            <a:chExt cx="2201335" cy="809624"/>
          </a:xfrm>
        </p:grpSpPr>
        <p:sp>
          <p:nvSpPr>
            <p:cNvPr id="110" name="TextBox 109">
              <a:extLst>
                <a:ext uri="{FF2B5EF4-FFF2-40B4-BE49-F238E27FC236}">
                  <a16:creationId xmlns:a16="http://schemas.microsoft.com/office/drawing/2014/main" id="{E06D6F74-C049-E840-9572-4F0A5D52923E}"/>
                </a:ext>
              </a:extLst>
            </p:cNvPr>
            <p:cNvSpPr txBox="1"/>
            <p:nvPr/>
          </p:nvSpPr>
          <p:spPr>
            <a:xfrm>
              <a:off x="868347" y="1939522"/>
              <a:ext cx="2185605" cy="5424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val:dat_snowflake_indextype.csv</a:t>
              </a:r>
              <a:r>
                <a:rPr lang="en-US" sz="1200" dirty="0">
                  <a:latin typeface="Arial" panose="020B0604020202020204" pitchFamily="34" charset="0"/>
                  <a:cs typeface="Arial" panose="020B0604020202020204" pitchFamily="34" charset="0"/>
                </a:rPr>
                <a:t>[1:3]}}</a:t>
              </a:r>
              <a:r>
                <a:rPr lang="en-IN" sz="1200" dirty="0">
                  <a:solidFill>
                    <a:schemeClr val="tx2"/>
                  </a:solidFill>
                  <a:latin typeface="Arial" panose="020B0604020202020204" pitchFamily="34" charset="0"/>
                  <a:cs typeface="Arial" pitchFamily="34" charset="0"/>
                </a:rPr>
                <a:t> UPI Defined</a:t>
              </a:r>
            </a:p>
          </p:txBody>
        </p:sp>
        <p:sp>
          <p:nvSpPr>
            <p:cNvPr id="111" name="TextBox 110">
              <a:extLst>
                <a:ext uri="{FF2B5EF4-FFF2-40B4-BE49-F238E27FC236}">
                  <a16:creationId xmlns:a16="http://schemas.microsoft.com/office/drawing/2014/main" id="{808B95F8-0592-1244-A845-64306AA74620}"/>
                </a:ext>
              </a:extLst>
            </p:cNvPr>
            <p:cNvSpPr txBox="1"/>
            <p:nvPr/>
          </p:nvSpPr>
          <p:spPr>
            <a:xfrm>
              <a:off x="852617" y="1672397"/>
              <a:ext cx="2002264" cy="397831"/>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Primary Indexes</a:t>
              </a:r>
              <a:endParaRPr lang="en-IN" sz="1600" b="1" dirty="0">
                <a:solidFill>
                  <a:schemeClr val="tx2"/>
                </a:solidFill>
                <a:latin typeface="Arial" pitchFamily="34" charset="0"/>
                <a:cs typeface="Arial" pitchFamily="34" charset="0"/>
              </a:endParaRPr>
            </a:p>
          </p:txBody>
        </p:sp>
      </p:grpSp>
      <p:grpSp>
        <p:nvGrpSpPr>
          <p:cNvPr id="112" name="Group 111">
            <a:extLst>
              <a:ext uri="{FF2B5EF4-FFF2-40B4-BE49-F238E27FC236}">
                <a16:creationId xmlns:a16="http://schemas.microsoft.com/office/drawing/2014/main" id="{F7650542-BA5A-1E49-8D55-68AAFFDFC2C9}"/>
              </a:ext>
            </a:extLst>
          </p:cNvPr>
          <p:cNvGrpSpPr/>
          <p:nvPr/>
        </p:nvGrpSpPr>
        <p:grpSpPr>
          <a:xfrm>
            <a:off x="328536" y="3100392"/>
            <a:ext cx="2979101" cy="2272824"/>
            <a:chOff x="812462" y="1646497"/>
            <a:chExt cx="2647028" cy="2272824"/>
          </a:xfrm>
        </p:grpSpPr>
        <p:sp>
          <p:nvSpPr>
            <p:cNvPr id="113" name="TextBox 112">
              <a:extLst>
                <a:ext uri="{FF2B5EF4-FFF2-40B4-BE49-F238E27FC236}">
                  <a16:creationId xmlns:a16="http://schemas.microsoft.com/office/drawing/2014/main" id="{ED21D0F4-3A0F-7B4D-BB5E-7ED8D2615F35}"/>
                </a:ext>
              </a:extLst>
            </p:cNvPr>
            <p:cNvSpPr txBox="1"/>
            <p:nvPr/>
          </p:nvSpPr>
          <p:spPr>
            <a:xfrm>
              <a:off x="812462" y="1980329"/>
              <a:ext cx="2647028" cy="1938992"/>
            </a:xfrm>
            <a:prstGeom prst="rect">
              <a:avLst/>
            </a:prstGeom>
            <a:noFill/>
          </p:spPr>
          <p:txBody>
            <a:bodyPr wrap="square" rtlCol="0">
              <a:spAutoFit/>
            </a:bodyPr>
            <a:lstStyle/>
            <a:p>
              <a:pPr marL="171450" indent="-171450">
                <a:buFont typeface="Arial" panose="020B0604020202020204" pitchFamily="34" charset="0"/>
                <a:buChar char="•"/>
              </a:pPr>
              <a:r>
                <a:rPr lang="en-IN" sz="1200" dirty="0">
                  <a:solidFill>
                    <a:schemeClr val="tx2"/>
                  </a:solidFill>
                  <a:latin typeface="Arial" panose="020B0604020202020204" pitchFamily="34" charset="0"/>
                  <a:cs typeface="Arial" panose="020B0604020202020204" pitchFamily="34" charset="0"/>
                </a:rPr>
                <a:t>{{</a:t>
              </a:r>
              <a:r>
                <a:rPr lang="en-IN" sz="1200" dirty="0" err="1">
                  <a:solidFill>
                    <a:schemeClr val="tx2"/>
                  </a:solidFill>
                  <a:latin typeface="Arial" panose="020B0604020202020204" pitchFamily="34" charset="0"/>
                  <a:cs typeface="Arial" panose="020B0604020202020204" pitchFamily="34" charset="0"/>
                </a:rPr>
                <a:t>val:dat_snowflake_table_multiset.csv</a:t>
              </a:r>
              <a:r>
                <a:rPr lang="en-IN" sz="1200" dirty="0">
                  <a:solidFill>
                    <a:schemeClr val="tx2"/>
                  </a:solidFill>
                  <a:latin typeface="Arial" panose="020B0604020202020204" pitchFamily="34" charset="0"/>
                  <a:cs typeface="Arial" panose="020B0604020202020204" pitchFamily="34" charset="0"/>
                </a:rPr>
                <a:t>[1:3]}} SET tables out of {{</a:t>
              </a:r>
              <a:r>
                <a:rPr lang="en-IN" sz="1200" dirty="0" err="1">
                  <a:solidFill>
                    <a:schemeClr val="tx2"/>
                  </a:solidFill>
                  <a:latin typeface="Arial" panose="020B0604020202020204" pitchFamily="34" charset="0"/>
                  <a:cs typeface="Arial" panose="020B0604020202020204" pitchFamily="34" charset="0"/>
                </a:rPr>
                <a:t>val:dat_snowflake_table_multiset.csv</a:t>
              </a:r>
              <a:r>
                <a:rPr lang="en-IN" sz="1200" dirty="0">
                  <a:solidFill>
                    <a:schemeClr val="tx2"/>
                  </a:solidFill>
                  <a:latin typeface="Arial" panose="020B0604020202020204" pitchFamily="34" charset="0"/>
                  <a:cs typeface="Arial" panose="020B0604020202020204" pitchFamily="34" charset="0"/>
                </a:rPr>
                <a:t>[1:4]}} ({{</a:t>
              </a:r>
              <a:r>
                <a:rPr lang="en-IN" sz="1200" dirty="0" err="1">
                  <a:solidFill>
                    <a:schemeClr val="tx2"/>
                  </a:solidFill>
                  <a:latin typeface="Arial" panose="020B0604020202020204" pitchFamily="34" charset="0"/>
                  <a:cs typeface="Arial" panose="020B0604020202020204" pitchFamily="34" charset="0"/>
                </a:rPr>
                <a:t>val:dat_snowflake_table_multiset.csv</a:t>
              </a:r>
              <a:r>
                <a:rPr lang="en-IN" sz="1200" dirty="0">
                  <a:solidFill>
                    <a:schemeClr val="tx2"/>
                  </a:solidFill>
                  <a:latin typeface="Arial" panose="020B0604020202020204" pitchFamily="34" charset="0"/>
                  <a:cs typeface="Arial" panose="020B0604020202020204" pitchFamily="34" charset="0"/>
                </a:rPr>
                <a:t>[1:5]}}%)</a:t>
              </a:r>
            </a:p>
            <a:p>
              <a:pPr marL="171450" indent="-171450">
                <a:buFont typeface="Arial" panose="020B0604020202020204" pitchFamily="34" charset="0"/>
                <a:buChar char="•"/>
              </a:pPr>
              <a:r>
                <a:rPr lang="nl-NL" sz="1200" dirty="0">
                  <a:solidFill>
                    <a:schemeClr val="tx2"/>
                  </a:solidFill>
                  <a:latin typeface="Arial" pitchFamily="34" charset="0"/>
                  <a:cs typeface="Arial" pitchFamily="34" charset="0"/>
                </a:rPr>
                <a:t>{{val:dat_snowflake_usage_per_type.csv[1:5]}}</a:t>
              </a:r>
              <a:r>
                <a:rPr lang="en-IN" sz="1200" dirty="0">
                  <a:solidFill>
                    <a:schemeClr val="tx2"/>
                  </a:solidFill>
                  <a:latin typeface="Arial" pitchFamily="34" charset="0"/>
                  <a:cs typeface="Arial" pitchFamily="34" charset="0"/>
                </a:rPr>
                <a:t> Global Temporary Tables</a:t>
              </a:r>
            </a:p>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a:t>
              </a:r>
              <a:r>
                <a:rPr lang="en-IN" sz="1200" dirty="0" err="1">
                  <a:solidFill>
                    <a:schemeClr val="tx2"/>
                  </a:solidFill>
                  <a:latin typeface="Arial" pitchFamily="34" charset="0"/>
                  <a:cs typeface="Arial" pitchFamily="34" charset="0"/>
                </a:rPr>
                <a:t>val:d</a:t>
              </a:r>
              <a:r>
                <a:rPr lang="en-US" sz="1200" dirty="0">
                  <a:solidFill>
                    <a:schemeClr val="tx2"/>
                  </a:solidFill>
                  <a:latin typeface="Arial" pitchFamily="34" charset="0"/>
                  <a:cs typeface="Arial" pitchFamily="34" charset="0"/>
                </a:rPr>
                <a:t>at_snowflake_tablekind.csv</a:t>
              </a:r>
              <a:r>
                <a:rPr lang="en-IN" sz="1200" dirty="0">
                  <a:solidFill>
                    <a:schemeClr val="tx2"/>
                  </a:solidFill>
                  <a:latin typeface="Arial" pitchFamily="34" charset="0"/>
                  <a:cs typeface="Arial" pitchFamily="34" charset="0"/>
                </a:rPr>
                <a:t>[1:3]}} Join Indexes</a:t>
              </a:r>
            </a:p>
          </p:txBody>
        </p:sp>
        <p:sp>
          <p:nvSpPr>
            <p:cNvPr id="114" name="TextBox 113">
              <a:extLst>
                <a:ext uri="{FF2B5EF4-FFF2-40B4-BE49-F238E27FC236}">
                  <a16:creationId xmlns:a16="http://schemas.microsoft.com/office/drawing/2014/main" id="{A12270CD-178B-534C-A091-5828231D53F7}"/>
                </a:ext>
              </a:extLst>
            </p:cNvPr>
            <p:cNvSpPr txBox="1"/>
            <p:nvPr/>
          </p:nvSpPr>
          <p:spPr>
            <a:xfrm>
              <a:off x="967778"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Table Structures</a:t>
              </a:r>
              <a:endParaRPr lang="en-IN" sz="1600" b="1" dirty="0">
                <a:solidFill>
                  <a:schemeClr val="tx2"/>
                </a:solidFill>
                <a:latin typeface="Arial" pitchFamily="34" charset="0"/>
                <a:cs typeface="Arial" pitchFamily="34" charset="0"/>
              </a:endParaRPr>
            </a:p>
          </p:txBody>
        </p:sp>
      </p:grpSp>
      <p:grpSp>
        <p:nvGrpSpPr>
          <p:cNvPr id="115" name="Group 114">
            <a:extLst>
              <a:ext uri="{FF2B5EF4-FFF2-40B4-BE49-F238E27FC236}">
                <a16:creationId xmlns:a16="http://schemas.microsoft.com/office/drawing/2014/main" id="{6151242A-56AD-EA46-B6EB-6E4FD6955FD0}"/>
              </a:ext>
            </a:extLst>
          </p:cNvPr>
          <p:cNvGrpSpPr/>
          <p:nvPr/>
        </p:nvGrpSpPr>
        <p:grpSpPr>
          <a:xfrm>
            <a:off x="328536" y="4869160"/>
            <a:ext cx="2781382" cy="1718827"/>
            <a:chOff x="642967" y="1646497"/>
            <a:chExt cx="2436333" cy="1718827"/>
          </a:xfrm>
        </p:grpSpPr>
        <p:sp>
          <p:nvSpPr>
            <p:cNvPr id="116" name="TextBox 115">
              <a:extLst>
                <a:ext uri="{FF2B5EF4-FFF2-40B4-BE49-F238E27FC236}">
                  <a16:creationId xmlns:a16="http://schemas.microsoft.com/office/drawing/2014/main" id="{0472C166-2486-7B4B-842D-305521F13968}"/>
                </a:ext>
              </a:extLst>
            </p:cNvPr>
            <p:cNvSpPr txBox="1"/>
            <p:nvPr/>
          </p:nvSpPr>
          <p:spPr>
            <a:xfrm>
              <a:off x="642967" y="1980329"/>
              <a:ext cx="2436333" cy="1384995"/>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val:dat_snowflake_constrainttype.csv</a:t>
              </a:r>
              <a:r>
                <a:rPr lang="en-US" sz="1200" dirty="0">
                  <a:latin typeface="Arial" panose="020B0604020202020204" pitchFamily="34" charset="0"/>
                  <a:cs typeface="Arial" panose="020B0604020202020204" pitchFamily="34" charset="0"/>
                </a:rPr>
                <a:t>[1:3]}}</a:t>
              </a:r>
              <a:r>
                <a:rPr lang="en-IN" sz="1200" dirty="0">
                  <a:solidFill>
                    <a:schemeClr val="tx2"/>
                  </a:solidFill>
                  <a:latin typeface="Arial" pitchFamily="34" charset="0"/>
                  <a:cs typeface="Arial" pitchFamily="34" charset="0"/>
                </a:rPr>
                <a:t> Check Column Constraints</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val:dat_snowflake_constrainttype.csv</a:t>
              </a:r>
              <a:r>
                <a:rPr lang="en-US" sz="1200" dirty="0">
                  <a:latin typeface="Arial" panose="020B0604020202020204" pitchFamily="34" charset="0"/>
                  <a:cs typeface="Arial" panose="020B0604020202020204" pitchFamily="34" charset="0"/>
                </a:rPr>
                <a:t>[1:4]}}</a:t>
              </a:r>
              <a:r>
                <a:rPr lang="en-IN" sz="1200" dirty="0">
                  <a:solidFill>
                    <a:schemeClr val="tx2"/>
                  </a:solidFill>
                  <a:latin typeface="Arial" pitchFamily="34" charset="0"/>
                  <a:cs typeface="Arial" pitchFamily="34" charset="0"/>
                </a:rPr>
                <a:t> Primary Key Constraints</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val:dat_snowflake_constrainttype.csv</a:t>
              </a:r>
              <a:r>
                <a:rPr lang="en-US" sz="1200" dirty="0">
                  <a:latin typeface="Arial" panose="020B0604020202020204" pitchFamily="34" charset="0"/>
                  <a:cs typeface="Arial" panose="020B0604020202020204" pitchFamily="34" charset="0"/>
                </a:rPr>
                <a:t>[1:5]}}</a:t>
              </a:r>
              <a:r>
                <a:rPr lang="en-IN" sz="1200" dirty="0">
                  <a:solidFill>
                    <a:schemeClr val="tx2"/>
                  </a:solidFill>
                  <a:latin typeface="Arial" pitchFamily="34" charset="0"/>
                  <a:cs typeface="Arial" pitchFamily="34" charset="0"/>
                </a:rPr>
                <a:t> Foreign Key Constraints</a:t>
              </a:r>
            </a:p>
          </p:txBody>
        </p:sp>
        <p:sp>
          <p:nvSpPr>
            <p:cNvPr id="117" name="TextBox 116">
              <a:extLst>
                <a:ext uri="{FF2B5EF4-FFF2-40B4-BE49-F238E27FC236}">
                  <a16:creationId xmlns:a16="http://schemas.microsoft.com/office/drawing/2014/main" id="{4F22D371-5721-8B44-8D8E-869B752BC5D8}"/>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Constraints</a:t>
              </a:r>
              <a:endParaRPr lang="en-IN" sz="1600" b="1" dirty="0">
                <a:solidFill>
                  <a:schemeClr val="tx2"/>
                </a:solidFill>
                <a:latin typeface="Arial" pitchFamily="34" charset="0"/>
                <a:cs typeface="Arial" pitchFamily="34" charset="0"/>
              </a:endParaRPr>
            </a:p>
          </p:txBody>
        </p:sp>
      </p:grpSp>
      <p:grpSp>
        <p:nvGrpSpPr>
          <p:cNvPr id="121" name="Group 120">
            <a:extLst>
              <a:ext uri="{FF2B5EF4-FFF2-40B4-BE49-F238E27FC236}">
                <a16:creationId xmlns:a16="http://schemas.microsoft.com/office/drawing/2014/main" id="{17F76672-95F7-5D45-A9C7-EF8605526139}"/>
              </a:ext>
            </a:extLst>
          </p:cNvPr>
          <p:cNvGrpSpPr/>
          <p:nvPr/>
        </p:nvGrpSpPr>
        <p:grpSpPr>
          <a:xfrm>
            <a:off x="9217822" y="1655504"/>
            <a:ext cx="2782834" cy="891426"/>
            <a:chOff x="812462" y="1646497"/>
            <a:chExt cx="2185605" cy="1214168"/>
          </a:xfrm>
        </p:grpSpPr>
        <p:sp>
          <p:nvSpPr>
            <p:cNvPr id="122" name="TextBox 121">
              <a:extLst>
                <a:ext uri="{FF2B5EF4-FFF2-40B4-BE49-F238E27FC236}">
                  <a16:creationId xmlns:a16="http://schemas.microsoft.com/office/drawing/2014/main" id="{641ABCC1-FABD-9149-9F37-1DA87AC9F060}"/>
                </a:ext>
              </a:extLst>
            </p:cNvPr>
            <p:cNvSpPr txBox="1"/>
            <p:nvPr/>
          </p:nvSpPr>
          <p:spPr>
            <a:xfrm>
              <a:off x="812462" y="1980329"/>
              <a:ext cx="2185605" cy="880336"/>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val:dat_dbobject_count_per_column_format.csv</a:t>
              </a:r>
              <a:r>
                <a:rPr lang="en-US" sz="1200" dirty="0">
                  <a:latin typeface="Arial" panose="020B0604020202020204" pitchFamily="34" charset="0"/>
                  <a:cs typeface="Arial" panose="020B0604020202020204" pitchFamily="34" charset="0"/>
                </a:rPr>
                <a:t>[1:5]}}</a:t>
              </a:r>
              <a:r>
                <a:rPr lang="en-IN" sz="1200" dirty="0">
                  <a:solidFill>
                    <a:schemeClr val="tx2"/>
                  </a:solidFill>
                  <a:latin typeface="Arial" panose="020B0604020202020204" pitchFamily="34" charset="0"/>
                  <a:cs typeface="Arial" pitchFamily="34" charset="0"/>
                </a:rPr>
                <a:t> Column Formats</a:t>
              </a:r>
            </a:p>
          </p:txBody>
        </p:sp>
        <p:sp>
          <p:nvSpPr>
            <p:cNvPr id="123" name="TextBox 122">
              <a:extLst>
                <a:ext uri="{FF2B5EF4-FFF2-40B4-BE49-F238E27FC236}">
                  <a16:creationId xmlns:a16="http://schemas.microsoft.com/office/drawing/2014/main" id="{3A0735C2-6376-644B-A135-5C1B917EC83C}"/>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Column Formatting</a:t>
              </a:r>
              <a:endParaRPr lang="en-IN" sz="1600" b="1" dirty="0">
                <a:solidFill>
                  <a:schemeClr val="tx2"/>
                </a:solidFill>
                <a:latin typeface="Arial" pitchFamily="34" charset="0"/>
                <a:cs typeface="Arial" pitchFamily="34" charset="0"/>
              </a:endParaRPr>
            </a:p>
          </p:txBody>
        </p:sp>
      </p:grpSp>
      <p:grpSp>
        <p:nvGrpSpPr>
          <p:cNvPr id="124" name="Group 123">
            <a:extLst>
              <a:ext uri="{FF2B5EF4-FFF2-40B4-BE49-F238E27FC236}">
                <a16:creationId xmlns:a16="http://schemas.microsoft.com/office/drawing/2014/main" id="{900620DE-716F-E747-B628-3F4132F468D4}"/>
              </a:ext>
            </a:extLst>
          </p:cNvPr>
          <p:cNvGrpSpPr/>
          <p:nvPr/>
        </p:nvGrpSpPr>
        <p:grpSpPr>
          <a:xfrm>
            <a:off x="9238987" y="2943021"/>
            <a:ext cx="2185605" cy="702003"/>
            <a:chOff x="812462" y="1739991"/>
            <a:chExt cx="2185605" cy="702003"/>
          </a:xfrm>
        </p:grpSpPr>
        <p:sp>
          <p:nvSpPr>
            <p:cNvPr id="125" name="TextBox 124">
              <a:extLst>
                <a:ext uri="{FF2B5EF4-FFF2-40B4-BE49-F238E27FC236}">
                  <a16:creationId xmlns:a16="http://schemas.microsoft.com/office/drawing/2014/main" id="{8A5C98CA-F1A7-CA4C-8E02-9C5E0CC3FA82}"/>
                </a:ext>
              </a:extLst>
            </p:cNvPr>
            <p:cNvSpPr txBox="1"/>
            <p:nvPr/>
          </p:nvSpPr>
          <p:spPr>
            <a:xfrm>
              <a:off x="812462" y="1980329"/>
              <a:ext cx="2185605" cy="461665"/>
            </a:xfrm>
            <a:prstGeom prst="rect">
              <a:avLst/>
            </a:prstGeom>
            <a:noFill/>
          </p:spPr>
          <p:txBody>
            <a:bodyPr wrap="square" rtlCol="0">
              <a:spAutoFit/>
            </a:bodyPr>
            <a:lstStyle/>
            <a:p>
              <a:r>
                <a:rPr lang="en-IN" sz="1200" dirty="0">
                  <a:solidFill>
                    <a:schemeClr val="tx2"/>
                  </a:solidFill>
                  <a:latin typeface="Arial" pitchFamily="34" charset="0"/>
                  <a:cs typeface="Arial" pitchFamily="34" charset="0"/>
                </a:rPr>
                <a:t>{{</a:t>
              </a:r>
              <a:r>
                <a:rPr lang="en-IN" sz="1200" dirty="0" err="1">
                  <a:solidFill>
                    <a:schemeClr val="tx2"/>
                  </a:solidFill>
                  <a:latin typeface="Arial" pitchFamily="34" charset="0"/>
                  <a:cs typeface="Arial" pitchFamily="34" charset="0"/>
                </a:rPr>
                <a:t>val:dat_snowflake_indextype.csv</a:t>
              </a:r>
              <a:r>
                <a:rPr lang="en-IN" sz="1200" dirty="0">
                  <a:solidFill>
                    <a:schemeClr val="tx2"/>
                  </a:solidFill>
                  <a:latin typeface="Arial" pitchFamily="34" charset="0"/>
                  <a:cs typeface="Arial" pitchFamily="34" charset="0"/>
                </a:rPr>
                <a:t>[1:4]}}  PPI Defined</a:t>
              </a:r>
            </a:p>
          </p:txBody>
        </p:sp>
        <p:sp>
          <p:nvSpPr>
            <p:cNvPr id="126" name="TextBox 125">
              <a:extLst>
                <a:ext uri="{FF2B5EF4-FFF2-40B4-BE49-F238E27FC236}">
                  <a16:creationId xmlns:a16="http://schemas.microsoft.com/office/drawing/2014/main" id="{36480B22-84D1-564B-80B7-D8BC0267AC05}"/>
                </a:ext>
              </a:extLst>
            </p:cNvPr>
            <p:cNvSpPr txBox="1"/>
            <p:nvPr/>
          </p:nvSpPr>
          <p:spPr>
            <a:xfrm>
              <a:off x="812462" y="1739991"/>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Partitioning</a:t>
              </a:r>
              <a:endParaRPr lang="en-IN" sz="1600" b="1" dirty="0">
                <a:solidFill>
                  <a:schemeClr val="tx2"/>
                </a:solidFill>
                <a:latin typeface="Arial" pitchFamily="34" charset="0"/>
                <a:cs typeface="Arial" pitchFamily="34" charset="0"/>
              </a:endParaRPr>
            </a:p>
          </p:txBody>
        </p:sp>
      </p:grpSp>
      <p:grpSp>
        <p:nvGrpSpPr>
          <p:cNvPr id="127" name="Group 126">
            <a:extLst>
              <a:ext uri="{FF2B5EF4-FFF2-40B4-BE49-F238E27FC236}">
                <a16:creationId xmlns:a16="http://schemas.microsoft.com/office/drawing/2014/main" id="{7A4A6F91-D869-EF47-B981-385C48FBBC12}"/>
              </a:ext>
            </a:extLst>
          </p:cNvPr>
          <p:cNvGrpSpPr/>
          <p:nvPr/>
        </p:nvGrpSpPr>
        <p:grpSpPr>
          <a:xfrm>
            <a:off x="9215665" y="4252403"/>
            <a:ext cx="2211083" cy="4488816"/>
            <a:chOff x="786984" y="1646497"/>
            <a:chExt cx="2211083" cy="4488816"/>
          </a:xfrm>
        </p:grpSpPr>
        <p:sp>
          <p:nvSpPr>
            <p:cNvPr id="128" name="TextBox 127">
              <a:extLst>
                <a:ext uri="{FF2B5EF4-FFF2-40B4-BE49-F238E27FC236}">
                  <a16:creationId xmlns:a16="http://schemas.microsoft.com/office/drawing/2014/main" id="{88AC1DAB-9FEC-E34C-AA41-422B0FBD2FCD}"/>
                </a:ext>
              </a:extLst>
            </p:cNvPr>
            <p:cNvSpPr txBox="1"/>
            <p:nvPr/>
          </p:nvSpPr>
          <p:spPr>
            <a:xfrm>
              <a:off x="786984" y="1980329"/>
              <a:ext cx="2185605" cy="4154984"/>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val:dat_snowflake_special_data_types.csv</a:t>
              </a:r>
              <a:r>
                <a:rPr lang="en-US" sz="1200" dirty="0">
                  <a:latin typeface="Arial" panose="020B0604020202020204" pitchFamily="34" charset="0"/>
                  <a:cs typeface="Arial" panose="020B0604020202020204" pitchFamily="34" charset="0"/>
                </a:rPr>
                <a:t>[1:3]}}</a:t>
              </a:r>
              <a:r>
                <a:rPr lang="en-IN" sz="1200" dirty="0">
                  <a:solidFill>
                    <a:schemeClr val="tx2"/>
                  </a:solidFill>
                  <a:latin typeface="Arial" pitchFamily="34" charset="0"/>
                  <a:cs typeface="Arial" pitchFamily="34" charset="0"/>
                </a:rPr>
                <a:t>  INTERVAL</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val:dat_snowflake_special_data_types.csv</a:t>
              </a:r>
              <a:r>
                <a:rPr lang="en-US" sz="1200" dirty="0">
                  <a:latin typeface="Arial" panose="020B0604020202020204" pitchFamily="34" charset="0"/>
                  <a:cs typeface="Arial" panose="020B0604020202020204" pitchFamily="34" charset="0"/>
                </a:rPr>
                <a:t>[1:4]}} </a:t>
              </a:r>
              <a:r>
                <a:rPr lang="en-IN" sz="1200" dirty="0">
                  <a:solidFill>
                    <a:schemeClr val="tx2"/>
                  </a:solidFill>
                  <a:latin typeface="Arial" pitchFamily="34" charset="0"/>
                  <a:cs typeface="Arial" pitchFamily="34" charset="0"/>
                </a:rPr>
                <a:t> PERIOD</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val:dat_snowflake_special_data_types.csv</a:t>
              </a:r>
              <a:r>
                <a:rPr lang="en-US" sz="1200" dirty="0">
                  <a:latin typeface="Arial" panose="020B0604020202020204" pitchFamily="34" charset="0"/>
                  <a:cs typeface="Arial" panose="020B0604020202020204" pitchFamily="34" charset="0"/>
                </a:rPr>
                <a:t>[1:5]}} </a:t>
              </a:r>
              <a:r>
                <a:rPr lang="en-IN" sz="1200" dirty="0">
                  <a:solidFill>
                    <a:schemeClr val="tx2"/>
                  </a:solidFill>
                  <a:latin typeface="Arial" pitchFamily="34" charset="0"/>
                  <a:cs typeface="Arial" pitchFamily="34" charset="0"/>
                </a:rPr>
                <a:t> NUMBER</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val:dat_snowflake_special_data_types.csv</a:t>
              </a:r>
              <a:r>
                <a:rPr lang="en-US" sz="1200" dirty="0">
                  <a:latin typeface="Arial" panose="020B0604020202020204" pitchFamily="34" charset="0"/>
                  <a:cs typeface="Arial" panose="020B0604020202020204" pitchFamily="34" charset="0"/>
                </a:rPr>
                <a:t>[1:6]}}</a:t>
              </a:r>
              <a:r>
                <a:rPr lang="en-IN" sz="1200" dirty="0">
                  <a:solidFill>
                    <a:schemeClr val="tx2"/>
                  </a:solidFill>
                  <a:latin typeface="Arial" pitchFamily="34" charset="0"/>
                  <a:cs typeface="Arial" pitchFamily="34" charset="0"/>
                </a:rPr>
                <a:t> BLOB &gt; 8MB</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val:dat_snowflake_special_data_types.csv</a:t>
              </a:r>
              <a:r>
                <a:rPr lang="en-US" sz="1200" dirty="0">
                  <a:latin typeface="Arial" panose="020B0604020202020204" pitchFamily="34" charset="0"/>
                  <a:cs typeface="Arial" panose="020B0604020202020204" pitchFamily="34" charset="0"/>
                </a:rPr>
                <a:t>[1:7]}} </a:t>
              </a:r>
              <a:r>
                <a:rPr lang="en-IN" sz="1200" dirty="0">
                  <a:solidFill>
                    <a:schemeClr val="tx2"/>
                  </a:solidFill>
                  <a:latin typeface="Arial" pitchFamily="34" charset="0"/>
                  <a:cs typeface="Arial" pitchFamily="34" charset="0"/>
                </a:rPr>
                <a:t> CLOB &gt; 16MB</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val:dat_snowflake_special_data_types.csv</a:t>
              </a:r>
              <a:r>
                <a:rPr lang="en-US" sz="1200" dirty="0">
                  <a:latin typeface="Arial" panose="020B0604020202020204" pitchFamily="34" charset="0"/>
                  <a:cs typeface="Arial" panose="020B0604020202020204" pitchFamily="34" charset="0"/>
                </a:rPr>
                <a:t>[1:8]}}</a:t>
              </a:r>
              <a:r>
                <a:rPr lang="en-IN" sz="1200" dirty="0">
                  <a:solidFill>
                    <a:schemeClr val="tx2"/>
                  </a:solidFill>
                  <a:latin typeface="Arial" pitchFamily="34" charset="0"/>
                  <a:cs typeface="Arial" pitchFamily="34" charset="0"/>
                </a:rPr>
                <a:t> XML/JSON </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val:dat_snowflake_special_data_types.csv</a:t>
              </a:r>
              <a:r>
                <a:rPr lang="en-US" sz="1200" dirty="0">
                  <a:latin typeface="Arial" panose="020B0604020202020204" pitchFamily="34" charset="0"/>
                  <a:cs typeface="Arial" panose="020B0604020202020204" pitchFamily="34" charset="0"/>
                </a:rPr>
                <a:t>[1:9]}}</a:t>
              </a:r>
              <a:r>
                <a:rPr lang="en-IN" sz="1200" dirty="0">
                  <a:solidFill>
                    <a:schemeClr val="tx2"/>
                  </a:solidFill>
                  <a:latin typeface="Arial" pitchFamily="34" charset="0"/>
                  <a:cs typeface="Arial" pitchFamily="34" charset="0"/>
                </a:rPr>
                <a:t> Geospatial</a:t>
              </a:r>
            </a:p>
            <a:p>
              <a:endParaRPr lang="en-IN" sz="1200" dirty="0">
                <a:solidFill>
                  <a:schemeClr val="tx2"/>
                </a:solidFill>
                <a:latin typeface="Arial" pitchFamily="34" charset="0"/>
                <a:cs typeface="Arial" pitchFamily="34" charset="0"/>
              </a:endParaRPr>
            </a:p>
          </p:txBody>
        </p:sp>
        <p:sp>
          <p:nvSpPr>
            <p:cNvPr id="129" name="TextBox 128">
              <a:extLst>
                <a:ext uri="{FF2B5EF4-FFF2-40B4-BE49-F238E27FC236}">
                  <a16:creationId xmlns:a16="http://schemas.microsoft.com/office/drawing/2014/main" id="{6A70078A-90A7-D547-B165-328287D2C831}"/>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Special Data Types</a:t>
              </a:r>
              <a:endParaRPr lang="en-IN" sz="1600" b="1" dirty="0">
                <a:solidFill>
                  <a:schemeClr val="tx2"/>
                </a:solidFill>
                <a:latin typeface="Arial" pitchFamily="34" charset="0"/>
                <a:cs typeface="Arial" pitchFamily="34" charset="0"/>
              </a:endParaRPr>
            </a:p>
          </p:txBody>
        </p:sp>
      </p:grpSp>
      <p:grpSp>
        <p:nvGrpSpPr>
          <p:cNvPr id="130" name="Group 129">
            <a:extLst>
              <a:ext uri="{FF2B5EF4-FFF2-40B4-BE49-F238E27FC236}">
                <a16:creationId xmlns:a16="http://schemas.microsoft.com/office/drawing/2014/main" id="{AF949AEA-41AC-2C46-B089-6880CA2D68CE}"/>
              </a:ext>
            </a:extLst>
          </p:cNvPr>
          <p:cNvGrpSpPr/>
          <p:nvPr/>
        </p:nvGrpSpPr>
        <p:grpSpPr>
          <a:xfrm>
            <a:off x="4356133" y="2717466"/>
            <a:ext cx="283464" cy="283464"/>
            <a:chOff x="7713663" y="2154238"/>
            <a:chExt cx="833437" cy="827087"/>
          </a:xfrm>
          <a:solidFill>
            <a:schemeClr val="accent2"/>
          </a:solidFill>
        </p:grpSpPr>
        <p:sp>
          <p:nvSpPr>
            <p:cNvPr id="131" name="Freeform 159">
              <a:extLst>
                <a:ext uri="{FF2B5EF4-FFF2-40B4-BE49-F238E27FC236}">
                  <a16:creationId xmlns:a16="http://schemas.microsoft.com/office/drawing/2014/main" id="{EA2B8D91-EE2A-9A4F-95FA-EAC3AA68E523}"/>
                </a:ext>
              </a:extLst>
            </p:cNvPr>
            <p:cNvSpPr>
              <a:spLocks noEditPoints="1"/>
            </p:cNvSpPr>
            <p:nvPr/>
          </p:nvSpPr>
          <p:spPr bwMode="auto">
            <a:xfrm>
              <a:off x="7713663" y="2154238"/>
              <a:ext cx="833437" cy="827087"/>
            </a:xfrm>
            <a:custGeom>
              <a:avLst/>
              <a:gdLst>
                <a:gd name="T0" fmla="*/ 449 w 535"/>
                <a:gd name="T1" fmla="*/ 168 h 531"/>
                <a:gd name="T2" fmla="*/ 395 w 535"/>
                <a:gd name="T3" fmla="*/ 84 h 531"/>
                <a:gd name="T4" fmla="*/ 363 w 535"/>
                <a:gd name="T5" fmla="*/ 54 h 531"/>
                <a:gd name="T6" fmla="*/ 53 w 535"/>
                <a:gd name="T7" fmla="*/ 0 h 531"/>
                <a:gd name="T8" fmla="*/ 0 w 535"/>
                <a:gd name="T9" fmla="*/ 310 h 531"/>
                <a:gd name="T10" fmla="*/ 86 w 535"/>
                <a:gd name="T11" fmla="*/ 363 h 531"/>
                <a:gd name="T12" fmla="*/ 139 w 535"/>
                <a:gd name="T13" fmla="*/ 447 h 531"/>
                <a:gd name="T14" fmla="*/ 172 w 535"/>
                <a:gd name="T15" fmla="*/ 478 h 531"/>
                <a:gd name="T16" fmla="*/ 481 w 535"/>
                <a:gd name="T17" fmla="*/ 531 h 531"/>
                <a:gd name="T18" fmla="*/ 535 w 535"/>
                <a:gd name="T19" fmla="*/ 222 h 531"/>
                <a:gd name="T20" fmla="*/ 481 w 535"/>
                <a:gd name="T21" fmla="*/ 195 h 531"/>
                <a:gd name="T22" fmla="*/ 508 w 535"/>
                <a:gd name="T23" fmla="*/ 254 h 531"/>
                <a:gd name="T24" fmla="*/ 449 w 535"/>
                <a:gd name="T25" fmla="*/ 195 h 531"/>
                <a:gd name="T26" fmla="*/ 395 w 535"/>
                <a:gd name="T27" fmla="*/ 111 h 531"/>
                <a:gd name="T28" fmla="*/ 422 w 535"/>
                <a:gd name="T29" fmla="*/ 170 h 531"/>
                <a:gd name="T30" fmla="*/ 363 w 535"/>
                <a:gd name="T31" fmla="*/ 111 h 531"/>
                <a:gd name="T32" fmla="*/ 53 w 535"/>
                <a:gd name="T33" fmla="*/ 27 h 531"/>
                <a:gd name="T34" fmla="*/ 336 w 535"/>
                <a:gd name="T35" fmla="*/ 54 h 531"/>
                <a:gd name="T36" fmla="*/ 27 w 535"/>
                <a:gd name="T37" fmla="*/ 111 h 531"/>
                <a:gd name="T38" fmla="*/ 53 w 535"/>
                <a:gd name="T39" fmla="*/ 27 h 531"/>
                <a:gd name="T40" fmla="*/ 27 w 535"/>
                <a:gd name="T41" fmla="*/ 138 h 531"/>
                <a:gd name="T42" fmla="*/ 336 w 535"/>
                <a:gd name="T43" fmla="*/ 310 h 531"/>
                <a:gd name="T44" fmla="*/ 53 w 535"/>
                <a:gd name="T45" fmla="*/ 337 h 531"/>
                <a:gd name="T46" fmla="*/ 113 w 535"/>
                <a:gd name="T47" fmla="*/ 394 h 531"/>
                <a:gd name="T48" fmla="*/ 310 w 535"/>
                <a:gd name="T49" fmla="*/ 363 h 531"/>
                <a:gd name="T50" fmla="*/ 363 w 535"/>
                <a:gd name="T51" fmla="*/ 196 h 531"/>
                <a:gd name="T52" fmla="*/ 422 w 535"/>
                <a:gd name="T53" fmla="*/ 394 h 531"/>
                <a:gd name="T54" fmla="*/ 139 w 535"/>
                <a:gd name="T55" fmla="*/ 421 h 531"/>
                <a:gd name="T56" fmla="*/ 481 w 535"/>
                <a:gd name="T57" fmla="*/ 505 h 531"/>
                <a:gd name="T58" fmla="*/ 198 w 535"/>
                <a:gd name="T59" fmla="*/ 478 h 531"/>
                <a:gd name="T60" fmla="*/ 395 w 535"/>
                <a:gd name="T61" fmla="*/ 447 h 531"/>
                <a:gd name="T62" fmla="*/ 449 w 535"/>
                <a:gd name="T63" fmla="*/ 281 h 531"/>
                <a:gd name="T64" fmla="*/ 508 w 535"/>
                <a:gd name="T65" fmla="*/ 478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35" h="531">
                  <a:moveTo>
                    <a:pt x="481" y="168"/>
                  </a:moveTo>
                  <a:cubicBezTo>
                    <a:pt x="449" y="168"/>
                    <a:pt x="449" y="168"/>
                    <a:pt x="449" y="168"/>
                  </a:cubicBezTo>
                  <a:cubicBezTo>
                    <a:pt x="449" y="138"/>
                    <a:pt x="449" y="138"/>
                    <a:pt x="449" y="138"/>
                  </a:cubicBezTo>
                  <a:cubicBezTo>
                    <a:pt x="449" y="108"/>
                    <a:pt x="425" y="84"/>
                    <a:pt x="395" y="84"/>
                  </a:cubicBezTo>
                  <a:cubicBezTo>
                    <a:pt x="363" y="84"/>
                    <a:pt x="363" y="84"/>
                    <a:pt x="363" y="84"/>
                  </a:cubicBezTo>
                  <a:cubicBezTo>
                    <a:pt x="363" y="54"/>
                    <a:pt x="363" y="54"/>
                    <a:pt x="363" y="54"/>
                  </a:cubicBezTo>
                  <a:cubicBezTo>
                    <a:pt x="363" y="24"/>
                    <a:pt x="339" y="0"/>
                    <a:pt x="310" y="0"/>
                  </a:cubicBezTo>
                  <a:cubicBezTo>
                    <a:pt x="53" y="0"/>
                    <a:pt x="53" y="0"/>
                    <a:pt x="53" y="0"/>
                  </a:cubicBezTo>
                  <a:cubicBezTo>
                    <a:pt x="24" y="0"/>
                    <a:pt x="0" y="24"/>
                    <a:pt x="0" y="54"/>
                  </a:cubicBezTo>
                  <a:cubicBezTo>
                    <a:pt x="0" y="310"/>
                    <a:pt x="0" y="310"/>
                    <a:pt x="0" y="310"/>
                  </a:cubicBezTo>
                  <a:cubicBezTo>
                    <a:pt x="0" y="339"/>
                    <a:pt x="24" y="363"/>
                    <a:pt x="53" y="363"/>
                  </a:cubicBezTo>
                  <a:cubicBezTo>
                    <a:pt x="86" y="363"/>
                    <a:pt x="86" y="363"/>
                    <a:pt x="86" y="363"/>
                  </a:cubicBezTo>
                  <a:cubicBezTo>
                    <a:pt x="86" y="394"/>
                    <a:pt x="86" y="394"/>
                    <a:pt x="86" y="394"/>
                  </a:cubicBezTo>
                  <a:cubicBezTo>
                    <a:pt x="86" y="423"/>
                    <a:pt x="110" y="447"/>
                    <a:pt x="139" y="447"/>
                  </a:cubicBezTo>
                  <a:cubicBezTo>
                    <a:pt x="172" y="447"/>
                    <a:pt x="172" y="447"/>
                    <a:pt x="172" y="447"/>
                  </a:cubicBezTo>
                  <a:cubicBezTo>
                    <a:pt x="172" y="478"/>
                    <a:pt x="172" y="478"/>
                    <a:pt x="172" y="478"/>
                  </a:cubicBezTo>
                  <a:cubicBezTo>
                    <a:pt x="172" y="508"/>
                    <a:pt x="196" y="531"/>
                    <a:pt x="225" y="531"/>
                  </a:cubicBezTo>
                  <a:cubicBezTo>
                    <a:pt x="481" y="531"/>
                    <a:pt x="481" y="531"/>
                    <a:pt x="481" y="531"/>
                  </a:cubicBezTo>
                  <a:cubicBezTo>
                    <a:pt x="511" y="531"/>
                    <a:pt x="535" y="508"/>
                    <a:pt x="535" y="478"/>
                  </a:cubicBezTo>
                  <a:cubicBezTo>
                    <a:pt x="535" y="222"/>
                    <a:pt x="535" y="222"/>
                    <a:pt x="535" y="222"/>
                  </a:cubicBezTo>
                  <a:cubicBezTo>
                    <a:pt x="535" y="192"/>
                    <a:pt x="511" y="168"/>
                    <a:pt x="481" y="168"/>
                  </a:cubicBezTo>
                  <a:close/>
                  <a:moveTo>
                    <a:pt x="481" y="195"/>
                  </a:moveTo>
                  <a:cubicBezTo>
                    <a:pt x="496" y="195"/>
                    <a:pt x="508" y="207"/>
                    <a:pt x="508" y="222"/>
                  </a:cubicBezTo>
                  <a:cubicBezTo>
                    <a:pt x="508" y="254"/>
                    <a:pt x="508" y="254"/>
                    <a:pt x="508" y="254"/>
                  </a:cubicBezTo>
                  <a:cubicBezTo>
                    <a:pt x="449" y="254"/>
                    <a:pt x="449" y="254"/>
                    <a:pt x="449" y="254"/>
                  </a:cubicBezTo>
                  <a:cubicBezTo>
                    <a:pt x="449" y="195"/>
                    <a:pt x="449" y="195"/>
                    <a:pt x="449" y="195"/>
                  </a:cubicBezTo>
                  <a:lnTo>
                    <a:pt x="481" y="195"/>
                  </a:lnTo>
                  <a:close/>
                  <a:moveTo>
                    <a:pt x="395" y="111"/>
                  </a:moveTo>
                  <a:cubicBezTo>
                    <a:pt x="410" y="111"/>
                    <a:pt x="422" y="123"/>
                    <a:pt x="422" y="138"/>
                  </a:cubicBezTo>
                  <a:cubicBezTo>
                    <a:pt x="422" y="170"/>
                    <a:pt x="422" y="170"/>
                    <a:pt x="422" y="170"/>
                  </a:cubicBezTo>
                  <a:cubicBezTo>
                    <a:pt x="363" y="170"/>
                    <a:pt x="363" y="170"/>
                    <a:pt x="363" y="170"/>
                  </a:cubicBezTo>
                  <a:cubicBezTo>
                    <a:pt x="363" y="111"/>
                    <a:pt x="363" y="111"/>
                    <a:pt x="363" y="111"/>
                  </a:cubicBezTo>
                  <a:lnTo>
                    <a:pt x="395" y="111"/>
                  </a:lnTo>
                  <a:close/>
                  <a:moveTo>
                    <a:pt x="53" y="27"/>
                  </a:moveTo>
                  <a:cubicBezTo>
                    <a:pt x="310" y="27"/>
                    <a:pt x="310" y="27"/>
                    <a:pt x="310" y="27"/>
                  </a:cubicBezTo>
                  <a:cubicBezTo>
                    <a:pt x="324" y="27"/>
                    <a:pt x="336" y="39"/>
                    <a:pt x="336" y="54"/>
                  </a:cubicBezTo>
                  <a:cubicBezTo>
                    <a:pt x="336" y="111"/>
                    <a:pt x="336" y="111"/>
                    <a:pt x="336" y="111"/>
                  </a:cubicBezTo>
                  <a:cubicBezTo>
                    <a:pt x="27" y="111"/>
                    <a:pt x="27" y="111"/>
                    <a:pt x="27" y="111"/>
                  </a:cubicBezTo>
                  <a:cubicBezTo>
                    <a:pt x="27" y="54"/>
                    <a:pt x="27" y="54"/>
                    <a:pt x="27" y="54"/>
                  </a:cubicBezTo>
                  <a:cubicBezTo>
                    <a:pt x="27" y="39"/>
                    <a:pt x="39" y="27"/>
                    <a:pt x="53" y="27"/>
                  </a:cubicBezTo>
                  <a:close/>
                  <a:moveTo>
                    <a:pt x="27" y="310"/>
                  </a:moveTo>
                  <a:cubicBezTo>
                    <a:pt x="27" y="138"/>
                    <a:pt x="27" y="138"/>
                    <a:pt x="27" y="138"/>
                  </a:cubicBezTo>
                  <a:cubicBezTo>
                    <a:pt x="336" y="138"/>
                    <a:pt x="336" y="138"/>
                    <a:pt x="336" y="138"/>
                  </a:cubicBezTo>
                  <a:cubicBezTo>
                    <a:pt x="336" y="310"/>
                    <a:pt x="336" y="310"/>
                    <a:pt x="336" y="310"/>
                  </a:cubicBezTo>
                  <a:cubicBezTo>
                    <a:pt x="336" y="325"/>
                    <a:pt x="324" y="337"/>
                    <a:pt x="310" y="337"/>
                  </a:cubicBezTo>
                  <a:cubicBezTo>
                    <a:pt x="53" y="337"/>
                    <a:pt x="53" y="337"/>
                    <a:pt x="53" y="337"/>
                  </a:cubicBezTo>
                  <a:cubicBezTo>
                    <a:pt x="39" y="337"/>
                    <a:pt x="27" y="325"/>
                    <a:pt x="27" y="310"/>
                  </a:cubicBezTo>
                  <a:close/>
                  <a:moveTo>
                    <a:pt x="113" y="394"/>
                  </a:moveTo>
                  <a:cubicBezTo>
                    <a:pt x="113" y="363"/>
                    <a:pt x="113" y="363"/>
                    <a:pt x="113" y="363"/>
                  </a:cubicBezTo>
                  <a:cubicBezTo>
                    <a:pt x="310" y="363"/>
                    <a:pt x="310" y="363"/>
                    <a:pt x="310" y="363"/>
                  </a:cubicBezTo>
                  <a:cubicBezTo>
                    <a:pt x="339" y="363"/>
                    <a:pt x="363" y="339"/>
                    <a:pt x="363" y="310"/>
                  </a:cubicBezTo>
                  <a:cubicBezTo>
                    <a:pt x="363" y="196"/>
                    <a:pt x="363" y="196"/>
                    <a:pt x="363" y="196"/>
                  </a:cubicBezTo>
                  <a:cubicBezTo>
                    <a:pt x="422" y="196"/>
                    <a:pt x="422" y="196"/>
                    <a:pt x="422" y="196"/>
                  </a:cubicBezTo>
                  <a:cubicBezTo>
                    <a:pt x="422" y="394"/>
                    <a:pt x="422" y="394"/>
                    <a:pt x="422" y="394"/>
                  </a:cubicBezTo>
                  <a:cubicBezTo>
                    <a:pt x="422" y="409"/>
                    <a:pt x="410" y="421"/>
                    <a:pt x="395" y="421"/>
                  </a:cubicBezTo>
                  <a:cubicBezTo>
                    <a:pt x="139" y="421"/>
                    <a:pt x="139" y="421"/>
                    <a:pt x="139" y="421"/>
                  </a:cubicBezTo>
                  <a:cubicBezTo>
                    <a:pt x="125" y="421"/>
                    <a:pt x="113" y="409"/>
                    <a:pt x="113" y="394"/>
                  </a:cubicBezTo>
                  <a:close/>
                  <a:moveTo>
                    <a:pt x="481" y="505"/>
                  </a:moveTo>
                  <a:cubicBezTo>
                    <a:pt x="225" y="505"/>
                    <a:pt x="225" y="505"/>
                    <a:pt x="225" y="505"/>
                  </a:cubicBezTo>
                  <a:cubicBezTo>
                    <a:pt x="210" y="505"/>
                    <a:pt x="198" y="493"/>
                    <a:pt x="198" y="478"/>
                  </a:cubicBezTo>
                  <a:cubicBezTo>
                    <a:pt x="198" y="447"/>
                    <a:pt x="198" y="447"/>
                    <a:pt x="198" y="447"/>
                  </a:cubicBezTo>
                  <a:cubicBezTo>
                    <a:pt x="395" y="447"/>
                    <a:pt x="395" y="447"/>
                    <a:pt x="395" y="447"/>
                  </a:cubicBezTo>
                  <a:cubicBezTo>
                    <a:pt x="425" y="447"/>
                    <a:pt x="449" y="423"/>
                    <a:pt x="449" y="394"/>
                  </a:cubicBezTo>
                  <a:cubicBezTo>
                    <a:pt x="449" y="281"/>
                    <a:pt x="449" y="281"/>
                    <a:pt x="449" y="281"/>
                  </a:cubicBezTo>
                  <a:cubicBezTo>
                    <a:pt x="508" y="281"/>
                    <a:pt x="508" y="281"/>
                    <a:pt x="508" y="281"/>
                  </a:cubicBezTo>
                  <a:cubicBezTo>
                    <a:pt x="508" y="478"/>
                    <a:pt x="508" y="478"/>
                    <a:pt x="508" y="478"/>
                  </a:cubicBezTo>
                  <a:cubicBezTo>
                    <a:pt x="508" y="493"/>
                    <a:pt x="496" y="505"/>
                    <a:pt x="481" y="50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2" name="Oval 160">
              <a:extLst>
                <a:ext uri="{FF2B5EF4-FFF2-40B4-BE49-F238E27FC236}">
                  <a16:creationId xmlns:a16="http://schemas.microsoft.com/office/drawing/2014/main" id="{F24203D8-C852-054B-AE1D-39BC841DBBE0}"/>
                </a:ext>
              </a:extLst>
            </p:cNvPr>
            <p:cNvSpPr>
              <a:spLocks noChangeArrowheads="1"/>
            </p:cNvSpPr>
            <p:nvPr/>
          </p:nvSpPr>
          <p:spPr bwMode="auto">
            <a:xfrm>
              <a:off x="7815263" y="2230438"/>
              <a:ext cx="69850" cy="68262"/>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3" name="Oval 161">
              <a:extLst>
                <a:ext uri="{FF2B5EF4-FFF2-40B4-BE49-F238E27FC236}">
                  <a16:creationId xmlns:a16="http://schemas.microsoft.com/office/drawing/2014/main" id="{9D1CCC75-8A59-AC49-8A2C-A5D889991458}"/>
                </a:ext>
              </a:extLst>
            </p:cNvPr>
            <p:cNvSpPr>
              <a:spLocks noChangeArrowheads="1"/>
            </p:cNvSpPr>
            <p:nvPr/>
          </p:nvSpPr>
          <p:spPr bwMode="auto">
            <a:xfrm>
              <a:off x="7904163" y="2230438"/>
              <a:ext cx="68262" cy="68262"/>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4" name="Oval 162">
              <a:extLst>
                <a:ext uri="{FF2B5EF4-FFF2-40B4-BE49-F238E27FC236}">
                  <a16:creationId xmlns:a16="http://schemas.microsoft.com/office/drawing/2014/main" id="{7BB956C7-9400-904A-AD6E-110F84BD3F66}"/>
                </a:ext>
              </a:extLst>
            </p:cNvPr>
            <p:cNvSpPr>
              <a:spLocks noChangeArrowheads="1"/>
            </p:cNvSpPr>
            <p:nvPr/>
          </p:nvSpPr>
          <p:spPr bwMode="auto">
            <a:xfrm>
              <a:off x="7991475" y="2230438"/>
              <a:ext cx="69850" cy="68262"/>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grpSp>
      <p:sp>
        <p:nvSpPr>
          <p:cNvPr id="135" name="Freeform 8">
            <a:extLst>
              <a:ext uri="{FF2B5EF4-FFF2-40B4-BE49-F238E27FC236}">
                <a16:creationId xmlns:a16="http://schemas.microsoft.com/office/drawing/2014/main" id="{5DBC9D46-C8E5-6249-8CD5-8F634B0698D5}"/>
              </a:ext>
            </a:extLst>
          </p:cNvPr>
          <p:cNvSpPr>
            <a:spLocks noEditPoints="1"/>
          </p:cNvSpPr>
          <p:nvPr/>
        </p:nvSpPr>
        <p:spPr bwMode="auto">
          <a:xfrm>
            <a:off x="7575120" y="4605808"/>
            <a:ext cx="283464" cy="283464"/>
          </a:xfrm>
          <a:custGeom>
            <a:avLst/>
            <a:gdLst>
              <a:gd name="T0" fmla="*/ 380 w 383"/>
              <a:gd name="T1" fmla="*/ 144 h 401"/>
              <a:gd name="T2" fmla="*/ 229 w 383"/>
              <a:gd name="T3" fmla="*/ 3 h 401"/>
              <a:gd name="T4" fmla="*/ 88 w 383"/>
              <a:gd name="T5" fmla="*/ 155 h 401"/>
              <a:gd name="T6" fmla="*/ 112 w 383"/>
              <a:gd name="T7" fmla="*/ 230 h 401"/>
              <a:gd name="T8" fmla="*/ 112 w 383"/>
              <a:gd name="T9" fmla="*/ 230 h 401"/>
              <a:gd name="T10" fmla="*/ 107 w 383"/>
              <a:gd name="T11" fmla="*/ 235 h 401"/>
              <a:gd name="T12" fmla="*/ 63 w 383"/>
              <a:gd name="T13" fmla="*/ 285 h 401"/>
              <a:gd name="T14" fmla="*/ 20 w 383"/>
              <a:gd name="T15" fmla="*/ 332 h 401"/>
              <a:gd name="T16" fmla="*/ 15 w 383"/>
              <a:gd name="T17" fmla="*/ 338 h 401"/>
              <a:gd name="T18" fmla="*/ 15 w 383"/>
              <a:gd name="T19" fmla="*/ 387 h 401"/>
              <a:gd name="T20" fmla="*/ 64 w 383"/>
              <a:gd name="T21" fmla="*/ 382 h 401"/>
              <a:gd name="T22" fmla="*/ 69 w 383"/>
              <a:gd name="T23" fmla="*/ 377 h 401"/>
              <a:gd name="T24" fmla="*/ 156 w 383"/>
              <a:gd name="T25" fmla="*/ 279 h 401"/>
              <a:gd name="T26" fmla="*/ 160 w 383"/>
              <a:gd name="T27" fmla="*/ 275 h 401"/>
              <a:gd name="T28" fmla="*/ 240 w 383"/>
              <a:gd name="T29" fmla="*/ 295 h 401"/>
              <a:gd name="T30" fmla="*/ 380 w 383"/>
              <a:gd name="T31" fmla="*/ 144 h 401"/>
              <a:gd name="T32" fmla="*/ 238 w 383"/>
              <a:gd name="T33" fmla="*/ 243 h 401"/>
              <a:gd name="T34" fmla="*/ 140 w 383"/>
              <a:gd name="T35" fmla="*/ 153 h 401"/>
              <a:gd name="T36" fmla="*/ 231 w 383"/>
              <a:gd name="T37" fmla="*/ 56 h 401"/>
              <a:gd name="T38" fmla="*/ 328 w 383"/>
              <a:gd name="T39" fmla="*/ 146 h 401"/>
              <a:gd name="T40" fmla="*/ 238 w 383"/>
              <a:gd name="T41" fmla="*/ 243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3" h="401">
                <a:moveTo>
                  <a:pt x="380" y="144"/>
                </a:moveTo>
                <a:cubicBezTo>
                  <a:pt x="377" y="63"/>
                  <a:pt x="309" y="0"/>
                  <a:pt x="229" y="3"/>
                </a:cubicBezTo>
                <a:cubicBezTo>
                  <a:pt x="148" y="6"/>
                  <a:pt x="85" y="74"/>
                  <a:pt x="88" y="155"/>
                </a:cubicBezTo>
                <a:cubicBezTo>
                  <a:pt x="89" y="182"/>
                  <a:pt x="98" y="208"/>
                  <a:pt x="112" y="230"/>
                </a:cubicBezTo>
                <a:cubicBezTo>
                  <a:pt x="112" y="230"/>
                  <a:pt x="112" y="230"/>
                  <a:pt x="112" y="230"/>
                </a:cubicBezTo>
                <a:cubicBezTo>
                  <a:pt x="107" y="235"/>
                  <a:pt x="107" y="235"/>
                  <a:pt x="107" y="235"/>
                </a:cubicBezTo>
                <a:cubicBezTo>
                  <a:pt x="63" y="285"/>
                  <a:pt x="63" y="285"/>
                  <a:pt x="63" y="285"/>
                </a:cubicBezTo>
                <a:cubicBezTo>
                  <a:pt x="20" y="332"/>
                  <a:pt x="20" y="332"/>
                  <a:pt x="20" y="332"/>
                </a:cubicBezTo>
                <a:cubicBezTo>
                  <a:pt x="15" y="338"/>
                  <a:pt x="15" y="338"/>
                  <a:pt x="15" y="338"/>
                </a:cubicBezTo>
                <a:cubicBezTo>
                  <a:pt x="0" y="354"/>
                  <a:pt x="0" y="374"/>
                  <a:pt x="15" y="387"/>
                </a:cubicBezTo>
                <a:cubicBezTo>
                  <a:pt x="29" y="401"/>
                  <a:pt x="49" y="398"/>
                  <a:pt x="64" y="382"/>
                </a:cubicBezTo>
                <a:cubicBezTo>
                  <a:pt x="69" y="377"/>
                  <a:pt x="69" y="377"/>
                  <a:pt x="69" y="377"/>
                </a:cubicBezTo>
                <a:cubicBezTo>
                  <a:pt x="156" y="279"/>
                  <a:pt x="156" y="279"/>
                  <a:pt x="156" y="279"/>
                </a:cubicBezTo>
                <a:cubicBezTo>
                  <a:pt x="160" y="275"/>
                  <a:pt x="160" y="275"/>
                  <a:pt x="160" y="275"/>
                </a:cubicBezTo>
                <a:cubicBezTo>
                  <a:pt x="183" y="289"/>
                  <a:pt x="211" y="296"/>
                  <a:pt x="240" y="295"/>
                </a:cubicBezTo>
                <a:cubicBezTo>
                  <a:pt x="320" y="292"/>
                  <a:pt x="383" y="224"/>
                  <a:pt x="380" y="144"/>
                </a:cubicBezTo>
                <a:close/>
                <a:moveTo>
                  <a:pt x="238" y="243"/>
                </a:moveTo>
                <a:cubicBezTo>
                  <a:pt x="186" y="245"/>
                  <a:pt x="142" y="205"/>
                  <a:pt x="140" y="153"/>
                </a:cubicBezTo>
                <a:cubicBezTo>
                  <a:pt x="139" y="101"/>
                  <a:pt x="179" y="57"/>
                  <a:pt x="231" y="56"/>
                </a:cubicBezTo>
                <a:cubicBezTo>
                  <a:pt x="282" y="54"/>
                  <a:pt x="326" y="94"/>
                  <a:pt x="328" y="146"/>
                </a:cubicBezTo>
                <a:cubicBezTo>
                  <a:pt x="330" y="198"/>
                  <a:pt x="289" y="241"/>
                  <a:pt x="238" y="24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US"/>
          </a:p>
        </p:txBody>
      </p:sp>
      <p:grpSp>
        <p:nvGrpSpPr>
          <p:cNvPr id="136" name="Group 135">
            <a:extLst>
              <a:ext uri="{FF2B5EF4-FFF2-40B4-BE49-F238E27FC236}">
                <a16:creationId xmlns:a16="http://schemas.microsoft.com/office/drawing/2014/main" id="{284C10C5-1EE6-9643-B6AE-2058D77B8E41}"/>
              </a:ext>
            </a:extLst>
          </p:cNvPr>
          <p:cNvGrpSpPr/>
          <p:nvPr/>
        </p:nvGrpSpPr>
        <p:grpSpPr>
          <a:xfrm>
            <a:off x="4333985" y="4555263"/>
            <a:ext cx="283464" cy="283464"/>
            <a:chOff x="4219575" y="-66675"/>
            <a:chExt cx="2103438" cy="1589088"/>
          </a:xfrm>
          <a:solidFill>
            <a:schemeClr val="accent2"/>
          </a:solidFill>
        </p:grpSpPr>
        <p:sp>
          <p:nvSpPr>
            <p:cNvPr id="137" name="Freeform 57">
              <a:extLst>
                <a:ext uri="{FF2B5EF4-FFF2-40B4-BE49-F238E27FC236}">
                  <a16:creationId xmlns:a16="http://schemas.microsoft.com/office/drawing/2014/main" id="{C444A82A-CCDB-884D-902D-08FC0B9D856E}"/>
                </a:ext>
              </a:extLst>
            </p:cNvPr>
            <p:cNvSpPr>
              <a:spLocks/>
            </p:cNvSpPr>
            <p:nvPr/>
          </p:nvSpPr>
          <p:spPr bwMode="auto">
            <a:xfrm>
              <a:off x="5051425" y="374650"/>
              <a:ext cx="457200" cy="484188"/>
            </a:xfrm>
            <a:custGeom>
              <a:avLst/>
              <a:gdLst>
                <a:gd name="T0" fmla="*/ 21 w 122"/>
                <a:gd name="T1" fmla="*/ 61 h 129"/>
                <a:gd name="T2" fmla="*/ 61 w 122"/>
                <a:gd name="T3" fmla="*/ 21 h 129"/>
                <a:gd name="T4" fmla="*/ 101 w 122"/>
                <a:gd name="T5" fmla="*/ 61 h 129"/>
                <a:gd name="T6" fmla="*/ 101 w 122"/>
                <a:gd name="T7" fmla="*/ 129 h 129"/>
                <a:gd name="T8" fmla="*/ 122 w 122"/>
                <a:gd name="T9" fmla="*/ 129 h 129"/>
                <a:gd name="T10" fmla="*/ 122 w 122"/>
                <a:gd name="T11" fmla="*/ 61 h 129"/>
                <a:gd name="T12" fmla="*/ 61 w 122"/>
                <a:gd name="T13" fmla="*/ 0 h 129"/>
                <a:gd name="T14" fmla="*/ 0 w 122"/>
                <a:gd name="T15" fmla="*/ 61 h 129"/>
                <a:gd name="T16" fmla="*/ 0 w 122"/>
                <a:gd name="T17" fmla="*/ 129 h 129"/>
                <a:gd name="T18" fmla="*/ 21 w 122"/>
                <a:gd name="T19" fmla="*/ 129 h 129"/>
                <a:gd name="T20" fmla="*/ 21 w 122"/>
                <a:gd name="T21" fmla="*/ 61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2" h="129">
                  <a:moveTo>
                    <a:pt x="21" y="61"/>
                  </a:moveTo>
                  <a:cubicBezTo>
                    <a:pt x="21" y="39"/>
                    <a:pt x="39" y="21"/>
                    <a:pt x="61" y="21"/>
                  </a:cubicBezTo>
                  <a:cubicBezTo>
                    <a:pt x="83" y="21"/>
                    <a:pt x="101" y="39"/>
                    <a:pt x="101" y="61"/>
                  </a:cubicBezTo>
                  <a:cubicBezTo>
                    <a:pt x="101" y="129"/>
                    <a:pt x="101" y="129"/>
                    <a:pt x="101" y="129"/>
                  </a:cubicBezTo>
                  <a:cubicBezTo>
                    <a:pt x="122" y="129"/>
                    <a:pt x="122" y="129"/>
                    <a:pt x="122" y="129"/>
                  </a:cubicBezTo>
                  <a:cubicBezTo>
                    <a:pt x="122" y="61"/>
                    <a:pt x="122" y="61"/>
                    <a:pt x="122" y="61"/>
                  </a:cubicBezTo>
                  <a:cubicBezTo>
                    <a:pt x="122" y="28"/>
                    <a:pt x="95" y="0"/>
                    <a:pt x="61" y="0"/>
                  </a:cubicBezTo>
                  <a:cubicBezTo>
                    <a:pt x="27" y="0"/>
                    <a:pt x="0" y="28"/>
                    <a:pt x="0" y="61"/>
                  </a:cubicBezTo>
                  <a:cubicBezTo>
                    <a:pt x="0" y="129"/>
                    <a:pt x="0" y="129"/>
                    <a:pt x="0" y="129"/>
                  </a:cubicBezTo>
                  <a:cubicBezTo>
                    <a:pt x="21" y="129"/>
                    <a:pt x="21" y="129"/>
                    <a:pt x="21" y="129"/>
                  </a:cubicBezTo>
                  <a:lnTo>
                    <a:pt x="21" y="6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8" name="Freeform 58">
              <a:extLst>
                <a:ext uri="{FF2B5EF4-FFF2-40B4-BE49-F238E27FC236}">
                  <a16:creationId xmlns:a16="http://schemas.microsoft.com/office/drawing/2014/main" id="{D2992308-1150-E044-96D0-B9A65B3DD60D}"/>
                </a:ext>
              </a:extLst>
            </p:cNvPr>
            <p:cNvSpPr>
              <a:spLocks noEditPoints="1"/>
            </p:cNvSpPr>
            <p:nvPr/>
          </p:nvSpPr>
          <p:spPr bwMode="auto">
            <a:xfrm>
              <a:off x="4902200" y="900113"/>
              <a:ext cx="757238" cy="622300"/>
            </a:xfrm>
            <a:custGeom>
              <a:avLst/>
              <a:gdLst>
                <a:gd name="T0" fmla="*/ 0 w 202"/>
                <a:gd name="T1" fmla="*/ 30 h 166"/>
                <a:gd name="T2" fmla="*/ 0 w 202"/>
                <a:gd name="T3" fmla="*/ 136 h 166"/>
                <a:gd name="T4" fmla="*/ 30 w 202"/>
                <a:gd name="T5" fmla="*/ 166 h 166"/>
                <a:gd name="T6" fmla="*/ 172 w 202"/>
                <a:gd name="T7" fmla="*/ 166 h 166"/>
                <a:gd name="T8" fmla="*/ 202 w 202"/>
                <a:gd name="T9" fmla="*/ 136 h 166"/>
                <a:gd name="T10" fmla="*/ 202 w 202"/>
                <a:gd name="T11" fmla="*/ 30 h 166"/>
                <a:gd name="T12" fmla="*/ 172 w 202"/>
                <a:gd name="T13" fmla="*/ 0 h 166"/>
                <a:gd name="T14" fmla="*/ 30 w 202"/>
                <a:gd name="T15" fmla="*/ 0 h 166"/>
                <a:gd name="T16" fmla="*/ 0 w 202"/>
                <a:gd name="T17" fmla="*/ 30 h 166"/>
                <a:gd name="T18" fmla="*/ 101 w 202"/>
                <a:gd name="T19" fmla="*/ 35 h 166"/>
                <a:gd name="T20" fmla="*/ 123 w 202"/>
                <a:gd name="T21" fmla="*/ 57 h 166"/>
                <a:gd name="T22" fmla="*/ 110 w 202"/>
                <a:gd name="T23" fmla="*/ 76 h 166"/>
                <a:gd name="T24" fmla="*/ 110 w 202"/>
                <a:gd name="T25" fmla="*/ 118 h 166"/>
                <a:gd name="T26" fmla="*/ 103 w 202"/>
                <a:gd name="T27" fmla="*/ 126 h 166"/>
                <a:gd name="T28" fmla="*/ 99 w 202"/>
                <a:gd name="T29" fmla="*/ 126 h 166"/>
                <a:gd name="T30" fmla="*/ 92 w 202"/>
                <a:gd name="T31" fmla="*/ 118 h 166"/>
                <a:gd name="T32" fmla="*/ 92 w 202"/>
                <a:gd name="T33" fmla="*/ 76 h 166"/>
                <a:gd name="T34" fmla="*/ 79 w 202"/>
                <a:gd name="T35" fmla="*/ 57 h 166"/>
                <a:gd name="T36" fmla="*/ 101 w 202"/>
                <a:gd name="T37" fmla="*/ 3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2" h="166">
                  <a:moveTo>
                    <a:pt x="0" y="30"/>
                  </a:moveTo>
                  <a:cubicBezTo>
                    <a:pt x="0" y="136"/>
                    <a:pt x="0" y="136"/>
                    <a:pt x="0" y="136"/>
                  </a:cubicBezTo>
                  <a:cubicBezTo>
                    <a:pt x="0" y="152"/>
                    <a:pt x="13" y="166"/>
                    <a:pt x="30" y="166"/>
                  </a:cubicBezTo>
                  <a:cubicBezTo>
                    <a:pt x="172" y="166"/>
                    <a:pt x="172" y="166"/>
                    <a:pt x="172" y="166"/>
                  </a:cubicBezTo>
                  <a:cubicBezTo>
                    <a:pt x="189" y="166"/>
                    <a:pt x="202" y="152"/>
                    <a:pt x="202" y="136"/>
                  </a:cubicBezTo>
                  <a:cubicBezTo>
                    <a:pt x="202" y="30"/>
                    <a:pt x="202" y="30"/>
                    <a:pt x="202" y="30"/>
                  </a:cubicBezTo>
                  <a:cubicBezTo>
                    <a:pt x="202" y="13"/>
                    <a:pt x="189" y="0"/>
                    <a:pt x="172" y="0"/>
                  </a:cubicBezTo>
                  <a:cubicBezTo>
                    <a:pt x="30" y="0"/>
                    <a:pt x="30" y="0"/>
                    <a:pt x="30" y="0"/>
                  </a:cubicBezTo>
                  <a:cubicBezTo>
                    <a:pt x="13" y="0"/>
                    <a:pt x="0" y="13"/>
                    <a:pt x="0" y="30"/>
                  </a:cubicBezTo>
                  <a:close/>
                  <a:moveTo>
                    <a:pt x="101" y="35"/>
                  </a:moveTo>
                  <a:cubicBezTo>
                    <a:pt x="113" y="35"/>
                    <a:pt x="123" y="45"/>
                    <a:pt x="123" y="57"/>
                  </a:cubicBezTo>
                  <a:cubicBezTo>
                    <a:pt x="123" y="65"/>
                    <a:pt x="118" y="73"/>
                    <a:pt x="110" y="76"/>
                  </a:cubicBezTo>
                  <a:cubicBezTo>
                    <a:pt x="110" y="118"/>
                    <a:pt x="110" y="118"/>
                    <a:pt x="110" y="118"/>
                  </a:cubicBezTo>
                  <a:cubicBezTo>
                    <a:pt x="110" y="123"/>
                    <a:pt x="107" y="126"/>
                    <a:pt x="103" y="126"/>
                  </a:cubicBezTo>
                  <a:cubicBezTo>
                    <a:pt x="99" y="126"/>
                    <a:pt x="99" y="126"/>
                    <a:pt x="99" y="126"/>
                  </a:cubicBezTo>
                  <a:cubicBezTo>
                    <a:pt x="95" y="126"/>
                    <a:pt x="92" y="123"/>
                    <a:pt x="92" y="118"/>
                  </a:cubicBezTo>
                  <a:cubicBezTo>
                    <a:pt x="92" y="76"/>
                    <a:pt x="92" y="76"/>
                    <a:pt x="92" y="76"/>
                  </a:cubicBezTo>
                  <a:cubicBezTo>
                    <a:pt x="84" y="73"/>
                    <a:pt x="79" y="65"/>
                    <a:pt x="79" y="57"/>
                  </a:cubicBezTo>
                  <a:cubicBezTo>
                    <a:pt x="79" y="45"/>
                    <a:pt x="89" y="35"/>
                    <a:pt x="101" y="3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9" name="Freeform 59">
              <a:extLst>
                <a:ext uri="{FF2B5EF4-FFF2-40B4-BE49-F238E27FC236}">
                  <a16:creationId xmlns:a16="http://schemas.microsoft.com/office/drawing/2014/main" id="{896F9CD9-85AD-6147-BFD6-9F8BBDFB755C}"/>
                </a:ext>
              </a:extLst>
            </p:cNvPr>
            <p:cNvSpPr>
              <a:spLocks noEditPoints="1"/>
            </p:cNvSpPr>
            <p:nvPr/>
          </p:nvSpPr>
          <p:spPr bwMode="auto">
            <a:xfrm>
              <a:off x="4219575" y="-66675"/>
              <a:ext cx="2103438" cy="1308100"/>
            </a:xfrm>
            <a:custGeom>
              <a:avLst/>
              <a:gdLst>
                <a:gd name="T0" fmla="*/ 43 w 561"/>
                <a:gd name="T1" fmla="*/ 45 h 349"/>
                <a:gd name="T2" fmla="*/ 281 w 561"/>
                <a:gd name="T3" fmla="*/ 186 h 349"/>
                <a:gd name="T4" fmla="*/ 518 w 561"/>
                <a:gd name="T5" fmla="*/ 45 h 349"/>
                <a:gd name="T6" fmla="*/ 475 w 561"/>
                <a:gd name="T7" fmla="*/ 26 h 349"/>
                <a:gd name="T8" fmla="*/ 86 w 561"/>
                <a:gd name="T9" fmla="*/ 26 h 349"/>
                <a:gd name="T10" fmla="*/ 43 w 561"/>
                <a:gd name="T11" fmla="*/ 45 h 349"/>
                <a:gd name="T12" fmla="*/ 410 w 561"/>
                <a:gd name="T13" fmla="*/ 323 h 349"/>
                <a:gd name="T14" fmla="*/ 475 w 561"/>
                <a:gd name="T15" fmla="*/ 323 h 349"/>
                <a:gd name="T16" fmla="*/ 509 w 561"/>
                <a:gd name="T17" fmla="*/ 312 h 349"/>
                <a:gd name="T18" fmla="*/ 506 w 561"/>
                <a:gd name="T19" fmla="*/ 310 h 349"/>
                <a:gd name="T20" fmla="*/ 392 w 561"/>
                <a:gd name="T21" fmla="*/ 196 h 349"/>
                <a:gd name="T22" fmla="*/ 392 w 561"/>
                <a:gd name="T23" fmla="*/ 178 h 349"/>
                <a:gd name="T24" fmla="*/ 410 w 561"/>
                <a:gd name="T25" fmla="*/ 178 h 349"/>
                <a:gd name="T26" fmla="*/ 525 w 561"/>
                <a:gd name="T27" fmla="*/ 292 h 349"/>
                <a:gd name="T28" fmla="*/ 526 w 561"/>
                <a:gd name="T29" fmla="*/ 294 h 349"/>
                <a:gd name="T30" fmla="*/ 535 w 561"/>
                <a:gd name="T31" fmla="*/ 263 h 349"/>
                <a:gd name="T32" fmla="*/ 535 w 561"/>
                <a:gd name="T33" fmla="*/ 86 h 349"/>
                <a:gd name="T34" fmla="*/ 532 w 561"/>
                <a:gd name="T35" fmla="*/ 67 h 349"/>
                <a:gd name="T36" fmla="*/ 281 w 561"/>
                <a:gd name="T37" fmla="*/ 216 h 349"/>
                <a:gd name="T38" fmla="*/ 29 w 561"/>
                <a:gd name="T39" fmla="*/ 67 h 349"/>
                <a:gd name="T40" fmla="*/ 26 w 561"/>
                <a:gd name="T41" fmla="*/ 86 h 349"/>
                <a:gd name="T42" fmla="*/ 26 w 561"/>
                <a:gd name="T43" fmla="*/ 263 h 349"/>
                <a:gd name="T44" fmla="*/ 35 w 561"/>
                <a:gd name="T45" fmla="*/ 294 h 349"/>
                <a:gd name="T46" fmla="*/ 36 w 561"/>
                <a:gd name="T47" fmla="*/ 292 h 349"/>
                <a:gd name="T48" fmla="*/ 151 w 561"/>
                <a:gd name="T49" fmla="*/ 178 h 349"/>
                <a:gd name="T50" fmla="*/ 169 w 561"/>
                <a:gd name="T51" fmla="*/ 178 h 349"/>
                <a:gd name="T52" fmla="*/ 169 w 561"/>
                <a:gd name="T53" fmla="*/ 196 h 349"/>
                <a:gd name="T54" fmla="*/ 55 w 561"/>
                <a:gd name="T55" fmla="*/ 310 h 349"/>
                <a:gd name="T56" fmla="*/ 52 w 561"/>
                <a:gd name="T57" fmla="*/ 312 h 349"/>
                <a:gd name="T58" fmla="*/ 86 w 561"/>
                <a:gd name="T59" fmla="*/ 323 h 349"/>
                <a:gd name="T60" fmla="*/ 151 w 561"/>
                <a:gd name="T61" fmla="*/ 323 h 349"/>
                <a:gd name="T62" fmla="*/ 152 w 561"/>
                <a:gd name="T63" fmla="*/ 349 h 349"/>
                <a:gd name="T64" fmla="*/ 86 w 561"/>
                <a:gd name="T65" fmla="*/ 349 h 349"/>
                <a:gd name="T66" fmla="*/ 0 w 561"/>
                <a:gd name="T67" fmla="*/ 263 h 349"/>
                <a:gd name="T68" fmla="*/ 0 w 561"/>
                <a:gd name="T69" fmla="*/ 86 h 349"/>
                <a:gd name="T70" fmla="*/ 86 w 561"/>
                <a:gd name="T71" fmla="*/ 0 h 349"/>
                <a:gd name="T72" fmla="*/ 475 w 561"/>
                <a:gd name="T73" fmla="*/ 0 h 349"/>
                <a:gd name="T74" fmla="*/ 561 w 561"/>
                <a:gd name="T75" fmla="*/ 86 h 349"/>
                <a:gd name="T76" fmla="*/ 561 w 561"/>
                <a:gd name="T77" fmla="*/ 263 h 349"/>
                <a:gd name="T78" fmla="*/ 475 w 561"/>
                <a:gd name="T79" fmla="*/ 349 h 349"/>
                <a:gd name="T80" fmla="*/ 411 w 561"/>
                <a:gd name="T81" fmla="*/ 349 h 349"/>
                <a:gd name="T82" fmla="*/ 410 w 561"/>
                <a:gd name="T83" fmla="*/ 323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61" h="349">
                  <a:moveTo>
                    <a:pt x="43" y="45"/>
                  </a:moveTo>
                  <a:cubicBezTo>
                    <a:pt x="281" y="186"/>
                    <a:pt x="281" y="186"/>
                    <a:pt x="281" y="186"/>
                  </a:cubicBezTo>
                  <a:cubicBezTo>
                    <a:pt x="518" y="45"/>
                    <a:pt x="518" y="45"/>
                    <a:pt x="518" y="45"/>
                  </a:cubicBezTo>
                  <a:cubicBezTo>
                    <a:pt x="507" y="33"/>
                    <a:pt x="492" y="26"/>
                    <a:pt x="475" y="26"/>
                  </a:cubicBezTo>
                  <a:cubicBezTo>
                    <a:pt x="86" y="26"/>
                    <a:pt x="86" y="26"/>
                    <a:pt x="86" y="26"/>
                  </a:cubicBezTo>
                  <a:cubicBezTo>
                    <a:pt x="69" y="26"/>
                    <a:pt x="54" y="33"/>
                    <a:pt x="43" y="45"/>
                  </a:cubicBezTo>
                  <a:close/>
                  <a:moveTo>
                    <a:pt x="410" y="323"/>
                  </a:moveTo>
                  <a:cubicBezTo>
                    <a:pt x="475" y="323"/>
                    <a:pt x="475" y="323"/>
                    <a:pt x="475" y="323"/>
                  </a:cubicBezTo>
                  <a:cubicBezTo>
                    <a:pt x="487" y="323"/>
                    <a:pt x="499" y="319"/>
                    <a:pt x="509" y="312"/>
                  </a:cubicBezTo>
                  <a:cubicBezTo>
                    <a:pt x="508" y="312"/>
                    <a:pt x="507" y="311"/>
                    <a:pt x="506" y="310"/>
                  </a:cubicBezTo>
                  <a:cubicBezTo>
                    <a:pt x="392" y="196"/>
                    <a:pt x="392" y="196"/>
                    <a:pt x="392" y="196"/>
                  </a:cubicBezTo>
                  <a:cubicBezTo>
                    <a:pt x="387" y="191"/>
                    <a:pt x="387" y="183"/>
                    <a:pt x="392" y="178"/>
                  </a:cubicBezTo>
                  <a:cubicBezTo>
                    <a:pt x="397" y="173"/>
                    <a:pt x="405" y="173"/>
                    <a:pt x="410" y="178"/>
                  </a:cubicBezTo>
                  <a:cubicBezTo>
                    <a:pt x="525" y="292"/>
                    <a:pt x="525" y="292"/>
                    <a:pt x="525" y="292"/>
                  </a:cubicBezTo>
                  <a:cubicBezTo>
                    <a:pt x="525" y="293"/>
                    <a:pt x="526" y="293"/>
                    <a:pt x="526" y="294"/>
                  </a:cubicBezTo>
                  <a:cubicBezTo>
                    <a:pt x="532" y="285"/>
                    <a:pt x="535" y="274"/>
                    <a:pt x="535" y="263"/>
                  </a:cubicBezTo>
                  <a:cubicBezTo>
                    <a:pt x="535" y="86"/>
                    <a:pt x="535" y="86"/>
                    <a:pt x="535" y="86"/>
                  </a:cubicBezTo>
                  <a:cubicBezTo>
                    <a:pt x="535" y="79"/>
                    <a:pt x="534" y="73"/>
                    <a:pt x="532" y="67"/>
                  </a:cubicBezTo>
                  <a:cubicBezTo>
                    <a:pt x="281" y="216"/>
                    <a:pt x="281" y="216"/>
                    <a:pt x="281" y="216"/>
                  </a:cubicBezTo>
                  <a:cubicBezTo>
                    <a:pt x="29" y="67"/>
                    <a:pt x="29" y="67"/>
                    <a:pt x="29" y="67"/>
                  </a:cubicBezTo>
                  <a:cubicBezTo>
                    <a:pt x="27" y="73"/>
                    <a:pt x="26" y="79"/>
                    <a:pt x="26" y="86"/>
                  </a:cubicBezTo>
                  <a:cubicBezTo>
                    <a:pt x="26" y="263"/>
                    <a:pt x="26" y="263"/>
                    <a:pt x="26" y="263"/>
                  </a:cubicBezTo>
                  <a:cubicBezTo>
                    <a:pt x="26" y="274"/>
                    <a:pt x="29" y="285"/>
                    <a:pt x="35" y="294"/>
                  </a:cubicBezTo>
                  <a:cubicBezTo>
                    <a:pt x="36" y="293"/>
                    <a:pt x="36" y="293"/>
                    <a:pt x="36" y="292"/>
                  </a:cubicBezTo>
                  <a:cubicBezTo>
                    <a:pt x="151" y="178"/>
                    <a:pt x="151" y="178"/>
                    <a:pt x="151" y="178"/>
                  </a:cubicBezTo>
                  <a:cubicBezTo>
                    <a:pt x="156" y="173"/>
                    <a:pt x="164" y="173"/>
                    <a:pt x="169" y="178"/>
                  </a:cubicBezTo>
                  <a:cubicBezTo>
                    <a:pt x="174" y="183"/>
                    <a:pt x="174" y="191"/>
                    <a:pt x="169" y="196"/>
                  </a:cubicBezTo>
                  <a:cubicBezTo>
                    <a:pt x="55" y="310"/>
                    <a:pt x="55" y="310"/>
                    <a:pt x="55" y="310"/>
                  </a:cubicBezTo>
                  <a:cubicBezTo>
                    <a:pt x="54" y="311"/>
                    <a:pt x="53" y="312"/>
                    <a:pt x="52" y="312"/>
                  </a:cubicBezTo>
                  <a:cubicBezTo>
                    <a:pt x="62" y="319"/>
                    <a:pt x="74" y="323"/>
                    <a:pt x="86" y="323"/>
                  </a:cubicBezTo>
                  <a:cubicBezTo>
                    <a:pt x="151" y="323"/>
                    <a:pt x="151" y="323"/>
                    <a:pt x="151" y="323"/>
                  </a:cubicBezTo>
                  <a:cubicBezTo>
                    <a:pt x="152" y="349"/>
                    <a:pt x="152" y="349"/>
                    <a:pt x="152" y="349"/>
                  </a:cubicBezTo>
                  <a:cubicBezTo>
                    <a:pt x="86" y="349"/>
                    <a:pt x="86" y="349"/>
                    <a:pt x="86" y="349"/>
                  </a:cubicBezTo>
                  <a:cubicBezTo>
                    <a:pt x="39" y="349"/>
                    <a:pt x="0" y="310"/>
                    <a:pt x="0" y="263"/>
                  </a:cubicBezTo>
                  <a:cubicBezTo>
                    <a:pt x="0" y="86"/>
                    <a:pt x="0" y="86"/>
                    <a:pt x="0" y="86"/>
                  </a:cubicBezTo>
                  <a:cubicBezTo>
                    <a:pt x="0" y="39"/>
                    <a:pt x="39" y="0"/>
                    <a:pt x="86" y="0"/>
                  </a:cubicBezTo>
                  <a:cubicBezTo>
                    <a:pt x="475" y="0"/>
                    <a:pt x="475" y="0"/>
                    <a:pt x="475" y="0"/>
                  </a:cubicBezTo>
                  <a:cubicBezTo>
                    <a:pt x="522" y="0"/>
                    <a:pt x="561" y="39"/>
                    <a:pt x="561" y="86"/>
                  </a:cubicBezTo>
                  <a:cubicBezTo>
                    <a:pt x="561" y="263"/>
                    <a:pt x="561" y="263"/>
                    <a:pt x="561" y="263"/>
                  </a:cubicBezTo>
                  <a:cubicBezTo>
                    <a:pt x="561" y="310"/>
                    <a:pt x="522" y="349"/>
                    <a:pt x="475" y="349"/>
                  </a:cubicBezTo>
                  <a:cubicBezTo>
                    <a:pt x="411" y="349"/>
                    <a:pt x="411" y="349"/>
                    <a:pt x="411" y="349"/>
                  </a:cubicBezTo>
                  <a:lnTo>
                    <a:pt x="410"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grpSp>
      <p:sp>
        <p:nvSpPr>
          <p:cNvPr id="140" name="Freeform 157">
            <a:extLst>
              <a:ext uri="{FF2B5EF4-FFF2-40B4-BE49-F238E27FC236}">
                <a16:creationId xmlns:a16="http://schemas.microsoft.com/office/drawing/2014/main" id="{55EE1611-9BE9-8547-9C76-05DA3C2644A2}"/>
              </a:ext>
            </a:extLst>
          </p:cNvPr>
          <p:cNvSpPr>
            <a:spLocks noEditPoints="1"/>
          </p:cNvSpPr>
          <p:nvPr/>
        </p:nvSpPr>
        <p:spPr bwMode="auto">
          <a:xfrm>
            <a:off x="5959380" y="1745183"/>
            <a:ext cx="283464" cy="283464"/>
          </a:xfrm>
          <a:custGeom>
            <a:avLst/>
            <a:gdLst>
              <a:gd name="T0" fmla="*/ 101 w 375"/>
              <a:gd name="T1" fmla="*/ 36 h 345"/>
              <a:gd name="T2" fmla="*/ 36 w 375"/>
              <a:gd name="T3" fmla="*/ 36 h 345"/>
              <a:gd name="T4" fmla="*/ 36 w 375"/>
              <a:gd name="T5" fmla="*/ 96 h 345"/>
              <a:gd name="T6" fmla="*/ 18 w 375"/>
              <a:gd name="T7" fmla="*/ 120 h 345"/>
              <a:gd name="T8" fmla="*/ 0 w 375"/>
              <a:gd name="T9" fmla="*/ 96 h 345"/>
              <a:gd name="T10" fmla="*/ 0 w 375"/>
              <a:gd name="T11" fmla="*/ 20 h 345"/>
              <a:gd name="T12" fmla="*/ 0 w 375"/>
              <a:gd name="T13" fmla="*/ 18 h 345"/>
              <a:gd name="T14" fmla="*/ 12 w 375"/>
              <a:gd name="T15" fmla="*/ 1 h 345"/>
              <a:gd name="T16" fmla="*/ 13 w 375"/>
              <a:gd name="T17" fmla="*/ 1 h 345"/>
              <a:gd name="T18" fmla="*/ 25 w 375"/>
              <a:gd name="T19" fmla="*/ 0 h 345"/>
              <a:gd name="T20" fmla="*/ 97 w 375"/>
              <a:gd name="T21" fmla="*/ 0 h 345"/>
              <a:gd name="T22" fmla="*/ 121 w 375"/>
              <a:gd name="T23" fmla="*/ 18 h 345"/>
              <a:gd name="T24" fmla="*/ 275 w 375"/>
              <a:gd name="T25" fmla="*/ 36 h 345"/>
              <a:gd name="T26" fmla="*/ 339 w 375"/>
              <a:gd name="T27" fmla="*/ 36 h 345"/>
              <a:gd name="T28" fmla="*/ 339 w 375"/>
              <a:gd name="T29" fmla="*/ 96 h 345"/>
              <a:gd name="T30" fmla="*/ 357 w 375"/>
              <a:gd name="T31" fmla="*/ 120 h 345"/>
              <a:gd name="T32" fmla="*/ 375 w 375"/>
              <a:gd name="T33" fmla="*/ 96 h 345"/>
              <a:gd name="T34" fmla="*/ 375 w 375"/>
              <a:gd name="T35" fmla="*/ 20 h 345"/>
              <a:gd name="T36" fmla="*/ 375 w 375"/>
              <a:gd name="T37" fmla="*/ 18 h 345"/>
              <a:gd name="T38" fmla="*/ 363 w 375"/>
              <a:gd name="T39" fmla="*/ 1 h 345"/>
              <a:gd name="T40" fmla="*/ 362 w 375"/>
              <a:gd name="T41" fmla="*/ 1 h 345"/>
              <a:gd name="T42" fmla="*/ 351 w 375"/>
              <a:gd name="T43" fmla="*/ 0 h 345"/>
              <a:gd name="T44" fmla="*/ 279 w 375"/>
              <a:gd name="T45" fmla="*/ 0 h 345"/>
              <a:gd name="T46" fmla="*/ 255 w 375"/>
              <a:gd name="T47" fmla="*/ 18 h 345"/>
              <a:gd name="T48" fmla="*/ 101 w 375"/>
              <a:gd name="T49" fmla="*/ 309 h 345"/>
              <a:gd name="T50" fmla="*/ 36 w 375"/>
              <a:gd name="T51" fmla="*/ 309 h 345"/>
              <a:gd name="T52" fmla="*/ 36 w 375"/>
              <a:gd name="T53" fmla="*/ 249 h 345"/>
              <a:gd name="T54" fmla="*/ 18 w 375"/>
              <a:gd name="T55" fmla="*/ 225 h 345"/>
              <a:gd name="T56" fmla="*/ 0 w 375"/>
              <a:gd name="T57" fmla="*/ 249 h 345"/>
              <a:gd name="T58" fmla="*/ 0 w 375"/>
              <a:gd name="T59" fmla="*/ 325 h 345"/>
              <a:gd name="T60" fmla="*/ 0 w 375"/>
              <a:gd name="T61" fmla="*/ 327 h 345"/>
              <a:gd name="T62" fmla="*/ 12 w 375"/>
              <a:gd name="T63" fmla="*/ 344 h 345"/>
              <a:gd name="T64" fmla="*/ 13 w 375"/>
              <a:gd name="T65" fmla="*/ 344 h 345"/>
              <a:gd name="T66" fmla="*/ 25 w 375"/>
              <a:gd name="T67" fmla="*/ 345 h 345"/>
              <a:gd name="T68" fmla="*/ 97 w 375"/>
              <a:gd name="T69" fmla="*/ 345 h 345"/>
              <a:gd name="T70" fmla="*/ 121 w 375"/>
              <a:gd name="T71" fmla="*/ 327 h 345"/>
              <a:gd name="T72" fmla="*/ 279 w 375"/>
              <a:gd name="T73" fmla="*/ 345 h 345"/>
              <a:gd name="T74" fmla="*/ 351 w 375"/>
              <a:gd name="T75" fmla="*/ 345 h 345"/>
              <a:gd name="T76" fmla="*/ 362 w 375"/>
              <a:gd name="T77" fmla="*/ 344 h 345"/>
              <a:gd name="T78" fmla="*/ 363 w 375"/>
              <a:gd name="T79" fmla="*/ 344 h 345"/>
              <a:gd name="T80" fmla="*/ 375 w 375"/>
              <a:gd name="T81" fmla="*/ 327 h 345"/>
              <a:gd name="T82" fmla="*/ 375 w 375"/>
              <a:gd name="T83" fmla="*/ 325 h 345"/>
              <a:gd name="T84" fmla="*/ 375 w 375"/>
              <a:gd name="T85" fmla="*/ 249 h 345"/>
              <a:gd name="T86" fmla="*/ 357 w 375"/>
              <a:gd name="T87" fmla="*/ 225 h 345"/>
              <a:gd name="T88" fmla="*/ 339 w 375"/>
              <a:gd name="T89" fmla="*/ 249 h 345"/>
              <a:gd name="T90" fmla="*/ 339 w 375"/>
              <a:gd name="T91" fmla="*/ 309 h 345"/>
              <a:gd name="T92" fmla="*/ 275 w 375"/>
              <a:gd name="T93" fmla="*/ 309 h 345"/>
              <a:gd name="T94" fmla="*/ 275 w 375"/>
              <a:gd name="T95" fmla="*/ 345 h 345"/>
              <a:gd name="T96" fmla="*/ 141 w 375"/>
              <a:gd name="T97" fmla="*/ 260 h 345"/>
              <a:gd name="T98" fmla="*/ 232 w 375"/>
              <a:gd name="T99" fmla="*/ 83 h 345"/>
              <a:gd name="T100" fmla="*/ 218 w 375"/>
              <a:gd name="T101" fmla="*/ 111 h 345"/>
              <a:gd name="T102" fmla="*/ 156 w 375"/>
              <a:gd name="T103" fmla="*/ 231 h 345"/>
              <a:gd name="T104" fmla="*/ 218 w 375"/>
              <a:gd name="T105" fmla="*/ 111 h 345"/>
              <a:gd name="T106" fmla="*/ 160 w 375"/>
              <a:gd name="T107" fmla="*/ 157 h 345"/>
              <a:gd name="T108" fmla="*/ 215 w 375"/>
              <a:gd name="T109" fmla="*/ 186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75" h="345">
                <a:moveTo>
                  <a:pt x="121" y="18"/>
                </a:moveTo>
                <a:cubicBezTo>
                  <a:pt x="121" y="29"/>
                  <a:pt x="113" y="36"/>
                  <a:pt x="101" y="36"/>
                </a:cubicBezTo>
                <a:cubicBezTo>
                  <a:pt x="97" y="36"/>
                  <a:pt x="97" y="36"/>
                  <a:pt x="97" y="36"/>
                </a:cubicBezTo>
                <a:cubicBezTo>
                  <a:pt x="36" y="36"/>
                  <a:pt x="36" y="36"/>
                  <a:pt x="36" y="36"/>
                </a:cubicBezTo>
                <a:cubicBezTo>
                  <a:pt x="36" y="59"/>
                  <a:pt x="36" y="59"/>
                  <a:pt x="36" y="59"/>
                </a:cubicBezTo>
                <a:cubicBezTo>
                  <a:pt x="36" y="96"/>
                  <a:pt x="36" y="96"/>
                  <a:pt x="36" y="96"/>
                </a:cubicBezTo>
                <a:cubicBezTo>
                  <a:pt x="36" y="100"/>
                  <a:pt x="36" y="100"/>
                  <a:pt x="36" y="100"/>
                </a:cubicBezTo>
                <a:cubicBezTo>
                  <a:pt x="36" y="112"/>
                  <a:pt x="29" y="120"/>
                  <a:pt x="18" y="120"/>
                </a:cubicBezTo>
                <a:cubicBezTo>
                  <a:pt x="7" y="120"/>
                  <a:pt x="0" y="112"/>
                  <a:pt x="0" y="100"/>
                </a:cubicBezTo>
                <a:cubicBezTo>
                  <a:pt x="0" y="96"/>
                  <a:pt x="0" y="96"/>
                  <a:pt x="0" y="96"/>
                </a:cubicBezTo>
                <a:cubicBezTo>
                  <a:pt x="0" y="24"/>
                  <a:pt x="0" y="24"/>
                  <a:pt x="0" y="24"/>
                </a:cubicBezTo>
                <a:cubicBezTo>
                  <a:pt x="0" y="20"/>
                  <a:pt x="0" y="20"/>
                  <a:pt x="0" y="20"/>
                </a:cubicBezTo>
                <a:cubicBezTo>
                  <a:pt x="0" y="20"/>
                  <a:pt x="0" y="19"/>
                  <a:pt x="0" y="18"/>
                </a:cubicBezTo>
                <a:cubicBezTo>
                  <a:pt x="0" y="18"/>
                  <a:pt x="0" y="18"/>
                  <a:pt x="0" y="18"/>
                </a:cubicBezTo>
                <a:cubicBezTo>
                  <a:pt x="0" y="10"/>
                  <a:pt x="4" y="4"/>
                  <a:pt x="11" y="2"/>
                </a:cubicBezTo>
                <a:cubicBezTo>
                  <a:pt x="11" y="1"/>
                  <a:pt x="12" y="1"/>
                  <a:pt x="12" y="1"/>
                </a:cubicBezTo>
                <a:cubicBezTo>
                  <a:pt x="12" y="1"/>
                  <a:pt x="12" y="1"/>
                  <a:pt x="12" y="1"/>
                </a:cubicBezTo>
                <a:cubicBezTo>
                  <a:pt x="13" y="1"/>
                  <a:pt x="13" y="1"/>
                  <a:pt x="13" y="1"/>
                </a:cubicBezTo>
                <a:cubicBezTo>
                  <a:pt x="15" y="0"/>
                  <a:pt x="18" y="0"/>
                  <a:pt x="21" y="0"/>
                </a:cubicBezTo>
                <a:cubicBezTo>
                  <a:pt x="25" y="0"/>
                  <a:pt x="25" y="0"/>
                  <a:pt x="25" y="0"/>
                </a:cubicBezTo>
                <a:cubicBezTo>
                  <a:pt x="60" y="0"/>
                  <a:pt x="60" y="0"/>
                  <a:pt x="60" y="0"/>
                </a:cubicBezTo>
                <a:cubicBezTo>
                  <a:pt x="97" y="0"/>
                  <a:pt x="97" y="0"/>
                  <a:pt x="97" y="0"/>
                </a:cubicBezTo>
                <a:cubicBezTo>
                  <a:pt x="101" y="0"/>
                  <a:pt x="101" y="0"/>
                  <a:pt x="101" y="0"/>
                </a:cubicBezTo>
                <a:cubicBezTo>
                  <a:pt x="113" y="0"/>
                  <a:pt x="121" y="7"/>
                  <a:pt x="121" y="18"/>
                </a:cubicBezTo>
                <a:close/>
                <a:moveTo>
                  <a:pt x="255" y="18"/>
                </a:moveTo>
                <a:cubicBezTo>
                  <a:pt x="255" y="29"/>
                  <a:pt x="263" y="36"/>
                  <a:pt x="275" y="36"/>
                </a:cubicBezTo>
                <a:cubicBezTo>
                  <a:pt x="279" y="36"/>
                  <a:pt x="279" y="36"/>
                  <a:pt x="279" y="36"/>
                </a:cubicBezTo>
                <a:cubicBezTo>
                  <a:pt x="339" y="36"/>
                  <a:pt x="339" y="36"/>
                  <a:pt x="339" y="36"/>
                </a:cubicBezTo>
                <a:cubicBezTo>
                  <a:pt x="339" y="59"/>
                  <a:pt x="339" y="59"/>
                  <a:pt x="339" y="59"/>
                </a:cubicBezTo>
                <a:cubicBezTo>
                  <a:pt x="339" y="96"/>
                  <a:pt x="339" y="96"/>
                  <a:pt x="339" y="96"/>
                </a:cubicBezTo>
                <a:cubicBezTo>
                  <a:pt x="339" y="100"/>
                  <a:pt x="339" y="100"/>
                  <a:pt x="339" y="100"/>
                </a:cubicBezTo>
                <a:cubicBezTo>
                  <a:pt x="339" y="112"/>
                  <a:pt x="346" y="120"/>
                  <a:pt x="357" y="120"/>
                </a:cubicBezTo>
                <a:cubicBezTo>
                  <a:pt x="368" y="120"/>
                  <a:pt x="375" y="112"/>
                  <a:pt x="375" y="100"/>
                </a:cubicBezTo>
                <a:cubicBezTo>
                  <a:pt x="375" y="96"/>
                  <a:pt x="375" y="96"/>
                  <a:pt x="375" y="96"/>
                </a:cubicBezTo>
                <a:cubicBezTo>
                  <a:pt x="375" y="24"/>
                  <a:pt x="375" y="24"/>
                  <a:pt x="375" y="24"/>
                </a:cubicBezTo>
                <a:cubicBezTo>
                  <a:pt x="375" y="20"/>
                  <a:pt x="375" y="20"/>
                  <a:pt x="375" y="20"/>
                </a:cubicBezTo>
                <a:cubicBezTo>
                  <a:pt x="375" y="20"/>
                  <a:pt x="375" y="19"/>
                  <a:pt x="375" y="18"/>
                </a:cubicBezTo>
                <a:cubicBezTo>
                  <a:pt x="375" y="18"/>
                  <a:pt x="375" y="18"/>
                  <a:pt x="375" y="18"/>
                </a:cubicBezTo>
                <a:cubicBezTo>
                  <a:pt x="375" y="10"/>
                  <a:pt x="371" y="4"/>
                  <a:pt x="365" y="2"/>
                </a:cubicBezTo>
                <a:cubicBezTo>
                  <a:pt x="364" y="1"/>
                  <a:pt x="364" y="1"/>
                  <a:pt x="363" y="1"/>
                </a:cubicBezTo>
                <a:cubicBezTo>
                  <a:pt x="363" y="1"/>
                  <a:pt x="363" y="1"/>
                  <a:pt x="363" y="1"/>
                </a:cubicBezTo>
                <a:cubicBezTo>
                  <a:pt x="363" y="1"/>
                  <a:pt x="363" y="1"/>
                  <a:pt x="362" y="1"/>
                </a:cubicBezTo>
                <a:cubicBezTo>
                  <a:pt x="360" y="0"/>
                  <a:pt x="358" y="0"/>
                  <a:pt x="355" y="0"/>
                </a:cubicBezTo>
                <a:cubicBezTo>
                  <a:pt x="351" y="0"/>
                  <a:pt x="351" y="0"/>
                  <a:pt x="351" y="0"/>
                </a:cubicBezTo>
                <a:cubicBezTo>
                  <a:pt x="316" y="0"/>
                  <a:pt x="316" y="0"/>
                  <a:pt x="316" y="0"/>
                </a:cubicBezTo>
                <a:cubicBezTo>
                  <a:pt x="279" y="0"/>
                  <a:pt x="279" y="0"/>
                  <a:pt x="279" y="0"/>
                </a:cubicBezTo>
                <a:cubicBezTo>
                  <a:pt x="275" y="0"/>
                  <a:pt x="275" y="0"/>
                  <a:pt x="275" y="0"/>
                </a:cubicBezTo>
                <a:cubicBezTo>
                  <a:pt x="263" y="0"/>
                  <a:pt x="255" y="7"/>
                  <a:pt x="255" y="18"/>
                </a:cubicBezTo>
                <a:close/>
                <a:moveTo>
                  <a:pt x="121" y="327"/>
                </a:moveTo>
                <a:cubicBezTo>
                  <a:pt x="121" y="316"/>
                  <a:pt x="113" y="309"/>
                  <a:pt x="101" y="309"/>
                </a:cubicBezTo>
                <a:cubicBezTo>
                  <a:pt x="97" y="309"/>
                  <a:pt x="97" y="309"/>
                  <a:pt x="97" y="309"/>
                </a:cubicBezTo>
                <a:cubicBezTo>
                  <a:pt x="36" y="309"/>
                  <a:pt x="36" y="309"/>
                  <a:pt x="36" y="309"/>
                </a:cubicBezTo>
                <a:cubicBezTo>
                  <a:pt x="36" y="286"/>
                  <a:pt x="36" y="286"/>
                  <a:pt x="36" y="286"/>
                </a:cubicBezTo>
                <a:cubicBezTo>
                  <a:pt x="36" y="249"/>
                  <a:pt x="36" y="249"/>
                  <a:pt x="36" y="249"/>
                </a:cubicBezTo>
                <a:cubicBezTo>
                  <a:pt x="36" y="245"/>
                  <a:pt x="36" y="245"/>
                  <a:pt x="36" y="245"/>
                </a:cubicBezTo>
                <a:cubicBezTo>
                  <a:pt x="36" y="233"/>
                  <a:pt x="29" y="225"/>
                  <a:pt x="18" y="225"/>
                </a:cubicBezTo>
                <a:cubicBezTo>
                  <a:pt x="7" y="225"/>
                  <a:pt x="0" y="233"/>
                  <a:pt x="0" y="245"/>
                </a:cubicBezTo>
                <a:cubicBezTo>
                  <a:pt x="0" y="249"/>
                  <a:pt x="0" y="249"/>
                  <a:pt x="0" y="249"/>
                </a:cubicBezTo>
                <a:cubicBezTo>
                  <a:pt x="0" y="321"/>
                  <a:pt x="0" y="321"/>
                  <a:pt x="0" y="321"/>
                </a:cubicBezTo>
                <a:cubicBezTo>
                  <a:pt x="0" y="325"/>
                  <a:pt x="0" y="325"/>
                  <a:pt x="0" y="325"/>
                </a:cubicBezTo>
                <a:cubicBezTo>
                  <a:pt x="0" y="325"/>
                  <a:pt x="0" y="326"/>
                  <a:pt x="0" y="327"/>
                </a:cubicBezTo>
                <a:cubicBezTo>
                  <a:pt x="0" y="327"/>
                  <a:pt x="0" y="327"/>
                  <a:pt x="0" y="327"/>
                </a:cubicBezTo>
                <a:cubicBezTo>
                  <a:pt x="0" y="335"/>
                  <a:pt x="4" y="341"/>
                  <a:pt x="11" y="344"/>
                </a:cubicBezTo>
                <a:cubicBezTo>
                  <a:pt x="11" y="344"/>
                  <a:pt x="12" y="344"/>
                  <a:pt x="12" y="344"/>
                </a:cubicBezTo>
                <a:cubicBezTo>
                  <a:pt x="12" y="344"/>
                  <a:pt x="12" y="344"/>
                  <a:pt x="12" y="344"/>
                </a:cubicBezTo>
                <a:cubicBezTo>
                  <a:pt x="13" y="344"/>
                  <a:pt x="13" y="344"/>
                  <a:pt x="13" y="344"/>
                </a:cubicBezTo>
                <a:cubicBezTo>
                  <a:pt x="15" y="345"/>
                  <a:pt x="18" y="345"/>
                  <a:pt x="21" y="345"/>
                </a:cubicBezTo>
                <a:cubicBezTo>
                  <a:pt x="25" y="345"/>
                  <a:pt x="25" y="345"/>
                  <a:pt x="25" y="345"/>
                </a:cubicBezTo>
                <a:cubicBezTo>
                  <a:pt x="60" y="345"/>
                  <a:pt x="60" y="345"/>
                  <a:pt x="60" y="345"/>
                </a:cubicBezTo>
                <a:cubicBezTo>
                  <a:pt x="97" y="345"/>
                  <a:pt x="97" y="345"/>
                  <a:pt x="97" y="345"/>
                </a:cubicBezTo>
                <a:cubicBezTo>
                  <a:pt x="101" y="345"/>
                  <a:pt x="101" y="345"/>
                  <a:pt x="101" y="345"/>
                </a:cubicBezTo>
                <a:cubicBezTo>
                  <a:pt x="113" y="345"/>
                  <a:pt x="121" y="338"/>
                  <a:pt x="121" y="327"/>
                </a:cubicBezTo>
                <a:close/>
                <a:moveTo>
                  <a:pt x="275" y="345"/>
                </a:moveTo>
                <a:cubicBezTo>
                  <a:pt x="279" y="345"/>
                  <a:pt x="279" y="345"/>
                  <a:pt x="279" y="345"/>
                </a:cubicBezTo>
                <a:cubicBezTo>
                  <a:pt x="316" y="345"/>
                  <a:pt x="316" y="345"/>
                  <a:pt x="316" y="345"/>
                </a:cubicBezTo>
                <a:cubicBezTo>
                  <a:pt x="351" y="345"/>
                  <a:pt x="351" y="345"/>
                  <a:pt x="351" y="345"/>
                </a:cubicBezTo>
                <a:cubicBezTo>
                  <a:pt x="355" y="345"/>
                  <a:pt x="355" y="345"/>
                  <a:pt x="355" y="345"/>
                </a:cubicBezTo>
                <a:cubicBezTo>
                  <a:pt x="358" y="345"/>
                  <a:pt x="360" y="345"/>
                  <a:pt x="362" y="344"/>
                </a:cubicBezTo>
                <a:cubicBezTo>
                  <a:pt x="363" y="344"/>
                  <a:pt x="363" y="344"/>
                  <a:pt x="363" y="344"/>
                </a:cubicBezTo>
                <a:cubicBezTo>
                  <a:pt x="363" y="344"/>
                  <a:pt x="363" y="344"/>
                  <a:pt x="363" y="344"/>
                </a:cubicBezTo>
                <a:cubicBezTo>
                  <a:pt x="364" y="344"/>
                  <a:pt x="364" y="344"/>
                  <a:pt x="365" y="344"/>
                </a:cubicBezTo>
                <a:cubicBezTo>
                  <a:pt x="371" y="341"/>
                  <a:pt x="375" y="335"/>
                  <a:pt x="375" y="327"/>
                </a:cubicBezTo>
                <a:cubicBezTo>
                  <a:pt x="375" y="327"/>
                  <a:pt x="375" y="327"/>
                  <a:pt x="375" y="327"/>
                </a:cubicBezTo>
                <a:cubicBezTo>
                  <a:pt x="375" y="326"/>
                  <a:pt x="375" y="325"/>
                  <a:pt x="375" y="325"/>
                </a:cubicBezTo>
                <a:cubicBezTo>
                  <a:pt x="375" y="321"/>
                  <a:pt x="375" y="321"/>
                  <a:pt x="375" y="321"/>
                </a:cubicBezTo>
                <a:cubicBezTo>
                  <a:pt x="375" y="249"/>
                  <a:pt x="375" y="249"/>
                  <a:pt x="375" y="249"/>
                </a:cubicBezTo>
                <a:cubicBezTo>
                  <a:pt x="375" y="245"/>
                  <a:pt x="375" y="245"/>
                  <a:pt x="375" y="245"/>
                </a:cubicBezTo>
                <a:cubicBezTo>
                  <a:pt x="375" y="233"/>
                  <a:pt x="368" y="225"/>
                  <a:pt x="357" y="225"/>
                </a:cubicBezTo>
                <a:cubicBezTo>
                  <a:pt x="346" y="225"/>
                  <a:pt x="339" y="233"/>
                  <a:pt x="339" y="245"/>
                </a:cubicBezTo>
                <a:cubicBezTo>
                  <a:pt x="339" y="249"/>
                  <a:pt x="339" y="249"/>
                  <a:pt x="339" y="249"/>
                </a:cubicBezTo>
                <a:cubicBezTo>
                  <a:pt x="339" y="286"/>
                  <a:pt x="339" y="286"/>
                  <a:pt x="339" y="286"/>
                </a:cubicBezTo>
                <a:cubicBezTo>
                  <a:pt x="339" y="309"/>
                  <a:pt x="339" y="309"/>
                  <a:pt x="339" y="309"/>
                </a:cubicBezTo>
                <a:cubicBezTo>
                  <a:pt x="279" y="309"/>
                  <a:pt x="279" y="309"/>
                  <a:pt x="279" y="309"/>
                </a:cubicBezTo>
                <a:cubicBezTo>
                  <a:pt x="275" y="309"/>
                  <a:pt x="275" y="309"/>
                  <a:pt x="275" y="309"/>
                </a:cubicBezTo>
                <a:cubicBezTo>
                  <a:pt x="263" y="309"/>
                  <a:pt x="255" y="316"/>
                  <a:pt x="255" y="327"/>
                </a:cubicBezTo>
                <a:cubicBezTo>
                  <a:pt x="255" y="338"/>
                  <a:pt x="263" y="345"/>
                  <a:pt x="275" y="345"/>
                </a:cubicBezTo>
                <a:close/>
                <a:moveTo>
                  <a:pt x="276" y="217"/>
                </a:moveTo>
                <a:cubicBezTo>
                  <a:pt x="251" y="266"/>
                  <a:pt x="190" y="285"/>
                  <a:pt x="141" y="260"/>
                </a:cubicBezTo>
                <a:cubicBezTo>
                  <a:pt x="92" y="235"/>
                  <a:pt x="73" y="175"/>
                  <a:pt x="98" y="126"/>
                </a:cubicBezTo>
                <a:cubicBezTo>
                  <a:pt x="124" y="76"/>
                  <a:pt x="183" y="58"/>
                  <a:pt x="232" y="83"/>
                </a:cubicBezTo>
                <a:cubicBezTo>
                  <a:pt x="281" y="108"/>
                  <a:pt x="302" y="167"/>
                  <a:pt x="276" y="217"/>
                </a:cubicBezTo>
                <a:close/>
                <a:moveTo>
                  <a:pt x="218" y="111"/>
                </a:moveTo>
                <a:cubicBezTo>
                  <a:pt x="184" y="94"/>
                  <a:pt x="144" y="106"/>
                  <a:pt x="127" y="140"/>
                </a:cubicBezTo>
                <a:cubicBezTo>
                  <a:pt x="110" y="174"/>
                  <a:pt x="123" y="214"/>
                  <a:pt x="156" y="231"/>
                </a:cubicBezTo>
                <a:cubicBezTo>
                  <a:pt x="189" y="249"/>
                  <a:pt x="230" y="236"/>
                  <a:pt x="248" y="202"/>
                </a:cubicBezTo>
                <a:cubicBezTo>
                  <a:pt x="265" y="168"/>
                  <a:pt x="251" y="128"/>
                  <a:pt x="218" y="111"/>
                </a:cubicBezTo>
                <a:close/>
                <a:moveTo>
                  <a:pt x="201" y="144"/>
                </a:moveTo>
                <a:cubicBezTo>
                  <a:pt x="186" y="136"/>
                  <a:pt x="168" y="142"/>
                  <a:pt x="160" y="157"/>
                </a:cubicBezTo>
                <a:cubicBezTo>
                  <a:pt x="152" y="173"/>
                  <a:pt x="158" y="191"/>
                  <a:pt x="173" y="199"/>
                </a:cubicBezTo>
                <a:cubicBezTo>
                  <a:pt x="188" y="207"/>
                  <a:pt x="207" y="201"/>
                  <a:pt x="215" y="186"/>
                </a:cubicBezTo>
                <a:cubicBezTo>
                  <a:pt x="223" y="170"/>
                  <a:pt x="216" y="152"/>
                  <a:pt x="201" y="14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141" name="Freeform 273">
            <a:extLst>
              <a:ext uri="{FF2B5EF4-FFF2-40B4-BE49-F238E27FC236}">
                <a16:creationId xmlns:a16="http://schemas.microsoft.com/office/drawing/2014/main" id="{59A28113-CC90-714A-ACE5-AB230FF5C6AB}"/>
              </a:ext>
            </a:extLst>
          </p:cNvPr>
          <p:cNvSpPr>
            <a:spLocks noEditPoints="1"/>
          </p:cNvSpPr>
          <p:nvPr/>
        </p:nvSpPr>
        <p:spPr bwMode="auto">
          <a:xfrm>
            <a:off x="7575688" y="2724849"/>
            <a:ext cx="283464" cy="283464"/>
          </a:xfrm>
          <a:custGeom>
            <a:avLst/>
            <a:gdLst>
              <a:gd name="T0" fmla="*/ 40 w 788"/>
              <a:gd name="T1" fmla="*/ 653 h 653"/>
              <a:gd name="T2" fmla="*/ 0 w 788"/>
              <a:gd name="T3" fmla="*/ 40 h 653"/>
              <a:gd name="T4" fmla="*/ 748 w 788"/>
              <a:gd name="T5" fmla="*/ 0 h 653"/>
              <a:gd name="T6" fmla="*/ 788 w 788"/>
              <a:gd name="T7" fmla="*/ 613 h 653"/>
              <a:gd name="T8" fmla="*/ 40 w 788"/>
              <a:gd name="T9" fmla="*/ 26 h 653"/>
              <a:gd name="T10" fmla="*/ 27 w 788"/>
              <a:gd name="T11" fmla="*/ 613 h 653"/>
              <a:gd name="T12" fmla="*/ 748 w 788"/>
              <a:gd name="T13" fmla="*/ 627 h 653"/>
              <a:gd name="T14" fmla="*/ 762 w 788"/>
              <a:gd name="T15" fmla="*/ 40 h 653"/>
              <a:gd name="T16" fmla="*/ 40 w 788"/>
              <a:gd name="T17" fmla="*/ 26 h 653"/>
              <a:gd name="T18" fmla="*/ 81 w 788"/>
              <a:gd name="T19" fmla="*/ 67 h 653"/>
              <a:gd name="T20" fmla="*/ 332 w 788"/>
              <a:gd name="T21" fmla="*/ 104 h 653"/>
              <a:gd name="T22" fmla="*/ 332 w 788"/>
              <a:gd name="T23" fmla="*/ 421 h 653"/>
              <a:gd name="T24" fmla="*/ 81 w 788"/>
              <a:gd name="T25" fmla="*/ 457 h 653"/>
              <a:gd name="T26" fmla="*/ 332 w 788"/>
              <a:gd name="T27" fmla="*/ 421 h 653"/>
              <a:gd name="T28" fmla="*/ 81 w 788"/>
              <a:gd name="T29" fmla="*/ 547 h 653"/>
              <a:gd name="T30" fmla="*/ 332 w 788"/>
              <a:gd name="T31" fmla="*/ 584 h 653"/>
              <a:gd name="T32" fmla="*/ 332 w 788"/>
              <a:gd name="T33" fmla="*/ 484 h 653"/>
              <a:gd name="T34" fmla="*/ 81 w 788"/>
              <a:gd name="T35" fmla="*/ 520 h 653"/>
              <a:gd name="T36" fmla="*/ 332 w 788"/>
              <a:gd name="T37" fmla="*/ 484 h 653"/>
              <a:gd name="T38" fmla="*/ 424 w 788"/>
              <a:gd name="T39" fmla="*/ 289 h 653"/>
              <a:gd name="T40" fmla="*/ 490 w 788"/>
              <a:gd name="T41" fmla="*/ 386 h 653"/>
              <a:gd name="T42" fmla="*/ 676 w 788"/>
              <a:gd name="T43" fmla="*/ 146 h 653"/>
              <a:gd name="T44" fmla="*/ 610 w 788"/>
              <a:gd name="T45" fmla="*/ 386 h 653"/>
              <a:gd name="T46" fmla="*/ 676 w 788"/>
              <a:gd name="T47" fmla="*/ 146 h 653"/>
              <a:gd name="T48" fmla="*/ 517 w 788"/>
              <a:gd name="T49" fmla="*/ 208 h 653"/>
              <a:gd name="T50" fmla="*/ 583 w 788"/>
              <a:gd name="T51" fmla="*/ 386 h 653"/>
              <a:gd name="T52" fmla="*/ 654 w 788"/>
              <a:gd name="T53" fmla="*/ 449 h 653"/>
              <a:gd name="T54" fmla="*/ 636 w 788"/>
              <a:gd name="T55" fmla="*/ 481 h 653"/>
              <a:gd name="T56" fmla="*/ 571 w 788"/>
              <a:gd name="T57" fmla="*/ 518 h 653"/>
              <a:gd name="T58" fmla="*/ 514 w 788"/>
              <a:gd name="T59" fmla="*/ 495 h 653"/>
              <a:gd name="T60" fmla="*/ 495 w 788"/>
              <a:gd name="T61" fmla="*/ 464 h 653"/>
              <a:gd name="T62" fmla="*/ 476 w 788"/>
              <a:gd name="T63" fmla="*/ 494 h 653"/>
              <a:gd name="T64" fmla="*/ 432 w 788"/>
              <a:gd name="T65" fmla="*/ 529 h 653"/>
              <a:gd name="T66" fmla="*/ 495 w 788"/>
              <a:gd name="T67" fmla="*/ 506 h 653"/>
              <a:gd name="T68" fmla="*/ 552 w 788"/>
              <a:gd name="T69" fmla="*/ 529 h 653"/>
              <a:gd name="T70" fmla="*/ 571 w 788"/>
              <a:gd name="T71" fmla="*/ 560 h 653"/>
              <a:gd name="T72" fmla="*/ 589 w 788"/>
              <a:gd name="T73" fmla="*/ 528 h 653"/>
              <a:gd name="T74" fmla="*/ 654 w 788"/>
              <a:gd name="T75" fmla="*/ 491 h 653"/>
              <a:gd name="T76" fmla="*/ 654 w 788"/>
              <a:gd name="T77" fmla="*/ 449 h 653"/>
              <a:gd name="T78" fmla="*/ 256 w 788"/>
              <a:gd name="T79" fmla="*/ 236 h 653"/>
              <a:gd name="T80" fmla="*/ 258 w 788"/>
              <a:gd name="T81" fmla="*/ 242 h 653"/>
              <a:gd name="T82" fmla="*/ 329 w 788"/>
              <a:gd name="T83" fmla="*/ 257 h 653"/>
              <a:gd name="T84" fmla="*/ 326 w 788"/>
              <a:gd name="T85" fmla="*/ 232 h 653"/>
              <a:gd name="T86" fmla="*/ 284 w 788"/>
              <a:gd name="T87" fmla="*/ 167 h 653"/>
              <a:gd name="T88" fmla="*/ 256 w 788"/>
              <a:gd name="T89" fmla="*/ 236 h 653"/>
              <a:gd name="T90" fmla="*/ 259 w 788"/>
              <a:gd name="T91" fmla="*/ 282 h 653"/>
              <a:gd name="T92" fmla="*/ 256 w 788"/>
              <a:gd name="T93" fmla="*/ 288 h 653"/>
              <a:gd name="T94" fmla="*/ 206 w 788"/>
              <a:gd name="T95" fmla="*/ 318 h 653"/>
              <a:gd name="T96" fmla="*/ 206 w 788"/>
              <a:gd name="T97" fmla="*/ 206 h 653"/>
              <a:gd name="T98" fmla="*/ 279 w 788"/>
              <a:gd name="T99" fmla="*/ 163 h 653"/>
              <a:gd name="T100" fmla="*/ 83 w 788"/>
              <a:gd name="T101" fmla="*/ 262 h 653"/>
              <a:gd name="T102" fmla="*/ 325 w 788"/>
              <a:gd name="T103" fmla="*/ 294 h 653"/>
              <a:gd name="T104" fmla="*/ 326 w 788"/>
              <a:gd name="T105" fmla="*/ 289 h 653"/>
              <a:gd name="T106" fmla="*/ 329 w 788"/>
              <a:gd name="T107" fmla="*/ 263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88" h="653">
                <a:moveTo>
                  <a:pt x="748" y="653"/>
                </a:moveTo>
                <a:cubicBezTo>
                  <a:pt x="40" y="653"/>
                  <a:pt x="40" y="653"/>
                  <a:pt x="40" y="653"/>
                </a:cubicBezTo>
                <a:cubicBezTo>
                  <a:pt x="18" y="653"/>
                  <a:pt x="0" y="636"/>
                  <a:pt x="0" y="613"/>
                </a:cubicBezTo>
                <a:cubicBezTo>
                  <a:pt x="0" y="40"/>
                  <a:pt x="0" y="40"/>
                  <a:pt x="0" y="40"/>
                </a:cubicBezTo>
                <a:cubicBezTo>
                  <a:pt x="0" y="18"/>
                  <a:pt x="18" y="0"/>
                  <a:pt x="40" y="0"/>
                </a:cubicBezTo>
                <a:cubicBezTo>
                  <a:pt x="748" y="0"/>
                  <a:pt x="748" y="0"/>
                  <a:pt x="748" y="0"/>
                </a:cubicBezTo>
                <a:cubicBezTo>
                  <a:pt x="771" y="0"/>
                  <a:pt x="788" y="18"/>
                  <a:pt x="788" y="40"/>
                </a:cubicBezTo>
                <a:cubicBezTo>
                  <a:pt x="788" y="613"/>
                  <a:pt x="788" y="613"/>
                  <a:pt x="788" y="613"/>
                </a:cubicBezTo>
                <a:cubicBezTo>
                  <a:pt x="788" y="636"/>
                  <a:pt x="771" y="653"/>
                  <a:pt x="748" y="653"/>
                </a:cubicBezTo>
                <a:close/>
                <a:moveTo>
                  <a:pt x="40" y="26"/>
                </a:moveTo>
                <a:cubicBezTo>
                  <a:pt x="33" y="26"/>
                  <a:pt x="27" y="32"/>
                  <a:pt x="27" y="40"/>
                </a:cubicBezTo>
                <a:cubicBezTo>
                  <a:pt x="27" y="613"/>
                  <a:pt x="27" y="613"/>
                  <a:pt x="27" y="613"/>
                </a:cubicBezTo>
                <a:cubicBezTo>
                  <a:pt x="27" y="621"/>
                  <a:pt x="33" y="627"/>
                  <a:pt x="40" y="627"/>
                </a:cubicBezTo>
                <a:cubicBezTo>
                  <a:pt x="748" y="627"/>
                  <a:pt x="748" y="627"/>
                  <a:pt x="748" y="627"/>
                </a:cubicBezTo>
                <a:cubicBezTo>
                  <a:pt x="756" y="627"/>
                  <a:pt x="762" y="621"/>
                  <a:pt x="762" y="613"/>
                </a:cubicBezTo>
                <a:cubicBezTo>
                  <a:pt x="762" y="40"/>
                  <a:pt x="762" y="40"/>
                  <a:pt x="762" y="40"/>
                </a:cubicBezTo>
                <a:cubicBezTo>
                  <a:pt x="762" y="32"/>
                  <a:pt x="756" y="26"/>
                  <a:pt x="748" y="26"/>
                </a:cubicBezTo>
                <a:lnTo>
                  <a:pt x="40" y="26"/>
                </a:lnTo>
                <a:close/>
                <a:moveTo>
                  <a:pt x="332" y="67"/>
                </a:moveTo>
                <a:cubicBezTo>
                  <a:pt x="81" y="67"/>
                  <a:pt x="81" y="67"/>
                  <a:pt x="81" y="67"/>
                </a:cubicBezTo>
                <a:cubicBezTo>
                  <a:pt x="81" y="104"/>
                  <a:pt x="81" y="104"/>
                  <a:pt x="81" y="104"/>
                </a:cubicBezTo>
                <a:cubicBezTo>
                  <a:pt x="332" y="104"/>
                  <a:pt x="332" y="104"/>
                  <a:pt x="332" y="104"/>
                </a:cubicBezTo>
                <a:lnTo>
                  <a:pt x="332" y="67"/>
                </a:lnTo>
                <a:close/>
                <a:moveTo>
                  <a:pt x="332" y="421"/>
                </a:moveTo>
                <a:cubicBezTo>
                  <a:pt x="81" y="421"/>
                  <a:pt x="81" y="421"/>
                  <a:pt x="81" y="421"/>
                </a:cubicBezTo>
                <a:cubicBezTo>
                  <a:pt x="81" y="457"/>
                  <a:pt x="81" y="457"/>
                  <a:pt x="81" y="457"/>
                </a:cubicBezTo>
                <a:cubicBezTo>
                  <a:pt x="332" y="457"/>
                  <a:pt x="332" y="457"/>
                  <a:pt x="332" y="457"/>
                </a:cubicBezTo>
                <a:lnTo>
                  <a:pt x="332" y="421"/>
                </a:lnTo>
                <a:close/>
                <a:moveTo>
                  <a:pt x="332" y="547"/>
                </a:moveTo>
                <a:cubicBezTo>
                  <a:pt x="81" y="547"/>
                  <a:pt x="81" y="547"/>
                  <a:pt x="81" y="547"/>
                </a:cubicBezTo>
                <a:cubicBezTo>
                  <a:pt x="81" y="584"/>
                  <a:pt x="81" y="584"/>
                  <a:pt x="81" y="584"/>
                </a:cubicBezTo>
                <a:cubicBezTo>
                  <a:pt x="332" y="584"/>
                  <a:pt x="332" y="584"/>
                  <a:pt x="332" y="584"/>
                </a:cubicBezTo>
                <a:lnTo>
                  <a:pt x="332" y="547"/>
                </a:lnTo>
                <a:close/>
                <a:moveTo>
                  <a:pt x="332" y="484"/>
                </a:moveTo>
                <a:cubicBezTo>
                  <a:pt x="81" y="484"/>
                  <a:pt x="81" y="484"/>
                  <a:pt x="81" y="484"/>
                </a:cubicBezTo>
                <a:cubicBezTo>
                  <a:pt x="81" y="520"/>
                  <a:pt x="81" y="520"/>
                  <a:pt x="81" y="520"/>
                </a:cubicBezTo>
                <a:cubicBezTo>
                  <a:pt x="332" y="520"/>
                  <a:pt x="332" y="520"/>
                  <a:pt x="332" y="520"/>
                </a:cubicBezTo>
                <a:lnTo>
                  <a:pt x="332" y="484"/>
                </a:lnTo>
                <a:close/>
                <a:moveTo>
                  <a:pt x="490" y="289"/>
                </a:moveTo>
                <a:cubicBezTo>
                  <a:pt x="424" y="289"/>
                  <a:pt x="424" y="289"/>
                  <a:pt x="424" y="289"/>
                </a:cubicBezTo>
                <a:cubicBezTo>
                  <a:pt x="424" y="386"/>
                  <a:pt x="424" y="386"/>
                  <a:pt x="424" y="386"/>
                </a:cubicBezTo>
                <a:cubicBezTo>
                  <a:pt x="490" y="386"/>
                  <a:pt x="490" y="386"/>
                  <a:pt x="490" y="386"/>
                </a:cubicBezTo>
                <a:lnTo>
                  <a:pt x="490" y="289"/>
                </a:lnTo>
                <a:close/>
                <a:moveTo>
                  <a:pt x="676" y="146"/>
                </a:moveTo>
                <a:cubicBezTo>
                  <a:pt x="610" y="146"/>
                  <a:pt x="610" y="146"/>
                  <a:pt x="610" y="146"/>
                </a:cubicBezTo>
                <a:cubicBezTo>
                  <a:pt x="610" y="386"/>
                  <a:pt x="610" y="386"/>
                  <a:pt x="610" y="386"/>
                </a:cubicBezTo>
                <a:cubicBezTo>
                  <a:pt x="676" y="386"/>
                  <a:pt x="676" y="386"/>
                  <a:pt x="676" y="386"/>
                </a:cubicBezTo>
                <a:lnTo>
                  <a:pt x="676" y="146"/>
                </a:lnTo>
                <a:close/>
                <a:moveTo>
                  <a:pt x="583" y="208"/>
                </a:moveTo>
                <a:cubicBezTo>
                  <a:pt x="517" y="208"/>
                  <a:pt x="517" y="208"/>
                  <a:pt x="517" y="208"/>
                </a:cubicBezTo>
                <a:cubicBezTo>
                  <a:pt x="517" y="386"/>
                  <a:pt x="517" y="386"/>
                  <a:pt x="517" y="386"/>
                </a:cubicBezTo>
                <a:cubicBezTo>
                  <a:pt x="583" y="386"/>
                  <a:pt x="583" y="386"/>
                  <a:pt x="583" y="386"/>
                </a:cubicBezTo>
                <a:lnTo>
                  <a:pt x="583" y="208"/>
                </a:lnTo>
                <a:close/>
                <a:moveTo>
                  <a:pt x="654" y="449"/>
                </a:moveTo>
                <a:cubicBezTo>
                  <a:pt x="642" y="449"/>
                  <a:pt x="633" y="458"/>
                  <a:pt x="633" y="470"/>
                </a:cubicBezTo>
                <a:cubicBezTo>
                  <a:pt x="633" y="474"/>
                  <a:pt x="634" y="478"/>
                  <a:pt x="636" y="481"/>
                </a:cubicBezTo>
                <a:cubicBezTo>
                  <a:pt x="585" y="523"/>
                  <a:pt x="585" y="523"/>
                  <a:pt x="585" y="523"/>
                </a:cubicBezTo>
                <a:cubicBezTo>
                  <a:pt x="581" y="520"/>
                  <a:pt x="576" y="518"/>
                  <a:pt x="571" y="518"/>
                </a:cubicBezTo>
                <a:cubicBezTo>
                  <a:pt x="565" y="518"/>
                  <a:pt x="560" y="520"/>
                  <a:pt x="556" y="524"/>
                </a:cubicBezTo>
                <a:cubicBezTo>
                  <a:pt x="514" y="495"/>
                  <a:pt x="514" y="495"/>
                  <a:pt x="514" y="495"/>
                </a:cubicBezTo>
                <a:cubicBezTo>
                  <a:pt x="515" y="492"/>
                  <a:pt x="516" y="489"/>
                  <a:pt x="516" y="485"/>
                </a:cubicBezTo>
                <a:cubicBezTo>
                  <a:pt x="516" y="474"/>
                  <a:pt x="507" y="464"/>
                  <a:pt x="495" y="464"/>
                </a:cubicBezTo>
                <a:cubicBezTo>
                  <a:pt x="484" y="464"/>
                  <a:pt x="474" y="474"/>
                  <a:pt x="474" y="485"/>
                </a:cubicBezTo>
                <a:cubicBezTo>
                  <a:pt x="474" y="488"/>
                  <a:pt x="475" y="491"/>
                  <a:pt x="476" y="494"/>
                </a:cubicBezTo>
                <a:cubicBezTo>
                  <a:pt x="429" y="523"/>
                  <a:pt x="429" y="523"/>
                  <a:pt x="429" y="523"/>
                </a:cubicBezTo>
                <a:cubicBezTo>
                  <a:pt x="432" y="529"/>
                  <a:pt x="432" y="529"/>
                  <a:pt x="432" y="529"/>
                </a:cubicBezTo>
                <a:cubicBezTo>
                  <a:pt x="479" y="499"/>
                  <a:pt x="479" y="499"/>
                  <a:pt x="479" y="499"/>
                </a:cubicBezTo>
                <a:cubicBezTo>
                  <a:pt x="483" y="504"/>
                  <a:pt x="489" y="506"/>
                  <a:pt x="495" y="506"/>
                </a:cubicBezTo>
                <a:cubicBezTo>
                  <a:pt x="501" y="506"/>
                  <a:pt x="506" y="504"/>
                  <a:pt x="510" y="500"/>
                </a:cubicBezTo>
                <a:cubicBezTo>
                  <a:pt x="552" y="529"/>
                  <a:pt x="552" y="529"/>
                  <a:pt x="552" y="529"/>
                </a:cubicBezTo>
                <a:cubicBezTo>
                  <a:pt x="551" y="532"/>
                  <a:pt x="550" y="535"/>
                  <a:pt x="550" y="539"/>
                </a:cubicBezTo>
                <a:cubicBezTo>
                  <a:pt x="550" y="550"/>
                  <a:pt x="559" y="560"/>
                  <a:pt x="571" y="560"/>
                </a:cubicBezTo>
                <a:cubicBezTo>
                  <a:pt x="583" y="560"/>
                  <a:pt x="592" y="550"/>
                  <a:pt x="592" y="539"/>
                </a:cubicBezTo>
                <a:cubicBezTo>
                  <a:pt x="592" y="535"/>
                  <a:pt x="591" y="531"/>
                  <a:pt x="589" y="528"/>
                </a:cubicBezTo>
                <a:cubicBezTo>
                  <a:pt x="640" y="486"/>
                  <a:pt x="640" y="486"/>
                  <a:pt x="640" y="486"/>
                </a:cubicBezTo>
                <a:cubicBezTo>
                  <a:pt x="644" y="489"/>
                  <a:pt x="649" y="491"/>
                  <a:pt x="654" y="491"/>
                </a:cubicBezTo>
                <a:cubicBezTo>
                  <a:pt x="665" y="491"/>
                  <a:pt x="675" y="482"/>
                  <a:pt x="675" y="470"/>
                </a:cubicBezTo>
                <a:cubicBezTo>
                  <a:pt x="675" y="458"/>
                  <a:pt x="665" y="449"/>
                  <a:pt x="654" y="449"/>
                </a:cubicBezTo>
                <a:close/>
                <a:moveTo>
                  <a:pt x="256" y="236"/>
                </a:moveTo>
                <a:cubicBezTo>
                  <a:pt x="256" y="236"/>
                  <a:pt x="256" y="236"/>
                  <a:pt x="256" y="236"/>
                </a:cubicBezTo>
                <a:cubicBezTo>
                  <a:pt x="256" y="238"/>
                  <a:pt x="257" y="240"/>
                  <a:pt x="258" y="241"/>
                </a:cubicBezTo>
                <a:cubicBezTo>
                  <a:pt x="258" y="242"/>
                  <a:pt x="258" y="242"/>
                  <a:pt x="258" y="242"/>
                </a:cubicBezTo>
                <a:cubicBezTo>
                  <a:pt x="260" y="247"/>
                  <a:pt x="262" y="252"/>
                  <a:pt x="262" y="257"/>
                </a:cubicBezTo>
                <a:cubicBezTo>
                  <a:pt x="329" y="257"/>
                  <a:pt x="329" y="257"/>
                  <a:pt x="329" y="257"/>
                </a:cubicBezTo>
                <a:cubicBezTo>
                  <a:pt x="329" y="249"/>
                  <a:pt x="328" y="241"/>
                  <a:pt x="326" y="234"/>
                </a:cubicBezTo>
                <a:cubicBezTo>
                  <a:pt x="326" y="233"/>
                  <a:pt x="326" y="233"/>
                  <a:pt x="326" y="232"/>
                </a:cubicBezTo>
                <a:cubicBezTo>
                  <a:pt x="325" y="230"/>
                  <a:pt x="324" y="228"/>
                  <a:pt x="323" y="225"/>
                </a:cubicBezTo>
                <a:cubicBezTo>
                  <a:pt x="316" y="202"/>
                  <a:pt x="303" y="182"/>
                  <a:pt x="284" y="167"/>
                </a:cubicBezTo>
                <a:cubicBezTo>
                  <a:pt x="243" y="220"/>
                  <a:pt x="243" y="220"/>
                  <a:pt x="243" y="220"/>
                </a:cubicBezTo>
                <a:cubicBezTo>
                  <a:pt x="248" y="225"/>
                  <a:pt x="252" y="230"/>
                  <a:pt x="256" y="236"/>
                </a:cubicBezTo>
                <a:close/>
                <a:moveTo>
                  <a:pt x="262" y="263"/>
                </a:moveTo>
                <a:cubicBezTo>
                  <a:pt x="262" y="270"/>
                  <a:pt x="261" y="276"/>
                  <a:pt x="259" y="282"/>
                </a:cubicBezTo>
                <a:cubicBezTo>
                  <a:pt x="259" y="282"/>
                  <a:pt x="258" y="282"/>
                  <a:pt x="258" y="283"/>
                </a:cubicBezTo>
                <a:cubicBezTo>
                  <a:pt x="258" y="285"/>
                  <a:pt x="257" y="287"/>
                  <a:pt x="256" y="288"/>
                </a:cubicBezTo>
                <a:cubicBezTo>
                  <a:pt x="256" y="288"/>
                  <a:pt x="256" y="288"/>
                  <a:pt x="256" y="288"/>
                </a:cubicBezTo>
                <a:cubicBezTo>
                  <a:pt x="246" y="306"/>
                  <a:pt x="228" y="318"/>
                  <a:pt x="206" y="318"/>
                </a:cubicBezTo>
                <a:cubicBezTo>
                  <a:pt x="175" y="318"/>
                  <a:pt x="150" y="293"/>
                  <a:pt x="150" y="262"/>
                </a:cubicBezTo>
                <a:cubicBezTo>
                  <a:pt x="150" y="231"/>
                  <a:pt x="175" y="206"/>
                  <a:pt x="206" y="206"/>
                </a:cubicBezTo>
                <a:cubicBezTo>
                  <a:pt x="218" y="206"/>
                  <a:pt x="229" y="210"/>
                  <a:pt x="238" y="216"/>
                </a:cubicBezTo>
                <a:cubicBezTo>
                  <a:pt x="279" y="163"/>
                  <a:pt x="279" y="163"/>
                  <a:pt x="279" y="163"/>
                </a:cubicBezTo>
                <a:cubicBezTo>
                  <a:pt x="259" y="148"/>
                  <a:pt x="233" y="139"/>
                  <a:pt x="206" y="139"/>
                </a:cubicBezTo>
                <a:cubicBezTo>
                  <a:pt x="138" y="139"/>
                  <a:pt x="83" y="194"/>
                  <a:pt x="83" y="262"/>
                </a:cubicBezTo>
                <a:cubicBezTo>
                  <a:pt x="83" y="330"/>
                  <a:pt x="138" y="385"/>
                  <a:pt x="206" y="385"/>
                </a:cubicBezTo>
                <a:cubicBezTo>
                  <a:pt x="263" y="385"/>
                  <a:pt x="311" y="347"/>
                  <a:pt x="325" y="294"/>
                </a:cubicBezTo>
                <a:cubicBezTo>
                  <a:pt x="325" y="294"/>
                  <a:pt x="325" y="294"/>
                  <a:pt x="325" y="294"/>
                </a:cubicBezTo>
                <a:cubicBezTo>
                  <a:pt x="325" y="293"/>
                  <a:pt x="326" y="291"/>
                  <a:pt x="326" y="289"/>
                </a:cubicBezTo>
                <a:cubicBezTo>
                  <a:pt x="326" y="289"/>
                  <a:pt x="326" y="289"/>
                  <a:pt x="326" y="289"/>
                </a:cubicBezTo>
                <a:cubicBezTo>
                  <a:pt x="328" y="281"/>
                  <a:pt x="329" y="272"/>
                  <a:pt x="329" y="263"/>
                </a:cubicBezTo>
                <a:lnTo>
                  <a:pt x="262" y="263"/>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US"/>
          </a:p>
        </p:txBody>
      </p:sp>
      <p:grpSp>
        <p:nvGrpSpPr>
          <p:cNvPr id="142" name="Group 141">
            <a:extLst>
              <a:ext uri="{FF2B5EF4-FFF2-40B4-BE49-F238E27FC236}">
                <a16:creationId xmlns:a16="http://schemas.microsoft.com/office/drawing/2014/main" id="{28E3322E-D296-4449-B48F-152760738920}"/>
              </a:ext>
            </a:extLst>
          </p:cNvPr>
          <p:cNvGrpSpPr/>
          <p:nvPr/>
        </p:nvGrpSpPr>
        <p:grpSpPr>
          <a:xfrm>
            <a:off x="5781639" y="3473958"/>
            <a:ext cx="640080" cy="640080"/>
            <a:chOff x="1944688" y="622300"/>
            <a:chExt cx="990600" cy="804863"/>
          </a:xfrm>
          <a:solidFill>
            <a:schemeClr val="accent2"/>
          </a:solidFill>
        </p:grpSpPr>
        <p:sp>
          <p:nvSpPr>
            <p:cNvPr id="143" name="Freeform 9">
              <a:extLst>
                <a:ext uri="{FF2B5EF4-FFF2-40B4-BE49-F238E27FC236}">
                  <a16:creationId xmlns:a16="http://schemas.microsoft.com/office/drawing/2014/main" id="{E64A1D6F-EFA3-EB45-9415-758A07293655}"/>
                </a:ext>
              </a:extLst>
            </p:cNvPr>
            <p:cNvSpPr>
              <a:spLocks noEditPoints="1"/>
            </p:cNvSpPr>
            <p:nvPr/>
          </p:nvSpPr>
          <p:spPr bwMode="auto">
            <a:xfrm>
              <a:off x="2333625" y="763588"/>
              <a:ext cx="211138" cy="247650"/>
            </a:xfrm>
            <a:custGeom>
              <a:avLst/>
              <a:gdLst>
                <a:gd name="T0" fmla="*/ 37 w 213"/>
                <a:gd name="T1" fmla="*/ 224 h 250"/>
                <a:gd name="T2" fmla="*/ 61 w 213"/>
                <a:gd name="T3" fmla="*/ 250 h 250"/>
                <a:gd name="T4" fmla="*/ 152 w 213"/>
                <a:gd name="T5" fmla="*/ 250 h 250"/>
                <a:gd name="T6" fmla="*/ 176 w 213"/>
                <a:gd name="T7" fmla="*/ 224 h 250"/>
                <a:gd name="T8" fmla="*/ 182 w 213"/>
                <a:gd name="T9" fmla="*/ 181 h 250"/>
                <a:gd name="T10" fmla="*/ 213 w 213"/>
                <a:gd name="T11" fmla="*/ 106 h 250"/>
                <a:gd name="T12" fmla="*/ 107 w 213"/>
                <a:gd name="T13" fmla="*/ 0 h 250"/>
                <a:gd name="T14" fmla="*/ 0 w 213"/>
                <a:gd name="T15" fmla="*/ 106 h 250"/>
                <a:gd name="T16" fmla="*/ 31 w 213"/>
                <a:gd name="T17" fmla="*/ 181 h 250"/>
                <a:gd name="T18" fmla="*/ 37 w 213"/>
                <a:gd name="T19" fmla="*/ 224 h 250"/>
                <a:gd name="T20" fmla="*/ 150 w 213"/>
                <a:gd name="T21" fmla="*/ 101 h 250"/>
                <a:gd name="T22" fmla="*/ 181 w 213"/>
                <a:gd name="T23" fmla="*/ 132 h 250"/>
                <a:gd name="T24" fmla="*/ 150 w 213"/>
                <a:gd name="T25" fmla="*/ 163 h 250"/>
                <a:gd name="T26" fmla="*/ 119 w 213"/>
                <a:gd name="T27" fmla="*/ 132 h 250"/>
                <a:gd name="T28" fmla="*/ 150 w 213"/>
                <a:gd name="T29" fmla="*/ 101 h 250"/>
                <a:gd name="T30" fmla="*/ 63 w 213"/>
                <a:gd name="T31" fmla="*/ 101 h 250"/>
                <a:gd name="T32" fmla="*/ 94 w 213"/>
                <a:gd name="T33" fmla="*/ 132 h 250"/>
                <a:gd name="T34" fmla="*/ 63 w 213"/>
                <a:gd name="T35" fmla="*/ 163 h 250"/>
                <a:gd name="T36" fmla="*/ 32 w 213"/>
                <a:gd name="T37" fmla="*/ 132 h 250"/>
                <a:gd name="T38" fmla="*/ 63 w 213"/>
                <a:gd name="T39" fmla="*/ 101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 h="250">
                  <a:moveTo>
                    <a:pt x="37" y="224"/>
                  </a:moveTo>
                  <a:cubicBezTo>
                    <a:pt x="38" y="239"/>
                    <a:pt x="49" y="250"/>
                    <a:pt x="61" y="250"/>
                  </a:cubicBezTo>
                  <a:cubicBezTo>
                    <a:pt x="152" y="250"/>
                    <a:pt x="152" y="250"/>
                    <a:pt x="152" y="250"/>
                  </a:cubicBezTo>
                  <a:cubicBezTo>
                    <a:pt x="164" y="250"/>
                    <a:pt x="175" y="239"/>
                    <a:pt x="176" y="224"/>
                  </a:cubicBezTo>
                  <a:cubicBezTo>
                    <a:pt x="182" y="181"/>
                    <a:pt x="182" y="181"/>
                    <a:pt x="182" y="181"/>
                  </a:cubicBezTo>
                  <a:cubicBezTo>
                    <a:pt x="201" y="161"/>
                    <a:pt x="213" y="135"/>
                    <a:pt x="213" y="106"/>
                  </a:cubicBezTo>
                  <a:cubicBezTo>
                    <a:pt x="213" y="48"/>
                    <a:pt x="165" y="0"/>
                    <a:pt x="107" y="0"/>
                  </a:cubicBezTo>
                  <a:cubicBezTo>
                    <a:pt x="48" y="0"/>
                    <a:pt x="0" y="48"/>
                    <a:pt x="0" y="106"/>
                  </a:cubicBezTo>
                  <a:cubicBezTo>
                    <a:pt x="0" y="135"/>
                    <a:pt x="12" y="161"/>
                    <a:pt x="31" y="181"/>
                  </a:cubicBezTo>
                  <a:lnTo>
                    <a:pt x="37" y="224"/>
                  </a:lnTo>
                  <a:close/>
                  <a:moveTo>
                    <a:pt x="150" y="101"/>
                  </a:moveTo>
                  <a:cubicBezTo>
                    <a:pt x="167" y="101"/>
                    <a:pt x="181" y="115"/>
                    <a:pt x="181" y="132"/>
                  </a:cubicBezTo>
                  <a:cubicBezTo>
                    <a:pt x="181" y="149"/>
                    <a:pt x="167" y="163"/>
                    <a:pt x="150" y="163"/>
                  </a:cubicBezTo>
                  <a:cubicBezTo>
                    <a:pt x="133" y="163"/>
                    <a:pt x="119" y="149"/>
                    <a:pt x="119" y="132"/>
                  </a:cubicBezTo>
                  <a:cubicBezTo>
                    <a:pt x="119" y="115"/>
                    <a:pt x="133" y="101"/>
                    <a:pt x="150" y="101"/>
                  </a:cubicBezTo>
                  <a:close/>
                  <a:moveTo>
                    <a:pt x="63" y="101"/>
                  </a:moveTo>
                  <a:cubicBezTo>
                    <a:pt x="80" y="101"/>
                    <a:pt x="94" y="115"/>
                    <a:pt x="94" y="132"/>
                  </a:cubicBezTo>
                  <a:cubicBezTo>
                    <a:pt x="94" y="149"/>
                    <a:pt x="80" y="163"/>
                    <a:pt x="63" y="163"/>
                  </a:cubicBezTo>
                  <a:cubicBezTo>
                    <a:pt x="46" y="163"/>
                    <a:pt x="32" y="149"/>
                    <a:pt x="32" y="132"/>
                  </a:cubicBezTo>
                  <a:cubicBezTo>
                    <a:pt x="32" y="115"/>
                    <a:pt x="46" y="101"/>
                    <a:pt x="63" y="10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10">
              <a:extLst>
                <a:ext uri="{FF2B5EF4-FFF2-40B4-BE49-F238E27FC236}">
                  <a16:creationId xmlns:a16="http://schemas.microsoft.com/office/drawing/2014/main" id="{E81AF086-419C-2148-B292-B708C0011E2A}"/>
                </a:ext>
              </a:extLst>
            </p:cNvPr>
            <p:cNvSpPr>
              <a:spLocks/>
            </p:cNvSpPr>
            <p:nvPr/>
          </p:nvSpPr>
          <p:spPr bwMode="auto">
            <a:xfrm>
              <a:off x="2300288" y="984250"/>
              <a:ext cx="279400" cy="177800"/>
            </a:xfrm>
            <a:custGeom>
              <a:avLst/>
              <a:gdLst>
                <a:gd name="T0" fmla="*/ 278 w 283"/>
                <a:gd name="T1" fmla="*/ 11 h 180"/>
                <a:gd name="T2" fmla="*/ 255 w 283"/>
                <a:gd name="T3" fmla="*/ 4 h 180"/>
                <a:gd name="T4" fmla="*/ 142 w 283"/>
                <a:gd name="T5" fmla="*/ 70 h 180"/>
                <a:gd name="T6" fmla="*/ 28 w 283"/>
                <a:gd name="T7" fmla="*/ 4 h 180"/>
                <a:gd name="T8" fmla="*/ 5 w 283"/>
                <a:gd name="T9" fmla="*/ 11 h 180"/>
                <a:gd name="T10" fmla="*/ 11 w 283"/>
                <a:gd name="T11" fmla="*/ 34 h 180"/>
                <a:gd name="T12" fmla="*/ 107 w 283"/>
                <a:gd name="T13" fmla="*/ 90 h 180"/>
                <a:gd name="T14" fmla="*/ 11 w 283"/>
                <a:gd name="T15" fmla="*/ 145 h 180"/>
                <a:gd name="T16" fmla="*/ 5 w 283"/>
                <a:gd name="T17" fmla="*/ 169 h 180"/>
                <a:gd name="T18" fmla="*/ 28 w 283"/>
                <a:gd name="T19" fmla="*/ 175 h 180"/>
                <a:gd name="T20" fmla="*/ 142 w 283"/>
                <a:gd name="T21" fmla="*/ 109 h 180"/>
                <a:gd name="T22" fmla="*/ 255 w 283"/>
                <a:gd name="T23" fmla="*/ 175 h 180"/>
                <a:gd name="T24" fmla="*/ 278 w 283"/>
                <a:gd name="T25" fmla="*/ 169 h 180"/>
                <a:gd name="T26" fmla="*/ 272 w 283"/>
                <a:gd name="T27" fmla="*/ 145 h 180"/>
                <a:gd name="T28" fmla="*/ 176 w 283"/>
                <a:gd name="T29" fmla="*/ 90 h 180"/>
                <a:gd name="T30" fmla="*/ 272 w 283"/>
                <a:gd name="T31" fmla="*/ 34 h 180"/>
                <a:gd name="T32" fmla="*/ 278 w 283"/>
                <a:gd name="T33" fmla="*/ 11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3" h="180">
                  <a:moveTo>
                    <a:pt x="278" y="11"/>
                  </a:moveTo>
                  <a:cubicBezTo>
                    <a:pt x="274" y="2"/>
                    <a:pt x="263" y="0"/>
                    <a:pt x="255" y="4"/>
                  </a:cubicBezTo>
                  <a:cubicBezTo>
                    <a:pt x="142" y="70"/>
                    <a:pt x="142" y="70"/>
                    <a:pt x="142" y="70"/>
                  </a:cubicBezTo>
                  <a:cubicBezTo>
                    <a:pt x="28" y="4"/>
                    <a:pt x="28" y="4"/>
                    <a:pt x="28" y="4"/>
                  </a:cubicBezTo>
                  <a:cubicBezTo>
                    <a:pt x="20" y="0"/>
                    <a:pt x="9" y="2"/>
                    <a:pt x="5" y="11"/>
                  </a:cubicBezTo>
                  <a:cubicBezTo>
                    <a:pt x="0" y="19"/>
                    <a:pt x="3" y="29"/>
                    <a:pt x="11" y="34"/>
                  </a:cubicBezTo>
                  <a:cubicBezTo>
                    <a:pt x="107" y="90"/>
                    <a:pt x="107" y="90"/>
                    <a:pt x="107" y="90"/>
                  </a:cubicBezTo>
                  <a:cubicBezTo>
                    <a:pt x="11" y="145"/>
                    <a:pt x="11" y="145"/>
                    <a:pt x="11" y="145"/>
                  </a:cubicBezTo>
                  <a:cubicBezTo>
                    <a:pt x="3" y="150"/>
                    <a:pt x="0" y="160"/>
                    <a:pt x="5" y="169"/>
                  </a:cubicBezTo>
                  <a:cubicBezTo>
                    <a:pt x="9" y="177"/>
                    <a:pt x="20" y="180"/>
                    <a:pt x="28" y="175"/>
                  </a:cubicBezTo>
                  <a:cubicBezTo>
                    <a:pt x="142" y="109"/>
                    <a:pt x="142" y="109"/>
                    <a:pt x="142" y="109"/>
                  </a:cubicBezTo>
                  <a:cubicBezTo>
                    <a:pt x="255" y="175"/>
                    <a:pt x="255" y="175"/>
                    <a:pt x="255" y="175"/>
                  </a:cubicBezTo>
                  <a:cubicBezTo>
                    <a:pt x="263" y="180"/>
                    <a:pt x="274" y="177"/>
                    <a:pt x="278" y="169"/>
                  </a:cubicBezTo>
                  <a:cubicBezTo>
                    <a:pt x="283" y="160"/>
                    <a:pt x="280" y="150"/>
                    <a:pt x="272" y="145"/>
                  </a:cubicBezTo>
                  <a:cubicBezTo>
                    <a:pt x="176" y="90"/>
                    <a:pt x="176" y="90"/>
                    <a:pt x="176" y="90"/>
                  </a:cubicBezTo>
                  <a:cubicBezTo>
                    <a:pt x="272" y="34"/>
                    <a:pt x="272" y="34"/>
                    <a:pt x="272" y="34"/>
                  </a:cubicBezTo>
                  <a:cubicBezTo>
                    <a:pt x="280" y="29"/>
                    <a:pt x="283" y="19"/>
                    <a:pt x="278" y="1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1">
              <a:extLst>
                <a:ext uri="{FF2B5EF4-FFF2-40B4-BE49-F238E27FC236}">
                  <a16:creationId xmlns:a16="http://schemas.microsoft.com/office/drawing/2014/main" id="{1F7FB4E2-F36F-794D-B07C-859BEAFDE590}"/>
                </a:ext>
              </a:extLst>
            </p:cNvPr>
            <p:cNvSpPr>
              <a:spLocks/>
            </p:cNvSpPr>
            <p:nvPr/>
          </p:nvSpPr>
          <p:spPr bwMode="auto">
            <a:xfrm>
              <a:off x="1944688" y="1323975"/>
              <a:ext cx="990600" cy="103188"/>
            </a:xfrm>
            <a:custGeom>
              <a:avLst/>
              <a:gdLst>
                <a:gd name="T0" fmla="*/ 104 w 1001"/>
                <a:gd name="T1" fmla="*/ 104 h 104"/>
                <a:gd name="T2" fmla="*/ 898 w 1001"/>
                <a:gd name="T3" fmla="*/ 104 h 104"/>
                <a:gd name="T4" fmla="*/ 1001 w 1001"/>
                <a:gd name="T5" fmla="*/ 0 h 104"/>
                <a:gd name="T6" fmla="*/ 0 w 1001"/>
                <a:gd name="T7" fmla="*/ 0 h 104"/>
                <a:gd name="T8" fmla="*/ 104 w 1001"/>
                <a:gd name="T9" fmla="*/ 104 h 104"/>
              </a:gdLst>
              <a:ahLst/>
              <a:cxnLst>
                <a:cxn ang="0">
                  <a:pos x="T0" y="T1"/>
                </a:cxn>
                <a:cxn ang="0">
                  <a:pos x="T2" y="T3"/>
                </a:cxn>
                <a:cxn ang="0">
                  <a:pos x="T4" y="T5"/>
                </a:cxn>
                <a:cxn ang="0">
                  <a:pos x="T6" y="T7"/>
                </a:cxn>
                <a:cxn ang="0">
                  <a:pos x="T8" y="T9"/>
                </a:cxn>
              </a:cxnLst>
              <a:rect l="0" t="0" r="r" b="b"/>
              <a:pathLst>
                <a:path w="1001" h="104">
                  <a:moveTo>
                    <a:pt x="104" y="104"/>
                  </a:moveTo>
                  <a:cubicBezTo>
                    <a:pt x="104" y="104"/>
                    <a:pt x="104" y="104"/>
                    <a:pt x="898" y="104"/>
                  </a:cubicBezTo>
                  <a:cubicBezTo>
                    <a:pt x="955" y="104"/>
                    <a:pt x="1001" y="57"/>
                    <a:pt x="1001" y="0"/>
                  </a:cubicBezTo>
                  <a:cubicBezTo>
                    <a:pt x="0" y="0"/>
                    <a:pt x="0" y="0"/>
                    <a:pt x="0" y="0"/>
                  </a:cubicBezTo>
                  <a:cubicBezTo>
                    <a:pt x="0" y="57"/>
                    <a:pt x="47" y="104"/>
                    <a:pt x="104" y="10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2">
              <a:extLst>
                <a:ext uri="{FF2B5EF4-FFF2-40B4-BE49-F238E27FC236}">
                  <a16:creationId xmlns:a16="http://schemas.microsoft.com/office/drawing/2014/main" id="{7A23CA13-8A24-0746-B1D7-3B35EAD5BA49}"/>
                </a:ext>
              </a:extLst>
            </p:cNvPr>
            <p:cNvSpPr>
              <a:spLocks noEditPoints="1"/>
            </p:cNvSpPr>
            <p:nvPr/>
          </p:nvSpPr>
          <p:spPr bwMode="auto">
            <a:xfrm>
              <a:off x="1944688" y="622300"/>
              <a:ext cx="990600" cy="673100"/>
            </a:xfrm>
            <a:custGeom>
              <a:avLst/>
              <a:gdLst>
                <a:gd name="T0" fmla="*/ 897 w 1001"/>
                <a:gd name="T1" fmla="*/ 0 h 680"/>
                <a:gd name="T2" fmla="*/ 103 w 1001"/>
                <a:gd name="T3" fmla="*/ 0 h 680"/>
                <a:gd name="T4" fmla="*/ 0 w 1001"/>
                <a:gd name="T5" fmla="*/ 104 h 680"/>
                <a:gd name="T6" fmla="*/ 0 w 1001"/>
                <a:gd name="T7" fmla="*/ 577 h 680"/>
                <a:gd name="T8" fmla="*/ 103 w 1001"/>
                <a:gd name="T9" fmla="*/ 680 h 680"/>
                <a:gd name="T10" fmla="*/ 897 w 1001"/>
                <a:gd name="T11" fmla="*/ 680 h 680"/>
                <a:gd name="T12" fmla="*/ 1001 w 1001"/>
                <a:gd name="T13" fmla="*/ 577 h 680"/>
                <a:gd name="T14" fmla="*/ 1001 w 1001"/>
                <a:gd name="T15" fmla="*/ 104 h 680"/>
                <a:gd name="T16" fmla="*/ 897 w 1001"/>
                <a:gd name="T17" fmla="*/ 0 h 680"/>
                <a:gd name="T18" fmla="*/ 941 w 1001"/>
                <a:gd name="T19" fmla="*/ 582 h 680"/>
                <a:gd name="T20" fmla="*/ 894 w 1001"/>
                <a:gd name="T21" fmla="*/ 631 h 680"/>
                <a:gd name="T22" fmla="*/ 107 w 1001"/>
                <a:gd name="T23" fmla="*/ 631 h 680"/>
                <a:gd name="T24" fmla="*/ 60 w 1001"/>
                <a:gd name="T25" fmla="*/ 582 h 680"/>
                <a:gd name="T26" fmla="*/ 60 w 1001"/>
                <a:gd name="T27" fmla="*/ 98 h 680"/>
                <a:gd name="T28" fmla="*/ 107 w 1001"/>
                <a:gd name="T29" fmla="*/ 51 h 680"/>
                <a:gd name="T30" fmla="*/ 894 w 1001"/>
                <a:gd name="T31" fmla="*/ 51 h 680"/>
                <a:gd name="T32" fmla="*/ 941 w 1001"/>
                <a:gd name="T33" fmla="*/ 98 h 680"/>
                <a:gd name="T34" fmla="*/ 941 w 1001"/>
                <a:gd name="T35" fmla="*/ 582 h 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01" h="680">
                  <a:moveTo>
                    <a:pt x="897" y="0"/>
                  </a:moveTo>
                  <a:cubicBezTo>
                    <a:pt x="103" y="0"/>
                    <a:pt x="103" y="0"/>
                    <a:pt x="103" y="0"/>
                  </a:cubicBezTo>
                  <a:cubicBezTo>
                    <a:pt x="46" y="0"/>
                    <a:pt x="0" y="47"/>
                    <a:pt x="0" y="104"/>
                  </a:cubicBezTo>
                  <a:cubicBezTo>
                    <a:pt x="0" y="577"/>
                    <a:pt x="0" y="577"/>
                    <a:pt x="0" y="577"/>
                  </a:cubicBezTo>
                  <a:cubicBezTo>
                    <a:pt x="0" y="634"/>
                    <a:pt x="46" y="680"/>
                    <a:pt x="103" y="680"/>
                  </a:cubicBezTo>
                  <a:cubicBezTo>
                    <a:pt x="897" y="680"/>
                    <a:pt x="897" y="680"/>
                    <a:pt x="897" y="680"/>
                  </a:cubicBezTo>
                  <a:cubicBezTo>
                    <a:pt x="954" y="680"/>
                    <a:pt x="1001" y="634"/>
                    <a:pt x="1001" y="577"/>
                  </a:cubicBezTo>
                  <a:cubicBezTo>
                    <a:pt x="1001" y="104"/>
                    <a:pt x="1001" y="104"/>
                    <a:pt x="1001" y="104"/>
                  </a:cubicBezTo>
                  <a:cubicBezTo>
                    <a:pt x="1001" y="47"/>
                    <a:pt x="954" y="0"/>
                    <a:pt x="897" y="0"/>
                  </a:cubicBezTo>
                  <a:close/>
                  <a:moveTo>
                    <a:pt x="941" y="582"/>
                  </a:moveTo>
                  <a:cubicBezTo>
                    <a:pt x="941" y="610"/>
                    <a:pt x="920" y="631"/>
                    <a:pt x="894" y="631"/>
                  </a:cubicBezTo>
                  <a:cubicBezTo>
                    <a:pt x="107" y="631"/>
                    <a:pt x="107" y="631"/>
                    <a:pt x="107" y="631"/>
                  </a:cubicBezTo>
                  <a:cubicBezTo>
                    <a:pt x="81" y="631"/>
                    <a:pt x="60" y="610"/>
                    <a:pt x="60" y="582"/>
                  </a:cubicBezTo>
                  <a:cubicBezTo>
                    <a:pt x="60" y="98"/>
                    <a:pt x="60" y="98"/>
                    <a:pt x="60" y="98"/>
                  </a:cubicBezTo>
                  <a:cubicBezTo>
                    <a:pt x="60" y="72"/>
                    <a:pt x="81" y="51"/>
                    <a:pt x="107" y="51"/>
                  </a:cubicBezTo>
                  <a:cubicBezTo>
                    <a:pt x="894" y="51"/>
                    <a:pt x="894" y="51"/>
                    <a:pt x="894" y="51"/>
                  </a:cubicBezTo>
                  <a:cubicBezTo>
                    <a:pt x="920" y="51"/>
                    <a:pt x="941" y="72"/>
                    <a:pt x="941" y="98"/>
                  </a:cubicBezTo>
                  <a:lnTo>
                    <a:pt x="941" y="5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7" name="Group 146">
            <a:extLst>
              <a:ext uri="{FF2B5EF4-FFF2-40B4-BE49-F238E27FC236}">
                <a16:creationId xmlns:a16="http://schemas.microsoft.com/office/drawing/2014/main" id="{C92874E0-C6E7-AA46-A446-754C3C64F34D}"/>
              </a:ext>
            </a:extLst>
          </p:cNvPr>
          <p:cNvGrpSpPr/>
          <p:nvPr/>
        </p:nvGrpSpPr>
        <p:grpSpPr>
          <a:xfrm>
            <a:off x="5922465" y="5560485"/>
            <a:ext cx="283464" cy="283464"/>
            <a:chOff x="5494338" y="-673101"/>
            <a:chExt cx="2117725" cy="1841502"/>
          </a:xfrm>
          <a:solidFill>
            <a:schemeClr val="accent2"/>
          </a:solidFill>
        </p:grpSpPr>
        <p:sp>
          <p:nvSpPr>
            <p:cNvPr id="148" name="Freeform 140">
              <a:extLst>
                <a:ext uri="{FF2B5EF4-FFF2-40B4-BE49-F238E27FC236}">
                  <a16:creationId xmlns:a16="http://schemas.microsoft.com/office/drawing/2014/main" id="{ECBE4794-42B6-E143-B1CB-30944ED0F3D6}"/>
                </a:ext>
              </a:extLst>
            </p:cNvPr>
            <p:cNvSpPr>
              <a:spLocks noEditPoints="1"/>
            </p:cNvSpPr>
            <p:nvPr/>
          </p:nvSpPr>
          <p:spPr bwMode="auto">
            <a:xfrm>
              <a:off x="6180138" y="-263525"/>
              <a:ext cx="1431925" cy="1431926"/>
            </a:xfrm>
            <a:custGeom>
              <a:avLst/>
              <a:gdLst>
                <a:gd name="T0" fmla="*/ 45 w 382"/>
                <a:gd name="T1" fmla="*/ 93 h 382"/>
                <a:gd name="T2" fmla="*/ 48 w 382"/>
                <a:gd name="T3" fmla="*/ 124 h 382"/>
                <a:gd name="T4" fmla="*/ 26 w 382"/>
                <a:gd name="T5" fmla="*/ 130 h 382"/>
                <a:gd name="T6" fmla="*/ 3 w 382"/>
                <a:gd name="T7" fmla="*/ 151 h 382"/>
                <a:gd name="T8" fmla="*/ 15 w 382"/>
                <a:gd name="T9" fmla="*/ 180 h 382"/>
                <a:gd name="T10" fmla="*/ 34 w 382"/>
                <a:gd name="T11" fmla="*/ 204 h 382"/>
                <a:gd name="T12" fmla="*/ 17 w 382"/>
                <a:gd name="T13" fmla="*/ 221 h 382"/>
                <a:gd name="T14" fmla="*/ 8 w 382"/>
                <a:gd name="T15" fmla="*/ 250 h 382"/>
                <a:gd name="T16" fmla="*/ 33 w 382"/>
                <a:gd name="T17" fmla="*/ 269 h 382"/>
                <a:gd name="T18" fmla="*/ 56 w 382"/>
                <a:gd name="T19" fmla="*/ 272 h 382"/>
                <a:gd name="T20" fmla="*/ 55 w 382"/>
                <a:gd name="T21" fmla="*/ 303 h 382"/>
                <a:gd name="T22" fmla="*/ 62 w 382"/>
                <a:gd name="T23" fmla="*/ 334 h 382"/>
                <a:gd name="T24" fmla="*/ 93 w 382"/>
                <a:gd name="T25" fmla="*/ 337 h 382"/>
                <a:gd name="T26" fmla="*/ 124 w 382"/>
                <a:gd name="T27" fmla="*/ 334 h 382"/>
                <a:gd name="T28" fmla="*/ 129 w 382"/>
                <a:gd name="T29" fmla="*/ 356 h 382"/>
                <a:gd name="T30" fmla="*/ 150 w 382"/>
                <a:gd name="T31" fmla="*/ 380 h 382"/>
                <a:gd name="T32" fmla="*/ 179 w 382"/>
                <a:gd name="T33" fmla="*/ 367 h 382"/>
                <a:gd name="T34" fmla="*/ 204 w 382"/>
                <a:gd name="T35" fmla="*/ 348 h 382"/>
                <a:gd name="T36" fmla="*/ 220 w 382"/>
                <a:gd name="T37" fmla="*/ 365 h 382"/>
                <a:gd name="T38" fmla="*/ 250 w 382"/>
                <a:gd name="T39" fmla="*/ 375 h 382"/>
                <a:gd name="T40" fmla="*/ 268 w 382"/>
                <a:gd name="T41" fmla="*/ 349 h 382"/>
                <a:gd name="T42" fmla="*/ 281 w 382"/>
                <a:gd name="T43" fmla="*/ 321 h 382"/>
                <a:gd name="T44" fmla="*/ 303 w 382"/>
                <a:gd name="T45" fmla="*/ 327 h 382"/>
                <a:gd name="T46" fmla="*/ 333 w 382"/>
                <a:gd name="T47" fmla="*/ 321 h 382"/>
                <a:gd name="T48" fmla="*/ 337 w 382"/>
                <a:gd name="T49" fmla="*/ 289 h 382"/>
                <a:gd name="T50" fmla="*/ 333 w 382"/>
                <a:gd name="T51" fmla="*/ 259 h 382"/>
                <a:gd name="T52" fmla="*/ 356 w 382"/>
                <a:gd name="T53" fmla="*/ 253 h 382"/>
                <a:gd name="T54" fmla="*/ 379 w 382"/>
                <a:gd name="T55" fmla="*/ 232 h 382"/>
                <a:gd name="T56" fmla="*/ 366 w 382"/>
                <a:gd name="T57" fmla="*/ 203 h 382"/>
                <a:gd name="T58" fmla="*/ 348 w 382"/>
                <a:gd name="T59" fmla="*/ 178 h 382"/>
                <a:gd name="T60" fmla="*/ 364 w 382"/>
                <a:gd name="T61" fmla="*/ 162 h 382"/>
                <a:gd name="T62" fmla="*/ 374 w 382"/>
                <a:gd name="T63" fmla="*/ 133 h 382"/>
                <a:gd name="T64" fmla="*/ 349 w 382"/>
                <a:gd name="T65" fmla="*/ 114 h 382"/>
                <a:gd name="T66" fmla="*/ 320 w 382"/>
                <a:gd name="T67" fmla="*/ 102 h 382"/>
                <a:gd name="T68" fmla="*/ 326 w 382"/>
                <a:gd name="T69" fmla="*/ 79 h 382"/>
                <a:gd name="T70" fmla="*/ 320 w 382"/>
                <a:gd name="T71" fmla="*/ 49 h 382"/>
                <a:gd name="T72" fmla="*/ 289 w 382"/>
                <a:gd name="T73" fmla="*/ 46 h 382"/>
                <a:gd name="T74" fmla="*/ 258 w 382"/>
                <a:gd name="T75" fmla="*/ 49 h 382"/>
                <a:gd name="T76" fmla="*/ 252 w 382"/>
                <a:gd name="T77" fmla="*/ 27 h 382"/>
                <a:gd name="T78" fmla="*/ 231 w 382"/>
                <a:gd name="T79" fmla="*/ 3 h 382"/>
                <a:gd name="T80" fmla="*/ 203 w 382"/>
                <a:gd name="T81" fmla="*/ 16 h 382"/>
                <a:gd name="T82" fmla="*/ 178 w 382"/>
                <a:gd name="T83" fmla="*/ 35 h 382"/>
                <a:gd name="T84" fmla="*/ 162 w 382"/>
                <a:gd name="T85" fmla="*/ 18 h 382"/>
                <a:gd name="T86" fmla="*/ 132 w 382"/>
                <a:gd name="T87" fmla="*/ 8 h 382"/>
                <a:gd name="T88" fmla="*/ 113 w 382"/>
                <a:gd name="T89" fmla="*/ 34 h 382"/>
                <a:gd name="T90" fmla="*/ 101 w 382"/>
                <a:gd name="T91" fmla="*/ 62 h 382"/>
                <a:gd name="T92" fmla="*/ 79 w 382"/>
                <a:gd name="T93" fmla="*/ 56 h 382"/>
                <a:gd name="T94" fmla="*/ 48 w 382"/>
                <a:gd name="T95" fmla="*/ 62 h 382"/>
                <a:gd name="T96" fmla="*/ 45 w 382"/>
                <a:gd name="T97" fmla="*/ 93 h 382"/>
                <a:gd name="T98" fmla="*/ 157 w 382"/>
                <a:gd name="T99" fmla="*/ 86 h 382"/>
                <a:gd name="T100" fmla="*/ 296 w 382"/>
                <a:gd name="T101" fmla="*/ 158 h 382"/>
                <a:gd name="T102" fmla="*/ 225 w 382"/>
                <a:gd name="T103" fmla="*/ 297 h 382"/>
                <a:gd name="T104" fmla="*/ 86 w 382"/>
                <a:gd name="T105" fmla="*/ 225 h 382"/>
                <a:gd name="T106" fmla="*/ 157 w 382"/>
                <a:gd name="T107" fmla="*/ 8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82" h="382">
                  <a:moveTo>
                    <a:pt x="45" y="93"/>
                  </a:moveTo>
                  <a:cubicBezTo>
                    <a:pt x="52" y="100"/>
                    <a:pt x="51" y="119"/>
                    <a:pt x="48" y="124"/>
                  </a:cubicBezTo>
                  <a:cubicBezTo>
                    <a:pt x="46" y="130"/>
                    <a:pt x="36" y="132"/>
                    <a:pt x="26" y="130"/>
                  </a:cubicBezTo>
                  <a:cubicBezTo>
                    <a:pt x="16" y="128"/>
                    <a:pt x="6" y="137"/>
                    <a:pt x="3" y="151"/>
                  </a:cubicBezTo>
                  <a:cubicBezTo>
                    <a:pt x="0" y="165"/>
                    <a:pt x="5" y="177"/>
                    <a:pt x="15" y="180"/>
                  </a:cubicBezTo>
                  <a:cubicBezTo>
                    <a:pt x="25" y="182"/>
                    <a:pt x="33" y="199"/>
                    <a:pt x="34" y="204"/>
                  </a:cubicBezTo>
                  <a:cubicBezTo>
                    <a:pt x="34" y="210"/>
                    <a:pt x="27" y="218"/>
                    <a:pt x="17" y="221"/>
                  </a:cubicBezTo>
                  <a:cubicBezTo>
                    <a:pt x="8" y="224"/>
                    <a:pt x="3" y="237"/>
                    <a:pt x="8" y="250"/>
                  </a:cubicBezTo>
                  <a:cubicBezTo>
                    <a:pt x="12" y="264"/>
                    <a:pt x="23" y="272"/>
                    <a:pt x="33" y="269"/>
                  </a:cubicBezTo>
                  <a:cubicBezTo>
                    <a:pt x="43" y="266"/>
                    <a:pt x="53" y="267"/>
                    <a:pt x="56" y="272"/>
                  </a:cubicBezTo>
                  <a:cubicBezTo>
                    <a:pt x="59" y="277"/>
                    <a:pt x="62" y="296"/>
                    <a:pt x="55" y="303"/>
                  </a:cubicBezTo>
                  <a:cubicBezTo>
                    <a:pt x="48" y="311"/>
                    <a:pt x="51" y="325"/>
                    <a:pt x="62" y="334"/>
                  </a:cubicBezTo>
                  <a:cubicBezTo>
                    <a:pt x="72" y="343"/>
                    <a:pt x="86" y="345"/>
                    <a:pt x="93" y="337"/>
                  </a:cubicBezTo>
                  <a:cubicBezTo>
                    <a:pt x="100" y="330"/>
                    <a:pt x="118" y="331"/>
                    <a:pt x="124" y="334"/>
                  </a:cubicBezTo>
                  <a:cubicBezTo>
                    <a:pt x="129" y="336"/>
                    <a:pt x="132" y="346"/>
                    <a:pt x="129" y="356"/>
                  </a:cubicBezTo>
                  <a:cubicBezTo>
                    <a:pt x="127" y="366"/>
                    <a:pt x="137" y="377"/>
                    <a:pt x="150" y="380"/>
                  </a:cubicBezTo>
                  <a:cubicBezTo>
                    <a:pt x="164" y="382"/>
                    <a:pt x="177" y="377"/>
                    <a:pt x="179" y="367"/>
                  </a:cubicBezTo>
                  <a:cubicBezTo>
                    <a:pt x="181" y="357"/>
                    <a:pt x="198" y="349"/>
                    <a:pt x="204" y="348"/>
                  </a:cubicBezTo>
                  <a:cubicBezTo>
                    <a:pt x="210" y="348"/>
                    <a:pt x="217" y="355"/>
                    <a:pt x="220" y="365"/>
                  </a:cubicBezTo>
                  <a:cubicBezTo>
                    <a:pt x="223" y="374"/>
                    <a:pt x="236" y="379"/>
                    <a:pt x="250" y="375"/>
                  </a:cubicBezTo>
                  <a:cubicBezTo>
                    <a:pt x="263" y="370"/>
                    <a:pt x="271" y="359"/>
                    <a:pt x="268" y="349"/>
                  </a:cubicBezTo>
                  <a:cubicBezTo>
                    <a:pt x="265" y="340"/>
                    <a:pt x="276" y="324"/>
                    <a:pt x="281" y="321"/>
                  </a:cubicBezTo>
                  <a:cubicBezTo>
                    <a:pt x="285" y="317"/>
                    <a:pt x="295" y="320"/>
                    <a:pt x="303" y="327"/>
                  </a:cubicBezTo>
                  <a:cubicBezTo>
                    <a:pt x="310" y="334"/>
                    <a:pt x="324" y="331"/>
                    <a:pt x="333" y="321"/>
                  </a:cubicBezTo>
                  <a:cubicBezTo>
                    <a:pt x="343" y="310"/>
                    <a:pt x="344" y="296"/>
                    <a:pt x="337" y="289"/>
                  </a:cubicBezTo>
                  <a:cubicBezTo>
                    <a:pt x="329" y="283"/>
                    <a:pt x="331" y="264"/>
                    <a:pt x="333" y="259"/>
                  </a:cubicBezTo>
                  <a:cubicBezTo>
                    <a:pt x="336" y="253"/>
                    <a:pt x="346" y="251"/>
                    <a:pt x="356" y="253"/>
                  </a:cubicBezTo>
                  <a:cubicBezTo>
                    <a:pt x="365" y="255"/>
                    <a:pt x="376" y="246"/>
                    <a:pt x="379" y="232"/>
                  </a:cubicBezTo>
                  <a:cubicBezTo>
                    <a:pt x="382" y="218"/>
                    <a:pt x="376" y="205"/>
                    <a:pt x="366" y="203"/>
                  </a:cubicBezTo>
                  <a:cubicBezTo>
                    <a:pt x="356" y="201"/>
                    <a:pt x="348" y="184"/>
                    <a:pt x="348" y="178"/>
                  </a:cubicBezTo>
                  <a:cubicBezTo>
                    <a:pt x="347" y="173"/>
                    <a:pt x="355" y="165"/>
                    <a:pt x="364" y="162"/>
                  </a:cubicBezTo>
                  <a:cubicBezTo>
                    <a:pt x="374" y="159"/>
                    <a:pt x="378" y="146"/>
                    <a:pt x="374" y="133"/>
                  </a:cubicBezTo>
                  <a:cubicBezTo>
                    <a:pt x="370" y="119"/>
                    <a:pt x="358" y="111"/>
                    <a:pt x="349" y="114"/>
                  </a:cubicBezTo>
                  <a:cubicBezTo>
                    <a:pt x="339" y="117"/>
                    <a:pt x="324" y="106"/>
                    <a:pt x="320" y="102"/>
                  </a:cubicBezTo>
                  <a:cubicBezTo>
                    <a:pt x="317" y="97"/>
                    <a:pt x="320" y="87"/>
                    <a:pt x="326" y="79"/>
                  </a:cubicBezTo>
                  <a:cubicBezTo>
                    <a:pt x="333" y="72"/>
                    <a:pt x="330" y="58"/>
                    <a:pt x="320" y="49"/>
                  </a:cubicBezTo>
                  <a:cubicBezTo>
                    <a:pt x="310" y="39"/>
                    <a:pt x="296" y="38"/>
                    <a:pt x="289" y="46"/>
                  </a:cubicBezTo>
                  <a:cubicBezTo>
                    <a:pt x="282" y="53"/>
                    <a:pt x="263" y="51"/>
                    <a:pt x="258" y="49"/>
                  </a:cubicBezTo>
                  <a:cubicBezTo>
                    <a:pt x="253" y="47"/>
                    <a:pt x="250" y="37"/>
                    <a:pt x="252" y="27"/>
                  </a:cubicBezTo>
                  <a:cubicBezTo>
                    <a:pt x="254" y="17"/>
                    <a:pt x="245" y="6"/>
                    <a:pt x="231" y="3"/>
                  </a:cubicBezTo>
                  <a:cubicBezTo>
                    <a:pt x="218" y="0"/>
                    <a:pt x="205" y="6"/>
                    <a:pt x="203" y="16"/>
                  </a:cubicBezTo>
                  <a:cubicBezTo>
                    <a:pt x="201" y="26"/>
                    <a:pt x="184" y="34"/>
                    <a:pt x="178" y="35"/>
                  </a:cubicBezTo>
                  <a:cubicBezTo>
                    <a:pt x="172" y="35"/>
                    <a:pt x="165" y="28"/>
                    <a:pt x="162" y="18"/>
                  </a:cubicBezTo>
                  <a:cubicBezTo>
                    <a:pt x="159" y="8"/>
                    <a:pt x="145" y="4"/>
                    <a:pt x="132" y="8"/>
                  </a:cubicBezTo>
                  <a:cubicBezTo>
                    <a:pt x="119" y="13"/>
                    <a:pt x="110" y="24"/>
                    <a:pt x="113" y="34"/>
                  </a:cubicBezTo>
                  <a:cubicBezTo>
                    <a:pt x="117" y="43"/>
                    <a:pt x="106" y="59"/>
                    <a:pt x="101" y="62"/>
                  </a:cubicBezTo>
                  <a:cubicBezTo>
                    <a:pt x="96" y="65"/>
                    <a:pt x="86" y="63"/>
                    <a:pt x="79" y="56"/>
                  </a:cubicBezTo>
                  <a:cubicBezTo>
                    <a:pt x="71" y="49"/>
                    <a:pt x="58" y="52"/>
                    <a:pt x="48" y="62"/>
                  </a:cubicBezTo>
                  <a:cubicBezTo>
                    <a:pt x="39" y="73"/>
                    <a:pt x="37" y="87"/>
                    <a:pt x="45" y="93"/>
                  </a:cubicBezTo>
                  <a:close/>
                  <a:moveTo>
                    <a:pt x="157" y="86"/>
                  </a:moveTo>
                  <a:cubicBezTo>
                    <a:pt x="215" y="68"/>
                    <a:pt x="277" y="100"/>
                    <a:pt x="296" y="158"/>
                  </a:cubicBezTo>
                  <a:cubicBezTo>
                    <a:pt x="315" y="216"/>
                    <a:pt x="283" y="278"/>
                    <a:pt x="225" y="297"/>
                  </a:cubicBezTo>
                  <a:cubicBezTo>
                    <a:pt x="167" y="315"/>
                    <a:pt x="104" y="283"/>
                    <a:pt x="86" y="225"/>
                  </a:cubicBezTo>
                  <a:cubicBezTo>
                    <a:pt x="67" y="167"/>
                    <a:pt x="99" y="105"/>
                    <a:pt x="157" y="8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41">
              <a:extLst>
                <a:ext uri="{FF2B5EF4-FFF2-40B4-BE49-F238E27FC236}">
                  <a16:creationId xmlns:a16="http://schemas.microsoft.com/office/drawing/2014/main" id="{706A8014-4F3C-0346-A0B0-B44CACFFE808}"/>
                </a:ext>
              </a:extLst>
            </p:cNvPr>
            <p:cNvSpPr>
              <a:spLocks noEditPoints="1"/>
            </p:cNvSpPr>
            <p:nvPr/>
          </p:nvSpPr>
          <p:spPr bwMode="auto">
            <a:xfrm>
              <a:off x="5494338" y="-673101"/>
              <a:ext cx="922337" cy="919163"/>
            </a:xfrm>
            <a:custGeom>
              <a:avLst/>
              <a:gdLst>
                <a:gd name="T0" fmla="*/ 29 w 246"/>
                <a:gd name="T1" fmla="*/ 59 h 245"/>
                <a:gd name="T2" fmla="*/ 32 w 246"/>
                <a:gd name="T3" fmla="*/ 79 h 245"/>
                <a:gd name="T4" fmla="*/ 17 w 246"/>
                <a:gd name="T5" fmla="*/ 83 h 245"/>
                <a:gd name="T6" fmla="*/ 2 w 246"/>
                <a:gd name="T7" fmla="*/ 96 h 245"/>
                <a:gd name="T8" fmla="*/ 10 w 246"/>
                <a:gd name="T9" fmla="*/ 115 h 245"/>
                <a:gd name="T10" fmla="*/ 22 w 246"/>
                <a:gd name="T11" fmla="*/ 131 h 245"/>
                <a:gd name="T12" fmla="*/ 12 w 246"/>
                <a:gd name="T13" fmla="*/ 141 h 245"/>
                <a:gd name="T14" fmla="*/ 5 w 246"/>
                <a:gd name="T15" fmla="*/ 160 h 245"/>
                <a:gd name="T16" fmla="*/ 22 w 246"/>
                <a:gd name="T17" fmla="*/ 172 h 245"/>
                <a:gd name="T18" fmla="*/ 36 w 246"/>
                <a:gd name="T19" fmla="*/ 175 h 245"/>
                <a:gd name="T20" fmla="*/ 36 w 246"/>
                <a:gd name="T21" fmla="*/ 195 h 245"/>
                <a:gd name="T22" fmla="*/ 40 w 246"/>
                <a:gd name="T23" fmla="*/ 214 h 245"/>
                <a:gd name="T24" fmla="*/ 60 w 246"/>
                <a:gd name="T25" fmla="*/ 216 h 245"/>
                <a:gd name="T26" fmla="*/ 80 w 246"/>
                <a:gd name="T27" fmla="*/ 214 h 245"/>
                <a:gd name="T28" fmla="*/ 84 w 246"/>
                <a:gd name="T29" fmla="*/ 229 h 245"/>
                <a:gd name="T30" fmla="*/ 97 w 246"/>
                <a:gd name="T31" fmla="*/ 244 h 245"/>
                <a:gd name="T32" fmla="*/ 116 w 246"/>
                <a:gd name="T33" fmla="*/ 235 h 245"/>
                <a:gd name="T34" fmla="*/ 132 w 246"/>
                <a:gd name="T35" fmla="*/ 223 h 245"/>
                <a:gd name="T36" fmla="*/ 142 w 246"/>
                <a:gd name="T37" fmla="*/ 234 h 245"/>
                <a:gd name="T38" fmla="*/ 161 w 246"/>
                <a:gd name="T39" fmla="*/ 240 h 245"/>
                <a:gd name="T40" fmla="*/ 173 w 246"/>
                <a:gd name="T41" fmla="*/ 224 h 245"/>
                <a:gd name="T42" fmla="*/ 181 w 246"/>
                <a:gd name="T43" fmla="*/ 206 h 245"/>
                <a:gd name="T44" fmla="*/ 195 w 246"/>
                <a:gd name="T45" fmla="*/ 210 h 245"/>
                <a:gd name="T46" fmla="*/ 215 w 246"/>
                <a:gd name="T47" fmla="*/ 206 h 245"/>
                <a:gd name="T48" fmla="*/ 217 w 246"/>
                <a:gd name="T49" fmla="*/ 186 h 245"/>
                <a:gd name="T50" fmla="*/ 215 w 246"/>
                <a:gd name="T51" fmla="*/ 166 h 245"/>
                <a:gd name="T52" fmla="*/ 229 w 246"/>
                <a:gd name="T53" fmla="*/ 162 h 245"/>
                <a:gd name="T54" fmla="*/ 244 w 246"/>
                <a:gd name="T55" fmla="*/ 149 h 245"/>
                <a:gd name="T56" fmla="*/ 236 w 246"/>
                <a:gd name="T57" fmla="*/ 130 h 245"/>
                <a:gd name="T58" fmla="*/ 224 w 246"/>
                <a:gd name="T59" fmla="*/ 114 h 245"/>
                <a:gd name="T60" fmla="*/ 235 w 246"/>
                <a:gd name="T61" fmla="*/ 104 h 245"/>
                <a:gd name="T62" fmla="*/ 241 w 246"/>
                <a:gd name="T63" fmla="*/ 85 h 245"/>
                <a:gd name="T64" fmla="*/ 225 w 246"/>
                <a:gd name="T65" fmla="*/ 73 h 245"/>
                <a:gd name="T66" fmla="*/ 206 w 246"/>
                <a:gd name="T67" fmla="*/ 65 h 245"/>
                <a:gd name="T68" fmla="*/ 210 w 246"/>
                <a:gd name="T69" fmla="*/ 51 h 245"/>
                <a:gd name="T70" fmla="*/ 206 w 246"/>
                <a:gd name="T71" fmla="*/ 31 h 245"/>
                <a:gd name="T72" fmla="*/ 186 w 246"/>
                <a:gd name="T73" fmla="*/ 29 h 245"/>
                <a:gd name="T74" fmla="*/ 166 w 246"/>
                <a:gd name="T75" fmla="*/ 31 h 245"/>
                <a:gd name="T76" fmla="*/ 163 w 246"/>
                <a:gd name="T77" fmla="*/ 17 h 245"/>
                <a:gd name="T78" fmla="*/ 149 w 246"/>
                <a:gd name="T79" fmla="*/ 2 h 245"/>
                <a:gd name="T80" fmla="*/ 131 w 246"/>
                <a:gd name="T81" fmla="*/ 10 h 245"/>
                <a:gd name="T82" fmla="*/ 115 w 246"/>
                <a:gd name="T83" fmla="*/ 22 h 245"/>
                <a:gd name="T84" fmla="*/ 104 w 246"/>
                <a:gd name="T85" fmla="*/ 11 h 245"/>
                <a:gd name="T86" fmla="*/ 85 w 246"/>
                <a:gd name="T87" fmla="*/ 5 h 245"/>
                <a:gd name="T88" fmla="*/ 73 w 246"/>
                <a:gd name="T89" fmla="*/ 21 h 245"/>
                <a:gd name="T90" fmla="*/ 65 w 246"/>
                <a:gd name="T91" fmla="*/ 39 h 245"/>
                <a:gd name="T92" fmla="*/ 51 w 246"/>
                <a:gd name="T93" fmla="*/ 35 h 245"/>
                <a:gd name="T94" fmla="*/ 31 w 246"/>
                <a:gd name="T95" fmla="*/ 39 h 245"/>
                <a:gd name="T96" fmla="*/ 29 w 246"/>
                <a:gd name="T97" fmla="*/ 59 h 245"/>
                <a:gd name="T98" fmla="*/ 101 w 246"/>
                <a:gd name="T99" fmla="*/ 55 h 245"/>
                <a:gd name="T100" fmla="*/ 191 w 246"/>
                <a:gd name="T101" fmla="*/ 101 h 245"/>
                <a:gd name="T102" fmla="*/ 145 w 246"/>
                <a:gd name="T103" fmla="*/ 190 h 245"/>
                <a:gd name="T104" fmla="*/ 56 w 246"/>
                <a:gd name="T105" fmla="*/ 144 h 245"/>
                <a:gd name="T106" fmla="*/ 101 w 246"/>
                <a:gd name="T107" fmla="*/ 55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46" h="245">
                  <a:moveTo>
                    <a:pt x="29" y="59"/>
                  </a:moveTo>
                  <a:cubicBezTo>
                    <a:pt x="34" y="64"/>
                    <a:pt x="33" y="76"/>
                    <a:pt x="32" y="79"/>
                  </a:cubicBezTo>
                  <a:cubicBezTo>
                    <a:pt x="30" y="83"/>
                    <a:pt x="24" y="84"/>
                    <a:pt x="17" y="83"/>
                  </a:cubicBezTo>
                  <a:cubicBezTo>
                    <a:pt x="11" y="82"/>
                    <a:pt x="4" y="88"/>
                    <a:pt x="2" y="96"/>
                  </a:cubicBezTo>
                  <a:cubicBezTo>
                    <a:pt x="0" y="105"/>
                    <a:pt x="4" y="113"/>
                    <a:pt x="10" y="115"/>
                  </a:cubicBezTo>
                  <a:cubicBezTo>
                    <a:pt x="17" y="116"/>
                    <a:pt x="22" y="127"/>
                    <a:pt x="22" y="131"/>
                  </a:cubicBezTo>
                  <a:cubicBezTo>
                    <a:pt x="23" y="135"/>
                    <a:pt x="18" y="139"/>
                    <a:pt x="12" y="141"/>
                  </a:cubicBezTo>
                  <a:cubicBezTo>
                    <a:pt x="6" y="143"/>
                    <a:pt x="3" y="152"/>
                    <a:pt x="5" y="160"/>
                  </a:cubicBezTo>
                  <a:cubicBezTo>
                    <a:pt x="8" y="169"/>
                    <a:pt x="15" y="174"/>
                    <a:pt x="22" y="172"/>
                  </a:cubicBezTo>
                  <a:cubicBezTo>
                    <a:pt x="28" y="170"/>
                    <a:pt x="35" y="171"/>
                    <a:pt x="36" y="175"/>
                  </a:cubicBezTo>
                  <a:cubicBezTo>
                    <a:pt x="38" y="178"/>
                    <a:pt x="40" y="190"/>
                    <a:pt x="36" y="195"/>
                  </a:cubicBezTo>
                  <a:cubicBezTo>
                    <a:pt x="32" y="199"/>
                    <a:pt x="34" y="208"/>
                    <a:pt x="40" y="214"/>
                  </a:cubicBezTo>
                  <a:cubicBezTo>
                    <a:pt x="47" y="220"/>
                    <a:pt x="56" y="221"/>
                    <a:pt x="60" y="216"/>
                  </a:cubicBezTo>
                  <a:cubicBezTo>
                    <a:pt x="65" y="212"/>
                    <a:pt x="77" y="213"/>
                    <a:pt x="80" y="214"/>
                  </a:cubicBezTo>
                  <a:cubicBezTo>
                    <a:pt x="83" y="216"/>
                    <a:pt x="85" y="222"/>
                    <a:pt x="84" y="229"/>
                  </a:cubicBezTo>
                  <a:cubicBezTo>
                    <a:pt x="82" y="235"/>
                    <a:pt x="88" y="242"/>
                    <a:pt x="97" y="244"/>
                  </a:cubicBezTo>
                  <a:cubicBezTo>
                    <a:pt x="106" y="245"/>
                    <a:pt x="114" y="242"/>
                    <a:pt x="116" y="235"/>
                  </a:cubicBezTo>
                  <a:cubicBezTo>
                    <a:pt x="117" y="229"/>
                    <a:pt x="128" y="224"/>
                    <a:pt x="132" y="223"/>
                  </a:cubicBezTo>
                  <a:cubicBezTo>
                    <a:pt x="135" y="223"/>
                    <a:pt x="140" y="228"/>
                    <a:pt x="142" y="234"/>
                  </a:cubicBezTo>
                  <a:cubicBezTo>
                    <a:pt x="144" y="240"/>
                    <a:pt x="153" y="243"/>
                    <a:pt x="161" y="240"/>
                  </a:cubicBezTo>
                  <a:cubicBezTo>
                    <a:pt x="170" y="238"/>
                    <a:pt x="175" y="230"/>
                    <a:pt x="173" y="224"/>
                  </a:cubicBezTo>
                  <a:cubicBezTo>
                    <a:pt x="171" y="218"/>
                    <a:pt x="178" y="208"/>
                    <a:pt x="181" y="206"/>
                  </a:cubicBezTo>
                  <a:cubicBezTo>
                    <a:pt x="184" y="204"/>
                    <a:pt x="190" y="205"/>
                    <a:pt x="195" y="210"/>
                  </a:cubicBezTo>
                  <a:cubicBezTo>
                    <a:pt x="200" y="214"/>
                    <a:pt x="209" y="212"/>
                    <a:pt x="215" y="206"/>
                  </a:cubicBezTo>
                  <a:cubicBezTo>
                    <a:pt x="221" y="199"/>
                    <a:pt x="222" y="190"/>
                    <a:pt x="217" y="186"/>
                  </a:cubicBezTo>
                  <a:cubicBezTo>
                    <a:pt x="212" y="181"/>
                    <a:pt x="213" y="169"/>
                    <a:pt x="215" y="166"/>
                  </a:cubicBezTo>
                  <a:cubicBezTo>
                    <a:pt x="216" y="162"/>
                    <a:pt x="223" y="161"/>
                    <a:pt x="229" y="162"/>
                  </a:cubicBezTo>
                  <a:cubicBezTo>
                    <a:pt x="236" y="163"/>
                    <a:pt x="242" y="157"/>
                    <a:pt x="244" y="149"/>
                  </a:cubicBezTo>
                  <a:cubicBezTo>
                    <a:pt x="246" y="140"/>
                    <a:pt x="242" y="132"/>
                    <a:pt x="236" y="130"/>
                  </a:cubicBezTo>
                  <a:cubicBezTo>
                    <a:pt x="230" y="129"/>
                    <a:pt x="225" y="118"/>
                    <a:pt x="224" y="114"/>
                  </a:cubicBezTo>
                  <a:cubicBezTo>
                    <a:pt x="224" y="110"/>
                    <a:pt x="229" y="106"/>
                    <a:pt x="235" y="104"/>
                  </a:cubicBezTo>
                  <a:cubicBezTo>
                    <a:pt x="241" y="102"/>
                    <a:pt x="244" y="93"/>
                    <a:pt x="241" y="85"/>
                  </a:cubicBezTo>
                  <a:cubicBezTo>
                    <a:pt x="238" y="76"/>
                    <a:pt x="231" y="71"/>
                    <a:pt x="225" y="73"/>
                  </a:cubicBezTo>
                  <a:cubicBezTo>
                    <a:pt x="219" y="75"/>
                    <a:pt x="209" y="68"/>
                    <a:pt x="206" y="65"/>
                  </a:cubicBezTo>
                  <a:cubicBezTo>
                    <a:pt x="204" y="62"/>
                    <a:pt x="206" y="55"/>
                    <a:pt x="210" y="51"/>
                  </a:cubicBezTo>
                  <a:cubicBezTo>
                    <a:pt x="215" y="46"/>
                    <a:pt x="213" y="37"/>
                    <a:pt x="206" y="31"/>
                  </a:cubicBezTo>
                  <a:cubicBezTo>
                    <a:pt x="200" y="25"/>
                    <a:pt x="191" y="24"/>
                    <a:pt x="186" y="29"/>
                  </a:cubicBezTo>
                  <a:cubicBezTo>
                    <a:pt x="182" y="33"/>
                    <a:pt x="170" y="33"/>
                    <a:pt x="166" y="31"/>
                  </a:cubicBezTo>
                  <a:cubicBezTo>
                    <a:pt x="163" y="29"/>
                    <a:pt x="161" y="23"/>
                    <a:pt x="163" y="17"/>
                  </a:cubicBezTo>
                  <a:cubicBezTo>
                    <a:pt x="164" y="10"/>
                    <a:pt x="158" y="3"/>
                    <a:pt x="149" y="2"/>
                  </a:cubicBezTo>
                  <a:cubicBezTo>
                    <a:pt x="141" y="0"/>
                    <a:pt x="132" y="3"/>
                    <a:pt x="131" y="10"/>
                  </a:cubicBezTo>
                  <a:cubicBezTo>
                    <a:pt x="130" y="16"/>
                    <a:pt x="119" y="21"/>
                    <a:pt x="115" y="22"/>
                  </a:cubicBezTo>
                  <a:cubicBezTo>
                    <a:pt x="111" y="22"/>
                    <a:pt x="106" y="17"/>
                    <a:pt x="104" y="11"/>
                  </a:cubicBezTo>
                  <a:cubicBezTo>
                    <a:pt x="102" y="5"/>
                    <a:pt x="94" y="2"/>
                    <a:pt x="85" y="5"/>
                  </a:cubicBezTo>
                  <a:cubicBezTo>
                    <a:pt x="77" y="7"/>
                    <a:pt x="71" y="15"/>
                    <a:pt x="73" y="21"/>
                  </a:cubicBezTo>
                  <a:cubicBezTo>
                    <a:pt x="75" y="27"/>
                    <a:pt x="68" y="37"/>
                    <a:pt x="65" y="39"/>
                  </a:cubicBezTo>
                  <a:cubicBezTo>
                    <a:pt x="62" y="41"/>
                    <a:pt x="56" y="40"/>
                    <a:pt x="51" y="35"/>
                  </a:cubicBezTo>
                  <a:cubicBezTo>
                    <a:pt x="46" y="31"/>
                    <a:pt x="38" y="33"/>
                    <a:pt x="31" y="39"/>
                  </a:cubicBezTo>
                  <a:cubicBezTo>
                    <a:pt x="25" y="46"/>
                    <a:pt x="25" y="55"/>
                    <a:pt x="29" y="59"/>
                  </a:cubicBezTo>
                  <a:close/>
                  <a:moveTo>
                    <a:pt x="101" y="55"/>
                  </a:moveTo>
                  <a:cubicBezTo>
                    <a:pt x="139" y="43"/>
                    <a:pt x="179" y="63"/>
                    <a:pt x="191" y="101"/>
                  </a:cubicBezTo>
                  <a:cubicBezTo>
                    <a:pt x="203" y="138"/>
                    <a:pt x="182" y="178"/>
                    <a:pt x="145" y="190"/>
                  </a:cubicBezTo>
                  <a:cubicBezTo>
                    <a:pt x="108" y="202"/>
                    <a:pt x="68" y="182"/>
                    <a:pt x="56" y="144"/>
                  </a:cubicBezTo>
                  <a:cubicBezTo>
                    <a:pt x="44" y="107"/>
                    <a:pt x="64" y="67"/>
                    <a:pt x="101" y="5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42">
              <a:extLst>
                <a:ext uri="{FF2B5EF4-FFF2-40B4-BE49-F238E27FC236}">
                  <a16:creationId xmlns:a16="http://schemas.microsoft.com/office/drawing/2014/main" id="{E4C4A7B2-A49B-564A-B9E8-56CEA2EE4784}"/>
                </a:ext>
              </a:extLst>
            </p:cNvPr>
            <p:cNvSpPr>
              <a:spLocks noEditPoints="1"/>
            </p:cNvSpPr>
            <p:nvPr/>
          </p:nvSpPr>
          <p:spPr bwMode="auto">
            <a:xfrm>
              <a:off x="5500688" y="242887"/>
              <a:ext cx="709612" cy="708025"/>
            </a:xfrm>
            <a:custGeom>
              <a:avLst/>
              <a:gdLst>
                <a:gd name="T0" fmla="*/ 22 w 189"/>
                <a:gd name="T1" fmla="*/ 46 h 189"/>
                <a:gd name="T2" fmla="*/ 24 w 189"/>
                <a:gd name="T3" fmla="*/ 61 h 189"/>
                <a:gd name="T4" fmla="*/ 13 w 189"/>
                <a:gd name="T5" fmla="*/ 64 h 189"/>
                <a:gd name="T6" fmla="*/ 1 w 189"/>
                <a:gd name="T7" fmla="*/ 75 h 189"/>
                <a:gd name="T8" fmla="*/ 7 w 189"/>
                <a:gd name="T9" fmla="*/ 89 h 189"/>
                <a:gd name="T10" fmla="*/ 17 w 189"/>
                <a:gd name="T11" fmla="*/ 101 h 189"/>
                <a:gd name="T12" fmla="*/ 8 w 189"/>
                <a:gd name="T13" fmla="*/ 109 h 189"/>
                <a:gd name="T14" fmla="*/ 4 w 189"/>
                <a:gd name="T15" fmla="*/ 124 h 189"/>
                <a:gd name="T16" fmla="*/ 16 w 189"/>
                <a:gd name="T17" fmla="*/ 133 h 189"/>
                <a:gd name="T18" fmla="*/ 27 w 189"/>
                <a:gd name="T19" fmla="*/ 135 h 189"/>
                <a:gd name="T20" fmla="*/ 27 w 189"/>
                <a:gd name="T21" fmla="*/ 150 h 189"/>
                <a:gd name="T22" fmla="*/ 30 w 189"/>
                <a:gd name="T23" fmla="*/ 165 h 189"/>
                <a:gd name="T24" fmla="*/ 46 w 189"/>
                <a:gd name="T25" fmla="*/ 167 h 189"/>
                <a:gd name="T26" fmla="*/ 61 w 189"/>
                <a:gd name="T27" fmla="*/ 165 h 189"/>
                <a:gd name="T28" fmla="*/ 64 w 189"/>
                <a:gd name="T29" fmla="*/ 176 h 189"/>
                <a:gd name="T30" fmla="*/ 74 w 189"/>
                <a:gd name="T31" fmla="*/ 188 h 189"/>
                <a:gd name="T32" fmla="*/ 88 w 189"/>
                <a:gd name="T33" fmla="*/ 181 h 189"/>
                <a:gd name="T34" fmla="*/ 101 w 189"/>
                <a:gd name="T35" fmla="*/ 172 h 189"/>
                <a:gd name="T36" fmla="*/ 109 w 189"/>
                <a:gd name="T37" fmla="*/ 180 h 189"/>
                <a:gd name="T38" fmla="*/ 123 w 189"/>
                <a:gd name="T39" fmla="*/ 185 h 189"/>
                <a:gd name="T40" fmla="*/ 132 w 189"/>
                <a:gd name="T41" fmla="*/ 173 h 189"/>
                <a:gd name="T42" fmla="*/ 139 w 189"/>
                <a:gd name="T43" fmla="*/ 159 h 189"/>
                <a:gd name="T44" fmla="*/ 150 w 189"/>
                <a:gd name="T45" fmla="*/ 162 h 189"/>
                <a:gd name="T46" fmla="*/ 165 w 189"/>
                <a:gd name="T47" fmla="*/ 159 h 189"/>
                <a:gd name="T48" fmla="*/ 166 w 189"/>
                <a:gd name="T49" fmla="*/ 143 h 189"/>
                <a:gd name="T50" fmla="*/ 165 w 189"/>
                <a:gd name="T51" fmla="*/ 128 h 189"/>
                <a:gd name="T52" fmla="*/ 176 w 189"/>
                <a:gd name="T53" fmla="*/ 125 h 189"/>
                <a:gd name="T54" fmla="*/ 187 w 189"/>
                <a:gd name="T55" fmla="*/ 115 h 189"/>
                <a:gd name="T56" fmla="*/ 181 w 189"/>
                <a:gd name="T57" fmla="*/ 101 h 189"/>
                <a:gd name="T58" fmla="*/ 172 w 189"/>
                <a:gd name="T59" fmla="*/ 88 h 189"/>
                <a:gd name="T60" fmla="*/ 180 w 189"/>
                <a:gd name="T61" fmla="*/ 80 h 189"/>
                <a:gd name="T62" fmla="*/ 185 w 189"/>
                <a:gd name="T63" fmla="*/ 66 h 189"/>
                <a:gd name="T64" fmla="*/ 172 w 189"/>
                <a:gd name="T65" fmla="*/ 56 h 189"/>
                <a:gd name="T66" fmla="*/ 158 w 189"/>
                <a:gd name="T67" fmla="*/ 50 h 189"/>
                <a:gd name="T68" fmla="*/ 161 w 189"/>
                <a:gd name="T69" fmla="*/ 39 h 189"/>
                <a:gd name="T70" fmla="*/ 158 w 189"/>
                <a:gd name="T71" fmla="*/ 24 h 189"/>
                <a:gd name="T72" fmla="*/ 143 w 189"/>
                <a:gd name="T73" fmla="*/ 23 h 189"/>
                <a:gd name="T74" fmla="*/ 127 w 189"/>
                <a:gd name="T75" fmla="*/ 24 h 189"/>
                <a:gd name="T76" fmla="*/ 125 w 189"/>
                <a:gd name="T77" fmla="*/ 13 h 189"/>
                <a:gd name="T78" fmla="*/ 114 w 189"/>
                <a:gd name="T79" fmla="*/ 2 h 189"/>
                <a:gd name="T80" fmla="*/ 100 w 189"/>
                <a:gd name="T81" fmla="*/ 8 h 189"/>
                <a:gd name="T82" fmla="*/ 88 w 189"/>
                <a:gd name="T83" fmla="*/ 17 h 189"/>
                <a:gd name="T84" fmla="*/ 80 w 189"/>
                <a:gd name="T85" fmla="*/ 9 h 189"/>
                <a:gd name="T86" fmla="*/ 65 w 189"/>
                <a:gd name="T87" fmla="*/ 4 h 189"/>
                <a:gd name="T88" fmla="*/ 56 w 189"/>
                <a:gd name="T89" fmla="*/ 17 h 189"/>
                <a:gd name="T90" fmla="*/ 50 w 189"/>
                <a:gd name="T91" fmla="*/ 31 h 189"/>
                <a:gd name="T92" fmla="*/ 39 w 189"/>
                <a:gd name="T93" fmla="*/ 28 h 189"/>
                <a:gd name="T94" fmla="*/ 24 w 189"/>
                <a:gd name="T95" fmla="*/ 31 h 189"/>
                <a:gd name="T96" fmla="*/ 22 w 189"/>
                <a:gd name="T97" fmla="*/ 46 h 189"/>
                <a:gd name="T98" fmla="*/ 77 w 189"/>
                <a:gd name="T99" fmla="*/ 43 h 189"/>
                <a:gd name="T100" fmla="*/ 146 w 189"/>
                <a:gd name="T101" fmla="*/ 78 h 189"/>
                <a:gd name="T102" fmla="*/ 111 w 189"/>
                <a:gd name="T103" fmla="*/ 147 h 189"/>
                <a:gd name="T104" fmla="*/ 42 w 189"/>
                <a:gd name="T105" fmla="*/ 111 h 189"/>
                <a:gd name="T106" fmla="*/ 77 w 189"/>
                <a:gd name="T107" fmla="*/ 4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22" y="46"/>
                  </a:moveTo>
                  <a:cubicBezTo>
                    <a:pt x="26" y="50"/>
                    <a:pt x="25" y="59"/>
                    <a:pt x="24" y="61"/>
                  </a:cubicBezTo>
                  <a:cubicBezTo>
                    <a:pt x="23" y="64"/>
                    <a:pt x="18" y="65"/>
                    <a:pt x="13" y="64"/>
                  </a:cubicBezTo>
                  <a:cubicBezTo>
                    <a:pt x="8" y="63"/>
                    <a:pt x="3" y="68"/>
                    <a:pt x="1" y="75"/>
                  </a:cubicBezTo>
                  <a:cubicBezTo>
                    <a:pt x="0" y="81"/>
                    <a:pt x="3" y="88"/>
                    <a:pt x="7" y="89"/>
                  </a:cubicBezTo>
                  <a:cubicBezTo>
                    <a:pt x="12" y="90"/>
                    <a:pt x="16" y="98"/>
                    <a:pt x="17" y="101"/>
                  </a:cubicBezTo>
                  <a:cubicBezTo>
                    <a:pt x="17" y="104"/>
                    <a:pt x="13" y="108"/>
                    <a:pt x="8" y="109"/>
                  </a:cubicBezTo>
                  <a:cubicBezTo>
                    <a:pt x="4" y="111"/>
                    <a:pt x="2" y="117"/>
                    <a:pt x="4" y="124"/>
                  </a:cubicBezTo>
                  <a:cubicBezTo>
                    <a:pt x="6" y="130"/>
                    <a:pt x="11" y="134"/>
                    <a:pt x="16" y="133"/>
                  </a:cubicBezTo>
                  <a:cubicBezTo>
                    <a:pt x="21" y="131"/>
                    <a:pt x="26" y="132"/>
                    <a:pt x="27" y="135"/>
                  </a:cubicBezTo>
                  <a:cubicBezTo>
                    <a:pt x="29" y="137"/>
                    <a:pt x="31" y="146"/>
                    <a:pt x="27" y="150"/>
                  </a:cubicBezTo>
                  <a:cubicBezTo>
                    <a:pt x="24" y="154"/>
                    <a:pt x="25" y="161"/>
                    <a:pt x="30" y="165"/>
                  </a:cubicBezTo>
                  <a:cubicBezTo>
                    <a:pt x="35" y="170"/>
                    <a:pt x="42" y="171"/>
                    <a:pt x="46" y="167"/>
                  </a:cubicBezTo>
                  <a:cubicBezTo>
                    <a:pt x="49" y="163"/>
                    <a:pt x="58" y="164"/>
                    <a:pt x="61" y="165"/>
                  </a:cubicBezTo>
                  <a:cubicBezTo>
                    <a:pt x="64" y="166"/>
                    <a:pt x="65" y="171"/>
                    <a:pt x="64" y="176"/>
                  </a:cubicBezTo>
                  <a:cubicBezTo>
                    <a:pt x="63" y="181"/>
                    <a:pt x="67" y="186"/>
                    <a:pt x="74" y="188"/>
                  </a:cubicBezTo>
                  <a:cubicBezTo>
                    <a:pt x="81" y="189"/>
                    <a:pt x="87" y="186"/>
                    <a:pt x="88" y="181"/>
                  </a:cubicBezTo>
                  <a:cubicBezTo>
                    <a:pt x="89" y="177"/>
                    <a:pt x="98" y="173"/>
                    <a:pt x="101" y="172"/>
                  </a:cubicBezTo>
                  <a:cubicBezTo>
                    <a:pt x="103" y="172"/>
                    <a:pt x="107" y="176"/>
                    <a:pt x="109" y="180"/>
                  </a:cubicBezTo>
                  <a:cubicBezTo>
                    <a:pt x="110" y="185"/>
                    <a:pt x="117" y="187"/>
                    <a:pt x="123" y="185"/>
                  </a:cubicBezTo>
                  <a:cubicBezTo>
                    <a:pt x="130" y="183"/>
                    <a:pt x="134" y="178"/>
                    <a:pt x="132" y="173"/>
                  </a:cubicBezTo>
                  <a:cubicBezTo>
                    <a:pt x="131" y="168"/>
                    <a:pt x="136" y="160"/>
                    <a:pt x="139" y="159"/>
                  </a:cubicBezTo>
                  <a:cubicBezTo>
                    <a:pt x="141" y="157"/>
                    <a:pt x="146" y="158"/>
                    <a:pt x="150" y="162"/>
                  </a:cubicBezTo>
                  <a:cubicBezTo>
                    <a:pt x="153" y="165"/>
                    <a:pt x="160" y="164"/>
                    <a:pt x="165" y="159"/>
                  </a:cubicBezTo>
                  <a:cubicBezTo>
                    <a:pt x="169" y="153"/>
                    <a:pt x="170" y="147"/>
                    <a:pt x="166" y="143"/>
                  </a:cubicBezTo>
                  <a:cubicBezTo>
                    <a:pt x="163" y="140"/>
                    <a:pt x="163" y="131"/>
                    <a:pt x="165" y="128"/>
                  </a:cubicBezTo>
                  <a:cubicBezTo>
                    <a:pt x="166" y="125"/>
                    <a:pt x="171" y="124"/>
                    <a:pt x="176" y="125"/>
                  </a:cubicBezTo>
                  <a:cubicBezTo>
                    <a:pt x="181" y="126"/>
                    <a:pt x="186" y="121"/>
                    <a:pt x="187" y="115"/>
                  </a:cubicBezTo>
                  <a:cubicBezTo>
                    <a:pt x="189" y="108"/>
                    <a:pt x="186" y="102"/>
                    <a:pt x="181" y="101"/>
                  </a:cubicBezTo>
                  <a:cubicBezTo>
                    <a:pt x="176" y="100"/>
                    <a:pt x="172" y="91"/>
                    <a:pt x="172" y="88"/>
                  </a:cubicBezTo>
                  <a:cubicBezTo>
                    <a:pt x="171" y="85"/>
                    <a:pt x="175" y="82"/>
                    <a:pt x="180" y="80"/>
                  </a:cubicBezTo>
                  <a:cubicBezTo>
                    <a:pt x="185" y="79"/>
                    <a:pt x="187" y="72"/>
                    <a:pt x="185" y="66"/>
                  </a:cubicBezTo>
                  <a:cubicBezTo>
                    <a:pt x="183" y="59"/>
                    <a:pt x="177" y="55"/>
                    <a:pt x="172" y="56"/>
                  </a:cubicBezTo>
                  <a:cubicBezTo>
                    <a:pt x="167" y="58"/>
                    <a:pt x="160" y="53"/>
                    <a:pt x="158" y="50"/>
                  </a:cubicBezTo>
                  <a:cubicBezTo>
                    <a:pt x="156" y="48"/>
                    <a:pt x="158" y="43"/>
                    <a:pt x="161" y="39"/>
                  </a:cubicBezTo>
                  <a:cubicBezTo>
                    <a:pt x="165" y="36"/>
                    <a:pt x="163" y="29"/>
                    <a:pt x="158" y="24"/>
                  </a:cubicBezTo>
                  <a:cubicBezTo>
                    <a:pt x="153" y="20"/>
                    <a:pt x="146" y="19"/>
                    <a:pt x="143" y="23"/>
                  </a:cubicBezTo>
                  <a:cubicBezTo>
                    <a:pt x="139" y="26"/>
                    <a:pt x="130" y="26"/>
                    <a:pt x="127" y="24"/>
                  </a:cubicBezTo>
                  <a:cubicBezTo>
                    <a:pt x="125" y="23"/>
                    <a:pt x="123" y="18"/>
                    <a:pt x="125" y="13"/>
                  </a:cubicBezTo>
                  <a:cubicBezTo>
                    <a:pt x="126" y="8"/>
                    <a:pt x="121" y="3"/>
                    <a:pt x="114" y="2"/>
                  </a:cubicBezTo>
                  <a:cubicBezTo>
                    <a:pt x="107" y="0"/>
                    <a:pt x="101" y="3"/>
                    <a:pt x="100" y="8"/>
                  </a:cubicBezTo>
                  <a:cubicBezTo>
                    <a:pt x="99" y="13"/>
                    <a:pt x="91" y="17"/>
                    <a:pt x="88" y="17"/>
                  </a:cubicBezTo>
                  <a:cubicBezTo>
                    <a:pt x="85" y="17"/>
                    <a:pt x="81" y="14"/>
                    <a:pt x="80" y="9"/>
                  </a:cubicBezTo>
                  <a:cubicBezTo>
                    <a:pt x="78" y="4"/>
                    <a:pt x="72" y="2"/>
                    <a:pt x="65" y="4"/>
                  </a:cubicBezTo>
                  <a:cubicBezTo>
                    <a:pt x="59" y="6"/>
                    <a:pt x="54" y="12"/>
                    <a:pt x="56" y="17"/>
                  </a:cubicBezTo>
                  <a:cubicBezTo>
                    <a:pt x="57" y="21"/>
                    <a:pt x="52" y="29"/>
                    <a:pt x="50" y="31"/>
                  </a:cubicBezTo>
                  <a:cubicBezTo>
                    <a:pt x="47" y="32"/>
                    <a:pt x="43" y="31"/>
                    <a:pt x="39" y="28"/>
                  </a:cubicBezTo>
                  <a:cubicBezTo>
                    <a:pt x="35" y="24"/>
                    <a:pt x="28" y="26"/>
                    <a:pt x="24" y="31"/>
                  </a:cubicBezTo>
                  <a:cubicBezTo>
                    <a:pt x="19" y="36"/>
                    <a:pt x="18" y="43"/>
                    <a:pt x="22" y="46"/>
                  </a:cubicBezTo>
                  <a:close/>
                  <a:moveTo>
                    <a:pt x="77" y="43"/>
                  </a:moveTo>
                  <a:cubicBezTo>
                    <a:pt x="106" y="33"/>
                    <a:pt x="137" y="49"/>
                    <a:pt x="146" y="78"/>
                  </a:cubicBezTo>
                  <a:cubicBezTo>
                    <a:pt x="155" y="107"/>
                    <a:pt x="140" y="137"/>
                    <a:pt x="111" y="147"/>
                  </a:cubicBezTo>
                  <a:cubicBezTo>
                    <a:pt x="82" y="156"/>
                    <a:pt x="51" y="140"/>
                    <a:pt x="42" y="111"/>
                  </a:cubicBezTo>
                  <a:cubicBezTo>
                    <a:pt x="33" y="83"/>
                    <a:pt x="49" y="52"/>
                    <a:pt x="77"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06665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C50CA-1E4B-544D-89AB-A796AD8C01E8}"/>
              </a:ext>
            </a:extLst>
          </p:cNvPr>
          <p:cNvSpPr>
            <a:spLocks noGrp="1"/>
          </p:cNvSpPr>
          <p:nvPr>
            <p:ph type="title"/>
          </p:nvPr>
        </p:nvSpPr>
        <p:spPr/>
        <p:txBody>
          <a:bodyPr/>
          <a:lstStyle/>
          <a:p>
            <a:r>
              <a:rPr lang="en-US" dirty="0"/>
              <a:t>Business Impacts of Gaps</a:t>
            </a:r>
          </a:p>
        </p:txBody>
      </p:sp>
      <p:sp>
        <p:nvSpPr>
          <p:cNvPr id="6" name="Date Placeholder 5">
            <a:extLst>
              <a:ext uri="{FF2B5EF4-FFF2-40B4-BE49-F238E27FC236}">
                <a16:creationId xmlns:a16="http://schemas.microsoft.com/office/drawing/2014/main" id="{C4CE6B1B-A5F6-1049-82B5-C9F07FAE6746}"/>
              </a:ext>
            </a:extLst>
          </p:cNvPr>
          <p:cNvSpPr>
            <a:spLocks noGrp="1"/>
          </p:cNvSpPr>
          <p:nvPr>
            <p:ph type="dt" sz="half" idx="10"/>
          </p:nvPr>
        </p:nvSpPr>
        <p:spPr/>
        <p:txBody>
          <a:bodyPr/>
          <a:lstStyle/>
          <a:p>
            <a:r>
              <a:rPr lang="en-US"/>
              <a:t>Snowflake Migration
2020-06-22</a:t>
            </a:r>
            <a:endParaRPr lang="en-US" dirty="0"/>
          </a:p>
        </p:txBody>
      </p:sp>
      <p:sp>
        <p:nvSpPr>
          <p:cNvPr id="5" name="Footer Placeholder 4">
            <a:extLst>
              <a:ext uri="{FF2B5EF4-FFF2-40B4-BE49-F238E27FC236}">
                <a16:creationId xmlns:a16="http://schemas.microsoft.com/office/drawing/2014/main" id="{60FDF5EE-F5ED-114E-9BB1-33CDFA3E261E}"/>
              </a:ext>
            </a:extLst>
          </p:cNvPr>
          <p:cNvSpPr>
            <a:spLocks noGrp="1"/>
          </p:cNvSpPr>
          <p:nvPr>
            <p:ph type="ftr" sz="quarter" idx="11"/>
          </p:nvPr>
        </p:nvSpPr>
        <p:spPr/>
        <p:txBody>
          <a:bodyPr/>
          <a:lstStyle/>
          <a:p>
            <a:r>
              <a:rPr lang="en-US"/>
              <a:t>TERADATA – CUSTOMER CONFIDENTIAL
Use pursuant to Customer and Company instructions</a:t>
            </a:r>
          </a:p>
        </p:txBody>
      </p:sp>
      <p:grpSp>
        <p:nvGrpSpPr>
          <p:cNvPr id="79" name="Group 78">
            <a:extLst>
              <a:ext uri="{FF2B5EF4-FFF2-40B4-BE49-F238E27FC236}">
                <a16:creationId xmlns:a16="http://schemas.microsoft.com/office/drawing/2014/main" id="{E9D5AB7A-18F5-C243-9110-69A7DCEFA927}"/>
              </a:ext>
            </a:extLst>
          </p:cNvPr>
          <p:cNvGrpSpPr/>
          <p:nvPr/>
        </p:nvGrpSpPr>
        <p:grpSpPr>
          <a:xfrm>
            <a:off x="5101567" y="2793319"/>
            <a:ext cx="2000224" cy="2001358"/>
            <a:chOff x="5054998" y="2748030"/>
            <a:chExt cx="2090700" cy="2091885"/>
          </a:xfrm>
        </p:grpSpPr>
        <p:sp>
          <p:nvSpPr>
            <p:cNvPr id="80" name="Freeform 79">
              <a:extLst>
                <a:ext uri="{FF2B5EF4-FFF2-40B4-BE49-F238E27FC236}">
                  <a16:creationId xmlns:a16="http://schemas.microsoft.com/office/drawing/2014/main" id="{EC2338EF-876C-5846-960D-5CBBEB06B9BF}"/>
                </a:ext>
              </a:extLst>
            </p:cNvPr>
            <p:cNvSpPr>
              <a:spLocks/>
            </p:cNvSpPr>
            <p:nvPr/>
          </p:nvSpPr>
          <p:spPr bwMode="auto">
            <a:xfrm>
              <a:off x="5195966" y="2887713"/>
              <a:ext cx="1809952" cy="1812520"/>
            </a:xfrm>
            <a:custGeom>
              <a:avLst/>
              <a:gdLst>
                <a:gd name="T0" fmla="*/ 704 w 1408"/>
                <a:gd name="T1" fmla="*/ 0 h 1410"/>
                <a:gd name="T2" fmla="*/ 780 w 1408"/>
                <a:gd name="T3" fmla="*/ 4 h 1410"/>
                <a:gd name="T4" fmla="*/ 854 w 1408"/>
                <a:gd name="T5" fmla="*/ 17 h 1410"/>
                <a:gd name="T6" fmla="*/ 926 w 1408"/>
                <a:gd name="T7" fmla="*/ 37 h 1410"/>
                <a:gd name="T8" fmla="*/ 994 w 1408"/>
                <a:gd name="T9" fmla="*/ 63 h 1410"/>
                <a:gd name="T10" fmla="*/ 1058 w 1408"/>
                <a:gd name="T11" fmla="*/ 97 h 1410"/>
                <a:gd name="T12" fmla="*/ 1120 w 1408"/>
                <a:gd name="T13" fmla="*/ 136 h 1410"/>
                <a:gd name="T14" fmla="*/ 1175 w 1408"/>
                <a:gd name="T15" fmla="*/ 182 h 1410"/>
                <a:gd name="T16" fmla="*/ 1226 w 1408"/>
                <a:gd name="T17" fmla="*/ 233 h 1410"/>
                <a:gd name="T18" fmla="*/ 1272 w 1408"/>
                <a:gd name="T19" fmla="*/ 290 h 1410"/>
                <a:gd name="T20" fmla="*/ 1311 w 1408"/>
                <a:gd name="T21" fmla="*/ 350 h 1410"/>
                <a:gd name="T22" fmla="*/ 1345 w 1408"/>
                <a:gd name="T23" fmla="*/ 414 h 1410"/>
                <a:gd name="T24" fmla="*/ 1373 w 1408"/>
                <a:gd name="T25" fmla="*/ 482 h 1410"/>
                <a:gd name="T26" fmla="*/ 1392 w 1408"/>
                <a:gd name="T27" fmla="*/ 554 h 1410"/>
                <a:gd name="T28" fmla="*/ 1404 w 1408"/>
                <a:gd name="T29" fmla="*/ 629 h 1410"/>
                <a:gd name="T30" fmla="*/ 1408 w 1408"/>
                <a:gd name="T31" fmla="*/ 705 h 1410"/>
                <a:gd name="T32" fmla="*/ 1404 w 1408"/>
                <a:gd name="T33" fmla="*/ 782 h 1410"/>
                <a:gd name="T34" fmla="*/ 1392 w 1408"/>
                <a:gd name="T35" fmla="*/ 856 h 1410"/>
                <a:gd name="T36" fmla="*/ 1373 w 1408"/>
                <a:gd name="T37" fmla="*/ 928 h 1410"/>
                <a:gd name="T38" fmla="*/ 1345 w 1408"/>
                <a:gd name="T39" fmla="*/ 997 h 1410"/>
                <a:gd name="T40" fmla="*/ 1311 w 1408"/>
                <a:gd name="T41" fmla="*/ 1061 h 1410"/>
                <a:gd name="T42" fmla="*/ 1272 w 1408"/>
                <a:gd name="T43" fmla="*/ 1121 h 1410"/>
                <a:gd name="T44" fmla="*/ 1226 w 1408"/>
                <a:gd name="T45" fmla="*/ 1177 h 1410"/>
                <a:gd name="T46" fmla="*/ 1175 w 1408"/>
                <a:gd name="T47" fmla="*/ 1228 h 1410"/>
                <a:gd name="T48" fmla="*/ 1120 w 1408"/>
                <a:gd name="T49" fmla="*/ 1274 h 1410"/>
                <a:gd name="T50" fmla="*/ 1058 w 1408"/>
                <a:gd name="T51" fmla="*/ 1313 h 1410"/>
                <a:gd name="T52" fmla="*/ 994 w 1408"/>
                <a:gd name="T53" fmla="*/ 1347 h 1410"/>
                <a:gd name="T54" fmla="*/ 926 w 1408"/>
                <a:gd name="T55" fmla="*/ 1374 h 1410"/>
                <a:gd name="T56" fmla="*/ 854 w 1408"/>
                <a:gd name="T57" fmla="*/ 1393 h 1410"/>
                <a:gd name="T58" fmla="*/ 780 w 1408"/>
                <a:gd name="T59" fmla="*/ 1405 h 1410"/>
                <a:gd name="T60" fmla="*/ 704 w 1408"/>
                <a:gd name="T61" fmla="*/ 1410 h 1410"/>
                <a:gd name="T62" fmla="*/ 627 w 1408"/>
                <a:gd name="T63" fmla="*/ 1405 h 1410"/>
                <a:gd name="T64" fmla="*/ 552 w 1408"/>
                <a:gd name="T65" fmla="*/ 1393 h 1410"/>
                <a:gd name="T66" fmla="*/ 482 w 1408"/>
                <a:gd name="T67" fmla="*/ 1374 h 1410"/>
                <a:gd name="T68" fmla="*/ 412 w 1408"/>
                <a:gd name="T69" fmla="*/ 1347 h 1410"/>
                <a:gd name="T70" fmla="*/ 348 w 1408"/>
                <a:gd name="T71" fmla="*/ 1313 h 1410"/>
                <a:gd name="T72" fmla="*/ 288 w 1408"/>
                <a:gd name="T73" fmla="*/ 1274 h 1410"/>
                <a:gd name="T74" fmla="*/ 232 w 1408"/>
                <a:gd name="T75" fmla="*/ 1228 h 1410"/>
                <a:gd name="T76" fmla="*/ 181 w 1408"/>
                <a:gd name="T77" fmla="*/ 1177 h 1410"/>
                <a:gd name="T78" fmla="*/ 135 w 1408"/>
                <a:gd name="T79" fmla="*/ 1121 h 1410"/>
                <a:gd name="T80" fmla="*/ 96 w 1408"/>
                <a:gd name="T81" fmla="*/ 1061 h 1410"/>
                <a:gd name="T82" fmla="*/ 62 w 1408"/>
                <a:gd name="T83" fmla="*/ 997 h 1410"/>
                <a:gd name="T84" fmla="*/ 35 w 1408"/>
                <a:gd name="T85" fmla="*/ 928 h 1410"/>
                <a:gd name="T86" fmla="*/ 16 w 1408"/>
                <a:gd name="T87" fmla="*/ 856 h 1410"/>
                <a:gd name="T88" fmla="*/ 4 w 1408"/>
                <a:gd name="T89" fmla="*/ 782 h 1410"/>
                <a:gd name="T90" fmla="*/ 0 w 1408"/>
                <a:gd name="T91" fmla="*/ 705 h 1410"/>
                <a:gd name="T92" fmla="*/ 4 w 1408"/>
                <a:gd name="T93" fmla="*/ 629 h 1410"/>
                <a:gd name="T94" fmla="*/ 16 w 1408"/>
                <a:gd name="T95" fmla="*/ 554 h 1410"/>
                <a:gd name="T96" fmla="*/ 35 w 1408"/>
                <a:gd name="T97" fmla="*/ 482 h 1410"/>
                <a:gd name="T98" fmla="*/ 62 w 1408"/>
                <a:gd name="T99" fmla="*/ 414 h 1410"/>
                <a:gd name="T100" fmla="*/ 96 w 1408"/>
                <a:gd name="T101" fmla="*/ 350 h 1410"/>
                <a:gd name="T102" fmla="*/ 135 w 1408"/>
                <a:gd name="T103" fmla="*/ 290 h 1410"/>
                <a:gd name="T104" fmla="*/ 181 w 1408"/>
                <a:gd name="T105" fmla="*/ 233 h 1410"/>
                <a:gd name="T106" fmla="*/ 232 w 1408"/>
                <a:gd name="T107" fmla="*/ 182 h 1410"/>
                <a:gd name="T108" fmla="*/ 288 w 1408"/>
                <a:gd name="T109" fmla="*/ 136 h 1410"/>
                <a:gd name="T110" fmla="*/ 348 w 1408"/>
                <a:gd name="T111" fmla="*/ 97 h 1410"/>
                <a:gd name="T112" fmla="*/ 412 w 1408"/>
                <a:gd name="T113" fmla="*/ 63 h 1410"/>
                <a:gd name="T114" fmla="*/ 482 w 1408"/>
                <a:gd name="T115" fmla="*/ 37 h 1410"/>
                <a:gd name="T116" fmla="*/ 552 w 1408"/>
                <a:gd name="T117" fmla="*/ 17 h 1410"/>
                <a:gd name="T118" fmla="*/ 627 w 1408"/>
                <a:gd name="T119" fmla="*/ 4 h 1410"/>
                <a:gd name="T120" fmla="*/ 704 w 1408"/>
                <a:gd name="T121" fmla="*/ 0 h 1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08" h="1410">
                  <a:moveTo>
                    <a:pt x="704" y="0"/>
                  </a:moveTo>
                  <a:lnTo>
                    <a:pt x="780" y="4"/>
                  </a:lnTo>
                  <a:lnTo>
                    <a:pt x="854" y="17"/>
                  </a:lnTo>
                  <a:lnTo>
                    <a:pt x="926" y="37"/>
                  </a:lnTo>
                  <a:lnTo>
                    <a:pt x="994" y="63"/>
                  </a:lnTo>
                  <a:lnTo>
                    <a:pt x="1058" y="97"/>
                  </a:lnTo>
                  <a:lnTo>
                    <a:pt x="1120" y="136"/>
                  </a:lnTo>
                  <a:lnTo>
                    <a:pt x="1175" y="182"/>
                  </a:lnTo>
                  <a:lnTo>
                    <a:pt x="1226" y="233"/>
                  </a:lnTo>
                  <a:lnTo>
                    <a:pt x="1272" y="290"/>
                  </a:lnTo>
                  <a:lnTo>
                    <a:pt x="1311" y="350"/>
                  </a:lnTo>
                  <a:lnTo>
                    <a:pt x="1345" y="414"/>
                  </a:lnTo>
                  <a:lnTo>
                    <a:pt x="1373" y="482"/>
                  </a:lnTo>
                  <a:lnTo>
                    <a:pt x="1392" y="554"/>
                  </a:lnTo>
                  <a:lnTo>
                    <a:pt x="1404" y="629"/>
                  </a:lnTo>
                  <a:lnTo>
                    <a:pt x="1408" y="705"/>
                  </a:lnTo>
                  <a:lnTo>
                    <a:pt x="1404" y="782"/>
                  </a:lnTo>
                  <a:lnTo>
                    <a:pt x="1392" y="856"/>
                  </a:lnTo>
                  <a:lnTo>
                    <a:pt x="1373" y="928"/>
                  </a:lnTo>
                  <a:lnTo>
                    <a:pt x="1345" y="997"/>
                  </a:lnTo>
                  <a:lnTo>
                    <a:pt x="1311" y="1061"/>
                  </a:lnTo>
                  <a:lnTo>
                    <a:pt x="1272" y="1121"/>
                  </a:lnTo>
                  <a:lnTo>
                    <a:pt x="1226" y="1177"/>
                  </a:lnTo>
                  <a:lnTo>
                    <a:pt x="1175" y="1228"/>
                  </a:lnTo>
                  <a:lnTo>
                    <a:pt x="1120" y="1274"/>
                  </a:lnTo>
                  <a:lnTo>
                    <a:pt x="1058" y="1313"/>
                  </a:lnTo>
                  <a:lnTo>
                    <a:pt x="994" y="1347"/>
                  </a:lnTo>
                  <a:lnTo>
                    <a:pt x="926" y="1374"/>
                  </a:lnTo>
                  <a:lnTo>
                    <a:pt x="854" y="1393"/>
                  </a:lnTo>
                  <a:lnTo>
                    <a:pt x="780" y="1405"/>
                  </a:lnTo>
                  <a:lnTo>
                    <a:pt x="704" y="1410"/>
                  </a:lnTo>
                  <a:lnTo>
                    <a:pt x="627" y="1405"/>
                  </a:lnTo>
                  <a:lnTo>
                    <a:pt x="552" y="1393"/>
                  </a:lnTo>
                  <a:lnTo>
                    <a:pt x="482" y="1374"/>
                  </a:lnTo>
                  <a:lnTo>
                    <a:pt x="412" y="1347"/>
                  </a:lnTo>
                  <a:lnTo>
                    <a:pt x="348" y="1313"/>
                  </a:lnTo>
                  <a:lnTo>
                    <a:pt x="288" y="1274"/>
                  </a:lnTo>
                  <a:lnTo>
                    <a:pt x="232" y="1228"/>
                  </a:lnTo>
                  <a:lnTo>
                    <a:pt x="181" y="1177"/>
                  </a:lnTo>
                  <a:lnTo>
                    <a:pt x="135" y="1121"/>
                  </a:lnTo>
                  <a:lnTo>
                    <a:pt x="96" y="1061"/>
                  </a:lnTo>
                  <a:lnTo>
                    <a:pt x="62" y="997"/>
                  </a:lnTo>
                  <a:lnTo>
                    <a:pt x="35" y="928"/>
                  </a:lnTo>
                  <a:lnTo>
                    <a:pt x="16" y="856"/>
                  </a:lnTo>
                  <a:lnTo>
                    <a:pt x="4" y="782"/>
                  </a:lnTo>
                  <a:lnTo>
                    <a:pt x="0" y="705"/>
                  </a:lnTo>
                  <a:lnTo>
                    <a:pt x="4" y="629"/>
                  </a:lnTo>
                  <a:lnTo>
                    <a:pt x="16" y="554"/>
                  </a:lnTo>
                  <a:lnTo>
                    <a:pt x="35" y="482"/>
                  </a:lnTo>
                  <a:lnTo>
                    <a:pt x="62" y="414"/>
                  </a:lnTo>
                  <a:lnTo>
                    <a:pt x="96" y="350"/>
                  </a:lnTo>
                  <a:lnTo>
                    <a:pt x="135" y="290"/>
                  </a:lnTo>
                  <a:lnTo>
                    <a:pt x="181" y="233"/>
                  </a:lnTo>
                  <a:lnTo>
                    <a:pt x="232" y="182"/>
                  </a:lnTo>
                  <a:lnTo>
                    <a:pt x="288" y="136"/>
                  </a:lnTo>
                  <a:lnTo>
                    <a:pt x="348" y="97"/>
                  </a:lnTo>
                  <a:lnTo>
                    <a:pt x="412" y="63"/>
                  </a:lnTo>
                  <a:lnTo>
                    <a:pt x="482" y="37"/>
                  </a:lnTo>
                  <a:lnTo>
                    <a:pt x="552" y="17"/>
                  </a:lnTo>
                  <a:lnTo>
                    <a:pt x="627" y="4"/>
                  </a:lnTo>
                  <a:lnTo>
                    <a:pt x="704" y="0"/>
                  </a:lnTo>
                  <a:close/>
                </a:path>
              </a:pathLst>
            </a:custGeom>
            <a:solidFill>
              <a:schemeClr val="bg1">
                <a:lumMod val="9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81" name="Freeform 80">
              <a:extLst>
                <a:ext uri="{FF2B5EF4-FFF2-40B4-BE49-F238E27FC236}">
                  <a16:creationId xmlns:a16="http://schemas.microsoft.com/office/drawing/2014/main" id="{9ED97022-F578-F644-B815-AD76D74F54A3}"/>
                </a:ext>
              </a:extLst>
            </p:cNvPr>
            <p:cNvSpPr>
              <a:spLocks noEditPoints="1"/>
            </p:cNvSpPr>
            <p:nvPr/>
          </p:nvSpPr>
          <p:spPr bwMode="auto">
            <a:xfrm>
              <a:off x="5054998" y="2748030"/>
              <a:ext cx="2090700" cy="2091885"/>
            </a:xfrm>
            <a:custGeom>
              <a:avLst/>
              <a:gdLst>
                <a:gd name="T0" fmla="*/ 720 w 1761"/>
                <a:gd name="T1" fmla="*/ 52 h 1762"/>
                <a:gd name="T2" fmla="*/ 500 w 1761"/>
                <a:gd name="T3" fmla="*/ 128 h 1762"/>
                <a:gd name="T4" fmla="*/ 312 w 1761"/>
                <a:gd name="T5" fmla="*/ 259 h 1762"/>
                <a:gd name="T6" fmla="*/ 165 w 1761"/>
                <a:gd name="T7" fmla="*/ 434 h 1762"/>
                <a:gd name="T8" fmla="*/ 71 w 1761"/>
                <a:gd name="T9" fmla="*/ 645 h 1762"/>
                <a:gd name="T10" fmla="*/ 37 w 1761"/>
                <a:gd name="T11" fmla="*/ 881 h 1762"/>
                <a:gd name="T12" fmla="*/ 71 w 1761"/>
                <a:gd name="T13" fmla="*/ 1118 h 1762"/>
                <a:gd name="T14" fmla="*/ 165 w 1761"/>
                <a:gd name="T15" fmla="*/ 1328 h 1762"/>
                <a:gd name="T16" fmla="*/ 312 w 1761"/>
                <a:gd name="T17" fmla="*/ 1504 h 1762"/>
                <a:gd name="T18" fmla="*/ 500 w 1761"/>
                <a:gd name="T19" fmla="*/ 1635 h 1762"/>
                <a:gd name="T20" fmla="*/ 720 w 1761"/>
                <a:gd name="T21" fmla="*/ 1709 h 1762"/>
                <a:gd name="T22" fmla="*/ 962 w 1761"/>
                <a:gd name="T23" fmla="*/ 1721 h 1762"/>
                <a:gd name="T24" fmla="*/ 1191 w 1761"/>
                <a:gd name="T25" fmla="*/ 1666 h 1762"/>
                <a:gd name="T26" fmla="*/ 1391 w 1761"/>
                <a:gd name="T27" fmla="*/ 1552 h 1762"/>
                <a:gd name="T28" fmla="*/ 1552 w 1761"/>
                <a:gd name="T29" fmla="*/ 1391 h 1762"/>
                <a:gd name="T30" fmla="*/ 1665 w 1761"/>
                <a:gd name="T31" fmla="*/ 1191 h 1762"/>
                <a:gd name="T32" fmla="*/ 1720 w 1761"/>
                <a:gd name="T33" fmla="*/ 962 h 1762"/>
                <a:gd name="T34" fmla="*/ 1709 w 1761"/>
                <a:gd name="T35" fmla="*/ 721 h 1762"/>
                <a:gd name="T36" fmla="*/ 1633 w 1761"/>
                <a:gd name="T37" fmla="*/ 501 h 1762"/>
                <a:gd name="T38" fmla="*/ 1502 w 1761"/>
                <a:gd name="T39" fmla="*/ 312 h 1762"/>
                <a:gd name="T40" fmla="*/ 1327 w 1761"/>
                <a:gd name="T41" fmla="*/ 166 h 1762"/>
                <a:gd name="T42" fmla="*/ 1116 w 1761"/>
                <a:gd name="T43" fmla="*/ 72 h 1762"/>
                <a:gd name="T44" fmla="*/ 881 w 1761"/>
                <a:gd name="T45" fmla="*/ 38 h 1762"/>
                <a:gd name="T46" fmla="*/ 1047 w 1761"/>
                <a:gd name="T47" fmla="*/ 17 h 1762"/>
                <a:gd name="T48" fmla="*/ 1277 w 1761"/>
                <a:gd name="T49" fmla="*/ 95 h 1762"/>
                <a:gd name="T50" fmla="*/ 1474 w 1761"/>
                <a:gd name="T51" fmla="*/ 231 h 1762"/>
                <a:gd name="T52" fmla="*/ 1627 w 1761"/>
                <a:gd name="T53" fmla="*/ 415 h 1762"/>
                <a:gd name="T54" fmla="*/ 1726 w 1761"/>
                <a:gd name="T55" fmla="*/ 635 h 1762"/>
                <a:gd name="T56" fmla="*/ 1761 w 1761"/>
                <a:gd name="T57" fmla="*/ 881 h 1762"/>
                <a:gd name="T58" fmla="*/ 1726 w 1761"/>
                <a:gd name="T59" fmla="*/ 1128 h 1762"/>
                <a:gd name="T60" fmla="*/ 1627 w 1761"/>
                <a:gd name="T61" fmla="*/ 1348 h 1762"/>
                <a:gd name="T62" fmla="*/ 1474 w 1761"/>
                <a:gd name="T63" fmla="*/ 1531 h 1762"/>
                <a:gd name="T64" fmla="*/ 1277 w 1761"/>
                <a:gd name="T65" fmla="*/ 1667 h 1762"/>
                <a:gd name="T66" fmla="*/ 1047 w 1761"/>
                <a:gd name="T67" fmla="*/ 1746 h 1762"/>
                <a:gd name="T68" fmla="*/ 796 w 1761"/>
                <a:gd name="T69" fmla="*/ 1758 h 1762"/>
                <a:gd name="T70" fmla="*/ 556 w 1761"/>
                <a:gd name="T71" fmla="*/ 1700 h 1762"/>
                <a:gd name="T72" fmla="*/ 348 w 1761"/>
                <a:gd name="T73" fmla="*/ 1582 h 1762"/>
                <a:gd name="T74" fmla="*/ 180 w 1761"/>
                <a:gd name="T75" fmla="*/ 1413 h 1762"/>
                <a:gd name="T76" fmla="*/ 62 w 1761"/>
                <a:gd name="T77" fmla="*/ 1205 h 1762"/>
                <a:gd name="T78" fmla="*/ 4 w 1761"/>
                <a:gd name="T79" fmla="*/ 966 h 1762"/>
                <a:gd name="T80" fmla="*/ 16 w 1761"/>
                <a:gd name="T81" fmla="*/ 714 h 1762"/>
                <a:gd name="T82" fmla="*/ 95 w 1761"/>
                <a:gd name="T83" fmla="*/ 484 h 1762"/>
                <a:gd name="T84" fmla="*/ 231 w 1761"/>
                <a:gd name="T85" fmla="*/ 288 h 1762"/>
                <a:gd name="T86" fmla="*/ 414 w 1761"/>
                <a:gd name="T87" fmla="*/ 134 h 1762"/>
                <a:gd name="T88" fmla="*/ 634 w 1761"/>
                <a:gd name="T89" fmla="*/ 35 h 1762"/>
                <a:gd name="T90" fmla="*/ 881 w 1761"/>
                <a:gd name="T91" fmla="*/ 0 h 1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61" h="1762">
                  <a:moveTo>
                    <a:pt x="881" y="38"/>
                  </a:moveTo>
                  <a:lnTo>
                    <a:pt x="800" y="41"/>
                  </a:lnTo>
                  <a:lnTo>
                    <a:pt x="720" y="52"/>
                  </a:lnTo>
                  <a:lnTo>
                    <a:pt x="644" y="72"/>
                  </a:lnTo>
                  <a:lnTo>
                    <a:pt x="571" y="96"/>
                  </a:lnTo>
                  <a:lnTo>
                    <a:pt x="500" y="128"/>
                  </a:lnTo>
                  <a:lnTo>
                    <a:pt x="433" y="166"/>
                  </a:lnTo>
                  <a:lnTo>
                    <a:pt x="371" y="209"/>
                  </a:lnTo>
                  <a:lnTo>
                    <a:pt x="312" y="259"/>
                  </a:lnTo>
                  <a:lnTo>
                    <a:pt x="258" y="312"/>
                  </a:lnTo>
                  <a:lnTo>
                    <a:pt x="210" y="371"/>
                  </a:lnTo>
                  <a:lnTo>
                    <a:pt x="165" y="434"/>
                  </a:lnTo>
                  <a:lnTo>
                    <a:pt x="129" y="501"/>
                  </a:lnTo>
                  <a:lnTo>
                    <a:pt x="96" y="570"/>
                  </a:lnTo>
                  <a:lnTo>
                    <a:pt x="71" y="645"/>
                  </a:lnTo>
                  <a:lnTo>
                    <a:pt x="53" y="721"/>
                  </a:lnTo>
                  <a:lnTo>
                    <a:pt x="41" y="799"/>
                  </a:lnTo>
                  <a:lnTo>
                    <a:pt x="37" y="881"/>
                  </a:lnTo>
                  <a:lnTo>
                    <a:pt x="41" y="962"/>
                  </a:lnTo>
                  <a:lnTo>
                    <a:pt x="53" y="1042"/>
                  </a:lnTo>
                  <a:lnTo>
                    <a:pt x="71" y="1118"/>
                  </a:lnTo>
                  <a:lnTo>
                    <a:pt x="96" y="1191"/>
                  </a:lnTo>
                  <a:lnTo>
                    <a:pt x="129" y="1262"/>
                  </a:lnTo>
                  <a:lnTo>
                    <a:pt x="165" y="1328"/>
                  </a:lnTo>
                  <a:lnTo>
                    <a:pt x="210" y="1391"/>
                  </a:lnTo>
                  <a:lnTo>
                    <a:pt x="258" y="1450"/>
                  </a:lnTo>
                  <a:lnTo>
                    <a:pt x="312" y="1504"/>
                  </a:lnTo>
                  <a:lnTo>
                    <a:pt x="371" y="1552"/>
                  </a:lnTo>
                  <a:lnTo>
                    <a:pt x="433" y="1597"/>
                  </a:lnTo>
                  <a:lnTo>
                    <a:pt x="500" y="1635"/>
                  </a:lnTo>
                  <a:lnTo>
                    <a:pt x="571" y="1666"/>
                  </a:lnTo>
                  <a:lnTo>
                    <a:pt x="644" y="1691"/>
                  </a:lnTo>
                  <a:lnTo>
                    <a:pt x="720" y="1709"/>
                  </a:lnTo>
                  <a:lnTo>
                    <a:pt x="800" y="1721"/>
                  </a:lnTo>
                  <a:lnTo>
                    <a:pt x="881" y="1725"/>
                  </a:lnTo>
                  <a:lnTo>
                    <a:pt x="962" y="1721"/>
                  </a:lnTo>
                  <a:lnTo>
                    <a:pt x="1041" y="1709"/>
                  </a:lnTo>
                  <a:lnTo>
                    <a:pt x="1116" y="1691"/>
                  </a:lnTo>
                  <a:lnTo>
                    <a:pt x="1191" y="1666"/>
                  </a:lnTo>
                  <a:lnTo>
                    <a:pt x="1260" y="1635"/>
                  </a:lnTo>
                  <a:lnTo>
                    <a:pt x="1327" y="1597"/>
                  </a:lnTo>
                  <a:lnTo>
                    <a:pt x="1391" y="1552"/>
                  </a:lnTo>
                  <a:lnTo>
                    <a:pt x="1449" y="1504"/>
                  </a:lnTo>
                  <a:lnTo>
                    <a:pt x="1502" y="1450"/>
                  </a:lnTo>
                  <a:lnTo>
                    <a:pt x="1552" y="1391"/>
                  </a:lnTo>
                  <a:lnTo>
                    <a:pt x="1595" y="1328"/>
                  </a:lnTo>
                  <a:lnTo>
                    <a:pt x="1633" y="1262"/>
                  </a:lnTo>
                  <a:lnTo>
                    <a:pt x="1665" y="1191"/>
                  </a:lnTo>
                  <a:lnTo>
                    <a:pt x="1691" y="1118"/>
                  </a:lnTo>
                  <a:lnTo>
                    <a:pt x="1709" y="1042"/>
                  </a:lnTo>
                  <a:lnTo>
                    <a:pt x="1720" y="962"/>
                  </a:lnTo>
                  <a:lnTo>
                    <a:pt x="1724" y="881"/>
                  </a:lnTo>
                  <a:lnTo>
                    <a:pt x="1720" y="799"/>
                  </a:lnTo>
                  <a:lnTo>
                    <a:pt x="1709" y="721"/>
                  </a:lnTo>
                  <a:lnTo>
                    <a:pt x="1691" y="645"/>
                  </a:lnTo>
                  <a:lnTo>
                    <a:pt x="1665" y="570"/>
                  </a:lnTo>
                  <a:lnTo>
                    <a:pt x="1633" y="501"/>
                  </a:lnTo>
                  <a:lnTo>
                    <a:pt x="1595" y="434"/>
                  </a:lnTo>
                  <a:lnTo>
                    <a:pt x="1552" y="371"/>
                  </a:lnTo>
                  <a:lnTo>
                    <a:pt x="1502" y="312"/>
                  </a:lnTo>
                  <a:lnTo>
                    <a:pt x="1449" y="259"/>
                  </a:lnTo>
                  <a:lnTo>
                    <a:pt x="1391" y="209"/>
                  </a:lnTo>
                  <a:lnTo>
                    <a:pt x="1327" y="166"/>
                  </a:lnTo>
                  <a:lnTo>
                    <a:pt x="1260" y="128"/>
                  </a:lnTo>
                  <a:lnTo>
                    <a:pt x="1191" y="96"/>
                  </a:lnTo>
                  <a:lnTo>
                    <a:pt x="1116" y="72"/>
                  </a:lnTo>
                  <a:lnTo>
                    <a:pt x="1041" y="52"/>
                  </a:lnTo>
                  <a:lnTo>
                    <a:pt x="962" y="41"/>
                  </a:lnTo>
                  <a:lnTo>
                    <a:pt x="881" y="38"/>
                  </a:lnTo>
                  <a:close/>
                  <a:moveTo>
                    <a:pt x="881" y="0"/>
                  </a:moveTo>
                  <a:lnTo>
                    <a:pt x="965" y="4"/>
                  </a:lnTo>
                  <a:lnTo>
                    <a:pt x="1047" y="17"/>
                  </a:lnTo>
                  <a:lnTo>
                    <a:pt x="1127" y="35"/>
                  </a:lnTo>
                  <a:lnTo>
                    <a:pt x="1204" y="61"/>
                  </a:lnTo>
                  <a:lnTo>
                    <a:pt x="1277" y="95"/>
                  </a:lnTo>
                  <a:lnTo>
                    <a:pt x="1348" y="134"/>
                  </a:lnTo>
                  <a:lnTo>
                    <a:pt x="1413" y="180"/>
                  </a:lnTo>
                  <a:lnTo>
                    <a:pt x="1474" y="231"/>
                  </a:lnTo>
                  <a:lnTo>
                    <a:pt x="1530" y="288"/>
                  </a:lnTo>
                  <a:lnTo>
                    <a:pt x="1581" y="348"/>
                  </a:lnTo>
                  <a:lnTo>
                    <a:pt x="1627" y="415"/>
                  </a:lnTo>
                  <a:lnTo>
                    <a:pt x="1666" y="484"/>
                  </a:lnTo>
                  <a:lnTo>
                    <a:pt x="1700" y="557"/>
                  </a:lnTo>
                  <a:lnTo>
                    <a:pt x="1726" y="635"/>
                  </a:lnTo>
                  <a:lnTo>
                    <a:pt x="1746" y="714"/>
                  </a:lnTo>
                  <a:lnTo>
                    <a:pt x="1758" y="797"/>
                  </a:lnTo>
                  <a:lnTo>
                    <a:pt x="1761" y="881"/>
                  </a:lnTo>
                  <a:lnTo>
                    <a:pt x="1758" y="966"/>
                  </a:lnTo>
                  <a:lnTo>
                    <a:pt x="1746" y="1048"/>
                  </a:lnTo>
                  <a:lnTo>
                    <a:pt x="1726" y="1128"/>
                  </a:lnTo>
                  <a:lnTo>
                    <a:pt x="1700" y="1205"/>
                  </a:lnTo>
                  <a:lnTo>
                    <a:pt x="1666" y="1279"/>
                  </a:lnTo>
                  <a:lnTo>
                    <a:pt x="1627" y="1348"/>
                  </a:lnTo>
                  <a:lnTo>
                    <a:pt x="1581" y="1413"/>
                  </a:lnTo>
                  <a:lnTo>
                    <a:pt x="1530" y="1475"/>
                  </a:lnTo>
                  <a:lnTo>
                    <a:pt x="1474" y="1531"/>
                  </a:lnTo>
                  <a:lnTo>
                    <a:pt x="1413" y="1582"/>
                  </a:lnTo>
                  <a:lnTo>
                    <a:pt x="1348" y="1628"/>
                  </a:lnTo>
                  <a:lnTo>
                    <a:pt x="1277" y="1667"/>
                  </a:lnTo>
                  <a:lnTo>
                    <a:pt x="1204" y="1700"/>
                  </a:lnTo>
                  <a:lnTo>
                    <a:pt x="1127" y="1728"/>
                  </a:lnTo>
                  <a:lnTo>
                    <a:pt x="1047" y="1746"/>
                  </a:lnTo>
                  <a:lnTo>
                    <a:pt x="965" y="1758"/>
                  </a:lnTo>
                  <a:lnTo>
                    <a:pt x="881" y="1762"/>
                  </a:lnTo>
                  <a:lnTo>
                    <a:pt x="796" y="1758"/>
                  </a:lnTo>
                  <a:lnTo>
                    <a:pt x="713" y="1746"/>
                  </a:lnTo>
                  <a:lnTo>
                    <a:pt x="634" y="1728"/>
                  </a:lnTo>
                  <a:lnTo>
                    <a:pt x="556" y="1700"/>
                  </a:lnTo>
                  <a:lnTo>
                    <a:pt x="483" y="1667"/>
                  </a:lnTo>
                  <a:lnTo>
                    <a:pt x="414" y="1628"/>
                  </a:lnTo>
                  <a:lnTo>
                    <a:pt x="348" y="1582"/>
                  </a:lnTo>
                  <a:lnTo>
                    <a:pt x="287" y="1531"/>
                  </a:lnTo>
                  <a:lnTo>
                    <a:pt x="231" y="1475"/>
                  </a:lnTo>
                  <a:lnTo>
                    <a:pt x="180" y="1413"/>
                  </a:lnTo>
                  <a:lnTo>
                    <a:pt x="134" y="1348"/>
                  </a:lnTo>
                  <a:lnTo>
                    <a:pt x="95" y="1279"/>
                  </a:lnTo>
                  <a:lnTo>
                    <a:pt x="62" y="1205"/>
                  </a:lnTo>
                  <a:lnTo>
                    <a:pt x="36" y="1128"/>
                  </a:lnTo>
                  <a:lnTo>
                    <a:pt x="16" y="1048"/>
                  </a:lnTo>
                  <a:lnTo>
                    <a:pt x="4" y="966"/>
                  </a:lnTo>
                  <a:lnTo>
                    <a:pt x="0" y="881"/>
                  </a:lnTo>
                  <a:lnTo>
                    <a:pt x="4" y="797"/>
                  </a:lnTo>
                  <a:lnTo>
                    <a:pt x="16" y="714"/>
                  </a:lnTo>
                  <a:lnTo>
                    <a:pt x="36" y="635"/>
                  </a:lnTo>
                  <a:lnTo>
                    <a:pt x="62" y="557"/>
                  </a:lnTo>
                  <a:lnTo>
                    <a:pt x="95" y="484"/>
                  </a:lnTo>
                  <a:lnTo>
                    <a:pt x="134" y="415"/>
                  </a:lnTo>
                  <a:lnTo>
                    <a:pt x="180" y="348"/>
                  </a:lnTo>
                  <a:lnTo>
                    <a:pt x="231" y="288"/>
                  </a:lnTo>
                  <a:lnTo>
                    <a:pt x="287" y="231"/>
                  </a:lnTo>
                  <a:lnTo>
                    <a:pt x="348" y="180"/>
                  </a:lnTo>
                  <a:lnTo>
                    <a:pt x="414" y="134"/>
                  </a:lnTo>
                  <a:lnTo>
                    <a:pt x="483" y="95"/>
                  </a:lnTo>
                  <a:lnTo>
                    <a:pt x="556" y="61"/>
                  </a:lnTo>
                  <a:lnTo>
                    <a:pt x="634" y="35"/>
                  </a:lnTo>
                  <a:lnTo>
                    <a:pt x="713" y="17"/>
                  </a:lnTo>
                  <a:lnTo>
                    <a:pt x="796" y="4"/>
                  </a:lnTo>
                  <a:lnTo>
                    <a:pt x="88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82" name="Freeform 81">
            <a:extLst>
              <a:ext uri="{FF2B5EF4-FFF2-40B4-BE49-F238E27FC236}">
                <a16:creationId xmlns:a16="http://schemas.microsoft.com/office/drawing/2014/main" id="{F07ECE75-D60C-0C46-9605-F442C32D048A}"/>
              </a:ext>
            </a:extLst>
          </p:cNvPr>
          <p:cNvSpPr>
            <a:spLocks/>
          </p:cNvSpPr>
          <p:nvPr/>
        </p:nvSpPr>
        <p:spPr bwMode="auto">
          <a:xfrm>
            <a:off x="4300797" y="1629079"/>
            <a:ext cx="1801451" cy="1484549"/>
          </a:xfrm>
          <a:custGeom>
            <a:avLst/>
            <a:gdLst>
              <a:gd name="T0" fmla="*/ 1586 w 1586"/>
              <a:gd name="T1" fmla="*/ 0 h 1307"/>
              <a:gd name="T2" fmla="*/ 1586 w 1586"/>
              <a:gd name="T3" fmla="*/ 687 h 1307"/>
              <a:gd name="T4" fmla="*/ 1493 w 1586"/>
              <a:gd name="T5" fmla="*/ 691 h 1307"/>
              <a:gd name="T6" fmla="*/ 1403 w 1586"/>
              <a:gd name="T7" fmla="*/ 701 h 1307"/>
              <a:gd name="T8" fmla="*/ 1315 w 1586"/>
              <a:gd name="T9" fmla="*/ 720 h 1307"/>
              <a:gd name="T10" fmla="*/ 1229 w 1586"/>
              <a:gd name="T11" fmla="*/ 744 h 1307"/>
              <a:gd name="T12" fmla="*/ 1146 w 1586"/>
              <a:gd name="T13" fmla="*/ 776 h 1307"/>
              <a:gd name="T14" fmla="*/ 1066 w 1586"/>
              <a:gd name="T15" fmla="*/ 814 h 1307"/>
              <a:gd name="T16" fmla="*/ 991 w 1586"/>
              <a:gd name="T17" fmla="*/ 858 h 1307"/>
              <a:gd name="T18" fmla="*/ 917 w 1586"/>
              <a:gd name="T19" fmla="*/ 907 h 1307"/>
              <a:gd name="T20" fmla="*/ 848 w 1586"/>
              <a:gd name="T21" fmla="*/ 962 h 1307"/>
              <a:gd name="T22" fmla="*/ 784 w 1586"/>
              <a:gd name="T23" fmla="*/ 1022 h 1307"/>
              <a:gd name="T24" fmla="*/ 724 w 1586"/>
              <a:gd name="T25" fmla="*/ 1086 h 1307"/>
              <a:gd name="T26" fmla="*/ 667 w 1586"/>
              <a:gd name="T27" fmla="*/ 1156 h 1307"/>
              <a:gd name="T28" fmla="*/ 616 w 1586"/>
              <a:gd name="T29" fmla="*/ 1229 h 1307"/>
              <a:gd name="T30" fmla="*/ 571 w 1586"/>
              <a:gd name="T31" fmla="*/ 1307 h 1307"/>
              <a:gd name="T32" fmla="*/ 0 w 1586"/>
              <a:gd name="T33" fmla="*/ 970 h 1307"/>
              <a:gd name="T34" fmla="*/ 50 w 1586"/>
              <a:gd name="T35" fmla="*/ 882 h 1307"/>
              <a:gd name="T36" fmla="*/ 105 w 1586"/>
              <a:gd name="T37" fmla="*/ 798 h 1307"/>
              <a:gd name="T38" fmla="*/ 162 w 1586"/>
              <a:gd name="T39" fmla="*/ 717 h 1307"/>
              <a:gd name="T40" fmla="*/ 225 w 1586"/>
              <a:gd name="T41" fmla="*/ 640 h 1307"/>
              <a:gd name="T42" fmla="*/ 310 w 1586"/>
              <a:gd name="T43" fmla="*/ 632 h 1307"/>
              <a:gd name="T44" fmla="*/ 395 w 1586"/>
              <a:gd name="T45" fmla="*/ 617 h 1307"/>
              <a:gd name="T46" fmla="*/ 479 w 1586"/>
              <a:gd name="T47" fmla="*/ 599 h 1307"/>
              <a:gd name="T48" fmla="*/ 560 w 1586"/>
              <a:gd name="T49" fmla="*/ 574 h 1307"/>
              <a:gd name="T50" fmla="*/ 640 w 1586"/>
              <a:gd name="T51" fmla="*/ 544 h 1307"/>
              <a:gd name="T52" fmla="*/ 718 w 1586"/>
              <a:gd name="T53" fmla="*/ 508 h 1307"/>
              <a:gd name="T54" fmla="*/ 794 w 1586"/>
              <a:gd name="T55" fmla="*/ 467 h 1307"/>
              <a:gd name="T56" fmla="*/ 868 w 1586"/>
              <a:gd name="T57" fmla="*/ 421 h 1307"/>
              <a:gd name="T58" fmla="*/ 937 w 1586"/>
              <a:gd name="T59" fmla="*/ 369 h 1307"/>
              <a:gd name="T60" fmla="*/ 1004 w 1586"/>
              <a:gd name="T61" fmla="*/ 312 h 1307"/>
              <a:gd name="T62" fmla="*/ 1066 w 1586"/>
              <a:gd name="T63" fmla="*/ 251 h 1307"/>
              <a:gd name="T64" fmla="*/ 1125 w 1586"/>
              <a:gd name="T65" fmla="*/ 184 h 1307"/>
              <a:gd name="T66" fmla="*/ 1180 w 1586"/>
              <a:gd name="T67" fmla="*/ 112 h 1307"/>
              <a:gd name="T68" fmla="*/ 1230 w 1586"/>
              <a:gd name="T69" fmla="*/ 36 h 1307"/>
              <a:gd name="T70" fmla="*/ 1346 w 1586"/>
              <a:gd name="T71" fmla="*/ 17 h 1307"/>
              <a:gd name="T72" fmla="*/ 1466 w 1586"/>
              <a:gd name="T73" fmla="*/ 5 h 1307"/>
              <a:gd name="T74" fmla="*/ 1586 w 1586"/>
              <a:gd name="T75" fmla="*/ 0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86" h="1307">
                <a:moveTo>
                  <a:pt x="1586" y="0"/>
                </a:moveTo>
                <a:lnTo>
                  <a:pt x="1586" y="687"/>
                </a:lnTo>
                <a:lnTo>
                  <a:pt x="1493" y="691"/>
                </a:lnTo>
                <a:lnTo>
                  <a:pt x="1403" y="701"/>
                </a:lnTo>
                <a:lnTo>
                  <a:pt x="1315" y="720"/>
                </a:lnTo>
                <a:lnTo>
                  <a:pt x="1229" y="744"/>
                </a:lnTo>
                <a:lnTo>
                  <a:pt x="1146" y="776"/>
                </a:lnTo>
                <a:lnTo>
                  <a:pt x="1066" y="814"/>
                </a:lnTo>
                <a:lnTo>
                  <a:pt x="991" y="858"/>
                </a:lnTo>
                <a:lnTo>
                  <a:pt x="917" y="907"/>
                </a:lnTo>
                <a:lnTo>
                  <a:pt x="848" y="962"/>
                </a:lnTo>
                <a:lnTo>
                  <a:pt x="784" y="1022"/>
                </a:lnTo>
                <a:lnTo>
                  <a:pt x="724" y="1086"/>
                </a:lnTo>
                <a:lnTo>
                  <a:pt x="667" y="1156"/>
                </a:lnTo>
                <a:lnTo>
                  <a:pt x="616" y="1229"/>
                </a:lnTo>
                <a:lnTo>
                  <a:pt x="571" y="1307"/>
                </a:lnTo>
                <a:lnTo>
                  <a:pt x="0" y="970"/>
                </a:lnTo>
                <a:lnTo>
                  <a:pt x="50" y="882"/>
                </a:lnTo>
                <a:lnTo>
                  <a:pt x="105" y="798"/>
                </a:lnTo>
                <a:lnTo>
                  <a:pt x="162" y="717"/>
                </a:lnTo>
                <a:lnTo>
                  <a:pt x="225" y="640"/>
                </a:lnTo>
                <a:lnTo>
                  <a:pt x="310" y="632"/>
                </a:lnTo>
                <a:lnTo>
                  <a:pt x="395" y="617"/>
                </a:lnTo>
                <a:lnTo>
                  <a:pt x="479" y="599"/>
                </a:lnTo>
                <a:lnTo>
                  <a:pt x="560" y="574"/>
                </a:lnTo>
                <a:lnTo>
                  <a:pt x="640" y="544"/>
                </a:lnTo>
                <a:lnTo>
                  <a:pt x="718" y="508"/>
                </a:lnTo>
                <a:lnTo>
                  <a:pt x="794" y="467"/>
                </a:lnTo>
                <a:lnTo>
                  <a:pt x="868" y="421"/>
                </a:lnTo>
                <a:lnTo>
                  <a:pt x="937" y="369"/>
                </a:lnTo>
                <a:lnTo>
                  <a:pt x="1004" y="312"/>
                </a:lnTo>
                <a:lnTo>
                  <a:pt x="1066" y="251"/>
                </a:lnTo>
                <a:lnTo>
                  <a:pt x="1125" y="184"/>
                </a:lnTo>
                <a:lnTo>
                  <a:pt x="1180" y="112"/>
                </a:lnTo>
                <a:lnTo>
                  <a:pt x="1230" y="36"/>
                </a:lnTo>
                <a:lnTo>
                  <a:pt x="1346" y="17"/>
                </a:lnTo>
                <a:lnTo>
                  <a:pt x="1466" y="5"/>
                </a:lnTo>
                <a:lnTo>
                  <a:pt x="1586"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3" name="Freeform 82">
            <a:extLst>
              <a:ext uri="{FF2B5EF4-FFF2-40B4-BE49-F238E27FC236}">
                <a16:creationId xmlns:a16="http://schemas.microsoft.com/office/drawing/2014/main" id="{6876E396-D8FB-E14F-80A1-5A9B2675C692}"/>
              </a:ext>
            </a:extLst>
          </p:cNvPr>
          <p:cNvSpPr>
            <a:spLocks/>
          </p:cNvSpPr>
          <p:nvPr/>
        </p:nvSpPr>
        <p:spPr bwMode="auto">
          <a:xfrm>
            <a:off x="7253995" y="2769467"/>
            <a:ext cx="840526" cy="2088819"/>
          </a:xfrm>
          <a:custGeom>
            <a:avLst/>
            <a:gdLst>
              <a:gd name="T0" fmla="*/ 590 w 740"/>
              <a:gd name="T1" fmla="*/ 0 h 1839"/>
              <a:gd name="T2" fmla="*/ 634 w 740"/>
              <a:gd name="T3" fmla="*/ 95 h 1839"/>
              <a:gd name="T4" fmla="*/ 675 w 740"/>
              <a:gd name="T5" fmla="*/ 192 h 1839"/>
              <a:gd name="T6" fmla="*/ 710 w 740"/>
              <a:gd name="T7" fmla="*/ 293 h 1839"/>
              <a:gd name="T8" fmla="*/ 740 w 740"/>
              <a:gd name="T9" fmla="*/ 395 h 1839"/>
              <a:gd name="T10" fmla="*/ 705 w 740"/>
              <a:gd name="T11" fmla="*/ 484 h 1839"/>
              <a:gd name="T12" fmla="*/ 675 w 740"/>
              <a:gd name="T13" fmla="*/ 574 h 1839"/>
              <a:gd name="T14" fmla="*/ 653 w 740"/>
              <a:gd name="T15" fmla="*/ 667 h 1839"/>
              <a:gd name="T16" fmla="*/ 637 w 740"/>
              <a:gd name="T17" fmla="*/ 762 h 1839"/>
              <a:gd name="T18" fmla="*/ 629 w 740"/>
              <a:gd name="T19" fmla="*/ 857 h 1839"/>
              <a:gd name="T20" fmla="*/ 628 w 740"/>
              <a:gd name="T21" fmla="*/ 954 h 1839"/>
              <a:gd name="T22" fmla="*/ 633 w 740"/>
              <a:gd name="T23" fmla="*/ 1051 h 1839"/>
              <a:gd name="T24" fmla="*/ 648 w 740"/>
              <a:gd name="T25" fmla="*/ 1146 h 1839"/>
              <a:gd name="T26" fmla="*/ 669 w 740"/>
              <a:gd name="T27" fmla="*/ 1242 h 1839"/>
              <a:gd name="T28" fmla="*/ 699 w 740"/>
              <a:gd name="T29" fmla="*/ 1338 h 1839"/>
              <a:gd name="T30" fmla="*/ 735 w 740"/>
              <a:gd name="T31" fmla="*/ 1430 h 1839"/>
              <a:gd name="T32" fmla="*/ 703 w 740"/>
              <a:gd name="T33" fmla="*/ 1537 h 1839"/>
              <a:gd name="T34" fmla="*/ 665 w 740"/>
              <a:gd name="T35" fmla="*/ 1641 h 1839"/>
              <a:gd name="T36" fmla="*/ 620 w 740"/>
              <a:gd name="T37" fmla="*/ 1742 h 1839"/>
              <a:gd name="T38" fmla="*/ 572 w 740"/>
              <a:gd name="T39" fmla="*/ 1839 h 1839"/>
              <a:gd name="T40" fmla="*/ 0 w 740"/>
              <a:gd name="T41" fmla="*/ 1501 h 1839"/>
              <a:gd name="T42" fmla="*/ 38 w 740"/>
              <a:gd name="T43" fmla="*/ 1424 h 1839"/>
              <a:gd name="T44" fmla="*/ 72 w 740"/>
              <a:gd name="T45" fmla="*/ 1343 h 1839"/>
              <a:gd name="T46" fmla="*/ 99 w 740"/>
              <a:gd name="T47" fmla="*/ 1260 h 1839"/>
              <a:gd name="T48" fmla="*/ 122 w 740"/>
              <a:gd name="T49" fmla="*/ 1174 h 1839"/>
              <a:gd name="T50" fmla="*/ 137 w 740"/>
              <a:gd name="T51" fmla="*/ 1085 h 1839"/>
              <a:gd name="T52" fmla="*/ 146 w 740"/>
              <a:gd name="T53" fmla="*/ 995 h 1839"/>
              <a:gd name="T54" fmla="*/ 150 w 740"/>
              <a:gd name="T55" fmla="*/ 902 h 1839"/>
              <a:gd name="T56" fmla="*/ 148 w 740"/>
              <a:gd name="T57" fmla="*/ 814 h 1839"/>
              <a:gd name="T58" fmla="*/ 139 w 740"/>
              <a:gd name="T59" fmla="*/ 726 h 1839"/>
              <a:gd name="T60" fmla="*/ 124 w 740"/>
              <a:gd name="T61" fmla="*/ 641 h 1839"/>
              <a:gd name="T62" fmla="*/ 103 w 740"/>
              <a:gd name="T63" fmla="*/ 559 h 1839"/>
              <a:gd name="T64" fmla="*/ 78 w 740"/>
              <a:gd name="T65" fmla="*/ 477 h 1839"/>
              <a:gd name="T66" fmla="*/ 47 w 740"/>
              <a:gd name="T67" fmla="*/ 400 h 1839"/>
              <a:gd name="T68" fmla="*/ 12 w 740"/>
              <a:gd name="T69" fmla="*/ 324 h 1839"/>
              <a:gd name="T70" fmla="*/ 590 w 740"/>
              <a:gd name="T71" fmla="*/ 0 h 1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0" h="1839">
                <a:moveTo>
                  <a:pt x="590" y="0"/>
                </a:moveTo>
                <a:lnTo>
                  <a:pt x="634" y="95"/>
                </a:lnTo>
                <a:lnTo>
                  <a:pt x="675" y="192"/>
                </a:lnTo>
                <a:lnTo>
                  <a:pt x="710" y="293"/>
                </a:lnTo>
                <a:lnTo>
                  <a:pt x="740" y="395"/>
                </a:lnTo>
                <a:lnTo>
                  <a:pt x="705" y="484"/>
                </a:lnTo>
                <a:lnTo>
                  <a:pt x="675" y="574"/>
                </a:lnTo>
                <a:lnTo>
                  <a:pt x="653" y="667"/>
                </a:lnTo>
                <a:lnTo>
                  <a:pt x="637" y="762"/>
                </a:lnTo>
                <a:lnTo>
                  <a:pt x="629" y="857"/>
                </a:lnTo>
                <a:lnTo>
                  <a:pt x="628" y="954"/>
                </a:lnTo>
                <a:lnTo>
                  <a:pt x="633" y="1051"/>
                </a:lnTo>
                <a:lnTo>
                  <a:pt x="648" y="1146"/>
                </a:lnTo>
                <a:lnTo>
                  <a:pt x="669" y="1242"/>
                </a:lnTo>
                <a:lnTo>
                  <a:pt x="699" y="1338"/>
                </a:lnTo>
                <a:lnTo>
                  <a:pt x="735" y="1430"/>
                </a:lnTo>
                <a:lnTo>
                  <a:pt x="703" y="1537"/>
                </a:lnTo>
                <a:lnTo>
                  <a:pt x="665" y="1641"/>
                </a:lnTo>
                <a:lnTo>
                  <a:pt x="620" y="1742"/>
                </a:lnTo>
                <a:lnTo>
                  <a:pt x="572" y="1839"/>
                </a:lnTo>
                <a:lnTo>
                  <a:pt x="0" y="1501"/>
                </a:lnTo>
                <a:lnTo>
                  <a:pt x="38" y="1424"/>
                </a:lnTo>
                <a:lnTo>
                  <a:pt x="72" y="1343"/>
                </a:lnTo>
                <a:lnTo>
                  <a:pt x="99" y="1260"/>
                </a:lnTo>
                <a:lnTo>
                  <a:pt x="122" y="1174"/>
                </a:lnTo>
                <a:lnTo>
                  <a:pt x="137" y="1085"/>
                </a:lnTo>
                <a:lnTo>
                  <a:pt x="146" y="995"/>
                </a:lnTo>
                <a:lnTo>
                  <a:pt x="150" y="902"/>
                </a:lnTo>
                <a:lnTo>
                  <a:pt x="148" y="814"/>
                </a:lnTo>
                <a:lnTo>
                  <a:pt x="139" y="726"/>
                </a:lnTo>
                <a:lnTo>
                  <a:pt x="124" y="641"/>
                </a:lnTo>
                <a:lnTo>
                  <a:pt x="103" y="559"/>
                </a:lnTo>
                <a:lnTo>
                  <a:pt x="78" y="477"/>
                </a:lnTo>
                <a:lnTo>
                  <a:pt x="47" y="400"/>
                </a:lnTo>
                <a:lnTo>
                  <a:pt x="12" y="324"/>
                </a:lnTo>
                <a:lnTo>
                  <a:pt x="590"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4" name="Freeform 83">
            <a:extLst>
              <a:ext uri="{FF2B5EF4-FFF2-40B4-BE49-F238E27FC236}">
                <a16:creationId xmlns:a16="http://schemas.microsoft.com/office/drawing/2014/main" id="{B28043A5-FB41-F640-AC12-EA4348A4E980}"/>
              </a:ext>
            </a:extLst>
          </p:cNvPr>
          <p:cNvSpPr>
            <a:spLocks/>
          </p:cNvSpPr>
          <p:nvPr/>
        </p:nvSpPr>
        <p:spPr bwMode="auto">
          <a:xfrm>
            <a:off x="6102248" y="1629078"/>
            <a:ext cx="1821897" cy="1508402"/>
          </a:xfrm>
          <a:custGeom>
            <a:avLst/>
            <a:gdLst>
              <a:gd name="T0" fmla="*/ 0 w 1604"/>
              <a:gd name="T1" fmla="*/ 0 h 1328"/>
              <a:gd name="T2" fmla="*/ 93 w 1604"/>
              <a:gd name="T3" fmla="*/ 2 h 1328"/>
              <a:gd name="T4" fmla="*/ 184 w 1604"/>
              <a:gd name="T5" fmla="*/ 10 h 1328"/>
              <a:gd name="T6" fmla="*/ 275 w 1604"/>
              <a:gd name="T7" fmla="*/ 22 h 1328"/>
              <a:gd name="T8" fmla="*/ 364 w 1604"/>
              <a:gd name="T9" fmla="*/ 39 h 1328"/>
              <a:gd name="T10" fmla="*/ 415 w 1604"/>
              <a:gd name="T11" fmla="*/ 116 h 1328"/>
              <a:gd name="T12" fmla="*/ 471 w 1604"/>
              <a:gd name="T13" fmla="*/ 189 h 1328"/>
              <a:gd name="T14" fmla="*/ 532 w 1604"/>
              <a:gd name="T15" fmla="*/ 259 h 1328"/>
              <a:gd name="T16" fmla="*/ 598 w 1604"/>
              <a:gd name="T17" fmla="*/ 323 h 1328"/>
              <a:gd name="T18" fmla="*/ 669 w 1604"/>
              <a:gd name="T19" fmla="*/ 382 h 1328"/>
              <a:gd name="T20" fmla="*/ 744 w 1604"/>
              <a:gd name="T21" fmla="*/ 437 h 1328"/>
              <a:gd name="T22" fmla="*/ 823 w 1604"/>
              <a:gd name="T23" fmla="*/ 485 h 1328"/>
              <a:gd name="T24" fmla="*/ 905 w 1604"/>
              <a:gd name="T25" fmla="*/ 528 h 1328"/>
              <a:gd name="T26" fmla="*/ 992 w 1604"/>
              <a:gd name="T27" fmla="*/ 565 h 1328"/>
              <a:gd name="T28" fmla="*/ 1082 w 1604"/>
              <a:gd name="T29" fmla="*/ 595 h 1328"/>
              <a:gd name="T30" fmla="*/ 1174 w 1604"/>
              <a:gd name="T31" fmla="*/ 619 h 1328"/>
              <a:gd name="T32" fmla="*/ 1268 w 1604"/>
              <a:gd name="T33" fmla="*/ 636 h 1328"/>
              <a:gd name="T34" fmla="*/ 1366 w 1604"/>
              <a:gd name="T35" fmla="*/ 646 h 1328"/>
              <a:gd name="T36" fmla="*/ 1433 w 1604"/>
              <a:gd name="T37" fmla="*/ 730 h 1328"/>
              <a:gd name="T38" fmla="*/ 1494 w 1604"/>
              <a:gd name="T39" fmla="*/ 818 h 1328"/>
              <a:gd name="T40" fmla="*/ 1552 w 1604"/>
              <a:gd name="T41" fmla="*/ 909 h 1328"/>
              <a:gd name="T42" fmla="*/ 1604 w 1604"/>
              <a:gd name="T43" fmla="*/ 1004 h 1328"/>
              <a:gd name="T44" fmla="*/ 1026 w 1604"/>
              <a:gd name="T45" fmla="*/ 1328 h 1328"/>
              <a:gd name="T46" fmla="*/ 981 w 1604"/>
              <a:gd name="T47" fmla="*/ 1248 h 1328"/>
              <a:gd name="T48" fmla="*/ 930 w 1604"/>
              <a:gd name="T49" fmla="*/ 1173 h 1328"/>
              <a:gd name="T50" fmla="*/ 875 w 1604"/>
              <a:gd name="T51" fmla="*/ 1102 h 1328"/>
              <a:gd name="T52" fmla="*/ 814 w 1604"/>
              <a:gd name="T53" fmla="*/ 1035 h 1328"/>
              <a:gd name="T54" fmla="*/ 748 w 1604"/>
              <a:gd name="T55" fmla="*/ 972 h 1328"/>
              <a:gd name="T56" fmla="*/ 679 w 1604"/>
              <a:gd name="T57" fmla="*/ 916 h 1328"/>
              <a:gd name="T58" fmla="*/ 606 w 1604"/>
              <a:gd name="T59" fmla="*/ 865 h 1328"/>
              <a:gd name="T60" fmla="*/ 529 w 1604"/>
              <a:gd name="T61" fmla="*/ 819 h 1328"/>
              <a:gd name="T62" fmla="*/ 447 w 1604"/>
              <a:gd name="T63" fmla="*/ 780 h 1328"/>
              <a:gd name="T64" fmla="*/ 362 w 1604"/>
              <a:gd name="T65" fmla="*/ 747 h 1328"/>
              <a:gd name="T66" fmla="*/ 276 w 1604"/>
              <a:gd name="T67" fmla="*/ 721 h 1328"/>
              <a:gd name="T68" fmla="*/ 186 w 1604"/>
              <a:gd name="T69" fmla="*/ 703 h 1328"/>
              <a:gd name="T70" fmla="*/ 94 w 1604"/>
              <a:gd name="T71" fmla="*/ 691 h 1328"/>
              <a:gd name="T72" fmla="*/ 0 w 1604"/>
              <a:gd name="T73" fmla="*/ 687 h 1328"/>
              <a:gd name="T74" fmla="*/ 0 w 1604"/>
              <a:gd name="T75" fmla="*/ 0 h 1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4" h="1328">
                <a:moveTo>
                  <a:pt x="0" y="0"/>
                </a:moveTo>
                <a:lnTo>
                  <a:pt x="93" y="2"/>
                </a:lnTo>
                <a:lnTo>
                  <a:pt x="184" y="10"/>
                </a:lnTo>
                <a:lnTo>
                  <a:pt x="275" y="22"/>
                </a:lnTo>
                <a:lnTo>
                  <a:pt x="364" y="39"/>
                </a:lnTo>
                <a:lnTo>
                  <a:pt x="415" y="116"/>
                </a:lnTo>
                <a:lnTo>
                  <a:pt x="471" y="189"/>
                </a:lnTo>
                <a:lnTo>
                  <a:pt x="532" y="259"/>
                </a:lnTo>
                <a:lnTo>
                  <a:pt x="598" y="323"/>
                </a:lnTo>
                <a:lnTo>
                  <a:pt x="669" y="382"/>
                </a:lnTo>
                <a:lnTo>
                  <a:pt x="744" y="437"/>
                </a:lnTo>
                <a:lnTo>
                  <a:pt x="823" y="485"/>
                </a:lnTo>
                <a:lnTo>
                  <a:pt x="905" y="528"/>
                </a:lnTo>
                <a:lnTo>
                  <a:pt x="992" y="565"/>
                </a:lnTo>
                <a:lnTo>
                  <a:pt x="1082" y="595"/>
                </a:lnTo>
                <a:lnTo>
                  <a:pt x="1174" y="619"/>
                </a:lnTo>
                <a:lnTo>
                  <a:pt x="1268" y="636"/>
                </a:lnTo>
                <a:lnTo>
                  <a:pt x="1366" y="646"/>
                </a:lnTo>
                <a:lnTo>
                  <a:pt x="1433" y="730"/>
                </a:lnTo>
                <a:lnTo>
                  <a:pt x="1494" y="818"/>
                </a:lnTo>
                <a:lnTo>
                  <a:pt x="1552" y="909"/>
                </a:lnTo>
                <a:lnTo>
                  <a:pt x="1604" y="1004"/>
                </a:lnTo>
                <a:lnTo>
                  <a:pt x="1026" y="1328"/>
                </a:lnTo>
                <a:lnTo>
                  <a:pt x="981" y="1248"/>
                </a:lnTo>
                <a:lnTo>
                  <a:pt x="930" y="1173"/>
                </a:lnTo>
                <a:lnTo>
                  <a:pt x="875" y="1102"/>
                </a:lnTo>
                <a:lnTo>
                  <a:pt x="814" y="1035"/>
                </a:lnTo>
                <a:lnTo>
                  <a:pt x="748" y="972"/>
                </a:lnTo>
                <a:lnTo>
                  <a:pt x="679" y="916"/>
                </a:lnTo>
                <a:lnTo>
                  <a:pt x="606" y="865"/>
                </a:lnTo>
                <a:lnTo>
                  <a:pt x="529" y="819"/>
                </a:lnTo>
                <a:lnTo>
                  <a:pt x="447" y="780"/>
                </a:lnTo>
                <a:lnTo>
                  <a:pt x="362" y="747"/>
                </a:lnTo>
                <a:lnTo>
                  <a:pt x="276" y="721"/>
                </a:lnTo>
                <a:lnTo>
                  <a:pt x="186" y="703"/>
                </a:lnTo>
                <a:lnTo>
                  <a:pt x="94" y="691"/>
                </a:lnTo>
                <a:lnTo>
                  <a:pt x="0" y="687"/>
                </a:lnTo>
                <a:lnTo>
                  <a:pt x="0"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5" name="Freeform 84">
            <a:extLst>
              <a:ext uri="{FF2B5EF4-FFF2-40B4-BE49-F238E27FC236}">
                <a16:creationId xmlns:a16="http://schemas.microsoft.com/office/drawing/2014/main" id="{B4CCC67A-6658-D24C-8369-67E3CBB234F6}"/>
              </a:ext>
            </a:extLst>
          </p:cNvPr>
          <p:cNvSpPr>
            <a:spLocks/>
          </p:cNvSpPr>
          <p:nvPr/>
        </p:nvSpPr>
        <p:spPr bwMode="auto">
          <a:xfrm>
            <a:off x="6102248" y="4474370"/>
            <a:ext cx="1801451" cy="1484549"/>
          </a:xfrm>
          <a:custGeom>
            <a:avLst/>
            <a:gdLst>
              <a:gd name="T0" fmla="*/ 1014 w 1586"/>
              <a:gd name="T1" fmla="*/ 0 h 1307"/>
              <a:gd name="T2" fmla="*/ 1586 w 1586"/>
              <a:gd name="T3" fmla="*/ 338 h 1307"/>
              <a:gd name="T4" fmla="*/ 1533 w 1586"/>
              <a:gd name="T5" fmla="*/ 428 h 1307"/>
              <a:gd name="T6" fmla="*/ 1477 w 1586"/>
              <a:gd name="T7" fmla="*/ 515 h 1307"/>
              <a:gd name="T8" fmla="*/ 1417 w 1586"/>
              <a:gd name="T9" fmla="*/ 597 h 1307"/>
              <a:gd name="T10" fmla="*/ 1353 w 1586"/>
              <a:gd name="T11" fmla="*/ 677 h 1307"/>
              <a:gd name="T12" fmla="*/ 1266 w 1586"/>
              <a:gd name="T13" fmla="*/ 684 h 1307"/>
              <a:gd name="T14" fmla="*/ 1183 w 1586"/>
              <a:gd name="T15" fmla="*/ 697 h 1307"/>
              <a:gd name="T16" fmla="*/ 1099 w 1586"/>
              <a:gd name="T17" fmla="*/ 715 h 1307"/>
              <a:gd name="T18" fmla="*/ 1017 w 1586"/>
              <a:gd name="T19" fmla="*/ 740 h 1307"/>
              <a:gd name="T20" fmla="*/ 937 w 1586"/>
              <a:gd name="T21" fmla="*/ 770 h 1307"/>
              <a:gd name="T22" fmla="*/ 858 w 1586"/>
              <a:gd name="T23" fmla="*/ 805 h 1307"/>
              <a:gd name="T24" fmla="*/ 782 w 1586"/>
              <a:gd name="T25" fmla="*/ 846 h 1307"/>
              <a:gd name="T26" fmla="*/ 709 w 1586"/>
              <a:gd name="T27" fmla="*/ 892 h 1307"/>
              <a:gd name="T28" fmla="*/ 638 w 1586"/>
              <a:gd name="T29" fmla="*/ 943 h 1307"/>
              <a:gd name="T30" fmla="*/ 572 w 1586"/>
              <a:gd name="T31" fmla="*/ 999 h 1307"/>
              <a:gd name="T32" fmla="*/ 508 w 1586"/>
              <a:gd name="T33" fmla="*/ 1059 h 1307"/>
              <a:gd name="T34" fmla="*/ 449 w 1586"/>
              <a:gd name="T35" fmla="*/ 1126 h 1307"/>
              <a:gd name="T36" fmla="*/ 392 w 1586"/>
              <a:gd name="T37" fmla="*/ 1197 h 1307"/>
              <a:gd name="T38" fmla="*/ 343 w 1586"/>
              <a:gd name="T39" fmla="*/ 1274 h 1307"/>
              <a:gd name="T40" fmla="*/ 230 w 1586"/>
              <a:gd name="T41" fmla="*/ 1292 h 1307"/>
              <a:gd name="T42" fmla="*/ 116 w 1586"/>
              <a:gd name="T43" fmla="*/ 1303 h 1307"/>
              <a:gd name="T44" fmla="*/ 0 w 1586"/>
              <a:gd name="T45" fmla="*/ 1307 h 1307"/>
              <a:gd name="T46" fmla="*/ 0 w 1586"/>
              <a:gd name="T47" fmla="*/ 621 h 1307"/>
              <a:gd name="T48" fmla="*/ 92 w 1586"/>
              <a:gd name="T49" fmla="*/ 617 h 1307"/>
              <a:gd name="T50" fmla="*/ 182 w 1586"/>
              <a:gd name="T51" fmla="*/ 605 h 1307"/>
              <a:gd name="T52" fmla="*/ 271 w 1586"/>
              <a:gd name="T53" fmla="*/ 588 h 1307"/>
              <a:gd name="T54" fmla="*/ 356 w 1586"/>
              <a:gd name="T55" fmla="*/ 562 h 1307"/>
              <a:gd name="T56" fmla="*/ 438 w 1586"/>
              <a:gd name="T57" fmla="*/ 530 h 1307"/>
              <a:gd name="T58" fmla="*/ 518 w 1586"/>
              <a:gd name="T59" fmla="*/ 492 h 1307"/>
              <a:gd name="T60" fmla="*/ 595 w 1586"/>
              <a:gd name="T61" fmla="*/ 449 h 1307"/>
              <a:gd name="T62" fmla="*/ 667 w 1586"/>
              <a:gd name="T63" fmla="*/ 399 h 1307"/>
              <a:gd name="T64" fmla="*/ 737 w 1586"/>
              <a:gd name="T65" fmla="*/ 346 h 1307"/>
              <a:gd name="T66" fmla="*/ 802 w 1586"/>
              <a:gd name="T67" fmla="*/ 286 h 1307"/>
              <a:gd name="T68" fmla="*/ 862 w 1586"/>
              <a:gd name="T69" fmla="*/ 220 h 1307"/>
              <a:gd name="T70" fmla="*/ 917 w 1586"/>
              <a:gd name="T71" fmla="*/ 152 h 1307"/>
              <a:gd name="T72" fmla="*/ 968 w 1586"/>
              <a:gd name="T73" fmla="*/ 77 h 1307"/>
              <a:gd name="T74" fmla="*/ 1014 w 1586"/>
              <a:gd name="T75" fmla="*/ 0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86" h="1307">
                <a:moveTo>
                  <a:pt x="1014" y="0"/>
                </a:moveTo>
                <a:lnTo>
                  <a:pt x="1586" y="338"/>
                </a:lnTo>
                <a:lnTo>
                  <a:pt x="1533" y="428"/>
                </a:lnTo>
                <a:lnTo>
                  <a:pt x="1477" y="515"/>
                </a:lnTo>
                <a:lnTo>
                  <a:pt x="1417" y="597"/>
                </a:lnTo>
                <a:lnTo>
                  <a:pt x="1353" y="677"/>
                </a:lnTo>
                <a:lnTo>
                  <a:pt x="1266" y="684"/>
                </a:lnTo>
                <a:lnTo>
                  <a:pt x="1183" y="697"/>
                </a:lnTo>
                <a:lnTo>
                  <a:pt x="1099" y="715"/>
                </a:lnTo>
                <a:lnTo>
                  <a:pt x="1017" y="740"/>
                </a:lnTo>
                <a:lnTo>
                  <a:pt x="937" y="770"/>
                </a:lnTo>
                <a:lnTo>
                  <a:pt x="858" y="805"/>
                </a:lnTo>
                <a:lnTo>
                  <a:pt x="782" y="846"/>
                </a:lnTo>
                <a:lnTo>
                  <a:pt x="709" y="892"/>
                </a:lnTo>
                <a:lnTo>
                  <a:pt x="638" y="943"/>
                </a:lnTo>
                <a:lnTo>
                  <a:pt x="572" y="999"/>
                </a:lnTo>
                <a:lnTo>
                  <a:pt x="508" y="1059"/>
                </a:lnTo>
                <a:lnTo>
                  <a:pt x="449" y="1126"/>
                </a:lnTo>
                <a:lnTo>
                  <a:pt x="392" y="1197"/>
                </a:lnTo>
                <a:lnTo>
                  <a:pt x="343" y="1274"/>
                </a:lnTo>
                <a:lnTo>
                  <a:pt x="230" y="1292"/>
                </a:lnTo>
                <a:lnTo>
                  <a:pt x="116" y="1303"/>
                </a:lnTo>
                <a:lnTo>
                  <a:pt x="0" y="1307"/>
                </a:lnTo>
                <a:lnTo>
                  <a:pt x="0" y="621"/>
                </a:lnTo>
                <a:lnTo>
                  <a:pt x="92" y="617"/>
                </a:lnTo>
                <a:lnTo>
                  <a:pt x="182" y="605"/>
                </a:lnTo>
                <a:lnTo>
                  <a:pt x="271" y="588"/>
                </a:lnTo>
                <a:lnTo>
                  <a:pt x="356" y="562"/>
                </a:lnTo>
                <a:lnTo>
                  <a:pt x="438" y="530"/>
                </a:lnTo>
                <a:lnTo>
                  <a:pt x="518" y="492"/>
                </a:lnTo>
                <a:lnTo>
                  <a:pt x="595" y="449"/>
                </a:lnTo>
                <a:lnTo>
                  <a:pt x="667" y="399"/>
                </a:lnTo>
                <a:lnTo>
                  <a:pt x="737" y="346"/>
                </a:lnTo>
                <a:lnTo>
                  <a:pt x="802" y="286"/>
                </a:lnTo>
                <a:lnTo>
                  <a:pt x="862" y="220"/>
                </a:lnTo>
                <a:lnTo>
                  <a:pt x="917" y="152"/>
                </a:lnTo>
                <a:lnTo>
                  <a:pt x="968" y="77"/>
                </a:lnTo>
                <a:lnTo>
                  <a:pt x="1014"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6" name="Freeform 85">
            <a:extLst>
              <a:ext uri="{FF2B5EF4-FFF2-40B4-BE49-F238E27FC236}">
                <a16:creationId xmlns:a16="http://schemas.microsoft.com/office/drawing/2014/main" id="{525722C9-0164-9040-94C7-655C904560B2}"/>
              </a:ext>
            </a:extLst>
          </p:cNvPr>
          <p:cNvSpPr>
            <a:spLocks/>
          </p:cNvSpPr>
          <p:nvPr/>
        </p:nvSpPr>
        <p:spPr bwMode="auto">
          <a:xfrm>
            <a:off x="4280352" y="4449380"/>
            <a:ext cx="1821897" cy="1509538"/>
          </a:xfrm>
          <a:custGeom>
            <a:avLst/>
            <a:gdLst>
              <a:gd name="T0" fmla="*/ 577 w 1604"/>
              <a:gd name="T1" fmla="*/ 0 h 1329"/>
              <a:gd name="T2" fmla="*/ 623 w 1604"/>
              <a:gd name="T3" fmla="*/ 80 h 1329"/>
              <a:gd name="T4" fmla="*/ 672 w 1604"/>
              <a:gd name="T5" fmla="*/ 156 h 1329"/>
              <a:gd name="T6" fmla="*/ 729 w 1604"/>
              <a:gd name="T7" fmla="*/ 228 h 1329"/>
              <a:gd name="T8" fmla="*/ 789 w 1604"/>
              <a:gd name="T9" fmla="*/ 294 h 1329"/>
              <a:gd name="T10" fmla="*/ 854 w 1604"/>
              <a:gd name="T11" fmla="*/ 357 h 1329"/>
              <a:gd name="T12" fmla="*/ 924 w 1604"/>
              <a:gd name="T13" fmla="*/ 414 h 1329"/>
              <a:gd name="T14" fmla="*/ 998 w 1604"/>
              <a:gd name="T15" fmla="*/ 465 h 1329"/>
              <a:gd name="T16" fmla="*/ 1075 w 1604"/>
              <a:gd name="T17" fmla="*/ 510 h 1329"/>
              <a:gd name="T18" fmla="*/ 1156 w 1604"/>
              <a:gd name="T19" fmla="*/ 550 h 1329"/>
              <a:gd name="T20" fmla="*/ 1240 w 1604"/>
              <a:gd name="T21" fmla="*/ 582 h 1329"/>
              <a:gd name="T22" fmla="*/ 1328 w 1604"/>
              <a:gd name="T23" fmla="*/ 609 h 1329"/>
              <a:gd name="T24" fmla="*/ 1417 w 1604"/>
              <a:gd name="T25" fmla="*/ 627 h 1329"/>
              <a:gd name="T26" fmla="*/ 1510 w 1604"/>
              <a:gd name="T27" fmla="*/ 639 h 1329"/>
              <a:gd name="T28" fmla="*/ 1604 w 1604"/>
              <a:gd name="T29" fmla="*/ 643 h 1329"/>
              <a:gd name="T30" fmla="*/ 1604 w 1604"/>
              <a:gd name="T31" fmla="*/ 1329 h 1329"/>
              <a:gd name="T32" fmla="*/ 1498 w 1604"/>
              <a:gd name="T33" fmla="*/ 1326 h 1329"/>
              <a:gd name="T34" fmla="*/ 1393 w 1604"/>
              <a:gd name="T35" fmla="*/ 1317 h 1329"/>
              <a:gd name="T36" fmla="*/ 1291 w 1604"/>
              <a:gd name="T37" fmla="*/ 1301 h 1329"/>
              <a:gd name="T38" fmla="*/ 1190 w 1604"/>
              <a:gd name="T39" fmla="*/ 1280 h 1329"/>
              <a:gd name="T40" fmla="*/ 1142 w 1604"/>
              <a:gd name="T41" fmla="*/ 1202 h 1329"/>
              <a:gd name="T42" fmla="*/ 1088 w 1604"/>
              <a:gd name="T43" fmla="*/ 1127 h 1329"/>
              <a:gd name="T44" fmla="*/ 1028 w 1604"/>
              <a:gd name="T45" fmla="*/ 1056 h 1329"/>
              <a:gd name="T46" fmla="*/ 964 w 1604"/>
              <a:gd name="T47" fmla="*/ 991 h 1329"/>
              <a:gd name="T48" fmla="*/ 895 w 1604"/>
              <a:gd name="T49" fmla="*/ 929 h 1329"/>
              <a:gd name="T50" fmla="*/ 822 w 1604"/>
              <a:gd name="T51" fmla="*/ 873 h 1329"/>
              <a:gd name="T52" fmla="*/ 744 w 1604"/>
              <a:gd name="T53" fmla="*/ 822 h 1329"/>
              <a:gd name="T54" fmla="*/ 663 w 1604"/>
              <a:gd name="T55" fmla="*/ 778 h 1329"/>
              <a:gd name="T56" fmla="*/ 578 w 1604"/>
              <a:gd name="T57" fmla="*/ 738 h 1329"/>
              <a:gd name="T58" fmla="*/ 490 w 1604"/>
              <a:gd name="T59" fmla="*/ 706 h 1329"/>
              <a:gd name="T60" fmla="*/ 399 w 1604"/>
              <a:gd name="T61" fmla="*/ 679 h 1329"/>
              <a:gd name="T62" fmla="*/ 305 w 1604"/>
              <a:gd name="T63" fmla="*/ 660 h 1329"/>
              <a:gd name="T64" fmla="*/ 208 w 1604"/>
              <a:gd name="T65" fmla="*/ 648 h 1329"/>
              <a:gd name="T66" fmla="*/ 150 w 1604"/>
              <a:gd name="T67" fmla="*/ 572 h 1329"/>
              <a:gd name="T68" fmla="*/ 97 w 1604"/>
              <a:gd name="T69" fmla="*/ 492 h 1329"/>
              <a:gd name="T70" fmla="*/ 46 w 1604"/>
              <a:gd name="T71" fmla="*/ 410 h 1329"/>
              <a:gd name="T72" fmla="*/ 0 w 1604"/>
              <a:gd name="T73" fmla="*/ 326 h 1329"/>
              <a:gd name="T74" fmla="*/ 577 w 1604"/>
              <a:gd name="T75" fmla="*/ 0 h 1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4" h="1329">
                <a:moveTo>
                  <a:pt x="577" y="0"/>
                </a:moveTo>
                <a:lnTo>
                  <a:pt x="623" y="80"/>
                </a:lnTo>
                <a:lnTo>
                  <a:pt x="672" y="156"/>
                </a:lnTo>
                <a:lnTo>
                  <a:pt x="729" y="228"/>
                </a:lnTo>
                <a:lnTo>
                  <a:pt x="789" y="294"/>
                </a:lnTo>
                <a:lnTo>
                  <a:pt x="854" y="357"/>
                </a:lnTo>
                <a:lnTo>
                  <a:pt x="924" y="414"/>
                </a:lnTo>
                <a:lnTo>
                  <a:pt x="998" y="465"/>
                </a:lnTo>
                <a:lnTo>
                  <a:pt x="1075" y="510"/>
                </a:lnTo>
                <a:lnTo>
                  <a:pt x="1156" y="550"/>
                </a:lnTo>
                <a:lnTo>
                  <a:pt x="1240" y="582"/>
                </a:lnTo>
                <a:lnTo>
                  <a:pt x="1328" y="609"/>
                </a:lnTo>
                <a:lnTo>
                  <a:pt x="1417" y="627"/>
                </a:lnTo>
                <a:lnTo>
                  <a:pt x="1510" y="639"/>
                </a:lnTo>
                <a:lnTo>
                  <a:pt x="1604" y="643"/>
                </a:lnTo>
                <a:lnTo>
                  <a:pt x="1604" y="1329"/>
                </a:lnTo>
                <a:lnTo>
                  <a:pt x="1498" y="1326"/>
                </a:lnTo>
                <a:lnTo>
                  <a:pt x="1393" y="1317"/>
                </a:lnTo>
                <a:lnTo>
                  <a:pt x="1291" y="1301"/>
                </a:lnTo>
                <a:lnTo>
                  <a:pt x="1190" y="1280"/>
                </a:lnTo>
                <a:lnTo>
                  <a:pt x="1142" y="1202"/>
                </a:lnTo>
                <a:lnTo>
                  <a:pt x="1088" y="1127"/>
                </a:lnTo>
                <a:lnTo>
                  <a:pt x="1028" y="1056"/>
                </a:lnTo>
                <a:lnTo>
                  <a:pt x="964" y="991"/>
                </a:lnTo>
                <a:lnTo>
                  <a:pt x="895" y="929"/>
                </a:lnTo>
                <a:lnTo>
                  <a:pt x="822" y="873"/>
                </a:lnTo>
                <a:lnTo>
                  <a:pt x="744" y="822"/>
                </a:lnTo>
                <a:lnTo>
                  <a:pt x="663" y="778"/>
                </a:lnTo>
                <a:lnTo>
                  <a:pt x="578" y="738"/>
                </a:lnTo>
                <a:lnTo>
                  <a:pt x="490" y="706"/>
                </a:lnTo>
                <a:lnTo>
                  <a:pt x="399" y="679"/>
                </a:lnTo>
                <a:lnTo>
                  <a:pt x="305" y="660"/>
                </a:lnTo>
                <a:lnTo>
                  <a:pt x="208" y="648"/>
                </a:lnTo>
                <a:lnTo>
                  <a:pt x="150" y="572"/>
                </a:lnTo>
                <a:lnTo>
                  <a:pt x="97" y="492"/>
                </a:lnTo>
                <a:lnTo>
                  <a:pt x="46" y="410"/>
                </a:lnTo>
                <a:lnTo>
                  <a:pt x="0" y="326"/>
                </a:lnTo>
                <a:lnTo>
                  <a:pt x="577"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7" name="Freeform 86">
            <a:extLst>
              <a:ext uri="{FF2B5EF4-FFF2-40B4-BE49-F238E27FC236}">
                <a16:creationId xmlns:a16="http://schemas.microsoft.com/office/drawing/2014/main" id="{0BB5FAEA-148C-0141-812E-63E8CADF99D3}"/>
              </a:ext>
            </a:extLst>
          </p:cNvPr>
          <p:cNvSpPr>
            <a:spLocks/>
          </p:cNvSpPr>
          <p:nvPr/>
        </p:nvSpPr>
        <p:spPr bwMode="auto">
          <a:xfrm>
            <a:off x="4106568" y="2730849"/>
            <a:ext cx="842797" cy="2088819"/>
          </a:xfrm>
          <a:custGeom>
            <a:avLst/>
            <a:gdLst>
              <a:gd name="T0" fmla="*/ 171 w 742"/>
              <a:gd name="T1" fmla="*/ 0 h 1839"/>
              <a:gd name="T2" fmla="*/ 742 w 742"/>
              <a:gd name="T3" fmla="*/ 337 h 1839"/>
              <a:gd name="T4" fmla="*/ 704 w 742"/>
              <a:gd name="T5" fmla="*/ 415 h 1839"/>
              <a:gd name="T6" fmla="*/ 671 w 742"/>
              <a:gd name="T7" fmla="*/ 494 h 1839"/>
              <a:gd name="T8" fmla="*/ 643 w 742"/>
              <a:gd name="T9" fmla="*/ 578 h 1839"/>
              <a:gd name="T10" fmla="*/ 621 w 742"/>
              <a:gd name="T11" fmla="*/ 665 h 1839"/>
              <a:gd name="T12" fmla="*/ 606 w 742"/>
              <a:gd name="T13" fmla="*/ 754 h 1839"/>
              <a:gd name="T14" fmla="*/ 595 w 742"/>
              <a:gd name="T15" fmla="*/ 844 h 1839"/>
              <a:gd name="T16" fmla="*/ 592 w 742"/>
              <a:gd name="T17" fmla="*/ 936 h 1839"/>
              <a:gd name="T18" fmla="*/ 595 w 742"/>
              <a:gd name="T19" fmla="*/ 1025 h 1839"/>
              <a:gd name="T20" fmla="*/ 604 w 742"/>
              <a:gd name="T21" fmla="*/ 1112 h 1839"/>
              <a:gd name="T22" fmla="*/ 619 w 742"/>
              <a:gd name="T23" fmla="*/ 1197 h 1839"/>
              <a:gd name="T24" fmla="*/ 638 w 742"/>
              <a:gd name="T25" fmla="*/ 1280 h 1839"/>
              <a:gd name="T26" fmla="*/ 664 w 742"/>
              <a:gd name="T27" fmla="*/ 1360 h 1839"/>
              <a:gd name="T28" fmla="*/ 695 w 742"/>
              <a:gd name="T29" fmla="*/ 1438 h 1839"/>
              <a:gd name="T30" fmla="*/ 730 w 742"/>
              <a:gd name="T31" fmla="*/ 1513 h 1839"/>
              <a:gd name="T32" fmla="*/ 153 w 742"/>
              <a:gd name="T33" fmla="*/ 1839 h 1839"/>
              <a:gd name="T34" fmla="*/ 107 w 742"/>
              <a:gd name="T35" fmla="*/ 1742 h 1839"/>
              <a:gd name="T36" fmla="*/ 65 w 742"/>
              <a:gd name="T37" fmla="*/ 1643 h 1839"/>
              <a:gd name="T38" fmla="*/ 30 w 742"/>
              <a:gd name="T39" fmla="*/ 1540 h 1839"/>
              <a:gd name="T40" fmla="*/ 0 w 742"/>
              <a:gd name="T41" fmla="*/ 1436 h 1839"/>
              <a:gd name="T42" fmla="*/ 36 w 742"/>
              <a:gd name="T43" fmla="*/ 1348 h 1839"/>
              <a:gd name="T44" fmla="*/ 65 w 742"/>
              <a:gd name="T45" fmla="*/ 1256 h 1839"/>
              <a:gd name="T46" fmla="*/ 89 w 742"/>
              <a:gd name="T47" fmla="*/ 1163 h 1839"/>
              <a:gd name="T48" fmla="*/ 104 w 742"/>
              <a:gd name="T49" fmla="*/ 1069 h 1839"/>
              <a:gd name="T50" fmla="*/ 114 w 742"/>
              <a:gd name="T51" fmla="*/ 974 h 1839"/>
              <a:gd name="T52" fmla="*/ 115 w 742"/>
              <a:gd name="T53" fmla="*/ 878 h 1839"/>
              <a:gd name="T54" fmla="*/ 108 w 742"/>
              <a:gd name="T55" fmla="*/ 781 h 1839"/>
              <a:gd name="T56" fmla="*/ 95 w 742"/>
              <a:gd name="T57" fmla="*/ 686 h 1839"/>
              <a:gd name="T58" fmla="*/ 74 w 742"/>
              <a:gd name="T59" fmla="*/ 589 h 1839"/>
              <a:gd name="T60" fmla="*/ 46 w 742"/>
              <a:gd name="T61" fmla="*/ 494 h 1839"/>
              <a:gd name="T62" fmla="*/ 9 w 742"/>
              <a:gd name="T63" fmla="*/ 402 h 1839"/>
              <a:gd name="T64" fmla="*/ 42 w 742"/>
              <a:gd name="T65" fmla="*/ 297 h 1839"/>
              <a:gd name="T66" fmla="*/ 80 w 742"/>
              <a:gd name="T67" fmla="*/ 195 h 1839"/>
              <a:gd name="T68" fmla="*/ 123 w 742"/>
              <a:gd name="T69" fmla="*/ 95 h 1839"/>
              <a:gd name="T70" fmla="*/ 171 w 742"/>
              <a:gd name="T71" fmla="*/ 0 h 1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2" h="1839">
                <a:moveTo>
                  <a:pt x="171" y="0"/>
                </a:moveTo>
                <a:lnTo>
                  <a:pt x="742" y="337"/>
                </a:lnTo>
                <a:lnTo>
                  <a:pt x="704" y="415"/>
                </a:lnTo>
                <a:lnTo>
                  <a:pt x="671" y="494"/>
                </a:lnTo>
                <a:lnTo>
                  <a:pt x="643" y="578"/>
                </a:lnTo>
                <a:lnTo>
                  <a:pt x="621" y="665"/>
                </a:lnTo>
                <a:lnTo>
                  <a:pt x="606" y="754"/>
                </a:lnTo>
                <a:lnTo>
                  <a:pt x="595" y="844"/>
                </a:lnTo>
                <a:lnTo>
                  <a:pt x="592" y="936"/>
                </a:lnTo>
                <a:lnTo>
                  <a:pt x="595" y="1025"/>
                </a:lnTo>
                <a:lnTo>
                  <a:pt x="604" y="1112"/>
                </a:lnTo>
                <a:lnTo>
                  <a:pt x="619" y="1197"/>
                </a:lnTo>
                <a:lnTo>
                  <a:pt x="638" y="1280"/>
                </a:lnTo>
                <a:lnTo>
                  <a:pt x="664" y="1360"/>
                </a:lnTo>
                <a:lnTo>
                  <a:pt x="695" y="1438"/>
                </a:lnTo>
                <a:lnTo>
                  <a:pt x="730" y="1513"/>
                </a:lnTo>
                <a:lnTo>
                  <a:pt x="153" y="1839"/>
                </a:lnTo>
                <a:lnTo>
                  <a:pt x="107" y="1742"/>
                </a:lnTo>
                <a:lnTo>
                  <a:pt x="65" y="1643"/>
                </a:lnTo>
                <a:lnTo>
                  <a:pt x="30" y="1540"/>
                </a:lnTo>
                <a:lnTo>
                  <a:pt x="0" y="1436"/>
                </a:lnTo>
                <a:lnTo>
                  <a:pt x="36" y="1348"/>
                </a:lnTo>
                <a:lnTo>
                  <a:pt x="65" y="1256"/>
                </a:lnTo>
                <a:lnTo>
                  <a:pt x="89" y="1163"/>
                </a:lnTo>
                <a:lnTo>
                  <a:pt x="104" y="1069"/>
                </a:lnTo>
                <a:lnTo>
                  <a:pt x="114" y="974"/>
                </a:lnTo>
                <a:lnTo>
                  <a:pt x="115" y="878"/>
                </a:lnTo>
                <a:lnTo>
                  <a:pt x="108" y="781"/>
                </a:lnTo>
                <a:lnTo>
                  <a:pt x="95" y="686"/>
                </a:lnTo>
                <a:lnTo>
                  <a:pt x="74" y="589"/>
                </a:lnTo>
                <a:lnTo>
                  <a:pt x="46" y="494"/>
                </a:lnTo>
                <a:lnTo>
                  <a:pt x="9" y="402"/>
                </a:lnTo>
                <a:lnTo>
                  <a:pt x="42" y="297"/>
                </a:lnTo>
                <a:lnTo>
                  <a:pt x="80" y="195"/>
                </a:lnTo>
                <a:lnTo>
                  <a:pt x="123" y="95"/>
                </a:lnTo>
                <a:lnTo>
                  <a:pt x="171"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8" name="Freeform 87">
            <a:extLst>
              <a:ext uri="{FF2B5EF4-FFF2-40B4-BE49-F238E27FC236}">
                <a16:creationId xmlns:a16="http://schemas.microsoft.com/office/drawing/2014/main" id="{5B4E93DF-DE27-EF4C-947B-5CBE5DFBBFCA}"/>
              </a:ext>
            </a:extLst>
          </p:cNvPr>
          <p:cNvSpPr>
            <a:spLocks/>
          </p:cNvSpPr>
          <p:nvPr/>
        </p:nvSpPr>
        <p:spPr bwMode="auto">
          <a:xfrm>
            <a:off x="5559314" y="1345117"/>
            <a:ext cx="1083597" cy="1083596"/>
          </a:xfrm>
          <a:custGeom>
            <a:avLst/>
            <a:gdLst>
              <a:gd name="T0" fmla="*/ 478 w 954"/>
              <a:gd name="T1" fmla="*/ 0 h 954"/>
              <a:gd name="T2" fmla="*/ 537 w 954"/>
              <a:gd name="T3" fmla="*/ 3 h 954"/>
              <a:gd name="T4" fmla="*/ 596 w 954"/>
              <a:gd name="T5" fmla="*/ 14 h 954"/>
              <a:gd name="T6" fmla="*/ 651 w 954"/>
              <a:gd name="T7" fmla="*/ 31 h 954"/>
              <a:gd name="T8" fmla="*/ 702 w 954"/>
              <a:gd name="T9" fmla="*/ 55 h 954"/>
              <a:gd name="T10" fmla="*/ 750 w 954"/>
              <a:gd name="T11" fmla="*/ 85 h 954"/>
              <a:gd name="T12" fmla="*/ 795 w 954"/>
              <a:gd name="T13" fmla="*/ 120 h 954"/>
              <a:gd name="T14" fmla="*/ 834 w 954"/>
              <a:gd name="T15" fmla="*/ 159 h 954"/>
              <a:gd name="T16" fmla="*/ 869 w 954"/>
              <a:gd name="T17" fmla="*/ 204 h 954"/>
              <a:gd name="T18" fmla="*/ 899 w 954"/>
              <a:gd name="T19" fmla="*/ 252 h 954"/>
              <a:gd name="T20" fmla="*/ 923 w 954"/>
              <a:gd name="T21" fmla="*/ 305 h 954"/>
              <a:gd name="T22" fmla="*/ 940 w 954"/>
              <a:gd name="T23" fmla="*/ 360 h 954"/>
              <a:gd name="T24" fmla="*/ 952 w 954"/>
              <a:gd name="T25" fmla="*/ 417 h 954"/>
              <a:gd name="T26" fmla="*/ 954 w 954"/>
              <a:gd name="T27" fmla="*/ 476 h 954"/>
              <a:gd name="T28" fmla="*/ 952 w 954"/>
              <a:gd name="T29" fmla="*/ 536 h 954"/>
              <a:gd name="T30" fmla="*/ 940 w 954"/>
              <a:gd name="T31" fmla="*/ 594 h 954"/>
              <a:gd name="T32" fmla="*/ 923 w 954"/>
              <a:gd name="T33" fmla="*/ 649 h 954"/>
              <a:gd name="T34" fmla="*/ 899 w 954"/>
              <a:gd name="T35" fmla="*/ 701 h 954"/>
              <a:gd name="T36" fmla="*/ 869 w 954"/>
              <a:gd name="T37" fmla="*/ 750 h 954"/>
              <a:gd name="T38" fmla="*/ 834 w 954"/>
              <a:gd name="T39" fmla="*/ 794 h 954"/>
              <a:gd name="T40" fmla="*/ 795 w 954"/>
              <a:gd name="T41" fmla="*/ 833 h 954"/>
              <a:gd name="T42" fmla="*/ 750 w 954"/>
              <a:gd name="T43" fmla="*/ 869 h 954"/>
              <a:gd name="T44" fmla="*/ 702 w 954"/>
              <a:gd name="T45" fmla="*/ 898 h 954"/>
              <a:gd name="T46" fmla="*/ 651 w 954"/>
              <a:gd name="T47" fmla="*/ 922 h 954"/>
              <a:gd name="T48" fmla="*/ 596 w 954"/>
              <a:gd name="T49" fmla="*/ 939 h 954"/>
              <a:gd name="T50" fmla="*/ 537 w 954"/>
              <a:gd name="T51" fmla="*/ 950 h 954"/>
              <a:gd name="T52" fmla="*/ 478 w 954"/>
              <a:gd name="T53" fmla="*/ 954 h 954"/>
              <a:gd name="T54" fmla="*/ 418 w 954"/>
              <a:gd name="T55" fmla="*/ 950 h 954"/>
              <a:gd name="T56" fmla="*/ 360 w 954"/>
              <a:gd name="T57" fmla="*/ 939 h 954"/>
              <a:gd name="T58" fmla="*/ 305 w 954"/>
              <a:gd name="T59" fmla="*/ 922 h 954"/>
              <a:gd name="T60" fmla="*/ 253 w 954"/>
              <a:gd name="T61" fmla="*/ 898 h 954"/>
              <a:gd name="T62" fmla="*/ 204 w 954"/>
              <a:gd name="T63" fmla="*/ 869 h 954"/>
              <a:gd name="T64" fmla="*/ 161 w 954"/>
              <a:gd name="T65" fmla="*/ 833 h 954"/>
              <a:gd name="T66" fmla="*/ 121 w 954"/>
              <a:gd name="T67" fmla="*/ 794 h 954"/>
              <a:gd name="T68" fmla="*/ 85 w 954"/>
              <a:gd name="T69" fmla="*/ 750 h 954"/>
              <a:gd name="T70" fmla="*/ 57 w 954"/>
              <a:gd name="T71" fmla="*/ 701 h 954"/>
              <a:gd name="T72" fmla="*/ 33 w 954"/>
              <a:gd name="T73" fmla="*/ 649 h 954"/>
              <a:gd name="T74" fmla="*/ 15 w 954"/>
              <a:gd name="T75" fmla="*/ 594 h 954"/>
              <a:gd name="T76" fmla="*/ 4 w 954"/>
              <a:gd name="T77" fmla="*/ 536 h 954"/>
              <a:gd name="T78" fmla="*/ 0 w 954"/>
              <a:gd name="T79" fmla="*/ 476 h 954"/>
              <a:gd name="T80" fmla="*/ 4 w 954"/>
              <a:gd name="T81" fmla="*/ 417 h 954"/>
              <a:gd name="T82" fmla="*/ 15 w 954"/>
              <a:gd name="T83" fmla="*/ 360 h 954"/>
              <a:gd name="T84" fmla="*/ 33 w 954"/>
              <a:gd name="T85" fmla="*/ 305 h 954"/>
              <a:gd name="T86" fmla="*/ 57 w 954"/>
              <a:gd name="T87" fmla="*/ 252 h 954"/>
              <a:gd name="T88" fmla="*/ 85 w 954"/>
              <a:gd name="T89" fmla="*/ 204 h 954"/>
              <a:gd name="T90" fmla="*/ 121 w 954"/>
              <a:gd name="T91" fmla="*/ 159 h 954"/>
              <a:gd name="T92" fmla="*/ 161 w 954"/>
              <a:gd name="T93" fmla="*/ 120 h 954"/>
              <a:gd name="T94" fmla="*/ 204 w 954"/>
              <a:gd name="T95" fmla="*/ 85 h 954"/>
              <a:gd name="T96" fmla="*/ 253 w 954"/>
              <a:gd name="T97" fmla="*/ 55 h 954"/>
              <a:gd name="T98" fmla="*/ 305 w 954"/>
              <a:gd name="T99" fmla="*/ 31 h 954"/>
              <a:gd name="T100" fmla="*/ 360 w 954"/>
              <a:gd name="T101" fmla="*/ 14 h 954"/>
              <a:gd name="T102" fmla="*/ 418 w 954"/>
              <a:gd name="T103" fmla="*/ 3 h 954"/>
              <a:gd name="T104" fmla="*/ 478 w 954"/>
              <a:gd name="T105"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4" h="954">
                <a:moveTo>
                  <a:pt x="478" y="0"/>
                </a:moveTo>
                <a:lnTo>
                  <a:pt x="537" y="3"/>
                </a:lnTo>
                <a:lnTo>
                  <a:pt x="596" y="14"/>
                </a:lnTo>
                <a:lnTo>
                  <a:pt x="651" y="31"/>
                </a:lnTo>
                <a:lnTo>
                  <a:pt x="702" y="55"/>
                </a:lnTo>
                <a:lnTo>
                  <a:pt x="750" y="85"/>
                </a:lnTo>
                <a:lnTo>
                  <a:pt x="795" y="120"/>
                </a:lnTo>
                <a:lnTo>
                  <a:pt x="834" y="159"/>
                </a:lnTo>
                <a:lnTo>
                  <a:pt x="869" y="204"/>
                </a:lnTo>
                <a:lnTo>
                  <a:pt x="899" y="252"/>
                </a:lnTo>
                <a:lnTo>
                  <a:pt x="923" y="305"/>
                </a:lnTo>
                <a:lnTo>
                  <a:pt x="940" y="360"/>
                </a:lnTo>
                <a:lnTo>
                  <a:pt x="952" y="417"/>
                </a:lnTo>
                <a:lnTo>
                  <a:pt x="954" y="476"/>
                </a:lnTo>
                <a:lnTo>
                  <a:pt x="952" y="536"/>
                </a:lnTo>
                <a:lnTo>
                  <a:pt x="940" y="594"/>
                </a:lnTo>
                <a:lnTo>
                  <a:pt x="923" y="649"/>
                </a:lnTo>
                <a:lnTo>
                  <a:pt x="899" y="701"/>
                </a:lnTo>
                <a:lnTo>
                  <a:pt x="869" y="750"/>
                </a:lnTo>
                <a:lnTo>
                  <a:pt x="834" y="794"/>
                </a:lnTo>
                <a:lnTo>
                  <a:pt x="795" y="833"/>
                </a:lnTo>
                <a:lnTo>
                  <a:pt x="750" y="869"/>
                </a:lnTo>
                <a:lnTo>
                  <a:pt x="702" y="898"/>
                </a:lnTo>
                <a:lnTo>
                  <a:pt x="651" y="922"/>
                </a:lnTo>
                <a:lnTo>
                  <a:pt x="596" y="939"/>
                </a:lnTo>
                <a:lnTo>
                  <a:pt x="537" y="950"/>
                </a:lnTo>
                <a:lnTo>
                  <a:pt x="478" y="954"/>
                </a:lnTo>
                <a:lnTo>
                  <a:pt x="418" y="950"/>
                </a:lnTo>
                <a:lnTo>
                  <a:pt x="360" y="939"/>
                </a:lnTo>
                <a:lnTo>
                  <a:pt x="305" y="922"/>
                </a:lnTo>
                <a:lnTo>
                  <a:pt x="253" y="898"/>
                </a:lnTo>
                <a:lnTo>
                  <a:pt x="204" y="869"/>
                </a:lnTo>
                <a:lnTo>
                  <a:pt x="161" y="833"/>
                </a:lnTo>
                <a:lnTo>
                  <a:pt x="121" y="794"/>
                </a:lnTo>
                <a:lnTo>
                  <a:pt x="85" y="750"/>
                </a:lnTo>
                <a:lnTo>
                  <a:pt x="57" y="701"/>
                </a:lnTo>
                <a:lnTo>
                  <a:pt x="33" y="649"/>
                </a:lnTo>
                <a:lnTo>
                  <a:pt x="15" y="594"/>
                </a:lnTo>
                <a:lnTo>
                  <a:pt x="4" y="536"/>
                </a:lnTo>
                <a:lnTo>
                  <a:pt x="0" y="476"/>
                </a:lnTo>
                <a:lnTo>
                  <a:pt x="4" y="417"/>
                </a:lnTo>
                <a:lnTo>
                  <a:pt x="15" y="360"/>
                </a:lnTo>
                <a:lnTo>
                  <a:pt x="33" y="305"/>
                </a:lnTo>
                <a:lnTo>
                  <a:pt x="57" y="252"/>
                </a:lnTo>
                <a:lnTo>
                  <a:pt x="85" y="204"/>
                </a:lnTo>
                <a:lnTo>
                  <a:pt x="121" y="159"/>
                </a:lnTo>
                <a:lnTo>
                  <a:pt x="161" y="120"/>
                </a:lnTo>
                <a:lnTo>
                  <a:pt x="204" y="85"/>
                </a:lnTo>
                <a:lnTo>
                  <a:pt x="253" y="55"/>
                </a:lnTo>
                <a:lnTo>
                  <a:pt x="305" y="31"/>
                </a:lnTo>
                <a:lnTo>
                  <a:pt x="360" y="14"/>
                </a:lnTo>
                <a:lnTo>
                  <a:pt x="418" y="3"/>
                </a:lnTo>
                <a:lnTo>
                  <a:pt x="478"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9" name="Freeform 88">
            <a:extLst>
              <a:ext uri="{FF2B5EF4-FFF2-40B4-BE49-F238E27FC236}">
                <a16:creationId xmlns:a16="http://schemas.microsoft.com/office/drawing/2014/main" id="{67C04807-FF9D-0041-9A90-C47954DF4A2D}"/>
              </a:ext>
            </a:extLst>
          </p:cNvPr>
          <p:cNvSpPr>
            <a:spLocks/>
          </p:cNvSpPr>
          <p:nvPr/>
        </p:nvSpPr>
        <p:spPr bwMode="auto">
          <a:xfrm>
            <a:off x="7176758" y="2324215"/>
            <a:ext cx="1081325" cy="1084732"/>
          </a:xfrm>
          <a:custGeom>
            <a:avLst/>
            <a:gdLst>
              <a:gd name="T0" fmla="*/ 500 w 952"/>
              <a:gd name="T1" fmla="*/ 0 h 955"/>
              <a:gd name="T2" fmla="*/ 552 w 952"/>
              <a:gd name="T3" fmla="*/ 5 h 955"/>
              <a:gd name="T4" fmla="*/ 603 w 952"/>
              <a:gd name="T5" fmla="*/ 17 h 955"/>
              <a:gd name="T6" fmla="*/ 653 w 952"/>
              <a:gd name="T7" fmla="*/ 34 h 955"/>
              <a:gd name="T8" fmla="*/ 700 w 952"/>
              <a:gd name="T9" fmla="*/ 55 h 955"/>
              <a:gd name="T10" fmla="*/ 746 w 952"/>
              <a:gd name="T11" fmla="*/ 83 h 955"/>
              <a:gd name="T12" fmla="*/ 788 w 952"/>
              <a:gd name="T13" fmla="*/ 115 h 955"/>
              <a:gd name="T14" fmla="*/ 827 w 952"/>
              <a:gd name="T15" fmla="*/ 152 h 955"/>
              <a:gd name="T16" fmla="*/ 861 w 952"/>
              <a:gd name="T17" fmla="*/ 195 h 955"/>
              <a:gd name="T18" fmla="*/ 891 w 952"/>
              <a:gd name="T19" fmla="*/ 241 h 955"/>
              <a:gd name="T20" fmla="*/ 916 w 952"/>
              <a:gd name="T21" fmla="*/ 292 h 955"/>
              <a:gd name="T22" fmla="*/ 934 w 952"/>
              <a:gd name="T23" fmla="*/ 343 h 955"/>
              <a:gd name="T24" fmla="*/ 947 w 952"/>
              <a:gd name="T25" fmla="*/ 396 h 955"/>
              <a:gd name="T26" fmla="*/ 952 w 952"/>
              <a:gd name="T27" fmla="*/ 448 h 955"/>
              <a:gd name="T28" fmla="*/ 952 w 952"/>
              <a:gd name="T29" fmla="*/ 500 h 955"/>
              <a:gd name="T30" fmla="*/ 947 w 952"/>
              <a:gd name="T31" fmla="*/ 553 h 955"/>
              <a:gd name="T32" fmla="*/ 937 w 952"/>
              <a:gd name="T33" fmla="*/ 604 h 955"/>
              <a:gd name="T34" fmla="*/ 920 w 952"/>
              <a:gd name="T35" fmla="*/ 653 h 955"/>
              <a:gd name="T36" fmla="*/ 897 w 952"/>
              <a:gd name="T37" fmla="*/ 702 h 955"/>
              <a:gd name="T38" fmla="*/ 870 w 952"/>
              <a:gd name="T39" fmla="*/ 746 h 955"/>
              <a:gd name="T40" fmla="*/ 839 w 952"/>
              <a:gd name="T41" fmla="*/ 788 h 955"/>
              <a:gd name="T42" fmla="*/ 801 w 952"/>
              <a:gd name="T43" fmla="*/ 828 h 955"/>
              <a:gd name="T44" fmla="*/ 759 w 952"/>
              <a:gd name="T45" fmla="*/ 862 h 955"/>
              <a:gd name="T46" fmla="*/ 712 w 952"/>
              <a:gd name="T47" fmla="*/ 893 h 955"/>
              <a:gd name="T48" fmla="*/ 662 w 952"/>
              <a:gd name="T49" fmla="*/ 917 h 955"/>
              <a:gd name="T50" fmla="*/ 611 w 952"/>
              <a:gd name="T51" fmla="*/ 935 h 955"/>
              <a:gd name="T52" fmla="*/ 559 w 952"/>
              <a:gd name="T53" fmla="*/ 948 h 955"/>
              <a:gd name="T54" fmla="*/ 505 w 952"/>
              <a:gd name="T55" fmla="*/ 953 h 955"/>
              <a:gd name="T56" fmla="*/ 453 w 952"/>
              <a:gd name="T57" fmla="*/ 955 h 955"/>
              <a:gd name="T58" fmla="*/ 400 w 952"/>
              <a:gd name="T59" fmla="*/ 948 h 955"/>
              <a:gd name="T60" fmla="*/ 349 w 952"/>
              <a:gd name="T61" fmla="*/ 938 h 955"/>
              <a:gd name="T62" fmla="*/ 300 w 952"/>
              <a:gd name="T63" fmla="*/ 921 h 955"/>
              <a:gd name="T64" fmla="*/ 252 w 952"/>
              <a:gd name="T65" fmla="*/ 898 h 955"/>
              <a:gd name="T66" fmla="*/ 207 w 952"/>
              <a:gd name="T67" fmla="*/ 872 h 955"/>
              <a:gd name="T68" fmla="*/ 165 w 952"/>
              <a:gd name="T69" fmla="*/ 839 h 955"/>
              <a:gd name="T70" fmla="*/ 127 w 952"/>
              <a:gd name="T71" fmla="*/ 801 h 955"/>
              <a:gd name="T72" fmla="*/ 91 w 952"/>
              <a:gd name="T73" fmla="*/ 760 h 955"/>
              <a:gd name="T74" fmla="*/ 61 w 952"/>
              <a:gd name="T75" fmla="*/ 712 h 955"/>
              <a:gd name="T76" fmla="*/ 37 w 952"/>
              <a:gd name="T77" fmla="*/ 663 h 955"/>
              <a:gd name="T78" fmla="*/ 18 w 952"/>
              <a:gd name="T79" fmla="*/ 612 h 955"/>
              <a:gd name="T80" fmla="*/ 6 w 952"/>
              <a:gd name="T81" fmla="*/ 559 h 955"/>
              <a:gd name="T82" fmla="*/ 0 w 952"/>
              <a:gd name="T83" fmla="*/ 507 h 955"/>
              <a:gd name="T84" fmla="*/ 0 w 952"/>
              <a:gd name="T85" fmla="*/ 453 h 955"/>
              <a:gd name="T86" fmla="*/ 5 w 952"/>
              <a:gd name="T87" fmla="*/ 402 h 955"/>
              <a:gd name="T88" fmla="*/ 17 w 952"/>
              <a:gd name="T89" fmla="*/ 350 h 955"/>
              <a:gd name="T90" fmla="*/ 33 w 952"/>
              <a:gd name="T91" fmla="*/ 301 h 955"/>
              <a:gd name="T92" fmla="*/ 55 w 952"/>
              <a:gd name="T93" fmla="*/ 253 h 955"/>
              <a:gd name="T94" fmla="*/ 82 w 952"/>
              <a:gd name="T95" fmla="*/ 208 h 955"/>
              <a:gd name="T96" fmla="*/ 115 w 952"/>
              <a:gd name="T97" fmla="*/ 165 h 955"/>
              <a:gd name="T98" fmla="*/ 152 w 952"/>
              <a:gd name="T99" fmla="*/ 127 h 955"/>
              <a:gd name="T100" fmla="*/ 194 w 952"/>
              <a:gd name="T101" fmla="*/ 92 h 955"/>
              <a:gd name="T102" fmla="*/ 241 w 952"/>
              <a:gd name="T103" fmla="*/ 62 h 955"/>
              <a:gd name="T104" fmla="*/ 290 w 952"/>
              <a:gd name="T105" fmla="*/ 37 h 955"/>
              <a:gd name="T106" fmla="*/ 343 w 952"/>
              <a:gd name="T107" fmla="*/ 19 h 955"/>
              <a:gd name="T108" fmla="*/ 395 w 952"/>
              <a:gd name="T109" fmla="*/ 7 h 955"/>
              <a:gd name="T110" fmla="*/ 447 w 952"/>
              <a:gd name="T111" fmla="*/ 0 h 955"/>
              <a:gd name="T112" fmla="*/ 500 w 952"/>
              <a:gd name="T113" fmla="*/ 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2" h="955">
                <a:moveTo>
                  <a:pt x="500" y="0"/>
                </a:moveTo>
                <a:lnTo>
                  <a:pt x="552" y="5"/>
                </a:lnTo>
                <a:lnTo>
                  <a:pt x="603" y="17"/>
                </a:lnTo>
                <a:lnTo>
                  <a:pt x="653" y="34"/>
                </a:lnTo>
                <a:lnTo>
                  <a:pt x="700" y="55"/>
                </a:lnTo>
                <a:lnTo>
                  <a:pt x="746" y="83"/>
                </a:lnTo>
                <a:lnTo>
                  <a:pt x="788" y="115"/>
                </a:lnTo>
                <a:lnTo>
                  <a:pt x="827" y="152"/>
                </a:lnTo>
                <a:lnTo>
                  <a:pt x="861" y="195"/>
                </a:lnTo>
                <a:lnTo>
                  <a:pt x="891" y="241"/>
                </a:lnTo>
                <a:lnTo>
                  <a:pt x="916" y="292"/>
                </a:lnTo>
                <a:lnTo>
                  <a:pt x="934" y="343"/>
                </a:lnTo>
                <a:lnTo>
                  <a:pt x="947" y="396"/>
                </a:lnTo>
                <a:lnTo>
                  <a:pt x="952" y="448"/>
                </a:lnTo>
                <a:lnTo>
                  <a:pt x="952" y="500"/>
                </a:lnTo>
                <a:lnTo>
                  <a:pt x="947" y="553"/>
                </a:lnTo>
                <a:lnTo>
                  <a:pt x="937" y="604"/>
                </a:lnTo>
                <a:lnTo>
                  <a:pt x="920" y="653"/>
                </a:lnTo>
                <a:lnTo>
                  <a:pt x="897" y="702"/>
                </a:lnTo>
                <a:lnTo>
                  <a:pt x="870" y="746"/>
                </a:lnTo>
                <a:lnTo>
                  <a:pt x="839" y="788"/>
                </a:lnTo>
                <a:lnTo>
                  <a:pt x="801" y="828"/>
                </a:lnTo>
                <a:lnTo>
                  <a:pt x="759" y="862"/>
                </a:lnTo>
                <a:lnTo>
                  <a:pt x="712" y="893"/>
                </a:lnTo>
                <a:lnTo>
                  <a:pt x="662" y="917"/>
                </a:lnTo>
                <a:lnTo>
                  <a:pt x="611" y="935"/>
                </a:lnTo>
                <a:lnTo>
                  <a:pt x="559" y="948"/>
                </a:lnTo>
                <a:lnTo>
                  <a:pt x="505" y="953"/>
                </a:lnTo>
                <a:lnTo>
                  <a:pt x="453" y="955"/>
                </a:lnTo>
                <a:lnTo>
                  <a:pt x="400" y="948"/>
                </a:lnTo>
                <a:lnTo>
                  <a:pt x="349" y="938"/>
                </a:lnTo>
                <a:lnTo>
                  <a:pt x="300" y="921"/>
                </a:lnTo>
                <a:lnTo>
                  <a:pt x="252" y="898"/>
                </a:lnTo>
                <a:lnTo>
                  <a:pt x="207" y="872"/>
                </a:lnTo>
                <a:lnTo>
                  <a:pt x="165" y="839"/>
                </a:lnTo>
                <a:lnTo>
                  <a:pt x="127" y="801"/>
                </a:lnTo>
                <a:lnTo>
                  <a:pt x="91" y="760"/>
                </a:lnTo>
                <a:lnTo>
                  <a:pt x="61" y="712"/>
                </a:lnTo>
                <a:lnTo>
                  <a:pt x="37" y="663"/>
                </a:lnTo>
                <a:lnTo>
                  <a:pt x="18" y="612"/>
                </a:lnTo>
                <a:lnTo>
                  <a:pt x="6" y="559"/>
                </a:lnTo>
                <a:lnTo>
                  <a:pt x="0" y="507"/>
                </a:lnTo>
                <a:lnTo>
                  <a:pt x="0" y="453"/>
                </a:lnTo>
                <a:lnTo>
                  <a:pt x="5" y="402"/>
                </a:lnTo>
                <a:lnTo>
                  <a:pt x="17" y="350"/>
                </a:lnTo>
                <a:lnTo>
                  <a:pt x="33" y="301"/>
                </a:lnTo>
                <a:lnTo>
                  <a:pt x="55" y="253"/>
                </a:lnTo>
                <a:lnTo>
                  <a:pt x="82" y="208"/>
                </a:lnTo>
                <a:lnTo>
                  <a:pt x="115" y="165"/>
                </a:lnTo>
                <a:lnTo>
                  <a:pt x="152" y="127"/>
                </a:lnTo>
                <a:lnTo>
                  <a:pt x="194" y="92"/>
                </a:lnTo>
                <a:lnTo>
                  <a:pt x="241" y="62"/>
                </a:lnTo>
                <a:lnTo>
                  <a:pt x="290" y="37"/>
                </a:lnTo>
                <a:lnTo>
                  <a:pt x="343" y="19"/>
                </a:lnTo>
                <a:lnTo>
                  <a:pt x="395" y="7"/>
                </a:lnTo>
                <a:lnTo>
                  <a:pt x="447" y="0"/>
                </a:lnTo>
                <a:lnTo>
                  <a:pt x="50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0" name="Freeform 89">
            <a:extLst>
              <a:ext uri="{FF2B5EF4-FFF2-40B4-BE49-F238E27FC236}">
                <a16:creationId xmlns:a16="http://schemas.microsoft.com/office/drawing/2014/main" id="{1F4796E1-1E11-044E-B7B7-BC29CC3A64F7}"/>
              </a:ext>
            </a:extLst>
          </p:cNvPr>
          <p:cNvSpPr>
            <a:spLocks/>
          </p:cNvSpPr>
          <p:nvPr/>
        </p:nvSpPr>
        <p:spPr bwMode="auto">
          <a:xfrm>
            <a:off x="7175622" y="4205174"/>
            <a:ext cx="1082461" cy="1084732"/>
          </a:xfrm>
          <a:custGeom>
            <a:avLst/>
            <a:gdLst>
              <a:gd name="T0" fmla="*/ 460 w 953"/>
              <a:gd name="T1" fmla="*/ 0 h 955"/>
              <a:gd name="T2" fmla="*/ 514 w 953"/>
              <a:gd name="T3" fmla="*/ 2 h 955"/>
              <a:gd name="T4" fmla="*/ 566 w 953"/>
              <a:gd name="T5" fmla="*/ 8 h 955"/>
              <a:gd name="T6" fmla="*/ 618 w 953"/>
              <a:gd name="T7" fmla="*/ 21 h 955"/>
              <a:gd name="T8" fmla="*/ 669 w 953"/>
              <a:gd name="T9" fmla="*/ 41 h 955"/>
              <a:gd name="T10" fmla="*/ 719 w 953"/>
              <a:gd name="T11" fmla="*/ 66 h 955"/>
              <a:gd name="T12" fmla="*/ 765 w 953"/>
              <a:gd name="T13" fmla="*/ 97 h 955"/>
              <a:gd name="T14" fmla="*/ 807 w 953"/>
              <a:gd name="T15" fmla="*/ 132 h 955"/>
              <a:gd name="T16" fmla="*/ 843 w 953"/>
              <a:gd name="T17" fmla="*/ 172 h 955"/>
              <a:gd name="T18" fmla="*/ 875 w 953"/>
              <a:gd name="T19" fmla="*/ 215 h 955"/>
              <a:gd name="T20" fmla="*/ 901 w 953"/>
              <a:gd name="T21" fmla="*/ 259 h 955"/>
              <a:gd name="T22" fmla="*/ 923 w 953"/>
              <a:gd name="T23" fmla="*/ 308 h 955"/>
              <a:gd name="T24" fmla="*/ 939 w 953"/>
              <a:gd name="T25" fmla="*/ 358 h 955"/>
              <a:gd name="T26" fmla="*/ 949 w 953"/>
              <a:gd name="T27" fmla="*/ 409 h 955"/>
              <a:gd name="T28" fmla="*/ 953 w 953"/>
              <a:gd name="T29" fmla="*/ 461 h 955"/>
              <a:gd name="T30" fmla="*/ 952 w 953"/>
              <a:gd name="T31" fmla="*/ 515 h 955"/>
              <a:gd name="T32" fmla="*/ 946 w 953"/>
              <a:gd name="T33" fmla="*/ 567 h 955"/>
              <a:gd name="T34" fmla="*/ 932 w 953"/>
              <a:gd name="T35" fmla="*/ 619 h 955"/>
              <a:gd name="T36" fmla="*/ 913 w 953"/>
              <a:gd name="T37" fmla="*/ 670 h 955"/>
              <a:gd name="T38" fmla="*/ 888 w 953"/>
              <a:gd name="T39" fmla="*/ 720 h 955"/>
              <a:gd name="T40" fmla="*/ 857 w 953"/>
              <a:gd name="T41" fmla="*/ 766 h 955"/>
              <a:gd name="T42" fmla="*/ 821 w 953"/>
              <a:gd name="T43" fmla="*/ 808 h 955"/>
              <a:gd name="T44" fmla="*/ 782 w 953"/>
              <a:gd name="T45" fmla="*/ 845 h 955"/>
              <a:gd name="T46" fmla="*/ 740 w 953"/>
              <a:gd name="T47" fmla="*/ 876 h 955"/>
              <a:gd name="T48" fmla="*/ 694 w 953"/>
              <a:gd name="T49" fmla="*/ 902 h 955"/>
              <a:gd name="T50" fmla="*/ 646 w 953"/>
              <a:gd name="T51" fmla="*/ 923 h 955"/>
              <a:gd name="T52" fmla="*/ 596 w 953"/>
              <a:gd name="T53" fmla="*/ 940 h 955"/>
              <a:gd name="T54" fmla="*/ 545 w 953"/>
              <a:gd name="T55" fmla="*/ 951 h 955"/>
              <a:gd name="T56" fmla="*/ 493 w 953"/>
              <a:gd name="T57" fmla="*/ 955 h 955"/>
              <a:gd name="T58" fmla="*/ 440 w 953"/>
              <a:gd name="T59" fmla="*/ 953 h 955"/>
              <a:gd name="T60" fmla="*/ 388 w 953"/>
              <a:gd name="T61" fmla="*/ 947 h 955"/>
              <a:gd name="T62" fmla="*/ 336 w 953"/>
              <a:gd name="T63" fmla="*/ 934 h 955"/>
              <a:gd name="T64" fmla="*/ 285 w 953"/>
              <a:gd name="T65" fmla="*/ 914 h 955"/>
              <a:gd name="T66" fmla="*/ 235 w 953"/>
              <a:gd name="T67" fmla="*/ 889 h 955"/>
              <a:gd name="T68" fmla="*/ 188 w 953"/>
              <a:gd name="T69" fmla="*/ 858 h 955"/>
              <a:gd name="T70" fmla="*/ 147 w 953"/>
              <a:gd name="T71" fmla="*/ 822 h 955"/>
              <a:gd name="T72" fmla="*/ 111 w 953"/>
              <a:gd name="T73" fmla="*/ 783 h 955"/>
              <a:gd name="T74" fmla="*/ 78 w 953"/>
              <a:gd name="T75" fmla="*/ 741 h 955"/>
              <a:gd name="T76" fmla="*/ 52 w 953"/>
              <a:gd name="T77" fmla="*/ 695 h 955"/>
              <a:gd name="T78" fmla="*/ 31 w 953"/>
              <a:gd name="T79" fmla="*/ 647 h 955"/>
              <a:gd name="T80" fmla="*/ 15 w 953"/>
              <a:gd name="T81" fmla="*/ 597 h 955"/>
              <a:gd name="T82" fmla="*/ 5 w 953"/>
              <a:gd name="T83" fmla="*/ 546 h 955"/>
              <a:gd name="T84" fmla="*/ 0 w 953"/>
              <a:gd name="T85" fmla="*/ 494 h 955"/>
              <a:gd name="T86" fmla="*/ 1 w 953"/>
              <a:gd name="T87" fmla="*/ 441 h 955"/>
              <a:gd name="T88" fmla="*/ 7 w 953"/>
              <a:gd name="T89" fmla="*/ 388 h 955"/>
              <a:gd name="T90" fmla="*/ 21 w 953"/>
              <a:gd name="T91" fmla="*/ 337 h 955"/>
              <a:gd name="T92" fmla="*/ 40 w 953"/>
              <a:gd name="T93" fmla="*/ 286 h 955"/>
              <a:gd name="T94" fmla="*/ 65 w 953"/>
              <a:gd name="T95" fmla="*/ 236 h 955"/>
              <a:gd name="T96" fmla="*/ 96 w 953"/>
              <a:gd name="T97" fmla="*/ 189 h 955"/>
              <a:gd name="T98" fmla="*/ 132 w 953"/>
              <a:gd name="T99" fmla="*/ 148 h 955"/>
              <a:gd name="T100" fmla="*/ 171 w 953"/>
              <a:gd name="T101" fmla="*/ 110 h 955"/>
              <a:gd name="T102" fmla="*/ 214 w 953"/>
              <a:gd name="T103" fmla="*/ 79 h 955"/>
              <a:gd name="T104" fmla="*/ 259 w 953"/>
              <a:gd name="T105" fmla="*/ 53 h 955"/>
              <a:gd name="T106" fmla="*/ 307 w 953"/>
              <a:gd name="T107" fmla="*/ 32 h 955"/>
              <a:gd name="T108" fmla="*/ 357 w 953"/>
              <a:gd name="T109" fmla="*/ 16 h 955"/>
              <a:gd name="T110" fmla="*/ 408 w 953"/>
              <a:gd name="T111" fmla="*/ 5 h 955"/>
              <a:gd name="T112" fmla="*/ 460 w 953"/>
              <a:gd name="T113" fmla="*/ 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3" h="955">
                <a:moveTo>
                  <a:pt x="460" y="0"/>
                </a:moveTo>
                <a:lnTo>
                  <a:pt x="514" y="2"/>
                </a:lnTo>
                <a:lnTo>
                  <a:pt x="566" y="8"/>
                </a:lnTo>
                <a:lnTo>
                  <a:pt x="618" y="21"/>
                </a:lnTo>
                <a:lnTo>
                  <a:pt x="669" y="41"/>
                </a:lnTo>
                <a:lnTo>
                  <a:pt x="719" y="66"/>
                </a:lnTo>
                <a:lnTo>
                  <a:pt x="765" y="97"/>
                </a:lnTo>
                <a:lnTo>
                  <a:pt x="807" y="132"/>
                </a:lnTo>
                <a:lnTo>
                  <a:pt x="843" y="172"/>
                </a:lnTo>
                <a:lnTo>
                  <a:pt x="875" y="215"/>
                </a:lnTo>
                <a:lnTo>
                  <a:pt x="901" y="259"/>
                </a:lnTo>
                <a:lnTo>
                  <a:pt x="923" y="308"/>
                </a:lnTo>
                <a:lnTo>
                  <a:pt x="939" y="358"/>
                </a:lnTo>
                <a:lnTo>
                  <a:pt x="949" y="409"/>
                </a:lnTo>
                <a:lnTo>
                  <a:pt x="953" y="461"/>
                </a:lnTo>
                <a:lnTo>
                  <a:pt x="952" y="515"/>
                </a:lnTo>
                <a:lnTo>
                  <a:pt x="946" y="567"/>
                </a:lnTo>
                <a:lnTo>
                  <a:pt x="932" y="619"/>
                </a:lnTo>
                <a:lnTo>
                  <a:pt x="913" y="670"/>
                </a:lnTo>
                <a:lnTo>
                  <a:pt x="888" y="720"/>
                </a:lnTo>
                <a:lnTo>
                  <a:pt x="857" y="766"/>
                </a:lnTo>
                <a:lnTo>
                  <a:pt x="821" y="808"/>
                </a:lnTo>
                <a:lnTo>
                  <a:pt x="782" y="845"/>
                </a:lnTo>
                <a:lnTo>
                  <a:pt x="740" y="876"/>
                </a:lnTo>
                <a:lnTo>
                  <a:pt x="694" y="902"/>
                </a:lnTo>
                <a:lnTo>
                  <a:pt x="646" y="923"/>
                </a:lnTo>
                <a:lnTo>
                  <a:pt x="596" y="940"/>
                </a:lnTo>
                <a:lnTo>
                  <a:pt x="545" y="951"/>
                </a:lnTo>
                <a:lnTo>
                  <a:pt x="493" y="955"/>
                </a:lnTo>
                <a:lnTo>
                  <a:pt x="440" y="953"/>
                </a:lnTo>
                <a:lnTo>
                  <a:pt x="388" y="947"/>
                </a:lnTo>
                <a:lnTo>
                  <a:pt x="336" y="934"/>
                </a:lnTo>
                <a:lnTo>
                  <a:pt x="285" y="914"/>
                </a:lnTo>
                <a:lnTo>
                  <a:pt x="235" y="889"/>
                </a:lnTo>
                <a:lnTo>
                  <a:pt x="188" y="858"/>
                </a:lnTo>
                <a:lnTo>
                  <a:pt x="147" y="822"/>
                </a:lnTo>
                <a:lnTo>
                  <a:pt x="111" y="783"/>
                </a:lnTo>
                <a:lnTo>
                  <a:pt x="78" y="741"/>
                </a:lnTo>
                <a:lnTo>
                  <a:pt x="52" y="695"/>
                </a:lnTo>
                <a:lnTo>
                  <a:pt x="31" y="647"/>
                </a:lnTo>
                <a:lnTo>
                  <a:pt x="15" y="597"/>
                </a:lnTo>
                <a:lnTo>
                  <a:pt x="5" y="546"/>
                </a:lnTo>
                <a:lnTo>
                  <a:pt x="0" y="494"/>
                </a:lnTo>
                <a:lnTo>
                  <a:pt x="1" y="441"/>
                </a:lnTo>
                <a:lnTo>
                  <a:pt x="7" y="388"/>
                </a:lnTo>
                <a:lnTo>
                  <a:pt x="21" y="337"/>
                </a:lnTo>
                <a:lnTo>
                  <a:pt x="40" y="286"/>
                </a:lnTo>
                <a:lnTo>
                  <a:pt x="65" y="236"/>
                </a:lnTo>
                <a:lnTo>
                  <a:pt x="96" y="189"/>
                </a:lnTo>
                <a:lnTo>
                  <a:pt x="132" y="148"/>
                </a:lnTo>
                <a:lnTo>
                  <a:pt x="171" y="110"/>
                </a:lnTo>
                <a:lnTo>
                  <a:pt x="214" y="79"/>
                </a:lnTo>
                <a:lnTo>
                  <a:pt x="259" y="53"/>
                </a:lnTo>
                <a:lnTo>
                  <a:pt x="307" y="32"/>
                </a:lnTo>
                <a:lnTo>
                  <a:pt x="357" y="16"/>
                </a:lnTo>
                <a:lnTo>
                  <a:pt x="408" y="5"/>
                </a:lnTo>
                <a:lnTo>
                  <a:pt x="46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1" name="Freeform 90">
            <a:extLst>
              <a:ext uri="{FF2B5EF4-FFF2-40B4-BE49-F238E27FC236}">
                <a16:creationId xmlns:a16="http://schemas.microsoft.com/office/drawing/2014/main" id="{357E3F7E-DB7F-0D43-A177-2BB0F30D5691}"/>
              </a:ext>
            </a:extLst>
          </p:cNvPr>
          <p:cNvSpPr>
            <a:spLocks/>
          </p:cNvSpPr>
          <p:nvPr/>
        </p:nvSpPr>
        <p:spPr bwMode="auto">
          <a:xfrm>
            <a:off x="5522967" y="5160419"/>
            <a:ext cx="1082461" cy="1083596"/>
          </a:xfrm>
          <a:custGeom>
            <a:avLst/>
            <a:gdLst>
              <a:gd name="T0" fmla="*/ 482 w 953"/>
              <a:gd name="T1" fmla="*/ 0 h 954"/>
              <a:gd name="T2" fmla="*/ 543 w 953"/>
              <a:gd name="T3" fmla="*/ 4 h 954"/>
              <a:gd name="T4" fmla="*/ 600 w 953"/>
              <a:gd name="T5" fmla="*/ 15 h 954"/>
              <a:gd name="T6" fmla="*/ 654 w 953"/>
              <a:gd name="T7" fmla="*/ 34 h 954"/>
              <a:gd name="T8" fmla="*/ 706 w 953"/>
              <a:gd name="T9" fmla="*/ 59 h 954"/>
              <a:gd name="T10" fmla="*/ 753 w 953"/>
              <a:gd name="T11" fmla="*/ 89 h 954"/>
              <a:gd name="T12" fmla="*/ 798 w 953"/>
              <a:gd name="T13" fmla="*/ 124 h 954"/>
              <a:gd name="T14" fmla="*/ 837 w 953"/>
              <a:gd name="T15" fmla="*/ 165 h 954"/>
              <a:gd name="T16" fmla="*/ 871 w 953"/>
              <a:gd name="T17" fmla="*/ 209 h 954"/>
              <a:gd name="T18" fmla="*/ 900 w 953"/>
              <a:gd name="T19" fmla="*/ 258 h 954"/>
              <a:gd name="T20" fmla="*/ 923 w 953"/>
              <a:gd name="T21" fmla="*/ 310 h 954"/>
              <a:gd name="T22" fmla="*/ 940 w 953"/>
              <a:gd name="T23" fmla="*/ 365 h 954"/>
              <a:gd name="T24" fmla="*/ 951 w 953"/>
              <a:gd name="T25" fmla="*/ 423 h 954"/>
              <a:gd name="T26" fmla="*/ 953 w 953"/>
              <a:gd name="T27" fmla="*/ 483 h 954"/>
              <a:gd name="T28" fmla="*/ 950 w 953"/>
              <a:gd name="T29" fmla="*/ 543 h 954"/>
              <a:gd name="T30" fmla="*/ 938 w 953"/>
              <a:gd name="T31" fmla="*/ 599 h 954"/>
              <a:gd name="T32" fmla="*/ 919 w 953"/>
              <a:gd name="T33" fmla="*/ 654 h 954"/>
              <a:gd name="T34" fmla="*/ 895 w 953"/>
              <a:gd name="T35" fmla="*/ 707 h 954"/>
              <a:gd name="T36" fmla="*/ 864 w 953"/>
              <a:gd name="T37" fmla="*/ 754 h 954"/>
              <a:gd name="T38" fmla="*/ 829 w 953"/>
              <a:gd name="T39" fmla="*/ 798 h 954"/>
              <a:gd name="T40" fmla="*/ 789 w 953"/>
              <a:gd name="T41" fmla="*/ 837 h 954"/>
              <a:gd name="T42" fmla="*/ 744 w 953"/>
              <a:gd name="T43" fmla="*/ 872 h 954"/>
              <a:gd name="T44" fmla="*/ 696 w 953"/>
              <a:gd name="T45" fmla="*/ 900 h 954"/>
              <a:gd name="T46" fmla="*/ 643 w 953"/>
              <a:gd name="T47" fmla="*/ 924 h 954"/>
              <a:gd name="T48" fmla="*/ 588 w 953"/>
              <a:gd name="T49" fmla="*/ 941 h 954"/>
              <a:gd name="T50" fmla="*/ 531 w 953"/>
              <a:gd name="T51" fmla="*/ 951 h 954"/>
              <a:gd name="T52" fmla="*/ 471 w 953"/>
              <a:gd name="T53" fmla="*/ 954 h 954"/>
              <a:gd name="T54" fmla="*/ 410 w 953"/>
              <a:gd name="T55" fmla="*/ 950 h 954"/>
              <a:gd name="T56" fmla="*/ 353 w 953"/>
              <a:gd name="T57" fmla="*/ 938 h 954"/>
              <a:gd name="T58" fmla="*/ 298 w 953"/>
              <a:gd name="T59" fmla="*/ 920 h 954"/>
              <a:gd name="T60" fmla="*/ 247 w 953"/>
              <a:gd name="T61" fmla="*/ 895 h 954"/>
              <a:gd name="T62" fmla="*/ 199 w 953"/>
              <a:gd name="T63" fmla="*/ 865 h 954"/>
              <a:gd name="T64" fmla="*/ 155 w 953"/>
              <a:gd name="T65" fmla="*/ 830 h 954"/>
              <a:gd name="T66" fmla="*/ 116 w 953"/>
              <a:gd name="T67" fmla="*/ 789 h 954"/>
              <a:gd name="T68" fmla="*/ 82 w 953"/>
              <a:gd name="T69" fmla="*/ 745 h 954"/>
              <a:gd name="T70" fmla="*/ 52 w 953"/>
              <a:gd name="T71" fmla="*/ 696 h 954"/>
              <a:gd name="T72" fmla="*/ 30 w 953"/>
              <a:gd name="T73" fmla="*/ 644 h 954"/>
              <a:gd name="T74" fmla="*/ 13 w 953"/>
              <a:gd name="T75" fmla="*/ 589 h 954"/>
              <a:gd name="T76" fmla="*/ 2 w 953"/>
              <a:gd name="T77" fmla="*/ 531 h 954"/>
              <a:gd name="T78" fmla="*/ 0 w 953"/>
              <a:gd name="T79" fmla="*/ 471 h 954"/>
              <a:gd name="T80" fmla="*/ 4 w 953"/>
              <a:gd name="T81" fmla="*/ 411 h 954"/>
              <a:gd name="T82" fmla="*/ 15 w 953"/>
              <a:gd name="T83" fmla="*/ 353 h 954"/>
              <a:gd name="T84" fmla="*/ 34 w 953"/>
              <a:gd name="T85" fmla="*/ 298 h 954"/>
              <a:gd name="T86" fmla="*/ 59 w 953"/>
              <a:gd name="T87" fmla="*/ 247 h 954"/>
              <a:gd name="T88" fmla="*/ 89 w 953"/>
              <a:gd name="T89" fmla="*/ 199 h 954"/>
              <a:gd name="T90" fmla="*/ 124 w 953"/>
              <a:gd name="T91" fmla="*/ 155 h 954"/>
              <a:gd name="T92" fmla="*/ 165 w 953"/>
              <a:gd name="T93" fmla="*/ 116 h 954"/>
              <a:gd name="T94" fmla="*/ 209 w 953"/>
              <a:gd name="T95" fmla="*/ 81 h 954"/>
              <a:gd name="T96" fmla="*/ 257 w 953"/>
              <a:gd name="T97" fmla="*/ 52 h 954"/>
              <a:gd name="T98" fmla="*/ 310 w 953"/>
              <a:gd name="T99" fmla="*/ 30 h 954"/>
              <a:gd name="T100" fmla="*/ 365 w 953"/>
              <a:gd name="T101" fmla="*/ 13 h 954"/>
              <a:gd name="T102" fmla="*/ 422 w 953"/>
              <a:gd name="T103" fmla="*/ 2 h 954"/>
              <a:gd name="T104" fmla="*/ 482 w 953"/>
              <a:gd name="T105"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3" h="954">
                <a:moveTo>
                  <a:pt x="482" y="0"/>
                </a:moveTo>
                <a:lnTo>
                  <a:pt x="543" y="4"/>
                </a:lnTo>
                <a:lnTo>
                  <a:pt x="600" y="15"/>
                </a:lnTo>
                <a:lnTo>
                  <a:pt x="654" y="34"/>
                </a:lnTo>
                <a:lnTo>
                  <a:pt x="706" y="59"/>
                </a:lnTo>
                <a:lnTo>
                  <a:pt x="753" y="89"/>
                </a:lnTo>
                <a:lnTo>
                  <a:pt x="798" y="124"/>
                </a:lnTo>
                <a:lnTo>
                  <a:pt x="837" y="165"/>
                </a:lnTo>
                <a:lnTo>
                  <a:pt x="871" y="209"/>
                </a:lnTo>
                <a:lnTo>
                  <a:pt x="900" y="258"/>
                </a:lnTo>
                <a:lnTo>
                  <a:pt x="923" y="310"/>
                </a:lnTo>
                <a:lnTo>
                  <a:pt x="940" y="365"/>
                </a:lnTo>
                <a:lnTo>
                  <a:pt x="951" y="423"/>
                </a:lnTo>
                <a:lnTo>
                  <a:pt x="953" y="483"/>
                </a:lnTo>
                <a:lnTo>
                  <a:pt x="950" y="543"/>
                </a:lnTo>
                <a:lnTo>
                  <a:pt x="938" y="599"/>
                </a:lnTo>
                <a:lnTo>
                  <a:pt x="919" y="654"/>
                </a:lnTo>
                <a:lnTo>
                  <a:pt x="895" y="707"/>
                </a:lnTo>
                <a:lnTo>
                  <a:pt x="864" y="754"/>
                </a:lnTo>
                <a:lnTo>
                  <a:pt x="829" y="798"/>
                </a:lnTo>
                <a:lnTo>
                  <a:pt x="789" y="837"/>
                </a:lnTo>
                <a:lnTo>
                  <a:pt x="744" y="872"/>
                </a:lnTo>
                <a:lnTo>
                  <a:pt x="696" y="900"/>
                </a:lnTo>
                <a:lnTo>
                  <a:pt x="643" y="924"/>
                </a:lnTo>
                <a:lnTo>
                  <a:pt x="588" y="941"/>
                </a:lnTo>
                <a:lnTo>
                  <a:pt x="531" y="951"/>
                </a:lnTo>
                <a:lnTo>
                  <a:pt x="471" y="954"/>
                </a:lnTo>
                <a:lnTo>
                  <a:pt x="410" y="950"/>
                </a:lnTo>
                <a:lnTo>
                  <a:pt x="353" y="938"/>
                </a:lnTo>
                <a:lnTo>
                  <a:pt x="298" y="920"/>
                </a:lnTo>
                <a:lnTo>
                  <a:pt x="247" y="895"/>
                </a:lnTo>
                <a:lnTo>
                  <a:pt x="199" y="865"/>
                </a:lnTo>
                <a:lnTo>
                  <a:pt x="155" y="830"/>
                </a:lnTo>
                <a:lnTo>
                  <a:pt x="116" y="789"/>
                </a:lnTo>
                <a:lnTo>
                  <a:pt x="82" y="745"/>
                </a:lnTo>
                <a:lnTo>
                  <a:pt x="52" y="696"/>
                </a:lnTo>
                <a:lnTo>
                  <a:pt x="30" y="644"/>
                </a:lnTo>
                <a:lnTo>
                  <a:pt x="13" y="589"/>
                </a:lnTo>
                <a:lnTo>
                  <a:pt x="2" y="531"/>
                </a:lnTo>
                <a:lnTo>
                  <a:pt x="0" y="471"/>
                </a:lnTo>
                <a:lnTo>
                  <a:pt x="4" y="411"/>
                </a:lnTo>
                <a:lnTo>
                  <a:pt x="15" y="353"/>
                </a:lnTo>
                <a:lnTo>
                  <a:pt x="34" y="298"/>
                </a:lnTo>
                <a:lnTo>
                  <a:pt x="59" y="247"/>
                </a:lnTo>
                <a:lnTo>
                  <a:pt x="89" y="199"/>
                </a:lnTo>
                <a:lnTo>
                  <a:pt x="124" y="155"/>
                </a:lnTo>
                <a:lnTo>
                  <a:pt x="165" y="116"/>
                </a:lnTo>
                <a:lnTo>
                  <a:pt x="209" y="81"/>
                </a:lnTo>
                <a:lnTo>
                  <a:pt x="257" y="52"/>
                </a:lnTo>
                <a:lnTo>
                  <a:pt x="310" y="30"/>
                </a:lnTo>
                <a:lnTo>
                  <a:pt x="365" y="13"/>
                </a:lnTo>
                <a:lnTo>
                  <a:pt x="422" y="2"/>
                </a:lnTo>
                <a:lnTo>
                  <a:pt x="482"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2" name="Freeform 91">
            <a:extLst>
              <a:ext uri="{FF2B5EF4-FFF2-40B4-BE49-F238E27FC236}">
                <a16:creationId xmlns:a16="http://schemas.microsoft.com/office/drawing/2014/main" id="{440C37CA-CE2B-0548-B0B8-323739F57AD8}"/>
              </a:ext>
            </a:extLst>
          </p:cNvPr>
          <p:cNvSpPr>
            <a:spLocks/>
          </p:cNvSpPr>
          <p:nvPr/>
        </p:nvSpPr>
        <p:spPr bwMode="auto">
          <a:xfrm>
            <a:off x="3933919" y="4155197"/>
            <a:ext cx="1083597" cy="1083596"/>
          </a:xfrm>
          <a:custGeom>
            <a:avLst/>
            <a:gdLst>
              <a:gd name="T0" fmla="*/ 453 w 954"/>
              <a:gd name="T1" fmla="*/ 0 h 954"/>
              <a:gd name="T2" fmla="*/ 505 w 954"/>
              <a:gd name="T3" fmla="*/ 0 h 954"/>
              <a:gd name="T4" fmla="*/ 557 w 954"/>
              <a:gd name="T5" fmla="*/ 6 h 954"/>
              <a:gd name="T6" fmla="*/ 608 w 954"/>
              <a:gd name="T7" fmla="*/ 18 h 954"/>
              <a:gd name="T8" fmla="*/ 657 w 954"/>
              <a:gd name="T9" fmla="*/ 35 h 954"/>
              <a:gd name="T10" fmla="*/ 705 w 954"/>
              <a:gd name="T11" fmla="*/ 57 h 954"/>
              <a:gd name="T12" fmla="*/ 750 w 954"/>
              <a:gd name="T13" fmla="*/ 85 h 954"/>
              <a:gd name="T14" fmla="*/ 792 w 954"/>
              <a:gd name="T15" fmla="*/ 118 h 954"/>
              <a:gd name="T16" fmla="*/ 830 w 954"/>
              <a:gd name="T17" fmla="*/ 156 h 954"/>
              <a:gd name="T18" fmla="*/ 864 w 954"/>
              <a:gd name="T19" fmla="*/ 197 h 954"/>
              <a:gd name="T20" fmla="*/ 894 w 954"/>
              <a:gd name="T21" fmla="*/ 245 h 954"/>
              <a:gd name="T22" fmla="*/ 918 w 954"/>
              <a:gd name="T23" fmla="*/ 296 h 954"/>
              <a:gd name="T24" fmla="*/ 935 w 954"/>
              <a:gd name="T25" fmla="*/ 347 h 954"/>
              <a:gd name="T26" fmla="*/ 947 w 954"/>
              <a:gd name="T27" fmla="*/ 399 h 954"/>
              <a:gd name="T28" fmla="*/ 954 w 954"/>
              <a:gd name="T29" fmla="*/ 451 h 954"/>
              <a:gd name="T30" fmla="*/ 954 w 954"/>
              <a:gd name="T31" fmla="*/ 505 h 954"/>
              <a:gd name="T32" fmla="*/ 947 w 954"/>
              <a:gd name="T33" fmla="*/ 557 h 954"/>
              <a:gd name="T34" fmla="*/ 935 w 954"/>
              <a:gd name="T35" fmla="*/ 608 h 954"/>
              <a:gd name="T36" fmla="*/ 918 w 954"/>
              <a:gd name="T37" fmla="*/ 657 h 954"/>
              <a:gd name="T38" fmla="*/ 896 w 954"/>
              <a:gd name="T39" fmla="*/ 705 h 954"/>
              <a:gd name="T40" fmla="*/ 869 w 954"/>
              <a:gd name="T41" fmla="*/ 750 h 954"/>
              <a:gd name="T42" fmla="*/ 836 w 954"/>
              <a:gd name="T43" fmla="*/ 792 h 954"/>
              <a:gd name="T44" fmla="*/ 798 w 954"/>
              <a:gd name="T45" fmla="*/ 830 h 954"/>
              <a:gd name="T46" fmla="*/ 756 w 954"/>
              <a:gd name="T47" fmla="*/ 864 h 954"/>
              <a:gd name="T48" fmla="*/ 709 w 954"/>
              <a:gd name="T49" fmla="*/ 894 h 954"/>
              <a:gd name="T50" fmla="*/ 658 w 954"/>
              <a:gd name="T51" fmla="*/ 919 h 954"/>
              <a:gd name="T52" fmla="*/ 607 w 954"/>
              <a:gd name="T53" fmla="*/ 936 h 954"/>
              <a:gd name="T54" fmla="*/ 555 w 954"/>
              <a:gd name="T55" fmla="*/ 948 h 954"/>
              <a:gd name="T56" fmla="*/ 501 w 954"/>
              <a:gd name="T57" fmla="*/ 954 h 954"/>
              <a:gd name="T58" fmla="*/ 449 w 954"/>
              <a:gd name="T59" fmla="*/ 953 h 954"/>
              <a:gd name="T60" fmla="*/ 396 w 954"/>
              <a:gd name="T61" fmla="*/ 948 h 954"/>
              <a:gd name="T62" fmla="*/ 345 w 954"/>
              <a:gd name="T63" fmla="*/ 936 h 954"/>
              <a:gd name="T64" fmla="*/ 297 w 954"/>
              <a:gd name="T65" fmla="*/ 919 h 954"/>
              <a:gd name="T66" fmla="*/ 249 w 954"/>
              <a:gd name="T67" fmla="*/ 896 h 954"/>
              <a:gd name="T68" fmla="*/ 204 w 954"/>
              <a:gd name="T69" fmla="*/ 869 h 954"/>
              <a:gd name="T70" fmla="*/ 162 w 954"/>
              <a:gd name="T71" fmla="*/ 836 h 954"/>
              <a:gd name="T72" fmla="*/ 124 w 954"/>
              <a:gd name="T73" fmla="*/ 798 h 954"/>
              <a:gd name="T74" fmla="*/ 90 w 954"/>
              <a:gd name="T75" fmla="*/ 755 h 954"/>
              <a:gd name="T76" fmla="*/ 60 w 954"/>
              <a:gd name="T77" fmla="*/ 708 h 954"/>
              <a:gd name="T78" fmla="*/ 35 w 954"/>
              <a:gd name="T79" fmla="*/ 658 h 954"/>
              <a:gd name="T80" fmla="*/ 18 w 954"/>
              <a:gd name="T81" fmla="*/ 607 h 954"/>
              <a:gd name="T82" fmla="*/ 7 w 954"/>
              <a:gd name="T83" fmla="*/ 555 h 954"/>
              <a:gd name="T84" fmla="*/ 0 w 954"/>
              <a:gd name="T85" fmla="*/ 501 h 954"/>
              <a:gd name="T86" fmla="*/ 0 w 954"/>
              <a:gd name="T87" fmla="*/ 449 h 954"/>
              <a:gd name="T88" fmla="*/ 7 w 954"/>
              <a:gd name="T89" fmla="*/ 396 h 954"/>
              <a:gd name="T90" fmla="*/ 18 w 954"/>
              <a:gd name="T91" fmla="*/ 345 h 954"/>
              <a:gd name="T92" fmla="*/ 35 w 954"/>
              <a:gd name="T93" fmla="*/ 296 h 954"/>
              <a:gd name="T94" fmla="*/ 58 w 954"/>
              <a:gd name="T95" fmla="*/ 248 h 954"/>
              <a:gd name="T96" fmla="*/ 85 w 954"/>
              <a:gd name="T97" fmla="*/ 204 h 954"/>
              <a:gd name="T98" fmla="*/ 118 w 954"/>
              <a:gd name="T99" fmla="*/ 162 h 954"/>
              <a:gd name="T100" fmla="*/ 156 w 954"/>
              <a:gd name="T101" fmla="*/ 124 h 954"/>
              <a:gd name="T102" fmla="*/ 198 w 954"/>
              <a:gd name="T103" fmla="*/ 89 h 954"/>
              <a:gd name="T104" fmla="*/ 245 w 954"/>
              <a:gd name="T105" fmla="*/ 60 h 954"/>
              <a:gd name="T106" fmla="*/ 296 w 954"/>
              <a:gd name="T107" fmla="*/ 35 h 954"/>
              <a:gd name="T108" fmla="*/ 347 w 954"/>
              <a:gd name="T109" fmla="*/ 17 h 954"/>
              <a:gd name="T110" fmla="*/ 399 w 954"/>
              <a:gd name="T111" fmla="*/ 5 h 954"/>
              <a:gd name="T112" fmla="*/ 453 w 954"/>
              <a:gd name="T113"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4" h="954">
                <a:moveTo>
                  <a:pt x="453" y="0"/>
                </a:moveTo>
                <a:lnTo>
                  <a:pt x="505" y="0"/>
                </a:lnTo>
                <a:lnTo>
                  <a:pt x="557" y="6"/>
                </a:lnTo>
                <a:lnTo>
                  <a:pt x="608" y="18"/>
                </a:lnTo>
                <a:lnTo>
                  <a:pt x="657" y="35"/>
                </a:lnTo>
                <a:lnTo>
                  <a:pt x="705" y="57"/>
                </a:lnTo>
                <a:lnTo>
                  <a:pt x="750" y="85"/>
                </a:lnTo>
                <a:lnTo>
                  <a:pt x="792" y="118"/>
                </a:lnTo>
                <a:lnTo>
                  <a:pt x="830" y="156"/>
                </a:lnTo>
                <a:lnTo>
                  <a:pt x="864" y="197"/>
                </a:lnTo>
                <a:lnTo>
                  <a:pt x="894" y="245"/>
                </a:lnTo>
                <a:lnTo>
                  <a:pt x="918" y="296"/>
                </a:lnTo>
                <a:lnTo>
                  <a:pt x="935" y="347"/>
                </a:lnTo>
                <a:lnTo>
                  <a:pt x="947" y="399"/>
                </a:lnTo>
                <a:lnTo>
                  <a:pt x="954" y="451"/>
                </a:lnTo>
                <a:lnTo>
                  <a:pt x="954" y="505"/>
                </a:lnTo>
                <a:lnTo>
                  <a:pt x="947" y="557"/>
                </a:lnTo>
                <a:lnTo>
                  <a:pt x="935" y="608"/>
                </a:lnTo>
                <a:lnTo>
                  <a:pt x="918" y="657"/>
                </a:lnTo>
                <a:lnTo>
                  <a:pt x="896" y="705"/>
                </a:lnTo>
                <a:lnTo>
                  <a:pt x="869" y="750"/>
                </a:lnTo>
                <a:lnTo>
                  <a:pt x="836" y="792"/>
                </a:lnTo>
                <a:lnTo>
                  <a:pt x="798" y="830"/>
                </a:lnTo>
                <a:lnTo>
                  <a:pt x="756" y="864"/>
                </a:lnTo>
                <a:lnTo>
                  <a:pt x="709" y="894"/>
                </a:lnTo>
                <a:lnTo>
                  <a:pt x="658" y="919"/>
                </a:lnTo>
                <a:lnTo>
                  <a:pt x="607" y="936"/>
                </a:lnTo>
                <a:lnTo>
                  <a:pt x="555" y="948"/>
                </a:lnTo>
                <a:lnTo>
                  <a:pt x="501" y="954"/>
                </a:lnTo>
                <a:lnTo>
                  <a:pt x="449" y="953"/>
                </a:lnTo>
                <a:lnTo>
                  <a:pt x="396" y="948"/>
                </a:lnTo>
                <a:lnTo>
                  <a:pt x="345" y="936"/>
                </a:lnTo>
                <a:lnTo>
                  <a:pt x="297" y="919"/>
                </a:lnTo>
                <a:lnTo>
                  <a:pt x="249" y="896"/>
                </a:lnTo>
                <a:lnTo>
                  <a:pt x="204" y="869"/>
                </a:lnTo>
                <a:lnTo>
                  <a:pt x="162" y="836"/>
                </a:lnTo>
                <a:lnTo>
                  <a:pt x="124" y="798"/>
                </a:lnTo>
                <a:lnTo>
                  <a:pt x="90" y="755"/>
                </a:lnTo>
                <a:lnTo>
                  <a:pt x="60" y="708"/>
                </a:lnTo>
                <a:lnTo>
                  <a:pt x="35" y="658"/>
                </a:lnTo>
                <a:lnTo>
                  <a:pt x="18" y="607"/>
                </a:lnTo>
                <a:lnTo>
                  <a:pt x="7" y="555"/>
                </a:lnTo>
                <a:lnTo>
                  <a:pt x="0" y="501"/>
                </a:lnTo>
                <a:lnTo>
                  <a:pt x="0" y="449"/>
                </a:lnTo>
                <a:lnTo>
                  <a:pt x="7" y="396"/>
                </a:lnTo>
                <a:lnTo>
                  <a:pt x="18" y="345"/>
                </a:lnTo>
                <a:lnTo>
                  <a:pt x="35" y="296"/>
                </a:lnTo>
                <a:lnTo>
                  <a:pt x="58" y="248"/>
                </a:lnTo>
                <a:lnTo>
                  <a:pt x="85" y="204"/>
                </a:lnTo>
                <a:lnTo>
                  <a:pt x="118" y="162"/>
                </a:lnTo>
                <a:lnTo>
                  <a:pt x="156" y="124"/>
                </a:lnTo>
                <a:lnTo>
                  <a:pt x="198" y="89"/>
                </a:lnTo>
                <a:lnTo>
                  <a:pt x="245" y="60"/>
                </a:lnTo>
                <a:lnTo>
                  <a:pt x="296" y="35"/>
                </a:lnTo>
                <a:lnTo>
                  <a:pt x="347" y="17"/>
                </a:lnTo>
                <a:lnTo>
                  <a:pt x="399" y="5"/>
                </a:lnTo>
                <a:lnTo>
                  <a:pt x="453"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3" name="Freeform 92">
            <a:extLst>
              <a:ext uri="{FF2B5EF4-FFF2-40B4-BE49-F238E27FC236}">
                <a16:creationId xmlns:a16="http://schemas.microsoft.com/office/drawing/2014/main" id="{0601A7F8-4C47-B04C-967D-B1B0224FB6EC}"/>
              </a:ext>
            </a:extLst>
          </p:cNvPr>
          <p:cNvSpPr>
            <a:spLocks/>
          </p:cNvSpPr>
          <p:nvPr/>
        </p:nvSpPr>
        <p:spPr bwMode="auto">
          <a:xfrm>
            <a:off x="3956635" y="2317400"/>
            <a:ext cx="1082461" cy="1083596"/>
          </a:xfrm>
          <a:custGeom>
            <a:avLst/>
            <a:gdLst>
              <a:gd name="T0" fmla="*/ 460 w 953"/>
              <a:gd name="T1" fmla="*/ 0 h 954"/>
              <a:gd name="T2" fmla="*/ 513 w 953"/>
              <a:gd name="T3" fmla="*/ 0 h 954"/>
              <a:gd name="T4" fmla="*/ 565 w 953"/>
              <a:gd name="T5" fmla="*/ 8 h 954"/>
              <a:gd name="T6" fmla="*/ 617 w 953"/>
              <a:gd name="T7" fmla="*/ 21 h 954"/>
              <a:gd name="T8" fmla="*/ 668 w 953"/>
              <a:gd name="T9" fmla="*/ 39 h 954"/>
              <a:gd name="T10" fmla="*/ 718 w 953"/>
              <a:gd name="T11" fmla="*/ 64 h 954"/>
              <a:gd name="T12" fmla="*/ 764 w 953"/>
              <a:gd name="T13" fmla="*/ 95 h 954"/>
              <a:gd name="T14" fmla="*/ 806 w 953"/>
              <a:gd name="T15" fmla="*/ 131 h 954"/>
              <a:gd name="T16" fmla="*/ 842 w 953"/>
              <a:gd name="T17" fmla="*/ 170 h 954"/>
              <a:gd name="T18" fmla="*/ 875 w 953"/>
              <a:gd name="T19" fmla="*/ 212 h 954"/>
              <a:gd name="T20" fmla="*/ 901 w 953"/>
              <a:gd name="T21" fmla="*/ 258 h 954"/>
              <a:gd name="T22" fmla="*/ 922 w 953"/>
              <a:gd name="T23" fmla="*/ 306 h 954"/>
              <a:gd name="T24" fmla="*/ 939 w 953"/>
              <a:gd name="T25" fmla="*/ 356 h 954"/>
              <a:gd name="T26" fmla="*/ 950 w 953"/>
              <a:gd name="T27" fmla="*/ 407 h 954"/>
              <a:gd name="T28" fmla="*/ 953 w 953"/>
              <a:gd name="T29" fmla="*/ 459 h 954"/>
              <a:gd name="T30" fmla="*/ 953 w 953"/>
              <a:gd name="T31" fmla="*/ 512 h 954"/>
              <a:gd name="T32" fmla="*/ 946 w 953"/>
              <a:gd name="T33" fmla="*/ 564 h 954"/>
              <a:gd name="T34" fmla="*/ 933 w 953"/>
              <a:gd name="T35" fmla="*/ 616 h 954"/>
              <a:gd name="T36" fmla="*/ 914 w 953"/>
              <a:gd name="T37" fmla="*/ 667 h 954"/>
              <a:gd name="T38" fmla="*/ 888 w 953"/>
              <a:gd name="T39" fmla="*/ 717 h 954"/>
              <a:gd name="T40" fmla="*/ 858 w 953"/>
              <a:gd name="T41" fmla="*/ 764 h 954"/>
              <a:gd name="T42" fmla="*/ 823 w 953"/>
              <a:gd name="T43" fmla="*/ 806 h 954"/>
              <a:gd name="T44" fmla="*/ 783 w 953"/>
              <a:gd name="T45" fmla="*/ 843 h 954"/>
              <a:gd name="T46" fmla="*/ 740 w 953"/>
              <a:gd name="T47" fmla="*/ 874 h 954"/>
              <a:gd name="T48" fmla="*/ 696 w 953"/>
              <a:gd name="T49" fmla="*/ 900 h 954"/>
              <a:gd name="T50" fmla="*/ 647 w 953"/>
              <a:gd name="T51" fmla="*/ 923 h 954"/>
              <a:gd name="T52" fmla="*/ 598 w 953"/>
              <a:gd name="T53" fmla="*/ 938 h 954"/>
              <a:gd name="T54" fmla="*/ 547 w 953"/>
              <a:gd name="T55" fmla="*/ 949 h 954"/>
              <a:gd name="T56" fmla="*/ 494 w 953"/>
              <a:gd name="T57" fmla="*/ 954 h 954"/>
              <a:gd name="T58" fmla="*/ 442 w 953"/>
              <a:gd name="T59" fmla="*/ 953 h 954"/>
              <a:gd name="T60" fmla="*/ 388 w 953"/>
              <a:gd name="T61" fmla="*/ 946 h 954"/>
              <a:gd name="T62" fmla="*/ 337 w 953"/>
              <a:gd name="T63" fmla="*/ 933 h 954"/>
              <a:gd name="T64" fmla="*/ 285 w 953"/>
              <a:gd name="T65" fmla="*/ 913 h 954"/>
              <a:gd name="T66" fmla="*/ 236 w 953"/>
              <a:gd name="T67" fmla="*/ 889 h 954"/>
              <a:gd name="T68" fmla="*/ 189 w 953"/>
              <a:gd name="T69" fmla="*/ 857 h 954"/>
              <a:gd name="T70" fmla="*/ 147 w 953"/>
              <a:gd name="T71" fmla="*/ 822 h 954"/>
              <a:gd name="T72" fmla="*/ 111 w 953"/>
              <a:gd name="T73" fmla="*/ 783 h 954"/>
              <a:gd name="T74" fmla="*/ 79 w 953"/>
              <a:gd name="T75" fmla="*/ 741 h 954"/>
              <a:gd name="T76" fmla="*/ 53 w 953"/>
              <a:gd name="T77" fmla="*/ 695 h 954"/>
              <a:gd name="T78" fmla="*/ 31 w 953"/>
              <a:gd name="T79" fmla="*/ 648 h 954"/>
              <a:gd name="T80" fmla="*/ 15 w 953"/>
              <a:gd name="T81" fmla="*/ 597 h 954"/>
              <a:gd name="T82" fmla="*/ 5 w 953"/>
              <a:gd name="T83" fmla="*/ 546 h 954"/>
              <a:gd name="T84" fmla="*/ 0 w 953"/>
              <a:gd name="T85" fmla="*/ 493 h 954"/>
              <a:gd name="T86" fmla="*/ 1 w 953"/>
              <a:gd name="T87" fmla="*/ 441 h 954"/>
              <a:gd name="T88" fmla="*/ 7 w 953"/>
              <a:gd name="T89" fmla="*/ 388 h 954"/>
              <a:gd name="T90" fmla="*/ 21 w 953"/>
              <a:gd name="T91" fmla="*/ 336 h 954"/>
              <a:gd name="T92" fmla="*/ 40 w 953"/>
              <a:gd name="T93" fmla="*/ 285 h 954"/>
              <a:gd name="T94" fmla="*/ 65 w 953"/>
              <a:gd name="T95" fmla="*/ 235 h 954"/>
              <a:gd name="T96" fmla="*/ 96 w 953"/>
              <a:gd name="T97" fmla="*/ 188 h 954"/>
              <a:gd name="T98" fmla="*/ 132 w 953"/>
              <a:gd name="T99" fmla="*/ 148 h 954"/>
              <a:gd name="T100" fmla="*/ 171 w 953"/>
              <a:gd name="T101" fmla="*/ 111 h 954"/>
              <a:gd name="T102" fmla="*/ 213 w 953"/>
              <a:gd name="T103" fmla="*/ 78 h 954"/>
              <a:gd name="T104" fmla="*/ 259 w 953"/>
              <a:gd name="T105" fmla="*/ 52 h 954"/>
              <a:gd name="T106" fmla="*/ 306 w 953"/>
              <a:gd name="T107" fmla="*/ 31 h 954"/>
              <a:gd name="T108" fmla="*/ 356 w 953"/>
              <a:gd name="T109" fmla="*/ 14 h 954"/>
              <a:gd name="T110" fmla="*/ 408 w 953"/>
              <a:gd name="T111" fmla="*/ 4 h 954"/>
              <a:gd name="T112" fmla="*/ 460 w 953"/>
              <a:gd name="T113"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3" h="954">
                <a:moveTo>
                  <a:pt x="460" y="0"/>
                </a:moveTo>
                <a:lnTo>
                  <a:pt x="513" y="0"/>
                </a:lnTo>
                <a:lnTo>
                  <a:pt x="565" y="8"/>
                </a:lnTo>
                <a:lnTo>
                  <a:pt x="617" y="21"/>
                </a:lnTo>
                <a:lnTo>
                  <a:pt x="668" y="39"/>
                </a:lnTo>
                <a:lnTo>
                  <a:pt x="718" y="64"/>
                </a:lnTo>
                <a:lnTo>
                  <a:pt x="764" y="95"/>
                </a:lnTo>
                <a:lnTo>
                  <a:pt x="806" y="131"/>
                </a:lnTo>
                <a:lnTo>
                  <a:pt x="842" y="170"/>
                </a:lnTo>
                <a:lnTo>
                  <a:pt x="875" y="212"/>
                </a:lnTo>
                <a:lnTo>
                  <a:pt x="901" y="258"/>
                </a:lnTo>
                <a:lnTo>
                  <a:pt x="922" y="306"/>
                </a:lnTo>
                <a:lnTo>
                  <a:pt x="939" y="356"/>
                </a:lnTo>
                <a:lnTo>
                  <a:pt x="950" y="407"/>
                </a:lnTo>
                <a:lnTo>
                  <a:pt x="953" y="459"/>
                </a:lnTo>
                <a:lnTo>
                  <a:pt x="953" y="512"/>
                </a:lnTo>
                <a:lnTo>
                  <a:pt x="946" y="564"/>
                </a:lnTo>
                <a:lnTo>
                  <a:pt x="933" y="616"/>
                </a:lnTo>
                <a:lnTo>
                  <a:pt x="914" y="667"/>
                </a:lnTo>
                <a:lnTo>
                  <a:pt x="888" y="717"/>
                </a:lnTo>
                <a:lnTo>
                  <a:pt x="858" y="764"/>
                </a:lnTo>
                <a:lnTo>
                  <a:pt x="823" y="806"/>
                </a:lnTo>
                <a:lnTo>
                  <a:pt x="783" y="843"/>
                </a:lnTo>
                <a:lnTo>
                  <a:pt x="740" y="874"/>
                </a:lnTo>
                <a:lnTo>
                  <a:pt x="696" y="900"/>
                </a:lnTo>
                <a:lnTo>
                  <a:pt x="647" y="923"/>
                </a:lnTo>
                <a:lnTo>
                  <a:pt x="598" y="938"/>
                </a:lnTo>
                <a:lnTo>
                  <a:pt x="547" y="949"/>
                </a:lnTo>
                <a:lnTo>
                  <a:pt x="494" y="954"/>
                </a:lnTo>
                <a:lnTo>
                  <a:pt x="442" y="953"/>
                </a:lnTo>
                <a:lnTo>
                  <a:pt x="388" y="946"/>
                </a:lnTo>
                <a:lnTo>
                  <a:pt x="337" y="933"/>
                </a:lnTo>
                <a:lnTo>
                  <a:pt x="285" y="913"/>
                </a:lnTo>
                <a:lnTo>
                  <a:pt x="236" y="889"/>
                </a:lnTo>
                <a:lnTo>
                  <a:pt x="189" y="857"/>
                </a:lnTo>
                <a:lnTo>
                  <a:pt x="147" y="822"/>
                </a:lnTo>
                <a:lnTo>
                  <a:pt x="111" y="783"/>
                </a:lnTo>
                <a:lnTo>
                  <a:pt x="79" y="741"/>
                </a:lnTo>
                <a:lnTo>
                  <a:pt x="53" y="695"/>
                </a:lnTo>
                <a:lnTo>
                  <a:pt x="31" y="648"/>
                </a:lnTo>
                <a:lnTo>
                  <a:pt x="15" y="597"/>
                </a:lnTo>
                <a:lnTo>
                  <a:pt x="5" y="546"/>
                </a:lnTo>
                <a:lnTo>
                  <a:pt x="0" y="493"/>
                </a:lnTo>
                <a:lnTo>
                  <a:pt x="1" y="441"/>
                </a:lnTo>
                <a:lnTo>
                  <a:pt x="7" y="388"/>
                </a:lnTo>
                <a:lnTo>
                  <a:pt x="21" y="336"/>
                </a:lnTo>
                <a:lnTo>
                  <a:pt x="40" y="285"/>
                </a:lnTo>
                <a:lnTo>
                  <a:pt x="65" y="235"/>
                </a:lnTo>
                <a:lnTo>
                  <a:pt x="96" y="188"/>
                </a:lnTo>
                <a:lnTo>
                  <a:pt x="132" y="148"/>
                </a:lnTo>
                <a:lnTo>
                  <a:pt x="171" y="111"/>
                </a:lnTo>
                <a:lnTo>
                  <a:pt x="213" y="78"/>
                </a:lnTo>
                <a:lnTo>
                  <a:pt x="259" y="52"/>
                </a:lnTo>
                <a:lnTo>
                  <a:pt x="306" y="31"/>
                </a:lnTo>
                <a:lnTo>
                  <a:pt x="356" y="14"/>
                </a:lnTo>
                <a:lnTo>
                  <a:pt x="408" y="4"/>
                </a:lnTo>
                <a:lnTo>
                  <a:pt x="46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4" name="TextBox 93">
            <a:extLst>
              <a:ext uri="{FF2B5EF4-FFF2-40B4-BE49-F238E27FC236}">
                <a16:creationId xmlns:a16="http://schemas.microsoft.com/office/drawing/2014/main" id="{7A3893BF-41AA-DD43-AA64-6860078808D9}"/>
              </a:ext>
            </a:extLst>
          </p:cNvPr>
          <p:cNvSpPr txBox="1"/>
          <p:nvPr/>
        </p:nvSpPr>
        <p:spPr>
          <a:xfrm rot="19751965">
            <a:off x="5123682" y="2229043"/>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01</a:t>
            </a:r>
            <a:endParaRPr lang="en-IN" sz="1400" b="1" dirty="0">
              <a:solidFill>
                <a:schemeClr val="bg1"/>
              </a:solidFill>
              <a:latin typeface="Arial" pitchFamily="34" charset="0"/>
              <a:cs typeface="Arial" pitchFamily="34" charset="0"/>
            </a:endParaRPr>
          </a:p>
        </p:txBody>
      </p:sp>
      <p:sp>
        <p:nvSpPr>
          <p:cNvPr id="95" name="TextBox 94">
            <a:extLst>
              <a:ext uri="{FF2B5EF4-FFF2-40B4-BE49-F238E27FC236}">
                <a16:creationId xmlns:a16="http://schemas.microsoft.com/office/drawing/2014/main" id="{8E87FC00-E3CB-3B40-B477-6BB5E3954A29}"/>
              </a:ext>
            </a:extLst>
          </p:cNvPr>
          <p:cNvSpPr txBox="1"/>
          <p:nvPr/>
        </p:nvSpPr>
        <p:spPr>
          <a:xfrm rot="1873034">
            <a:off x="6714814" y="2235044"/>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06</a:t>
            </a:r>
            <a:endParaRPr lang="en-IN" sz="1400" b="1" dirty="0">
              <a:solidFill>
                <a:schemeClr val="bg1"/>
              </a:solidFill>
              <a:latin typeface="Arial" pitchFamily="34" charset="0"/>
              <a:cs typeface="Arial" pitchFamily="34" charset="0"/>
            </a:endParaRPr>
          </a:p>
        </p:txBody>
      </p:sp>
      <p:sp>
        <p:nvSpPr>
          <p:cNvPr id="96" name="TextBox 95">
            <a:extLst>
              <a:ext uri="{FF2B5EF4-FFF2-40B4-BE49-F238E27FC236}">
                <a16:creationId xmlns:a16="http://schemas.microsoft.com/office/drawing/2014/main" id="{D2534721-EF2C-0242-9CD4-F397AD7EC128}"/>
              </a:ext>
            </a:extLst>
          </p:cNvPr>
          <p:cNvSpPr txBox="1"/>
          <p:nvPr/>
        </p:nvSpPr>
        <p:spPr>
          <a:xfrm>
            <a:off x="7499545" y="3652672"/>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05</a:t>
            </a:r>
            <a:endParaRPr lang="en-IN" sz="1400" b="1" dirty="0">
              <a:solidFill>
                <a:schemeClr val="bg1"/>
              </a:solidFill>
              <a:latin typeface="Arial" pitchFamily="34" charset="0"/>
              <a:cs typeface="Arial" pitchFamily="34" charset="0"/>
            </a:endParaRPr>
          </a:p>
        </p:txBody>
      </p:sp>
      <p:sp>
        <p:nvSpPr>
          <p:cNvPr id="97" name="TextBox 96">
            <a:extLst>
              <a:ext uri="{FF2B5EF4-FFF2-40B4-BE49-F238E27FC236}">
                <a16:creationId xmlns:a16="http://schemas.microsoft.com/office/drawing/2014/main" id="{FE9E26CC-6810-9B40-991C-96330286D1C5}"/>
              </a:ext>
            </a:extLst>
          </p:cNvPr>
          <p:cNvSpPr txBox="1"/>
          <p:nvPr/>
        </p:nvSpPr>
        <p:spPr>
          <a:xfrm rot="19753082">
            <a:off x="6688247" y="5065051"/>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04</a:t>
            </a:r>
            <a:endParaRPr lang="en-IN" sz="1400" b="1" dirty="0">
              <a:solidFill>
                <a:schemeClr val="bg1"/>
              </a:solidFill>
              <a:latin typeface="Arial" pitchFamily="34" charset="0"/>
              <a:cs typeface="Arial" pitchFamily="34" charset="0"/>
            </a:endParaRPr>
          </a:p>
        </p:txBody>
      </p:sp>
      <p:sp>
        <p:nvSpPr>
          <p:cNvPr id="98" name="TextBox 97">
            <a:extLst>
              <a:ext uri="{FF2B5EF4-FFF2-40B4-BE49-F238E27FC236}">
                <a16:creationId xmlns:a16="http://schemas.microsoft.com/office/drawing/2014/main" id="{A8010D35-0E52-A044-BD4C-8B3C0D8C235D}"/>
              </a:ext>
            </a:extLst>
          </p:cNvPr>
          <p:cNvSpPr txBox="1"/>
          <p:nvPr/>
        </p:nvSpPr>
        <p:spPr>
          <a:xfrm rot="1867253">
            <a:off x="5078904" y="5050422"/>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03</a:t>
            </a:r>
            <a:endParaRPr lang="en-IN" sz="1400" b="1" dirty="0">
              <a:solidFill>
                <a:schemeClr val="bg1"/>
              </a:solidFill>
              <a:latin typeface="Arial" pitchFamily="34" charset="0"/>
              <a:cs typeface="Arial" pitchFamily="34" charset="0"/>
            </a:endParaRPr>
          </a:p>
        </p:txBody>
      </p:sp>
      <p:sp>
        <p:nvSpPr>
          <p:cNvPr id="99" name="TextBox 98">
            <a:extLst>
              <a:ext uri="{FF2B5EF4-FFF2-40B4-BE49-F238E27FC236}">
                <a16:creationId xmlns:a16="http://schemas.microsoft.com/office/drawing/2014/main" id="{D018C433-0C68-674E-B677-6DB2B19E2971}"/>
              </a:ext>
            </a:extLst>
          </p:cNvPr>
          <p:cNvSpPr txBox="1"/>
          <p:nvPr/>
        </p:nvSpPr>
        <p:spPr>
          <a:xfrm>
            <a:off x="4296177" y="3623958"/>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02</a:t>
            </a:r>
            <a:endParaRPr lang="en-IN" sz="1400" b="1" dirty="0">
              <a:solidFill>
                <a:schemeClr val="bg1"/>
              </a:solidFill>
              <a:latin typeface="Arial" pitchFamily="34" charset="0"/>
              <a:cs typeface="Arial" pitchFamily="34" charset="0"/>
            </a:endParaRPr>
          </a:p>
        </p:txBody>
      </p:sp>
      <p:cxnSp>
        <p:nvCxnSpPr>
          <p:cNvPr id="100" name="Elbow Connector 99">
            <a:extLst>
              <a:ext uri="{FF2B5EF4-FFF2-40B4-BE49-F238E27FC236}">
                <a16:creationId xmlns:a16="http://schemas.microsoft.com/office/drawing/2014/main" id="{CA88A57E-DF3C-0C4A-AA2E-3BD41A5844C3}"/>
              </a:ext>
            </a:extLst>
          </p:cNvPr>
          <p:cNvCxnSpPr>
            <a:cxnSpLocks/>
          </p:cNvCxnSpPr>
          <p:nvPr/>
        </p:nvCxnSpPr>
        <p:spPr>
          <a:xfrm flipV="1">
            <a:off x="3106339" y="1736137"/>
            <a:ext cx="2238732" cy="467148"/>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1" name="Elbow Connector 100">
            <a:extLst>
              <a:ext uri="{FF2B5EF4-FFF2-40B4-BE49-F238E27FC236}">
                <a16:creationId xmlns:a16="http://schemas.microsoft.com/office/drawing/2014/main" id="{85E8C17B-B6B2-E741-B5E6-EE994299235D}"/>
              </a:ext>
            </a:extLst>
          </p:cNvPr>
          <p:cNvCxnSpPr/>
          <p:nvPr/>
        </p:nvCxnSpPr>
        <p:spPr>
          <a:xfrm flipV="1">
            <a:off x="8405360" y="2049994"/>
            <a:ext cx="622519" cy="606120"/>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2" name="Elbow Connector 101">
            <a:extLst>
              <a:ext uri="{FF2B5EF4-FFF2-40B4-BE49-F238E27FC236}">
                <a16:creationId xmlns:a16="http://schemas.microsoft.com/office/drawing/2014/main" id="{B22F8E9C-5A17-EA41-9EAE-03B9839E71F0}"/>
              </a:ext>
            </a:extLst>
          </p:cNvPr>
          <p:cNvCxnSpPr>
            <a:cxnSpLocks/>
          </p:cNvCxnSpPr>
          <p:nvPr/>
        </p:nvCxnSpPr>
        <p:spPr>
          <a:xfrm rot="5400000" flipH="1" flipV="1">
            <a:off x="8211754" y="3667565"/>
            <a:ext cx="1121889" cy="734677"/>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3" name="Elbow Connector 102">
            <a:extLst>
              <a:ext uri="{FF2B5EF4-FFF2-40B4-BE49-F238E27FC236}">
                <a16:creationId xmlns:a16="http://schemas.microsoft.com/office/drawing/2014/main" id="{CC130B2C-38BF-D844-8032-EFAF4D7E641A}"/>
              </a:ext>
            </a:extLst>
          </p:cNvPr>
          <p:cNvCxnSpPr>
            <a:cxnSpLocks/>
          </p:cNvCxnSpPr>
          <p:nvPr/>
        </p:nvCxnSpPr>
        <p:spPr>
          <a:xfrm flipV="1">
            <a:off x="6689027" y="5559102"/>
            <a:ext cx="2329451" cy="490930"/>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4" name="Elbow Connector 103">
            <a:extLst>
              <a:ext uri="{FF2B5EF4-FFF2-40B4-BE49-F238E27FC236}">
                <a16:creationId xmlns:a16="http://schemas.microsoft.com/office/drawing/2014/main" id="{55089890-DD2A-AF49-8016-5D334BA30F46}"/>
              </a:ext>
            </a:extLst>
          </p:cNvPr>
          <p:cNvCxnSpPr>
            <a:cxnSpLocks/>
          </p:cNvCxnSpPr>
          <p:nvPr/>
        </p:nvCxnSpPr>
        <p:spPr>
          <a:xfrm rot="5400000" flipH="1" flipV="1">
            <a:off x="3167912" y="3127131"/>
            <a:ext cx="766944" cy="529310"/>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5" name="Elbow Connector 104">
            <a:extLst>
              <a:ext uri="{FF2B5EF4-FFF2-40B4-BE49-F238E27FC236}">
                <a16:creationId xmlns:a16="http://schemas.microsoft.com/office/drawing/2014/main" id="{B5DEE8E9-95F1-774D-853E-3E2986F9B69B}"/>
              </a:ext>
            </a:extLst>
          </p:cNvPr>
          <p:cNvCxnSpPr/>
          <p:nvPr/>
        </p:nvCxnSpPr>
        <p:spPr>
          <a:xfrm flipV="1">
            <a:off x="3193866" y="5121633"/>
            <a:ext cx="762769" cy="363712"/>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nvGrpSpPr>
          <p:cNvPr id="109" name="Group 108">
            <a:extLst>
              <a:ext uri="{FF2B5EF4-FFF2-40B4-BE49-F238E27FC236}">
                <a16:creationId xmlns:a16="http://schemas.microsoft.com/office/drawing/2014/main" id="{54DDB7AB-1CC0-7245-A4AC-9DB8E28438E9}"/>
              </a:ext>
            </a:extLst>
          </p:cNvPr>
          <p:cNvGrpSpPr/>
          <p:nvPr/>
        </p:nvGrpSpPr>
        <p:grpSpPr>
          <a:xfrm>
            <a:off x="843079" y="1840169"/>
            <a:ext cx="2473100" cy="1164829"/>
            <a:chOff x="812462" y="1646497"/>
            <a:chExt cx="2473100" cy="1164829"/>
          </a:xfrm>
        </p:grpSpPr>
        <p:sp>
          <p:nvSpPr>
            <p:cNvPr id="110" name="TextBox 109">
              <a:extLst>
                <a:ext uri="{FF2B5EF4-FFF2-40B4-BE49-F238E27FC236}">
                  <a16:creationId xmlns:a16="http://schemas.microsoft.com/office/drawing/2014/main" id="{E06D6F74-C049-E840-9572-4F0A5D52923E}"/>
                </a:ext>
              </a:extLst>
            </p:cNvPr>
            <p:cNvSpPr txBox="1"/>
            <p:nvPr/>
          </p:nvSpPr>
          <p:spPr>
            <a:xfrm>
              <a:off x="812462" y="1980329"/>
              <a:ext cx="2473100" cy="830997"/>
            </a:xfrm>
            <a:prstGeom prst="rect">
              <a:avLst/>
            </a:prstGeom>
            <a:noFill/>
          </p:spPr>
          <p:txBody>
            <a:bodyPr wrap="square" rtlCol="0">
              <a:spAutoFit/>
            </a:bodyPr>
            <a:lstStyle/>
            <a:p>
              <a:pPr algn="just"/>
              <a:r>
                <a:rPr lang="en-IN" sz="1200" dirty="0">
                  <a:solidFill>
                    <a:schemeClr val="tx2"/>
                  </a:solidFill>
                  <a:latin typeface="Arial" pitchFamily="34" charset="0"/>
                  <a:cs typeface="Arial" pitchFamily="34" charset="0"/>
                </a:rPr>
                <a:t>Not having PI will require complete remodelling and will dramatically reduce performance especially for tactical queries</a:t>
              </a:r>
            </a:p>
          </p:txBody>
        </p:sp>
        <p:sp>
          <p:nvSpPr>
            <p:cNvPr id="111" name="TextBox 110">
              <a:extLst>
                <a:ext uri="{FF2B5EF4-FFF2-40B4-BE49-F238E27FC236}">
                  <a16:creationId xmlns:a16="http://schemas.microsoft.com/office/drawing/2014/main" id="{808B95F8-0592-1244-A845-64306AA74620}"/>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Primary Indexes</a:t>
              </a:r>
              <a:endParaRPr lang="en-IN" sz="1600" b="1" dirty="0">
                <a:solidFill>
                  <a:schemeClr val="tx2"/>
                </a:solidFill>
                <a:latin typeface="Arial" pitchFamily="34" charset="0"/>
                <a:cs typeface="Arial" pitchFamily="34" charset="0"/>
              </a:endParaRPr>
            </a:p>
          </p:txBody>
        </p:sp>
      </p:grpSp>
      <p:grpSp>
        <p:nvGrpSpPr>
          <p:cNvPr id="112" name="Group 111">
            <a:extLst>
              <a:ext uri="{FF2B5EF4-FFF2-40B4-BE49-F238E27FC236}">
                <a16:creationId xmlns:a16="http://schemas.microsoft.com/office/drawing/2014/main" id="{F7650542-BA5A-1E49-8D55-68AAFFDFC2C9}"/>
              </a:ext>
            </a:extLst>
          </p:cNvPr>
          <p:cNvGrpSpPr/>
          <p:nvPr/>
        </p:nvGrpSpPr>
        <p:grpSpPr>
          <a:xfrm>
            <a:off x="293855" y="3158745"/>
            <a:ext cx="3152766" cy="1349495"/>
            <a:chOff x="812462" y="1646497"/>
            <a:chExt cx="2647028" cy="1349495"/>
          </a:xfrm>
        </p:grpSpPr>
        <p:sp>
          <p:nvSpPr>
            <p:cNvPr id="113" name="TextBox 112">
              <a:extLst>
                <a:ext uri="{FF2B5EF4-FFF2-40B4-BE49-F238E27FC236}">
                  <a16:creationId xmlns:a16="http://schemas.microsoft.com/office/drawing/2014/main" id="{ED21D0F4-3A0F-7B4D-BB5E-7ED8D2615F35}"/>
                </a:ext>
              </a:extLst>
            </p:cNvPr>
            <p:cNvSpPr txBox="1"/>
            <p:nvPr/>
          </p:nvSpPr>
          <p:spPr>
            <a:xfrm>
              <a:off x="812462" y="1980329"/>
              <a:ext cx="2647028" cy="1015663"/>
            </a:xfrm>
            <a:prstGeom prst="rect">
              <a:avLst/>
            </a:prstGeom>
            <a:noFill/>
          </p:spPr>
          <p:txBody>
            <a:bodyPr wrap="square" rtlCol="0">
              <a:spAutoFit/>
            </a:bodyPr>
            <a:lstStyle/>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SET tables enforce uniqueness automatically, absence of will require moving this complex logic to ETL.</a:t>
              </a:r>
            </a:p>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Global Temporary tables will need to be handled in the ETL as well.</a:t>
              </a:r>
            </a:p>
          </p:txBody>
        </p:sp>
        <p:sp>
          <p:nvSpPr>
            <p:cNvPr id="114" name="TextBox 113">
              <a:extLst>
                <a:ext uri="{FF2B5EF4-FFF2-40B4-BE49-F238E27FC236}">
                  <a16:creationId xmlns:a16="http://schemas.microsoft.com/office/drawing/2014/main" id="{A12270CD-178B-534C-A091-5828231D53F7}"/>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Table Structures</a:t>
              </a:r>
              <a:endParaRPr lang="en-IN" sz="1600" b="1" dirty="0">
                <a:solidFill>
                  <a:schemeClr val="tx2"/>
                </a:solidFill>
                <a:latin typeface="Arial" pitchFamily="34" charset="0"/>
                <a:cs typeface="Arial" pitchFamily="34" charset="0"/>
              </a:endParaRPr>
            </a:p>
          </p:txBody>
        </p:sp>
      </p:grpSp>
      <p:grpSp>
        <p:nvGrpSpPr>
          <p:cNvPr id="115" name="Group 114">
            <a:extLst>
              <a:ext uri="{FF2B5EF4-FFF2-40B4-BE49-F238E27FC236}">
                <a16:creationId xmlns:a16="http://schemas.microsoft.com/office/drawing/2014/main" id="{6151242A-56AD-EA46-B6EB-6E4FD6955FD0}"/>
              </a:ext>
            </a:extLst>
          </p:cNvPr>
          <p:cNvGrpSpPr/>
          <p:nvPr/>
        </p:nvGrpSpPr>
        <p:grpSpPr>
          <a:xfrm>
            <a:off x="673584" y="5071869"/>
            <a:ext cx="2613145" cy="1349495"/>
            <a:chOff x="642967" y="1646497"/>
            <a:chExt cx="2613145" cy="1349495"/>
          </a:xfrm>
        </p:grpSpPr>
        <p:sp>
          <p:nvSpPr>
            <p:cNvPr id="116" name="TextBox 115">
              <a:extLst>
                <a:ext uri="{FF2B5EF4-FFF2-40B4-BE49-F238E27FC236}">
                  <a16:creationId xmlns:a16="http://schemas.microsoft.com/office/drawing/2014/main" id="{0472C166-2486-7B4B-842D-305521F13968}"/>
                </a:ext>
              </a:extLst>
            </p:cNvPr>
            <p:cNvSpPr txBox="1"/>
            <p:nvPr/>
          </p:nvSpPr>
          <p:spPr>
            <a:xfrm>
              <a:off x="642967" y="1980329"/>
              <a:ext cx="2613145" cy="1015663"/>
            </a:xfrm>
            <a:prstGeom prst="rect">
              <a:avLst/>
            </a:prstGeom>
            <a:noFill/>
          </p:spPr>
          <p:txBody>
            <a:bodyPr wrap="square" rtlCol="0">
              <a:spAutoFit/>
            </a:bodyPr>
            <a:lstStyle/>
            <a:p>
              <a:r>
                <a:rPr lang="en-IN" sz="1200" dirty="0">
                  <a:solidFill>
                    <a:schemeClr val="tx2"/>
                  </a:solidFill>
                  <a:latin typeface="Arial" pitchFamily="34" charset="0"/>
                  <a:cs typeface="Arial" pitchFamily="34" charset="0"/>
                </a:rPr>
                <a:t>All the constraints handled by the database would need to handled by ETL which will significantly increase ETL effort and it can cause reconciliation issues</a:t>
              </a:r>
            </a:p>
          </p:txBody>
        </p:sp>
        <p:sp>
          <p:nvSpPr>
            <p:cNvPr id="117" name="TextBox 116">
              <a:extLst>
                <a:ext uri="{FF2B5EF4-FFF2-40B4-BE49-F238E27FC236}">
                  <a16:creationId xmlns:a16="http://schemas.microsoft.com/office/drawing/2014/main" id="{4F22D371-5721-8B44-8D8E-869B752BC5D8}"/>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Constraints</a:t>
              </a:r>
              <a:endParaRPr lang="en-IN" sz="1600" b="1" dirty="0">
                <a:solidFill>
                  <a:schemeClr val="tx2"/>
                </a:solidFill>
                <a:latin typeface="Arial" pitchFamily="34" charset="0"/>
                <a:cs typeface="Arial" pitchFamily="34" charset="0"/>
              </a:endParaRPr>
            </a:p>
          </p:txBody>
        </p:sp>
      </p:grpSp>
      <p:grpSp>
        <p:nvGrpSpPr>
          <p:cNvPr id="121" name="Group 120">
            <a:extLst>
              <a:ext uri="{FF2B5EF4-FFF2-40B4-BE49-F238E27FC236}">
                <a16:creationId xmlns:a16="http://schemas.microsoft.com/office/drawing/2014/main" id="{17F76672-95F7-5D45-A9C7-EF8605526139}"/>
              </a:ext>
            </a:extLst>
          </p:cNvPr>
          <p:cNvGrpSpPr/>
          <p:nvPr/>
        </p:nvGrpSpPr>
        <p:grpSpPr>
          <a:xfrm>
            <a:off x="9140035" y="1655503"/>
            <a:ext cx="2782834" cy="1349495"/>
            <a:chOff x="812462" y="1646497"/>
            <a:chExt cx="2185605" cy="1349495"/>
          </a:xfrm>
        </p:grpSpPr>
        <p:sp>
          <p:nvSpPr>
            <p:cNvPr id="122" name="TextBox 121">
              <a:extLst>
                <a:ext uri="{FF2B5EF4-FFF2-40B4-BE49-F238E27FC236}">
                  <a16:creationId xmlns:a16="http://schemas.microsoft.com/office/drawing/2014/main" id="{641ABCC1-FABD-9149-9F37-1DA87AC9F060}"/>
                </a:ext>
              </a:extLst>
            </p:cNvPr>
            <p:cNvSpPr txBox="1"/>
            <p:nvPr/>
          </p:nvSpPr>
          <p:spPr>
            <a:xfrm>
              <a:off x="812462" y="1980329"/>
              <a:ext cx="2185605" cy="1015663"/>
            </a:xfrm>
            <a:prstGeom prst="rect">
              <a:avLst/>
            </a:prstGeom>
            <a:noFill/>
          </p:spPr>
          <p:txBody>
            <a:bodyPr wrap="square" rtlCol="0">
              <a:spAutoFit/>
            </a:bodyPr>
            <a:lstStyle/>
            <a:p>
              <a:r>
                <a:rPr lang="en-IN" sz="1200" dirty="0">
                  <a:solidFill>
                    <a:schemeClr val="tx2"/>
                  </a:solidFill>
                  <a:latin typeface="Arial" pitchFamily="34" charset="0"/>
                  <a:cs typeface="Arial" pitchFamily="34" charset="0"/>
                </a:rPr>
                <a:t>Column Formatting allows you to control data type precision and if not handled properly in the ETL logic can cause reconciliation issues.</a:t>
              </a:r>
            </a:p>
            <a:p>
              <a:endParaRPr lang="en-IN" sz="1200" dirty="0">
                <a:solidFill>
                  <a:schemeClr val="tx2"/>
                </a:solidFill>
                <a:latin typeface="Arial" pitchFamily="34" charset="0"/>
                <a:cs typeface="Arial" pitchFamily="34" charset="0"/>
              </a:endParaRPr>
            </a:p>
          </p:txBody>
        </p:sp>
        <p:sp>
          <p:nvSpPr>
            <p:cNvPr id="123" name="TextBox 122">
              <a:extLst>
                <a:ext uri="{FF2B5EF4-FFF2-40B4-BE49-F238E27FC236}">
                  <a16:creationId xmlns:a16="http://schemas.microsoft.com/office/drawing/2014/main" id="{3A0735C2-6376-644B-A135-5C1B917EC83C}"/>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Column Formatting</a:t>
              </a:r>
              <a:endParaRPr lang="en-IN" sz="1600" b="1" dirty="0">
                <a:solidFill>
                  <a:schemeClr val="tx2"/>
                </a:solidFill>
                <a:latin typeface="Arial" pitchFamily="34" charset="0"/>
                <a:cs typeface="Arial" pitchFamily="34" charset="0"/>
              </a:endParaRPr>
            </a:p>
          </p:txBody>
        </p:sp>
      </p:grpSp>
      <p:grpSp>
        <p:nvGrpSpPr>
          <p:cNvPr id="124" name="Group 123">
            <a:extLst>
              <a:ext uri="{FF2B5EF4-FFF2-40B4-BE49-F238E27FC236}">
                <a16:creationId xmlns:a16="http://schemas.microsoft.com/office/drawing/2014/main" id="{900620DE-716F-E747-B628-3F4132F468D4}"/>
              </a:ext>
            </a:extLst>
          </p:cNvPr>
          <p:cNvGrpSpPr/>
          <p:nvPr/>
        </p:nvGrpSpPr>
        <p:grpSpPr>
          <a:xfrm>
            <a:off x="9332592" y="2780928"/>
            <a:ext cx="2668063" cy="1349495"/>
            <a:chOff x="812461" y="1646497"/>
            <a:chExt cx="2668063" cy="1349495"/>
          </a:xfrm>
        </p:grpSpPr>
        <p:sp>
          <p:nvSpPr>
            <p:cNvPr id="125" name="TextBox 124">
              <a:extLst>
                <a:ext uri="{FF2B5EF4-FFF2-40B4-BE49-F238E27FC236}">
                  <a16:creationId xmlns:a16="http://schemas.microsoft.com/office/drawing/2014/main" id="{8A5C98CA-F1A7-CA4C-8E02-9C5E0CC3FA82}"/>
                </a:ext>
              </a:extLst>
            </p:cNvPr>
            <p:cNvSpPr txBox="1"/>
            <p:nvPr/>
          </p:nvSpPr>
          <p:spPr>
            <a:xfrm>
              <a:off x="812461" y="1980329"/>
              <a:ext cx="2668063" cy="1015663"/>
            </a:xfrm>
            <a:prstGeom prst="rect">
              <a:avLst/>
            </a:prstGeom>
            <a:noFill/>
          </p:spPr>
          <p:txBody>
            <a:bodyPr wrap="square" rtlCol="0">
              <a:spAutoFit/>
            </a:bodyPr>
            <a:lstStyle/>
            <a:p>
              <a:r>
                <a:rPr lang="en-IN" sz="1200" dirty="0">
                  <a:solidFill>
                    <a:schemeClr val="tx2"/>
                  </a:solidFill>
                  <a:latin typeface="Arial" pitchFamily="34" charset="0"/>
                  <a:cs typeface="Arial" pitchFamily="34" charset="0"/>
                </a:rPr>
                <a:t>Multi-Level partitioning available in Teradata is missing in other databases which will result in significantly worse performance for partitioned queries.</a:t>
              </a:r>
            </a:p>
          </p:txBody>
        </p:sp>
        <p:sp>
          <p:nvSpPr>
            <p:cNvPr id="126" name="TextBox 125">
              <a:extLst>
                <a:ext uri="{FF2B5EF4-FFF2-40B4-BE49-F238E27FC236}">
                  <a16:creationId xmlns:a16="http://schemas.microsoft.com/office/drawing/2014/main" id="{36480B22-84D1-564B-80B7-D8BC0267AC05}"/>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Partitioning</a:t>
              </a:r>
              <a:endParaRPr lang="en-IN" sz="1600" b="1" dirty="0">
                <a:solidFill>
                  <a:schemeClr val="tx2"/>
                </a:solidFill>
                <a:latin typeface="Arial" pitchFamily="34" charset="0"/>
                <a:cs typeface="Arial" pitchFamily="34" charset="0"/>
              </a:endParaRPr>
            </a:p>
          </p:txBody>
        </p:sp>
      </p:grpSp>
      <p:grpSp>
        <p:nvGrpSpPr>
          <p:cNvPr id="127" name="Group 126">
            <a:extLst>
              <a:ext uri="{FF2B5EF4-FFF2-40B4-BE49-F238E27FC236}">
                <a16:creationId xmlns:a16="http://schemas.microsoft.com/office/drawing/2014/main" id="{7A4A6F91-D869-EF47-B981-385C48FBBC12}"/>
              </a:ext>
            </a:extLst>
          </p:cNvPr>
          <p:cNvGrpSpPr/>
          <p:nvPr/>
        </p:nvGrpSpPr>
        <p:grpSpPr>
          <a:xfrm>
            <a:off x="9215665" y="4252403"/>
            <a:ext cx="2211083" cy="2272824"/>
            <a:chOff x="786984" y="1646497"/>
            <a:chExt cx="2211083" cy="2272824"/>
          </a:xfrm>
        </p:grpSpPr>
        <p:sp>
          <p:nvSpPr>
            <p:cNvPr id="128" name="TextBox 127">
              <a:extLst>
                <a:ext uri="{FF2B5EF4-FFF2-40B4-BE49-F238E27FC236}">
                  <a16:creationId xmlns:a16="http://schemas.microsoft.com/office/drawing/2014/main" id="{88AC1DAB-9FEC-E34C-AA41-422B0FBD2FCD}"/>
                </a:ext>
              </a:extLst>
            </p:cNvPr>
            <p:cNvSpPr txBox="1"/>
            <p:nvPr/>
          </p:nvSpPr>
          <p:spPr>
            <a:xfrm>
              <a:off x="786984" y="1980329"/>
              <a:ext cx="2185605" cy="1938992"/>
            </a:xfrm>
            <a:prstGeom prst="rect">
              <a:avLst/>
            </a:prstGeom>
            <a:noFill/>
          </p:spPr>
          <p:txBody>
            <a:bodyPr wrap="square" rtlCol="0">
              <a:spAutoFit/>
            </a:bodyPr>
            <a:lstStyle/>
            <a:p>
              <a:r>
                <a:rPr lang="en-US" sz="1200" dirty="0">
                  <a:solidFill>
                    <a:schemeClr val="tx2"/>
                  </a:solidFill>
                  <a:latin typeface="Arial" pitchFamily="34" charset="0"/>
                  <a:cs typeface="Arial" pitchFamily="34" charset="0"/>
                </a:rPr>
                <a:t>These data types provide specialized business capabilities such as Time Series, Geospatial, Temporal, Unstructured Data processing. Absence of the data types will make it really difficult to provide these business capabilities.</a:t>
              </a:r>
            </a:p>
            <a:p>
              <a:pPr marL="171450" indent="-171450">
                <a:buFont typeface="Arial" panose="020B0604020202020204" pitchFamily="34" charset="0"/>
                <a:buChar char="•"/>
              </a:pPr>
              <a:endParaRPr lang="en-IN" sz="1200" dirty="0">
                <a:solidFill>
                  <a:schemeClr val="tx2"/>
                </a:solidFill>
                <a:latin typeface="Arial" pitchFamily="34" charset="0"/>
                <a:cs typeface="Arial" pitchFamily="34" charset="0"/>
              </a:endParaRPr>
            </a:p>
          </p:txBody>
        </p:sp>
        <p:sp>
          <p:nvSpPr>
            <p:cNvPr id="129" name="TextBox 128">
              <a:extLst>
                <a:ext uri="{FF2B5EF4-FFF2-40B4-BE49-F238E27FC236}">
                  <a16:creationId xmlns:a16="http://schemas.microsoft.com/office/drawing/2014/main" id="{6A70078A-90A7-D547-B165-328287D2C831}"/>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Special Data Types</a:t>
              </a:r>
              <a:endParaRPr lang="en-IN" sz="1600" b="1" dirty="0">
                <a:solidFill>
                  <a:schemeClr val="tx2"/>
                </a:solidFill>
                <a:latin typeface="Arial" pitchFamily="34" charset="0"/>
                <a:cs typeface="Arial" pitchFamily="34" charset="0"/>
              </a:endParaRPr>
            </a:p>
          </p:txBody>
        </p:sp>
      </p:grpSp>
      <p:grpSp>
        <p:nvGrpSpPr>
          <p:cNvPr id="130" name="Group 129">
            <a:extLst>
              <a:ext uri="{FF2B5EF4-FFF2-40B4-BE49-F238E27FC236}">
                <a16:creationId xmlns:a16="http://schemas.microsoft.com/office/drawing/2014/main" id="{AF949AEA-41AC-2C46-B089-6880CA2D68CE}"/>
              </a:ext>
            </a:extLst>
          </p:cNvPr>
          <p:cNvGrpSpPr/>
          <p:nvPr/>
        </p:nvGrpSpPr>
        <p:grpSpPr>
          <a:xfrm>
            <a:off x="4356133" y="2717466"/>
            <a:ext cx="283464" cy="283464"/>
            <a:chOff x="7713663" y="2154238"/>
            <a:chExt cx="833437" cy="827087"/>
          </a:xfrm>
          <a:solidFill>
            <a:schemeClr val="accent2"/>
          </a:solidFill>
        </p:grpSpPr>
        <p:sp>
          <p:nvSpPr>
            <p:cNvPr id="131" name="Freeform 159">
              <a:extLst>
                <a:ext uri="{FF2B5EF4-FFF2-40B4-BE49-F238E27FC236}">
                  <a16:creationId xmlns:a16="http://schemas.microsoft.com/office/drawing/2014/main" id="{EA2B8D91-EE2A-9A4F-95FA-EAC3AA68E523}"/>
                </a:ext>
              </a:extLst>
            </p:cNvPr>
            <p:cNvSpPr>
              <a:spLocks noEditPoints="1"/>
            </p:cNvSpPr>
            <p:nvPr/>
          </p:nvSpPr>
          <p:spPr bwMode="auto">
            <a:xfrm>
              <a:off x="7713663" y="2154238"/>
              <a:ext cx="833437" cy="827087"/>
            </a:xfrm>
            <a:custGeom>
              <a:avLst/>
              <a:gdLst>
                <a:gd name="T0" fmla="*/ 449 w 535"/>
                <a:gd name="T1" fmla="*/ 168 h 531"/>
                <a:gd name="T2" fmla="*/ 395 w 535"/>
                <a:gd name="T3" fmla="*/ 84 h 531"/>
                <a:gd name="T4" fmla="*/ 363 w 535"/>
                <a:gd name="T5" fmla="*/ 54 h 531"/>
                <a:gd name="T6" fmla="*/ 53 w 535"/>
                <a:gd name="T7" fmla="*/ 0 h 531"/>
                <a:gd name="T8" fmla="*/ 0 w 535"/>
                <a:gd name="T9" fmla="*/ 310 h 531"/>
                <a:gd name="T10" fmla="*/ 86 w 535"/>
                <a:gd name="T11" fmla="*/ 363 h 531"/>
                <a:gd name="T12" fmla="*/ 139 w 535"/>
                <a:gd name="T13" fmla="*/ 447 h 531"/>
                <a:gd name="T14" fmla="*/ 172 w 535"/>
                <a:gd name="T15" fmla="*/ 478 h 531"/>
                <a:gd name="T16" fmla="*/ 481 w 535"/>
                <a:gd name="T17" fmla="*/ 531 h 531"/>
                <a:gd name="T18" fmla="*/ 535 w 535"/>
                <a:gd name="T19" fmla="*/ 222 h 531"/>
                <a:gd name="T20" fmla="*/ 481 w 535"/>
                <a:gd name="T21" fmla="*/ 195 h 531"/>
                <a:gd name="T22" fmla="*/ 508 w 535"/>
                <a:gd name="T23" fmla="*/ 254 h 531"/>
                <a:gd name="T24" fmla="*/ 449 w 535"/>
                <a:gd name="T25" fmla="*/ 195 h 531"/>
                <a:gd name="T26" fmla="*/ 395 w 535"/>
                <a:gd name="T27" fmla="*/ 111 h 531"/>
                <a:gd name="T28" fmla="*/ 422 w 535"/>
                <a:gd name="T29" fmla="*/ 170 h 531"/>
                <a:gd name="T30" fmla="*/ 363 w 535"/>
                <a:gd name="T31" fmla="*/ 111 h 531"/>
                <a:gd name="T32" fmla="*/ 53 w 535"/>
                <a:gd name="T33" fmla="*/ 27 h 531"/>
                <a:gd name="T34" fmla="*/ 336 w 535"/>
                <a:gd name="T35" fmla="*/ 54 h 531"/>
                <a:gd name="T36" fmla="*/ 27 w 535"/>
                <a:gd name="T37" fmla="*/ 111 h 531"/>
                <a:gd name="T38" fmla="*/ 53 w 535"/>
                <a:gd name="T39" fmla="*/ 27 h 531"/>
                <a:gd name="T40" fmla="*/ 27 w 535"/>
                <a:gd name="T41" fmla="*/ 138 h 531"/>
                <a:gd name="T42" fmla="*/ 336 w 535"/>
                <a:gd name="T43" fmla="*/ 310 h 531"/>
                <a:gd name="T44" fmla="*/ 53 w 535"/>
                <a:gd name="T45" fmla="*/ 337 h 531"/>
                <a:gd name="T46" fmla="*/ 113 w 535"/>
                <a:gd name="T47" fmla="*/ 394 h 531"/>
                <a:gd name="T48" fmla="*/ 310 w 535"/>
                <a:gd name="T49" fmla="*/ 363 h 531"/>
                <a:gd name="T50" fmla="*/ 363 w 535"/>
                <a:gd name="T51" fmla="*/ 196 h 531"/>
                <a:gd name="T52" fmla="*/ 422 w 535"/>
                <a:gd name="T53" fmla="*/ 394 h 531"/>
                <a:gd name="T54" fmla="*/ 139 w 535"/>
                <a:gd name="T55" fmla="*/ 421 h 531"/>
                <a:gd name="T56" fmla="*/ 481 w 535"/>
                <a:gd name="T57" fmla="*/ 505 h 531"/>
                <a:gd name="T58" fmla="*/ 198 w 535"/>
                <a:gd name="T59" fmla="*/ 478 h 531"/>
                <a:gd name="T60" fmla="*/ 395 w 535"/>
                <a:gd name="T61" fmla="*/ 447 h 531"/>
                <a:gd name="T62" fmla="*/ 449 w 535"/>
                <a:gd name="T63" fmla="*/ 281 h 531"/>
                <a:gd name="T64" fmla="*/ 508 w 535"/>
                <a:gd name="T65" fmla="*/ 478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35" h="531">
                  <a:moveTo>
                    <a:pt x="481" y="168"/>
                  </a:moveTo>
                  <a:cubicBezTo>
                    <a:pt x="449" y="168"/>
                    <a:pt x="449" y="168"/>
                    <a:pt x="449" y="168"/>
                  </a:cubicBezTo>
                  <a:cubicBezTo>
                    <a:pt x="449" y="138"/>
                    <a:pt x="449" y="138"/>
                    <a:pt x="449" y="138"/>
                  </a:cubicBezTo>
                  <a:cubicBezTo>
                    <a:pt x="449" y="108"/>
                    <a:pt x="425" y="84"/>
                    <a:pt x="395" y="84"/>
                  </a:cubicBezTo>
                  <a:cubicBezTo>
                    <a:pt x="363" y="84"/>
                    <a:pt x="363" y="84"/>
                    <a:pt x="363" y="84"/>
                  </a:cubicBezTo>
                  <a:cubicBezTo>
                    <a:pt x="363" y="54"/>
                    <a:pt x="363" y="54"/>
                    <a:pt x="363" y="54"/>
                  </a:cubicBezTo>
                  <a:cubicBezTo>
                    <a:pt x="363" y="24"/>
                    <a:pt x="339" y="0"/>
                    <a:pt x="310" y="0"/>
                  </a:cubicBezTo>
                  <a:cubicBezTo>
                    <a:pt x="53" y="0"/>
                    <a:pt x="53" y="0"/>
                    <a:pt x="53" y="0"/>
                  </a:cubicBezTo>
                  <a:cubicBezTo>
                    <a:pt x="24" y="0"/>
                    <a:pt x="0" y="24"/>
                    <a:pt x="0" y="54"/>
                  </a:cubicBezTo>
                  <a:cubicBezTo>
                    <a:pt x="0" y="310"/>
                    <a:pt x="0" y="310"/>
                    <a:pt x="0" y="310"/>
                  </a:cubicBezTo>
                  <a:cubicBezTo>
                    <a:pt x="0" y="339"/>
                    <a:pt x="24" y="363"/>
                    <a:pt x="53" y="363"/>
                  </a:cubicBezTo>
                  <a:cubicBezTo>
                    <a:pt x="86" y="363"/>
                    <a:pt x="86" y="363"/>
                    <a:pt x="86" y="363"/>
                  </a:cubicBezTo>
                  <a:cubicBezTo>
                    <a:pt x="86" y="394"/>
                    <a:pt x="86" y="394"/>
                    <a:pt x="86" y="394"/>
                  </a:cubicBezTo>
                  <a:cubicBezTo>
                    <a:pt x="86" y="423"/>
                    <a:pt x="110" y="447"/>
                    <a:pt x="139" y="447"/>
                  </a:cubicBezTo>
                  <a:cubicBezTo>
                    <a:pt x="172" y="447"/>
                    <a:pt x="172" y="447"/>
                    <a:pt x="172" y="447"/>
                  </a:cubicBezTo>
                  <a:cubicBezTo>
                    <a:pt x="172" y="478"/>
                    <a:pt x="172" y="478"/>
                    <a:pt x="172" y="478"/>
                  </a:cubicBezTo>
                  <a:cubicBezTo>
                    <a:pt x="172" y="508"/>
                    <a:pt x="196" y="531"/>
                    <a:pt x="225" y="531"/>
                  </a:cubicBezTo>
                  <a:cubicBezTo>
                    <a:pt x="481" y="531"/>
                    <a:pt x="481" y="531"/>
                    <a:pt x="481" y="531"/>
                  </a:cubicBezTo>
                  <a:cubicBezTo>
                    <a:pt x="511" y="531"/>
                    <a:pt x="535" y="508"/>
                    <a:pt x="535" y="478"/>
                  </a:cubicBezTo>
                  <a:cubicBezTo>
                    <a:pt x="535" y="222"/>
                    <a:pt x="535" y="222"/>
                    <a:pt x="535" y="222"/>
                  </a:cubicBezTo>
                  <a:cubicBezTo>
                    <a:pt x="535" y="192"/>
                    <a:pt x="511" y="168"/>
                    <a:pt x="481" y="168"/>
                  </a:cubicBezTo>
                  <a:close/>
                  <a:moveTo>
                    <a:pt x="481" y="195"/>
                  </a:moveTo>
                  <a:cubicBezTo>
                    <a:pt x="496" y="195"/>
                    <a:pt x="508" y="207"/>
                    <a:pt x="508" y="222"/>
                  </a:cubicBezTo>
                  <a:cubicBezTo>
                    <a:pt x="508" y="254"/>
                    <a:pt x="508" y="254"/>
                    <a:pt x="508" y="254"/>
                  </a:cubicBezTo>
                  <a:cubicBezTo>
                    <a:pt x="449" y="254"/>
                    <a:pt x="449" y="254"/>
                    <a:pt x="449" y="254"/>
                  </a:cubicBezTo>
                  <a:cubicBezTo>
                    <a:pt x="449" y="195"/>
                    <a:pt x="449" y="195"/>
                    <a:pt x="449" y="195"/>
                  </a:cubicBezTo>
                  <a:lnTo>
                    <a:pt x="481" y="195"/>
                  </a:lnTo>
                  <a:close/>
                  <a:moveTo>
                    <a:pt x="395" y="111"/>
                  </a:moveTo>
                  <a:cubicBezTo>
                    <a:pt x="410" y="111"/>
                    <a:pt x="422" y="123"/>
                    <a:pt x="422" y="138"/>
                  </a:cubicBezTo>
                  <a:cubicBezTo>
                    <a:pt x="422" y="170"/>
                    <a:pt x="422" y="170"/>
                    <a:pt x="422" y="170"/>
                  </a:cubicBezTo>
                  <a:cubicBezTo>
                    <a:pt x="363" y="170"/>
                    <a:pt x="363" y="170"/>
                    <a:pt x="363" y="170"/>
                  </a:cubicBezTo>
                  <a:cubicBezTo>
                    <a:pt x="363" y="111"/>
                    <a:pt x="363" y="111"/>
                    <a:pt x="363" y="111"/>
                  </a:cubicBezTo>
                  <a:lnTo>
                    <a:pt x="395" y="111"/>
                  </a:lnTo>
                  <a:close/>
                  <a:moveTo>
                    <a:pt x="53" y="27"/>
                  </a:moveTo>
                  <a:cubicBezTo>
                    <a:pt x="310" y="27"/>
                    <a:pt x="310" y="27"/>
                    <a:pt x="310" y="27"/>
                  </a:cubicBezTo>
                  <a:cubicBezTo>
                    <a:pt x="324" y="27"/>
                    <a:pt x="336" y="39"/>
                    <a:pt x="336" y="54"/>
                  </a:cubicBezTo>
                  <a:cubicBezTo>
                    <a:pt x="336" y="111"/>
                    <a:pt x="336" y="111"/>
                    <a:pt x="336" y="111"/>
                  </a:cubicBezTo>
                  <a:cubicBezTo>
                    <a:pt x="27" y="111"/>
                    <a:pt x="27" y="111"/>
                    <a:pt x="27" y="111"/>
                  </a:cubicBezTo>
                  <a:cubicBezTo>
                    <a:pt x="27" y="54"/>
                    <a:pt x="27" y="54"/>
                    <a:pt x="27" y="54"/>
                  </a:cubicBezTo>
                  <a:cubicBezTo>
                    <a:pt x="27" y="39"/>
                    <a:pt x="39" y="27"/>
                    <a:pt x="53" y="27"/>
                  </a:cubicBezTo>
                  <a:close/>
                  <a:moveTo>
                    <a:pt x="27" y="310"/>
                  </a:moveTo>
                  <a:cubicBezTo>
                    <a:pt x="27" y="138"/>
                    <a:pt x="27" y="138"/>
                    <a:pt x="27" y="138"/>
                  </a:cubicBezTo>
                  <a:cubicBezTo>
                    <a:pt x="336" y="138"/>
                    <a:pt x="336" y="138"/>
                    <a:pt x="336" y="138"/>
                  </a:cubicBezTo>
                  <a:cubicBezTo>
                    <a:pt x="336" y="310"/>
                    <a:pt x="336" y="310"/>
                    <a:pt x="336" y="310"/>
                  </a:cubicBezTo>
                  <a:cubicBezTo>
                    <a:pt x="336" y="325"/>
                    <a:pt x="324" y="337"/>
                    <a:pt x="310" y="337"/>
                  </a:cubicBezTo>
                  <a:cubicBezTo>
                    <a:pt x="53" y="337"/>
                    <a:pt x="53" y="337"/>
                    <a:pt x="53" y="337"/>
                  </a:cubicBezTo>
                  <a:cubicBezTo>
                    <a:pt x="39" y="337"/>
                    <a:pt x="27" y="325"/>
                    <a:pt x="27" y="310"/>
                  </a:cubicBezTo>
                  <a:close/>
                  <a:moveTo>
                    <a:pt x="113" y="394"/>
                  </a:moveTo>
                  <a:cubicBezTo>
                    <a:pt x="113" y="363"/>
                    <a:pt x="113" y="363"/>
                    <a:pt x="113" y="363"/>
                  </a:cubicBezTo>
                  <a:cubicBezTo>
                    <a:pt x="310" y="363"/>
                    <a:pt x="310" y="363"/>
                    <a:pt x="310" y="363"/>
                  </a:cubicBezTo>
                  <a:cubicBezTo>
                    <a:pt x="339" y="363"/>
                    <a:pt x="363" y="339"/>
                    <a:pt x="363" y="310"/>
                  </a:cubicBezTo>
                  <a:cubicBezTo>
                    <a:pt x="363" y="196"/>
                    <a:pt x="363" y="196"/>
                    <a:pt x="363" y="196"/>
                  </a:cubicBezTo>
                  <a:cubicBezTo>
                    <a:pt x="422" y="196"/>
                    <a:pt x="422" y="196"/>
                    <a:pt x="422" y="196"/>
                  </a:cubicBezTo>
                  <a:cubicBezTo>
                    <a:pt x="422" y="394"/>
                    <a:pt x="422" y="394"/>
                    <a:pt x="422" y="394"/>
                  </a:cubicBezTo>
                  <a:cubicBezTo>
                    <a:pt x="422" y="409"/>
                    <a:pt x="410" y="421"/>
                    <a:pt x="395" y="421"/>
                  </a:cubicBezTo>
                  <a:cubicBezTo>
                    <a:pt x="139" y="421"/>
                    <a:pt x="139" y="421"/>
                    <a:pt x="139" y="421"/>
                  </a:cubicBezTo>
                  <a:cubicBezTo>
                    <a:pt x="125" y="421"/>
                    <a:pt x="113" y="409"/>
                    <a:pt x="113" y="394"/>
                  </a:cubicBezTo>
                  <a:close/>
                  <a:moveTo>
                    <a:pt x="481" y="505"/>
                  </a:moveTo>
                  <a:cubicBezTo>
                    <a:pt x="225" y="505"/>
                    <a:pt x="225" y="505"/>
                    <a:pt x="225" y="505"/>
                  </a:cubicBezTo>
                  <a:cubicBezTo>
                    <a:pt x="210" y="505"/>
                    <a:pt x="198" y="493"/>
                    <a:pt x="198" y="478"/>
                  </a:cubicBezTo>
                  <a:cubicBezTo>
                    <a:pt x="198" y="447"/>
                    <a:pt x="198" y="447"/>
                    <a:pt x="198" y="447"/>
                  </a:cubicBezTo>
                  <a:cubicBezTo>
                    <a:pt x="395" y="447"/>
                    <a:pt x="395" y="447"/>
                    <a:pt x="395" y="447"/>
                  </a:cubicBezTo>
                  <a:cubicBezTo>
                    <a:pt x="425" y="447"/>
                    <a:pt x="449" y="423"/>
                    <a:pt x="449" y="394"/>
                  </a:cubicBezTo>
                  <a:cubicBezTo>
                    <a:pt x="449" y="281"/>
                    <a:pt x="449" y="281"/>
                    <a:pt x="449" y="281"/>
                  </a:cubicBezTo>
                  <a:cubicBezTo>
                    <a:pt x="508" y="281"/>
                    <a:pt x="508" y="281"/>
                    <a:pt x="508" y="281"/>
                  </a:cubicBezTo>
                  <a:cubicBezTo>
                    <a:pt x="508" y="478"/>
                    <a:pt x="508" y="478"/>
                    <a:pt x="508" y="478"/>
                  </a:cubicBezTo>
                  <a:cubicBezTo>
                    <a:pt x="508" y="493"/>
                    <a:pt x="496" y="505"/>
                    <a:pt x="481" y="50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2" name="Oval 160">
              <a:extLst>
                <a:ext uri="{FF2B5EF4-FFF2-40B4-BE49-F238E27FC236}">
                  <a16:creationId xmlns:a16="http://schemas.microsoft.com/office/drawing/2014/main" id="{F24203D8-C852-054B-AE1D-39BC841DBBE0}"/>
                </a:ext>
              </a:extLst>
            </p:cNvPr>
            <p:cNvSpPr>
              <a:spLocks noChangeArrowheads="1"/>
            </p:cNvSpPr>
            <p:nvPr/>
          </p:nvSpPr>
          <p:spPr bwMode="auto">
            <a:xfrm>
              <a:off x="7815263" y="2230438"/>
              <a:ext cx="69850" cy="68262"/>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3" name="Oval 161">
              <a:extLst>
                <a:ext uri="{FF2B5EF4-FFF2-40B4-BE49-F238E27FC236}">
                  <a16:creationId xmlns:a16="http://schemas.microsoft.com/office/drawing/2014/main" id="{9D1CCC75-8A59-AC49-8A2C-A5D889991458}"/>
                </a:ext>
              </a:extLst>
            </p:cNvPr>
            <p:cNvSpPr>
              <a:spLocks noChangeArrowheads="1"/>
            </p:cNvSpPr>
            <p:nvPr/>
          </p:nvSpPr>
          <p:spPr bwMode="auto">
            <a:xfrm>
              <a:off x="7904163" y="2230438"/>
              <a:ext cx="68262" cy="68262"/>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4" name="Oval 162">
              <a:extLst>
                <a:ext uri="{FF2B5EF4-FFF2-40B4-BE49-F238E27FC236}">
                  <a16:creationId xmlns:a16="http://schemas.microsoft.com/office/drawing/2014/main" id="{7BB956C7-9400-904A-AD6E-110F84BD3F66}"/>
                </a:ext>
              </a:extLst>
            </p:cNvPr>
            <p:cNvSpPr>
              <a:spLocks noChangeArrowheads="1"/>
            </p:cNvSpPr>
            <p:nvPr/>
          </p:nvSpPr>
          <p:spPr bwMode="auto">
            <a:xfrm>
              <a:off x="7991475" y="2230438"/>
              <a:ext cx="69850" cy="68262"/>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grpSp>
      <p:sp>
        <p:nvSpPr>
          <p:cNvPr id="135" name="Freeform 8">
            <a:extLst>
              <a:ext uri="{FF2B5EF4-FFF2-40B4-BE49-F238E27FC236}">
                <a16:creationId xmlns:a16="http://schemas.microsoft.com/office/drawing/2014/main" id="{5DBC9D46-C8E5-6249-8CD5-8F634B0698D5}"/>
              </a:ext>
            </a:extLst>
          </p:cNvPr>
          <p:cNvSpPr>
            <a:spLocks noEditPoints="1"/>
          </p:cNvSpPr>
          <p:nvPr/>
        </p:nvSpPr>
        <p:spPr bwMode="auto">
          <a:xfrm>
            <a:off x="7575120" y="4605808"/>
            <a:ext cx="283464" cy="283464"/>
          </a:xfrm>
          <a:custGeom>
            <a:avLst/>
            <a:gdLst>
              <a:gd name="T0" fmla="*/ 380 w 383"/>
              <a:gd name="T1" fmla="*/ 144 h 401"/>
              <a:gd name="T2" fmla="*/ 229 w 383"/>
              <a:gd name="T3" fmla="*/ 3 h 401"/>
              <a:gd name="T4" fmla="*/ 88 w 383"/>
              <a:gd name="T5" fmla="*/ 155 h 401"/>
              <a:gd name="T6" fmla="*/ 112 w 383"/>
              <a:gd name="T7" fmla="*/ 230 h 401"/>
              <a:gd name="T8" fmla="*/ 112 w 383"/>
              <a:gd name="T9" fmla="*/ 230 h 401"/>
              <a:gd name="T10" fmla="*/ 107 w 383"/>
              <a:gd name="T11" fmla="*/ 235 h 401"/>
              <a:gd name="T12" fmla="*/ 63 w 383"/>
              <a:gd name="T13" fmla="*/ 285 h 401"/>
              <a:gd name="T14" fmla="*/ 20 w 383"/>
              <a:gd name="T15" fmla="*/ 332 h 401"/>
              <a:gd name="T16" fmla="*/ 15 w 383"/>
              <a:gd name="T17" fmla="*/ 338 h 401"/>
              <a:gd name="T18" fmla="*/ 15 w 383"/>
              <a:gd name="T19" fmla="*/ 387 h 401"/>
              <a:gd name="T20" fmla="*/ 64 w 383"/>
              <a:gd name="T21" fmla="*/ 382 h 401"/>
              <a:gd name="T22" fmla="*/ 69 w 383"/>
              <a:gd name="T23" fmla="*/ 377 h 401"/>
              <a:gd name="T24" fmla="*/ 156 w 383"/>
              <a:gd name="T25" fmla="*/ 279 h 401"/>
              <a:gd name="T26" fmla="*/ 160 w 383"/>
              <a:gd name="T27" fmla="*/ 275 h 401"/>
              <a:gd name="T28" fmla="*/ 240 w 383"/>
              <a:gd name="T29" fmla="*/ 295 h 401"/>
              <a:gd name="T30" fmla="*/ 380 w 383"/>
              <a:gd name="T31" fmla="*/ 144 h 401"/>
              <a:gd name="T32" fmla="*/ 238 w 383"/>
              <a:gd name="T33" fmla="*/ 243 h 401"/>
              <a:gd name="T34" fmla="*/ 140 w 383"/>
              <a:gd name="T35" fmla="*/ 153 h 401"/>
              <a:gd name="T36" fmla="*/ 231 w 383"/>
              <a:gd name="T37" fmla="*/ 56 h 401"/>
              <a:gd name="T38" fmla="*/ 328 w 383"/>
              <a:gd name="T39" fmla="*/ 146 h 401"/>
              <a:gd name="T40" fmla="*/ 238 w 383"/>
              <a:gd name="T41" fmla="*/ 243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3" h="401">
                <a:moveTo>
                  <a:pt x="380" y="144"/>
                </a:moveTo>
                <a:cubicBezTo>
                  <a:pt x="377" y="63"/>
                  <a:pt x="309" y="0"/>
                  <a:pt x="229" y="3"/>
                </a:cubicBezTo>
                <a:cubicBezTo>
                  <a:pt x="148" y="6"/>
                  <a:pt x="85" y="74"/>
                  <a:pt x="88" y="155"/>
                </a:cubicBezTo>
                <a:cubicBezTo>
                  <a:pt x="89" y="182"/>
                  <a:pt x="98" y="208"/>
                  <a:pt x="112" y="230"/>
                </a:cubicBezTo>
                <a:cubicBezTo>
                  <a:pt x="112" y="230"/>
                  <a:pt x="112" y="230"/>
                  <a:pt x="112" y="230"/>
                </a:cubicBezTo>
                <a:cubicBezTo>
                  <a:pt x="107" y="235"/>
                  <a:pt x="107" y="235"/>
                  <a:pt x="107" y="235"/>
                </a:cubicBezTo>
                <a:cubicBezTo>
                  <a:pt x="63" y="285"/>
                  <a:pt x="63" y="285"/>
                  <a:pt x="63" y="285"/>
                </a:cubicBezTo>
                <a:cubicBezTo>
                  <a:pt x="20" y="332"/>
                  <a:pt x="20" y="332"/>
                  <a:pt x="20" y="332"/>
                </a:cubicBezTo>
                <a:cubicBezTo>
                  <a:pt x="15" y="338"/>
                  <a:pt x="15" y="338"/>
                  <a:pt x="15" y="338"/>
                </a:cubicBezTo>
                <a:cubicBezTo>
                  <a:pt x="0" y="354"/>
                  <a:pt x="0" y="374"/>
                  <a:pt x="15" y="387"/>
                </a:cubicBezTo>
                <a:cubicBezTo>
                  <a:pt x="29" y="401"/>
                  <a:pt x="49" y="398"/>
                  <a:pt x="64" y="382"/>
                </a:cubicBezTo>
                <a:cubicBezTo>
                  <a:pt x="69" y="377"/>
                  <a:pt x="69" y="377"/>
                  <a:pt x="69" y="377"/>
                </a:cubicBezTo>
                <a:cubicBezTo>
                  <a:pt x="156" y="279"/>
                  <a:pt x="156" y="279"/>
                  <a:pt x="156" y="279"/>
                </a:cubicBezTo>
                <a:cubicBezTo>
                  <a:pt x="160" y="275"/>
                  <a:pt x="160" y="275"/>
                  <a:pt x="160" y="275"/>
                </a:cubicBezTo>
                <a:cubicBezTo>
                  <a:pt x="183" y="289"/>
                  <a:pt x="211" y="296"/>
                  <a:pt x="240" y="295"/>
                </a:cubicBezTo>
                <a:cubicBezTo>
                  <a:pt x="320" y="292"/>
                  <a:pt x="383" y="224"/>
                  <a:pt x="380" y="144"/>
                </a:cubicBezTo>
                <a:close/>
                <a:moveTo>
                  <a:pt x="238" y="243"/>
                </a:moveTo>
                <a:cubicBezTo>
                  <a:pt x="186" y="245"/>
                  <a:pt x="142" y="205"/>
                  <a:pt x="140" y="153"/>
                </a:cubicBezTo>
                <a:cubicBezTo>
                  <a:pt x="139" y="101"/>
                  <a:pt x="179" y="57"/>
                  <a:pt x="231" y="56"/>
                </a:cubicBezTo>
                <a:cubicBezTo>
                  <a:pt x="282" y="54"/>
                  <a:pt x="326" y="94"/>
                  <a:pt x="328" y="146"/>
                </a:cubicBezTo>
                <a:cubicBezTo>
                  <a:pt x="330" y="198"/>
                  <a:pt x="289" y="241"/>
                  <a:pt x="238" y="24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US"/>
          </a:p>
        </p:txBody>
      </p:sp>
      <p:grpSp>
        <p:nvGrpSpPr>
          <p:cNvPr id="136" name="Group 135">
            <a:extLst>
              <a:ext uri="{FF2B5EF4-FFF2-40B4-BE49-F238E27FC236}">
                <a16:creationId xmlns:a16="http://schemas.microsoft.com/office/drawing/2014/main" id="{284C10C5-1EE6-9643-B6AE-2058D77B8E41}"/>
              </a:ext>
            </a:extLst>
          </p:cNvPr>
          <p:cNvGrpSpPr/>
          <p:nvPr/>
        </p:nvGrpSpPr>
        <p:grpSpPr>
          <a:xfrm>
            <a:off x="4333985" y="4555263"/>
            <a:ext cx="283464" cy="283464"/>
            <a:chOff x="4219575" y="-66675"/>
            <a:chExt cx="2103438" cy="1589088"/>
          </a:xfrm>
          <a:solidFill>
            <a:schemeClr val="accent2"/>
          </a:solidFill>
        </p:grpSpPr>
        <p:sp>
          <p:nvSpPr>
            <p:cNvPr id="137" name="Freeform 57">
              <a:extLst>
                <a:ext uri="{FF2B5EF4-FFF2-40B4-BE49-F238E27FC236}">
                  <a16:creationId xmlns:a16="http://schemas.microsoft.com/office/drawing/2014/main" id="{C444A82A-CCDB-884D-902D-08FC0B9D856E}"/>
                </a:ext>
              </a:extLst>
            </p:cNvPr>
            <p:cNvSpPr>
              <a:spLocks/>
            </p:cNvSpPr>
            <p:nvPr/>
          </p:nvSpPr>
          <p:spPr bwMode="auto">
            <a:xfrm>
              <a:off x="5051425" y="374650"/>
              <a:ext cx="457200" cy="484188"/>
            </a:xfrm>
            <a:custGeom>
              <a:avLst/>
              <a:gdLst>
                <a:gd name="T0" fmla="*/ 21 w 122"/>
                <a:gd name="T1" fmla="*/ 61 h 129"/>
                <a:gd name="T2" fmla="*/ 61 w 122"/>
                <a:gd name="T3" fmla="*/ 21 h 129"/>
                <a:gd name="T4" fmla="*/ 101 w 122"/>
                <a:gd name="T5" fmla="*/ 61 h 129"/>
                <a:gd name="T6" fmla="*/ 101 w 122"/>
                <a:gd name="T7" fmla="*/ 129 h 129"/>
                <a:gd name="T8" fmla="*/ 122 w 122"/>
                <a:gd name="T9" fmla="*/ 129 h 129"/>
                <a:gd name="T10" fmla="*/ 122 w 122"/>
                <a:gd name="T11" fmla="*/ 61 h 129"/>
                <a:gd name="T12" fmla="*/ 61 w 122"/>
                <a:gd name="T13" fmla="*/ 0 h 129"/>
                <a:gd name="T14" fmla="*/ 0 w 122"/>
                <a:gd name="T15" fmla="*/ 61 h 129"/>
                <a:gd name="T16" fmla="*/ 0 w 122"/>
                <a:gd name="T17" fmla="*/ 129 h 129"/>
                <a:gd name="T18" fmla="*/ 21 w 122"/>
                <a:gd name="T19" fmla="*/ 129 h 129"/>
                <a:gd name="T20" fmla="*/ 21 w 122"/>
                <a:gd name="T21" fmla="*/ 61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2" h="129">
                  <a:moveTo>
                    <a:pt x="21" y="61"/>
                  </a:moveTo>
                  <a:cubicBezTo>
                    <a:pt x="21" y="39"/>
                    <a:pt x="39" y="21"/>
                    <a:pt x="61" y="21"/>
                  </a:cubicBezTo>
                  <a:cubicBezTo>
                    <a:pt x="83" y="21"/>
                    <a:pt x="101" y="39"/>
                    <a:pt x="101" y="61"/>
                  </a:cubicBezTo>
                  <a:cubicBezTo>
                    <a:pt x="101" y="129"/>
                    <a:pt x="101" y="129"/>
                    <a:pt x="101" y="129"/>
                  </a:cubicBezTo>
                  <a:cubicBezTo>
                    <a:pt x="122" y="129"/>
                    <a:pt x="122" y="129"/>
                    <a:pt x="122" y="129"/>
                  </a:cubicBezTo>
                  <a:cubicBezTo>
                    <a:pt x="122" y="61"/>
                    <a:pt x="122" y="61"/>
                    <a:pt x="122" y="61"/>
                  </a:cubicBezTo>
                  <a:cubicBezTo>
                    <a:pt x="122" y="28"/>
                    <a:pt x="95" y="0"/>
                    <a:pt x="61" y="0"/>
                  </a:cubicBezTo>
                  <a:cubicBezTo>
                    <a:pt x="27" y="0"/>
                    <a:pt x="0" y="28"/>
                    <a:pt x="0" y="61"/>
                  </a:cubicBezTo>
                  <a:cubicBezTo>
                    <a:pt x="0" y="129"/>
                    <a:pt x="0" y="129"/>
                    <a:pt x="0" y="129"/>
                  </a:cubicBezTo>
                  <a:cubicBezTo>
                    <a:pt x="21" y="129"/>
                    <a:pt x="21" y="129"/>
                    <a:pt x="21" y="129"/>
                  </a:cubicBezTo>
                  <a:lnTo>
                    <a:pt x="21" y="6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8" name="Freeform 58">
              <a:extLst>
                <a:ext uri="{FF2B5EF4-FFF2-40B4-BE49-F238E27FC236}">
                  <a16:creationId xmlns:a16="http://schemas.microsoft.com/office/drawing/2014/main" id="{D2992308-1150-E044-96D0-B9A65B3DD60D}"/>
                </a:ext>
              </a:extLst>
            </p:cNvPr>
            <p:cNvSpPr>
              <a:spLocks noEditPoints="1"/>
            </p:cNvSpPr>
            <p:nvPr/>
          </p:nvSpPr>
          <p:spPr bwMode="auto">
            <a:xfrm>
              <a:off x="4902200" y="900113"/>
              <a:ext cx="757238" cy="622300"/>
            </a:xfrm>
            <a:custGeom>
              <a:avLst/>
              <a:gdLst>
                <a:gd name="T0" fmla="*/ 0 w 202"/>
                <a:gd name="T1" fmla="*/ 30 h 166"/>
                <a:gd name="T2" fmla="*/ 0 w 202"/>
                <a:gd name="T3" fmla="*/ 136 h 166"/>
                <a:gd name="T4" fmla="*/ 30 w 202"/>
                <a:gd name="T5" fmla="*/ 166 h 166"/>
                <a:gd name="T6" fmla="*/ 172 w 202"/>
                <a:gd name="T7" fmla="*/ 166 h 166"/>
                <a:gd name="T8" fmla="*/ 202 w 202"/>
                <a:gd name="T9" fmla="*/ 136 h 166"/>
                <a:gd name="T10" fmla="*/ 202 w 202"/>
                <a:gd name="T11" fmla="*/ 30 h 166"/>
                <a:gd name="T12" fmla="*/ 172 w 202"/>
                <a:gd name="T13" fmla="*/ 0 h 166"/>
                <a:gd name="T14" fmla="*/ 30 w 202"/>
                <a:gd name="T15" fmla="*/ 0 h 166"/>
                <a:gd name="T16" fmla="*/ 0 w 202"/>
                <a:gd name="T17" fmla="*/ 30 h 166"/>
                <a:gd name="T18" fmla="*/ 101 w 202"/>
                <a:gd name="T19" fmla="*/ 35 h 166"/>
                <a:gd name="T20" fmla="*/ 123 w 202"/>
                <a:gd name="T21" fmla="*/ 57 h 166"/>
                <a:gd name="T22" fmla="*/ 110 w 202"/>
                <a:gd name="T23" fmla="*/ 76 h 166"/>
                <a:gd name="T24" fmla="*/ 110 w 202"/>
                <a:gd name="T25" fmla="*/ 118 h 166"/>
                <a:gd name="T26" fmla="*/ 103 w 202"/>
                <a:gd name="T27" fmla="*/ 126 h 166"/>
                <a:gd name="T28" fmla="*/ 99 w 202"/>
                <a:gd name="T29" fmla="*/ 126 h 166"/>
                <a:gd name="T30" fmla="*/ 92 w 202"/>
                <a:gd name="T31" fmla="*/ 118 h 166"/>
                <a:gd name="T32" fmla="*/ 92 w 202"/>
                <a:gd name="T33" fmla="*/ 76 h 166"/>
                <a:gd name="T34" fmla="*/ 79 w 202"/>
                <a:gd name="T35" fmla="*/ 57 h 166"/>
                <a:gd name="T36" fmla="*/ 101 w 202"/>
                <a:gd name="T37" fmla="*/ 3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2" h="166">
                  <a:moveTo>
                    <a:pt x="0" y="30"/>
                  </a:moveTo>
                  <a:cubicBezTo>
                    <a:pt x="0" y="136"/>
                    <a:pt x="0" y="136"/>
                    <a:pt x="0" y="136"/>
                  </a:cubicBezTo>
                  <a:cubicBezTo>
                    <a:pt x="0" y="152"/>
                    <a:pt x="13" y="166"/>
                    <a:pt x="30" y="166"/>
                  </a:cubicBezTo>
                  <a:cubicBezTo>
                    <a:pt x="172" y="166"/>
                    <a:pt x="172" y="166"/>
                    <a:pt x="172" y="166"/>
                  </a:cubicBezTo>
                  <a:cubicBezTo>
                    <a:pt x="189" y="166"/>
                    <a:pt x="202" y="152"/>
                    <a:pt x="202" y="136"/>
                  </a:cubicBezTo>
                  <a:cubicBezTo>
                    <a:pt x="202" y="30"/>
                    <a:pt x="202" y="30"/>
                    <a:pt x="202" y="30"/>
                  </a:cubicBezTo>
                  <a:cubicBezTo>
                    <a:pt x="202" y="13"/>
                    <a:pt x="189" y="0"/>
                    <a:pt x="172" y="0"/>
                  </a:cubicBezTo>
                  <a:cubicBezTo>
                    <a:pt x="30" y="0"/>
                    <a:pt x="30" y="0"/>
                    <a:pt x="30" y="0"/>
                  </a:cubicBezTo>
                  <a:cubicBezTo>
                    <a:pt x="13" y="0"/>
                    <a:pt x="0" y="13"/>
                    <a:pt x="0" y="30"/>
                  </a:cubicBezTo>
                  <a:close/>
                  <a:moveTo>
                    <a:pt x="101" y="35"/>
                  </a:moveTo>
                  <a:cubicBezTo>
                    <a:pt x="113" y="35"/>
                    <a:pt x="123" y="45"/>
                    <a:pt x="123" y="57"/>
                  </a:cubicBezTo>
                  <a:cubicBezTo>
                    <a:pt x="123" y="65"/>
                    <a:pt x="118" y="73"/>
                    <a:pt x="110" y="76"/>
                  </a:cubicBezTo>
                  <a:cubicBezTo>
                    <a:pt x="110" y="118"/>
                    <a:pt x="110" y="118"/>
                    <a:pt x="110" y="118"/>
                  </a:cubicBezTo>
                  <a:cubicBezTo>
                    <a:pt x="110" y="123"/>
                    <a:pt x="107" y="126"/>
                    <a:pt x="103" y="126"/>
                  </a:cubicBezTo>
                  <a:cubicBezTo>
                    <a:pt x="99" y="126"/>
                    <a:pt x="99" y="126"/>
                    <a:pt x="99" y="126"/>
                  </a:cubicBezTo>
                  <a:cubicBezTo>
                    <a:pt x="95" y="126"/>
                    <a:pt x="92" y="123"/>
                    <a:pt x="92" y="118"/>
                  </a:cubicBezTo>
                  <a:cubicBezTo>
                    <a:pt x="92" y="76"/>
                    <a:pt x="92" y="76"/>
                    <a:pt x="92" y="76"/>
                  </a:cubicBezTo>
                  <a:cubicBezTo>
                    <a:pt x="84" y="73"/>
                    <a:pt x="79" y="65"/>
                    <a:pt x="79" y="57"/>
                  </a:cubicBezTo>
                  <a:cubicBezTo>
                    <a:pt x="79" y="45"/>
                    <a:pt x="89" y="35"/>
                    <a:pt x="101" y="3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9" name="Freeform 59">
              <a:extLst>
                <a:ext uri="{FF2B5EF4-FFF2-40B4-BE49-F238E27FC236}">
                  <a16:creationId xmlns:a16="http://schemas.microsoft.com/office/drawing/2014/main" id="{896F9CD9-85AD-6147-BFD6-9F8BBDFB755C}"/>
                </a:ext>
              </a:extLst>
            </p:cNvPr>
            <p:cNvSpPr>
              <a:spLocks noEditPoints="1"/>
            </p:cNvSpPr>
            <p:nvPr/>
          </p:nvSpPr>
          <p:spPr bwMode="auto">
            <a:xfrm>
              <a:off x="4219575" y="-66675"/>
              <a:ext cx="2103438" cy="1308100"/>
            </a:xfrm>
            <a:custGeom>
              <a:avLst/>
              <a:gdLst>
                <a:gd name="T0" fmla="*/ 43 w 561"/>
                <a:gd name="T1" fmla="*/ 45 h 349"/>
                <a:gd name="T2" fmla="*/ 281 w 561"/>
                <a:gd name="T3" fmla="*/ 186 h 349"/>
                <a:gd name="T4" fmla="*/ 518 w 561"/>
                <a:gd name="T5" fmla="*/ 45 h 349"/>
                <a:gd name="T6" fmla="*/ 475 w 561"/>
                <a:gd name="T7" fmla="*/ 26 h 349"/>
                <a:gd name="T8" fmla="*/ 86 w 561"/>
                <a:gd name="T9" fmla="*/ 26 h 349"/>
                <a:gd name="T10" fmla="*/ 43 w 561"/>
                <a:gd name="T11" fmla="*/ 45 h 349"/>
                <a:gd name="T12" fmla="*/ 410 w 561"/>
                <a:gd name="T13" fmla="*/ 323 h 349"/>
                <a:gd name="T14" fmla="*/ 475 w 561"/>
                <a:gd name="T15" fmla="*/ 323 h 349"/>
                <a:gd name="T16" fmla="*/ 509 w 561"/>
                <a:gd name="T17" fmla="*/ 312 h 349"/>
                <a:gd name="T18" fmla="*/ 506 w 561"/>
                <a:gd name="T19" fmla="*/ 310 h 349"/>
                <a:gd name="T20" fmla="*/ 392 w 561"/>
                <a:gd name="T21" fmla="*/ 196 h 349"/>
                <a:gd name="T22" fmla="*/ 392 w 561"/>
                <a:gd name="T23" fmla="*/ 178 h 349"/>
                <a:gd name="T24" fmla="*/ 410 w 561"/>
                <a:gd name="T25" fmla="*/ 178 h 349"/>
                <a:gd name="T26" fmla="*/ 525 w 561"/>
                <a:gd name="T27" fmla="*/ 292 h 349"/>
                <a:gd name="T28" fmla="*/ 526 w 561"/>
                <a:gd name="T29" fmla="*/ 294 h 349"/>
                <a:gd name="T30" fmla="*/ 535 w 561"/>
                <a:gd name="T31" fmla="*/ 263 h 349"/>
                <a:gd name="T32" fmla="*/ 535 w 561"/>
                <a:gd name="T33" fmla="*/ 86 h 349"/>
                <a:gd name="T34" fmla="*/ 532 w 561"/>
                <a:gd name="T35" fmla="*/ 67 h 349"/>
                <a:gd name="T36" fmla="*/ 281 w 561"/>
                <a:gd name="T37" fmla="*/ 216 h 349"/>
                <a:gd name="T38" fmla="*/ 29 w 561"/>
                <a:gd name="T39" fmla="*/ 67 h 349"/>
                <a:gd name="T40" fmla="*/ 26 w 561"/>
                <a:gd name="T41" fmla="*/ 86 h 349"/>
                <a:gd name="T42" fmla="*/ 26 w 561"/>
                <a:gd name="T43" fmla="*/ 263 h 349"/>
                <a:gd name="T44" fmla="*/ 35 w 561"/>
                <a:gd name="T45" fmla="*/ 294 h 349"/>
                <a:gd name="T46" fmla="*/ 36 w 561"/>
                <a:gd name="T47" fmla="*/ 292 h 349"/>
                <a:gd name="T48" fmla="*/ 151 w 561"/>
                <a:gd name="T49" fmla="*/ 178 h 349"/>
                <a:gd name="T50" fmla="*/ 169 w 561"/>
                <a:gd name="T51" fmla="*/ 178 h 349"/>
                <a:gd name="T52" fmla="*/ 169 w 561"/>
                <a:gd name="T53" fmla="*/ 196 h 349"/>
                <a:gd name="T54" fmla="*/ 55 w 561"/>
                <a:gd name="T55" fmla="*/ 310 h 349"/>
                <a:gd name="T56" fmla="*/ 52 w 561"/>
                <a:gd name="T57" fmla="*/ 312 h 349"/>
                <a:gd name="T58" fmla="*/ 86 w 561"/>
                <a:gd name="T59" fmla="*/ 323 h 349"/>
                <a:gd name="T60" fmla="*/ 151 w 561"/>
                <a:gd name="T61" fmla="*/ 323 h 349"/>
                <a:gd name="T62" fmla="*/ 152 w 561"/>
                <a:gd name="T63" fmla="*/ 349 h 349"/>
                <a:gd name="T64" fmla="*/ 86 w 561"/>
                <a:gd name="T65" fmla="*/ 349 h 349"/>
                <a:gd name="T66" fmla="*/ 0 w 561"/>
                <a:gd name="T67" fmla="*/ 263 h 349"/>
                <a:gd name="T68" fmla="*/ 0 w 561"/>
                <a:gd name="T69" fmla="*/ 86 h 349"/>
                <a:gd name="T70" fmla="*/ 86 w 561"/>
                <a:gd name="T71" fmla="*/ 0 h 349"/>
                <a:gd name="T72" fmla="*/ 475 w 561"/>
                <a:gd name="T73" fmla="*/ 0 h 349"/>
                <a:gd name="T74" fmla="*/ 561 w 561"/>
                <a:gd name="T75" fmla="*/ 86 h 349"/>
                <a:gd name="T76" fmla="*/ 561 w 561"/>
                <a:gd name="T77" fmla="*/ 263 h 349"/>
                <a:gd name="T78" fmla="*/ 475 w 561"/>
                <a:gd name="T79" fmla="*/ 349 h 349"/>
                <a:gd name="T80" fmla="*/ 411 w 561"/>
                <a:gd name="T81" fmla="*/ 349 h 349"/>
                <a:gd name="T82" fmla="*/ 410 w 561"/>
                <a:gd name="T83" fmla="*/ 323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61" h="349">
                  <a:moveTo>
                    <a:pt x="43" y="45"/>
                  </a:moveTo>
                  <a:cubicBezTo>
                    <a:pt x="281" y="186"/>
                    <a:pt x="281" y="186"/>
                    <a:pt x="281" y="186"/>
                  </a:cubicBezTo>
                  <a:cubicBezTo>
                    <a:pt x="518" y="45"/>
                    <a:pt x="518" y="45"/>
                    <a:pt x="518" y="45"/>
                  </a:cubicBezTo>
                  <a:cubicBezTo>
                    <a:pt x="507" y="33"/>
                    <a:pt x="492" y="26"/>
                    <a:pt x="475" y="26"/>
                  </a:cubicBezTo>
                  <a:cubicBezTo>
                    <a:pt x="86" y="26"/>
                    <a:pt x="86" y="26"/>
                    <a:pt x="86" y="26"/>
                  </a:cubicBezTo>
                  <a:cubicBezTo>
                    <a:pt x="69" y="26"/>
                    <a:pt x="54" y="33"/>
                    <a:pt x="43" y="45"/>
                  </a:cubicBezTo>
                  <a:close/>
                  <a:moveTo>
                    <a:pt x="410" y="323"/>
                  </a:moveTo>
                  <a:cubicBezTo>
                    <a:pt x="475" y="323"/>
                    <a:pt x="475" y="323"/>
                    <a:pt x="475" y="323"/>
                  </a:cubicBezTo>
                  <a:cubicBezTo>
                    <a:pt x="487" y="323"/>
                    <a:pt x="499" y="319"/>
                    <a:pt x="509" y="312"/>
                  </a:cubicBezTo>
                  <a:cubicBezTo>
                    <a:pt x="508" y="312"/>
                    <a:pt x="507" y="311"/>
                    <a:pt x="506" y="310"/>
                  </a:cubicBezTo>
                  <a:cubicBezTo>
                    <a:pt x="392" y="196"/>
                    <a:pt x="392" y="196"/>
                    <a:pt x="392" y="196"/>
                  </a:cubicBezTo>
                  <a:cubicBezTo>
                    <a:pt x="387" y="191"/>
                    <a:pt x="387" y="183"/>
                    <a:pt x="392" y="178"/>
                  </a:cubicBezTo>
                  <a:cubicBezTo>
                    <a:pt x="397" y="173"/>
                    <a:pt x="405" y="173"/>
                    <a:pt x="410" y="178"/>
                  </a:cubicBezTo>
                  <a:cubicBezTo>
                    <a:pt x="525" y="292"/>
                    <a:pt x="525" y="292"/>
                    <a:pt x="525" y="292"/>
                  </a:cubicBezTo>
                  <a:cubicBezTo>
                    <a:pt x="525" y="293"/>
                    <a:pt x="526" y="293"/>
                    <a:pt x="526" y="294"/>
                  </a:cubicBezTo>
                  <a:cubicBezTo>
                    <a:pt x="532" y="285"/>
                    <a:pt x="535" y="274"/>
                    <a:pt x="535" y="263"/>
                  </a:cubicBezTo>
                  <a:cubicBezTo>
                    <a:pt x="535" y="86"/>
                    <a:pt x="535" y="86"/>
                    <a:pt x="535" y="86"/>
                  </a:cubicBezTo>
                  <a:cubicBezTo>
                    <a:pt x="535" y="79"/>
                    <a:pt x="534" y="73"/>
                    <a:pt x="532" y="67"/>
                  </a:cubicBezTo>
                  <a:cubicBezTo>
                    <a:pt x="281" y="216"/>
                    <a:pt x="281" y="216"/>
                    <a:pt x="281" y="216"/>
                  </a:cubicBezTo>
                  <a:cubicBezTo>
                    <a:pt x="29" y="67"/>
                    <a:pt x="29" y="67"/>
                    <a:pt x="29" y="67"/>
                  </a:cubicBezTo>
                  <a:cubicBezTo>
                    <a:pt x="27" y="73"/>
                    <a:pt x="26" y="79"/>
                    <a:pt x="26" y="86"/>
                  </a:cubicBezTo>
                  <a:cubicBezTo>
                    <a:pt x="26" y="263"/>
                    <a:pt x="26" y="263"/>
                    <a:pt x="26" y="263"/>
                  </a:cubicBezTo>
                  <a:cubicBezTo>
                    <a:pt x="26" y="274"/>
                    <a:pt x="29" y="285"/>
                    <a:pt x="35" y="294"/>
                  </a:cubicBezTo>
                  <a:cubicBezTo>
                    <a:pt x="36" y="293"/>
                    <a:pt x="36" y="293"/>
                    <a:pt x="36" y="292"/>
                  </a:cubicBezTo>
                  <a:cubicBezTo>
                    <a:pt x="151" y="178"/>
                    <a:pt x="151" y="178"/>
                    <a:pt x="151" y="178"/>
                  </a:cubicBezTo>
                  <a:cubicBezTo>
                    <a:pt x="156" y="173"/>
                    <a:pt x="164" y="173"/>
                    <a:pt x="169" y="178"/>
                  </a:cubicBezTo>
                  <a:cubicBezTo>
                    <a:pt x="174" y="183"/>
                    <a:pt x="174" y="191"/>
                    <a:pt x="169" y="196"/>
                  </a:cubicBezTo>
                  <a:cubicBezTo>
                    <a:pt x="55" y="310"/>
                    <a:pt x="55" y="310"/>
                    <a:pt x="55" y="310"/>
                  </a:cubicBezTo>
                  <a:cubicBezTo>
                    <a:pt x="54" y="311"/>
                    <a:pt x="53" y="312"/>
                    <a:pt x="52" y="312"/>
                  </a:cubicBezTo>
                  <a:cubicBezTo>
                    <a:pt x="62" y="319"/>
                    <a:pt x="74" y="323"/>
                    <a:pt x="86" y="323"/>
                  </a:cubicBezTo>
                  <a:cubicBezTo>
                    <a:pt x="151" y="323"/>
                    <a:pt x="151" y="323"/>
                    <a:pt x="151" y="323"/>
                  </a:cubicBezTo>
                  <a:cubicBezTo>
                    <a:pt x="152" y="349"/>
                    <a:pt x="152" y="349"/>
                    <a:pt x="152" y="349"/>
                  </a:cubicBezTo>
                  <a:cubicBezTo>
                    <a:pt x="86" y="349"/>
                    <a:pt x="86" y="349"/>
                    <a:pt x="86" y="349"/>
                  </a:cubicBezTo>
                  <a:cubicBezTo>
                    <a:pt x="39" y="349"/>
                    <a:pt x="0" y="310"/>
                    <a:pt x="0" y="263"/>
                  </a:cubicBezTo>
                  <a:cubicBezTo>
                    <a:pt x="0" y="86"/>
                    <a:pt x="0" y="86"/>
                    <a:pt x="0" y="86"/>
                  </a:cubicBezTo>
                  <a:cubicBezTo>
                    <a:pt x="0" y="39"/>
                    <a:pt x="39" y="0"/>
                    <a:pt x="86" y="0"/>
                  </a:cubicBezTo>
                  <a:cubicBezTo>
                    <a:pt x="475" y="0"/>
                    <a:pt x="475" y="0"/>
                    <a:pt x="475" y="0"/>
                  </a:cubicBezTo>
                  <a:cubicBezTo>
                    <a:pt x="522" y="0"/>
                    <a:pt x="561" y="39"/>
                    <a:pt x="561" y="86"/>
                  </a:cubicBezTo>
                  <a:cubicBezTo>
                    <a:pt x="561" y="263"/>
                    <a:pt x="561" y="263"/>
                    <a:pt x="561" y="263"/>
                  </a:cubicBezTo>
                  <a:cubicBezTo>
                    <a:pt x="561" y="310"/>
                    <a:pt x="522" y="349"/>
                    <a:pt x="475" y="349"/>
                  </a:cubicBezTo>
                  <a:cubicBezTo>
                    <a:pt x="411" y="349"/>
                    <a:pt x="411" y="349"/>
                    <a:pt x="411" y="349"/>
                  </a:cubicBezTo>
                  <a:lnTo>
                    <a:pt x="410"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grpSp>
      <p:sp>
        <p:nvSpPr>
          <p:cNvPr id="140" name="Freeform 157">
            <a:extLst>
              <a:ext uri="{FF2B5EF4-FFF2-40B4-BE49-F238E27FC236}">
                <a16:creationId xmlns:a16="http://schemas.microsoft.com/office/drawing/2014/main" id="{55EE1611-9BE9-8547-9C76-05DA3C2644A2}"/>
              </a:ext>
            </a:extLst>
          </p:cNvPr>
          <p:cNvSpPr>
            <a:spLocks noEditPoints="1"/>
          </p:cNvSpPr>
          <p:nvPr/>
        </p:nvSpPr>
        <p:spPr bwMode="auto">
          <a:xfrm>
            <a:off x="5959380" y="1745183"/>
            <a:ext cx="283464" cy="283464"/>
          </a:xfrm>
          <a:custGeom>
            <a:avLst/>
            <a:gdLst>
              <a:gd name="T0" fmla="*/ 101 w 375"/>
              <a:gd name="T1" fmla="*/ 36 h 345"/>
              <a:gd name="T2" fmla="*/ 36 w 375"/>
              <a:gd name="T3" fmla="*/ 36 h 345"/>
              <a:gd name="T4" fmla="*/ 36 w 375"/>
              <a:gd name="T5" fmla="*/ 96 h 345"/>
              <a:gd name="T6" fmla="*/ 18 w 375"/>
              <a:gd name="T7" fmla="*/ 120 h 345"/>
              <a:gd name="T8" fmla="*/ 0 w 375"/>
              <a:gd name="T9" fmla="*/ 96 h 345"/>
              <a:gd name="T10" fmla="*/ 0 w 375"/>
              <a:gd name="T11" fmla="*/ 20 h 345"/>
              <a:gd name="T12" fmla="*/ 0 w 375"/>
              <a:gd name="T13" fmla="*/ 18 h 345"/>
              <a:gd name="T14" fmla="*/ 12 w 375"/>
              <a:gd name="T15" fmla="*/ 1 h 345"/>
              <a:gd name="T16" fmla="*/ 13 w 375"/>
              <a:gd name="T17" fmla="*/ 1 h 345"/>
              <a:gd name="T18" fmla="*/ 25 w 375"/>
              <a:gd name="T19" fmla="*/ 0 h 345"/>
              <a:gd name="T20" fmla="*/ 97 w 375"/>
              <a:gd name="T21" fmla="*/ 0 h 345"/>
              <a:gd name="T22" fmla="*/ 121 w 375"/>
              <a:gd name="T23" fmla="*/ 18 h 345"/>
              <a:gd name="T24" fmla="*/ 275 w 375"/>
              <a:gd name="T25" fmla="*/ 36 h 345"/>
              <a:gd name="T26" fmla="*/ 339 w 375"/>
              <a:gd name="T27" fmla="*/ 36 h 345"/>
              <a:gd name="T28" fmla="*/ 339 w 375"/>
              <a:gd name="T29" fmla="*/ 96 h 345"/>
              <a:gd name="T30" fmla="*/ 357 w 375"/>
              <a:gd name="T31" fmla="*/ 120 h 345"/>
              <a:gd name="T32" fmla="*/ 375 w 375"/>
              <a:gd name="T33" fmla="*/ 96 h 345"/>
              <a:gd name="T34" fmla="*/ 375 w 375"/>
              <a:gd name="T35" fmla="*/ 20 h 345"/>
              <a:gd name="T36" fmla="*/ 375 w 375"/>
              <a:gd name="T37" fmla="*/ 18 h 345"/>
              <a:gd name="T38" fmla="*/ 363 w 375"/>
              <a:gd name="T39" fmla="*/ 1 h 345"/>
              <a:gd name="T40" fmla="*/ 362 w 375"/>
              <a:gd name="T41" fmla="*/ 1 h 345"/>
              <a:gd name="T42" fmla="*/ 351 w 375"/>
              <a:gd name="T43" fmla="*/ 0 h 345"/>
              <a:gd name="T44" fmla="*/ 279 w 375"/>
              <a:gd name="T45" fmla="*/ 0 h 345"/>
              <a:gd name="T46" fmla="*/ 255 w 375"/>
              <a:gd name="T47" fmla="*/ 18 h 345"/>
              <a:gd name="T48" fmla="*/ 101 w 375"/>
              <a:gd name="T49" fmla="*/ 309 h 345"/>
              <a:gd name="T50" fmla="*/ 36 w 375"/>
              <a:gd name="T51" fmla="*/ 309 h 345"/>
              <a:gd name="T52" fmla="*/ 36 w 375"/>
              <a:gd name="T53" fmla="*/ 249 h 345"/>
              <a:gd name="T54" fmla="*/ 18 w 375"/>
              <a:gd name="T55" fmla="*/ 225 h 345"/>
              <a:gd name="T56" fmla="*/ 0 w 375"/>
              <a:gd name="T57" fmla="*/ 249 h 345"/>
              <a:gd name="T58" fmla="*/ 0 w 375"/>
              <a:gd name="T59" fmla="*/ 325 h 345"/>
              <a:gd name="T60" fmla="*/ 0 w 375"/>
              <a:gd name="T61" fmla="*/ 327 h 345"/>
              <a:gd name="T62" fmla="*/ 12 w 375"/>
              <a:gd name="T63" fmla="*/ 344 h 345"/>
              <a:gd name="T64" fmla="*/ 13 w 375"/>
              <a:gd name="T65" fmla="*/ 344 h 345"/>
              <a:gd name="T66" fmla="*/ 25 w 375"/>
              <a:gd name="T67" fmla="*/ 345 h 345"/>
              <a:gd name="T68" fmla="*/ 97 w 375"/>
              <a:gd name="T69" fmla="*/ 345 h 345"/>
              <a:gd name="T70" fmla="*/ 121 w 375"/>
              <a:gd name="T71" fmla="*/ 327 h 345"/>
              <a:gd name="T72" fmla="*/ 279 w 375"/>
              <a:gd name="T73" fmla="*/ 345 h 345"/>
              <a:gd name="T74" fmla="*/ 351 w 375"/>
              <a:gd name="T75" fmla="*/ 345 h 345"/>
              <a:gd name="T76" fmla="*/ 362 w 375"/>
              <a:gd name="T77" fmla="*/ 344 h 345"/>
              <a:gd name="T78" fmla="*/ 363 w 375"/>
              <a:gd name="T79" fmla="*/ 344 h 345"/>
              <a:gd name="T80" fmla="*/ 375 w 375"/>
              <a:gd name="T81" fmla="*/ 327 h 345"/>
              <a:gd name="T82" fmla="*/ 375 w 375"/>
              <a:gd name="T83" fmla="*/ 325 h 345"/>
              <a:gd name="T84" fmla="*/ 375 w 375"/>
              <a:gd name="T85" fmla="*/ 249 h 345"/>
              <a:gd name="T86" fmla="*/ 357 w 375"/>
              <a:gd name="T87" fmla="*/ 225 h 345"/>
              <a:gd name="T88" fmla="*/ 339 w 375"/>
              <a:gd name="T89" fmla="*/ 249 h 345"/>
              <a:gd name="T90" fmla="*/ 339 w 375"/>
              <a:gd name="T91" fmla="*/ 309 h 345"/>
              <a:gd name="T92" fmla="*/ 275 w 375"/>
              <a:gd name="T93" fmla="*/ 309 h 345"/>
              <a:gd name="T94" fmla="*/ 275 w 375"/>
              <a:gd name="T95" fmla="*/ 345 h 345"/>
              <a:gd name="T96" fmla="*/ 141 w 375"/>
              <a:gd name="T97" fmla="*/ 260 h 345"/>
              <a:gd name="T98" fmla="*/ 232 w 375"/>
              <a:gd name="T99" fmla="*/ 83 h 345"/>
              <a:gd name="T100" fmla="*/ 218 w 375"/>
              <a:gd name="T101" fmla="*/ 111 h 345"/>
              <a:gd name="T102" fmla="*/ 156 w 375"/>
              <a:gd name="T103" fmla="*/ 231 h 345"/>
              <a:gd name="T104" fmla="*/ 218 w 375"/>
              <a:gd name="T105" fmla="*/ 111 h 345"/>
              <a:gd name="T106" fmla="*/ 160 w 375"/>
              <a:gd name="T107" fmla="*/ 157 h 345"/>
              <a:gd name="T108" fmla="*/ 215 w 375"/>
              <a:gd name="T109" fmla="*/ 186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75" h="345">
                <a:moveTo>
                  <a:pt x="121" y="18"/>
                </a:moveTo>
                <a:cubicBezTo>
                  <a:pt x="121" y="29"/>
                  <a:pt x="113" y="36"/>
                  <a:pt x="101" y="36"/>
                </a:cubicBezTo>
                <a:cubicBezTo>
                  <a:pt x="97" y="36"/>
                  <a:pt x="97" y="36"/>
                  <a:pt x="97" y="36"/>
                </a:cubicBezTo>
                <a:cubicBezTo>
                  <a:pt x="36" y="36"/>
                  <a:pt x="36" y="36"/>
                  <a:pt x="36" y="36"/>
                </a:cubicBezTo>
                <a:cubicBezTo>
                  <a:pt x="36" y="59"/>
                  <a:pt x="36" y="59"/>
                  <a:pt x="36" y="59"/>
                </a:cubicBezTo>
                <a:cubicBezTo>
                  <a:pt x="36" y="96"/>
                  <a:pt x="36" y="96"/>
                  <a:pt x="36" y="96"/>
                </a:cubicBezTo>
                <a:cubicBezTo>
                  <a:pt x="36" y="100"/>
                  <a:pt x="36" y="100"/>
                  <a:pt x="36" y="100"/>
                </a:cubicBezTo>
                <a:cubicBezTo>
                  <a:pt x="36" y="112"/>
                  <a:pt x="29" y="120"/>
                  <a:pt x="18" y="120"/>
                </a:cubicBezTo>
                <a:cubicBezTo>
                  <a:pt x="7" y="120"/>
                  <a:pt x="0" y="112"/>
                  <a:pt x="0" y="100"/>
                </a:cubicBezTo>
                <a:cubicBezTo>
                  <a:pt x="0" y="96"/>
                  <a:pt x="0" y="96"/>
                  <a:pt x="0" y="96"/>
                </a:cubicBezTo>
                <a:cubicBezTo>
                  <a:pt x="0" y="24"/>
                  <a:pt x="0" y="24"/>
                  <a:pt x="0" y="24"/>
                </a:cubicBezTo>
                <a:cubicBezTo>
                  <a:pt x="0" y="20"/>
                  <a:pt x="0" y="20"/>
                  <a:pt x="0" y="20"/>
                </a:cubicBezTo>
                <a:cubicBezTo>
                  <a:pt x="0" y="20"/>
                  <a:pt x="0" y="19"/>
                  <a:pt x="0" y="18"/>
                </a:cubicBezTo>
                <a:cubicBezTo>
                  <a:pt x="0" y="18"/>
                  <a:pt x="0" y="18"/>
                  <a:pt x="0" y="18"/>
                </a:cubicBezTo>
                <a:cubicBezTo>
                  <a:pt x="0" y="10"/>
                  <a:pt x="4" y="4"/>
                  <a:pt x="11" y="2"/>
                </a:cubicBezTo>
                <a:cubicBezTo>
                  <a:pt x="11" y="1"/>
                  <a:pt x="12" y="1"/>
                  <a:pt x="12" y="1"/>
                </a:cubicBezTo>
                <a:cubicBezTo>
                  <a:pt x="12" y="1"/>
                  <a:pt x="12" y="1"/>
                  <a:pt x="12" y="1"/>
                </a:cubicBezTo>
                <a:cubicBezTo>
                  <a:pt x="13" y="1"/>
                  <a:pt x="13" y="1"/>
                  <a:pt x="13" y="1"/>
                </a:cubicBezTo>
                <a:cubicBezTo>
                  <a:pt x="15" y="0"/>
                  <a:pt x="18" y="0"/>
                  <a:pt x="21" y="0"/>
                </a:cubicBezTo>
                <a:cubicBezTo>
                  <a:pt x="25" y="0"/>
                  <a:pt x="25" y="0"/>
                  <a:pt x="25" y="0"/>
                </a:cubicBezTo>
                <a:cubicBezTo>
                  <a:pt x="60" y="0"/>
                  <a:pt x="60" y="0"/>
                  <a:pt x="60" y="0"/>
                </a:cubicBezTo>
                <a:cubicBezTo>
                  <a:pt x="97" y="0"/>
                  <a:pt x="97" y="0"/>
                  <a:pt x="97" y="0"/>
                </a:cubicBezTo>
                <a:cubicBezTo>
                  <a:pt x="101" y="0"/>
                  <a:pt x="101" y="0"/>
                  <a:pt x="101" y="0"/>
                </a:cubicBezTo>
                <a:cubicBezTo>
                  <a:pt x="113" y="0"/>
                  <a:pt x="121" y="7"/>
                  <a:pt x="121" y="18"/>
                </a:cubicBezTo>
                <a:close/>
                <a:moveTo>
                  <a:pt x="255" y="18"/>
                </a:moveTo>
                <a:cubicBezTo>
                  <a:pt x="255" y="29"/>
                  <a:pt x="263" y="36"/>
                  <a:pt x="275" y="36"/>
                </a:cubicBezTo>
                <a:cubicBezTo>
                  <a:pt x="279" y="36"/>
                  <a:pt x="279" y="36"/>
                  <a:pt x="279" y="36"/>
                </a:cubicBezTo>
                <a:cubicBezTo>
                  <a:pt x="339" y="36"/>
                  <a:pt x="339" y="36"/>
                  <a:pt x="339" y="36"/>
                </a:cubicBezTo>
                <a:cubicBezTo>
                  <a:pt x="339" y="59"/>
                  <a:pt x="339" y="59"/>
                  <a:pt x="339" y="59"/>
                </a:cubicBezTo>
                <a:cubicBezTo>
                  <a:pt x="339" y="96"/>
                  <a:pt x="339" y="96"/>
                  <a:pt x="339" y="96"/>
                </a:cubicBezTo>
                <a:cubicBezTo>
                  <a:pt x="339" y="100"/>
                  <a:pt x="339" y="100"/>
                  <a:pt x="339" y="100"/>
                </a:cubicBezTo>
                <a:cubicBezTo>
                  <a:pt x="339" y="112"/>
                  <a:pt x="346" y="120"/>
                  <a:pt x="357" y="120"/>
                </a:cubicBezTo>
                <a:cubicBezTo>
                  <a:pt x="368" y="120"/>
                  <a:pt x="375" y="112"/>
                  <a:pt x="375" y="100"/>
                </a:cubicBezTo>
                <a:cubicBezTo>
                  <a:pt x="375" y="96"/>
                  <a:pt x="375" y="96"/>
                  <a:pt x="375" y="96"/>
                </a:cubicBezTo>
                <a:cubicBezTo>
                  <a:pt x="375" y="24"/>
                  <a:pt x="375" y="24"/>
                  <a:pt x="375" y="24"/>
                </a:cubicBezTo>
                <a:cubicBezTo>
                  <a:pt x="375" y="20"/>
                  <a:pt x="375" y="20"/>
                  <a:pt x="375" y="20"/>
                </a:cubicBezTo>
                <a:cubicBezTo>
                  <a:pt x="375" y="20"/>
                  <a:pt x="375" y="19"/>
                  <a:pt x="375" y="18"/>
                </a:cubicBezTo>
                <a:cubicBezTo>
                  <a:pt x="375" y="18"/>
                  <a:pt x="375" y="18"/>
                  <a:pt x="375" y="18"/>
                </a:cubicBezTo>
                <a:cubicBezTo>
                  <a:pt x="375" y="10"/>
                  <a:pt x="371" y="4"/>
                  <a:pt x="365" y="2"/>
                </a:cubicBezTo>
                <a:cubicBezTo>
                  <a:pt x="364" y="1"/>
                  <a:pt x="364" y="1"/>
                  <a:pt x="363" y="1"/>
                </a:cubicBezTo>
                <a:cubicBezTo>
                  <a:pt x="363" y="1"/>
                  <a:pt x="363" y="1"/>
                  <a:pt x="363" y="1"/>
                </a:cubicBezTo>
                <a:cubicBezTo>
                  <a:pt x="363" y="1"/>
                  <a:pt x="363" y="1"/>
                  <a:pt x="362" y="1"/>
                </a:cubicBezTo>
                <a:cubicBezTo>
                  <a:pt x="360" y="0"/>
                  <a:pt x="358" y="0"/>
                  <a:pt x="355" y="0"/>
                </a:cubicBezTo>
                <a:cubicBezTo>
                  <a:pt x="351" y="0"/>
                  <a:pt x="351" y="0"/>
                  <a:pt x="351" y="0"/>
                </a:cubicBezTo>
                <a:cubicBezTo>
                  <a:pt x="316" y="0"/>
                  <a:pt x="316" y="0"/>
                  <a:pt x="316" y="0"/>
                </a:cubicBezTo>
                <a:cubicBezTo>
                  <a:pt x="279" y="0"/>
                  <a:pt x="279" y="0"/>
                  <a:pt x="279" y="0"/>
                </a:cubicBezTo>
                <a:cubicBezTo>
                  <a:pt x="275" y="0"/>
                  <a:pt x="275" y="0"/>
                  <a:pt x="275" y="0"/>
                </a:cubicBezTo>
                <a:cubicBezTo>
                  <a:pt x="263" y="0"/>
                  <a:pt x="255" y="7"/>
                  <a:pt x="255" y="18"/>
                </a:cubicBezTo>
                <a:close/>
                <a:moveTo>
                  <a:pt x="121" y="327"/>
                </a:moveTo>
                <a:cubicBezTo>
                  <a:pt x="121" y="316"/>
                  <a:pt x="113" y="309"/>
                  <a:pt x="101" y="309"/>
                </a:cubicBezTo>
                <a:cubicBezTo>
                  <a:pt x="97" y="309"/>
                  <a:pt x="97" y="309"/>
                  <a:pt x="97" y="309"/>
                </a:cubicBezTo>
                <a:cubicBezTo>
                  <a:pt x="36" y="309"/>
                  <a:pt x="36" y="309"/>
                  <a:pt x="36" y="309"/>
                </a:cubicBezTo>
                <a:cubicBezTo>
                  <a:pt x="36" y="286"/>
                  <a:pt x="36" y="286"/>
                  <a:pt x="36" y="286"/>
                </a:cubicBezTo>
                <a:cubicBezTo>
                  <a:pt x="36" y="249"/>
                  <a:pt x="36" y="249"/>
                  <a:pt x="36" y="249"/>
                </a:cubicBezTo>
                <a:cubicBezTo>
                  <a:pt x="36" y="245"/>
                  <a:pt x="36" y="245"/>
                  <a:pt x="36" y="245"/>
                </a:cubicBezTo>
                <a:cubicBezTo>
                  <a:pt x="36" y="233"/>
                  <a:pt x="29" y="225"/>
                  <a:pt x="18" y="225"/>
                </a:cubicBezTo>
                <a:cubicBezTo>
                  <a:pt x="7" y="225"/>
                  <a:pt x="0" y="233"/>
                  <a:pt x="0" y="245"/>
                </a:cubicBezTo>
                <a:cubicBezTo>
                  <a:pt x="0" y="249"/>
                  <a:pt x="0" y="249"/>
                  <a:pt x="0" y="249"/>
                </a:cubicBezTo>
                <a:cubicBezTo>
                  <a:pt x="0" y="321"/>
                  <a:pt x="0" y="321"/>
                  <a:pt x="0" y="321"/>
                </a:cubicBezTo>
                <a:cubicBezTo>
                  <a:pt x="0" y="325"/>
                  <a:pt x="0" y="325"/>
                  <a:pt x="0" y="325"/>
                </a:cubicBezTo>
                <a:cubicBezTo>
                  <a:pt x="0" y="325"/>
                  <a:pt x="0" y="326"/>
                  <a:pt x="0" y="327"/>
                </a:cubicBezTo>
                <a:cubicBezTo>
                  <a:pt x="0" y="327"/>
                  <a:pt x="0" y="327"/>
                  <a:pt x="0" y="327"/>
                </a:cubicBezTo>
                <a:cubicBezTo>
                  <a:pt x="0" y="335"/>
                  <a:pt x="4" y="341"/>
                  <a:pt x="11" y="344"/>
                </a:cubicBezTo>
                <a:cubicBezTo>
                  <a:pt x="11" y="344"/>
                  <a:pt x="12" y="344"/>
                  <a:pt x="12" y="344"/>
                </a:cubicBezTo>
                <a:cubicBezTo>
                  <a:pt x="12" y="344"/>
                  <a:pt x="12" y="344"/>
                  <a:pt x="12" y="344"/>
                </a:cubicBezTo>
                <a:cubicBezTo>
                  <a:pt x="13" y="344"/>
                  <a:pt x="13" y="344"/>
                  <a:pt x="13" y="344"/>
                </a:cubicBezTo>
                <a:cubicBezTo>
                  <a:pt x="15" y="345"/>
                  <a:pt x="18" y="345"/>
                  <a:pt x="21" y="345"/>
                </a:cubicBezTo>
                <a:cubicBezTo>
                  <a:pt x="25" y="345"/>
                  <a:pt x="25" y="345"/>
                  <a:pt x="25" y="345"/>
                </a:cubicBezTo>
                <a:cubicBezTo>
                  <a:pt x="60" y="345"/>
                  <a:pt x="60" y="345"/>
                  <a:pt x="60" y="345"/>
                </a:cubicBezTo>
                <a:cubicBezTo>
                  <a:pt x="97" y="345"/>
                  <a:pt x="97" y="345"/>
                  <a:pt x="97" y="345"/>
                </a:cubicBezTo>
                <a:cubicBezTo>
                  <a:pt x="101" y="345"/>
                  <a:pt x="101" y="345"/>
                  <a:pt x="101" y="345"/>
                </a:cubicBezTo>
                <a:cubicBezTo>
                  <a:pt x="113" y="345"/>
                  <a:pt x="121" y="338"/>
                  <a:pt x="121" y="327"/>
                </a:cubicBezTo>
                <a:close/>
                <a:moveTo>
                  <a:pt x="275" y="345"/>
                </a:moveTo>
                <a:cubicBezTo>
                  <a:pt x="279" y="345"/>
                  <a:pt x="279" y="345"/>
                  <a:pt x="279" y="345"/>
                </a:cubicBezTo>
                <a:cubicBezTo>
                  <a:pt x="316" y="345"/>
                  <a:pt x="316" y="345"/>
                  <a:pt x="316" y="345"/>
                </a:cubicBezTo>
                <a:cubicBezTo>
                  <a:pt x="351" y="345"/>
                  <a:pt x="351" y="345"/>
                  <a:pt x="351" y="345"/>
                </a:cubicBezTo>
                <a:cubicBezTo>
                  <a:pt x="355" y="345"/>
                  <a:pt x="355" y="345"/>
                  <a:pt x="355" y="345"/>
                </a:cubicBezTo>
                <a:cubicBezTo>
                  <a:pt x="358" y="345"/>
                  <a:pt x="360" y="345"/>
                  <a:pt x="362" y="344"/>
                </a:cubicBezTo>
                <a:cubicBezTo>
                  <a:pt x="363" y="344"/>
                  <a:pt x="363" y="344"/>
                  <a:pt x="363" y="344"/>
                </a:cubicBezTo>
                <a:cubicBezTo>
                  <a:pt x="363" y="344"/>
                  <a:pt x="363" y="344"/>
                  <a:pt x="363" y="344"/>
                </a:cubicBezTo>
                <a:cubicBezTo>
                  <a:pt x="364" y="344"/>
                  <a:pt x="364" y="344"/>
                  <a:pt x="365" y="344"/>
                </a:cubicBezTo>
                <a:cubicBezTo>
                  <a:pt x="371" y="341"/>
                  <a:pt x="375" y="335"/>
                  <a:pt x="375" y="327"/>
                </a:cubicBezTo>
                <a:cubicBezTo>
                  <a:pt x="375" y="327"/>
                  <a:pt x="375" y="327"/>
                  <a:pt x="375" y="327"/>
                </a:cubicBezTo>
                <a:cubicBezTo>
                  <a:pt x="375" y="326"/>
                  <a:pt x="375" y="325"/>
                  <a:pt x="375" y="325"/>
                </a:cubicBezTo>
                <a:cubicBezTo>
                  <a:pt x="375" y="321"/>
                  <a:pt x="375" y="321"/>
                  <a:pt x="375" y="321"/>
                </a:cubicBezTo>
                <a:cubicBezTo>
                  <a:pt x="375" y="249"/>
                  <a:pt x="375" y="249"/>
                  <a:pt x="375" y="249"/>
                </a:cubicBezTo>
                <a:cubicBezTo>
                  <a:pt x="375" y="245"/>
                  <a:pt x="375" y="245"/>
                  <a:pt x="375" y="245"/>
                </a:cubicBezTo>
                <a:cubicBezTo>
                  <a:pt x="375" y="233"/>
                  <a:pt x="368" y="225"/>
                  <a:pt x="357" y="225"/>
                </a:cubicBezTo>
                <a:cubicBezTo>
                  <a:pt x="346" y="225"/>
                  <a:pt x="339" y="233"/>
                  <a:pt x="339" y="245"/>
                </a:cubicBezTo>
                <a:cubicBezTo>
                  <a:pt x="339" y="249"/>
                  <a:pt x="339" y="249"/>
                  <a:pt x="339" y="249"/>
                </a:cubicBezTo>
                <a:cubicBezTo>
                  <a:pt x="339" y="286"/>
                  <a:pt x="339" y="286"/>
                  <a:pt x="339" y="286"/>
                </a:cubicBezTo>
                <a:cubicBezTo>
                  <a:pt x="339" y="309"/>
                  <a:pt x="339" y="309"/>
                  <a:pt x="339" y="309"/>
                </a:cubicBezTo>
                <a:cubicBezTo>
                  <a:pt x="279" y="309"/>
                  <a:pt x="279" y="309"/>
                  <a:pt x="279" y="309"/>
                </a:cubicBezTo>
                <a:cubicBezTo>
                  <a:pt x="275" y="309"/>
                  <a:pt x="275" y="309"/>
                  <a:pt x="275" y="309"/>
                </a:cubicBezTo>
                <a:cubicBezTo>
                  <a:pt x="263" y="309"/>
                  <a:pt x="255" y="316"/>
                  <a:pt x="255" y="327"/>
                </a:cubicBezTo>
                <a:cubicBezTo>
                  <a:pt x="255" y="338"/>
                  <a:pt x="263" y="345"/>
                  <a:pt x="275" y="345"/>
                </a:cubicBezTo>
                <a:close/>
                <a:moveTo>
                  <a:pt x="276" y="217"/>
                </a:moveTo>
                <a:cubicBezTo>
                  <a:pt x="251" y="266"/>
                  <a:pt x="190" y="285"/>
                  <a:pt x="141" y="260"/>
                </a:cubicBezTo>
                <a:cubicBezTo>
                  <a:pt x="92" y="235"/>
                  <a:pt x="73" y="175"/>
                  <a:pt x="98" y="126"/>
                </a:cubicBezTo>
                <a:cubicBezTo>
                  <a:pt x="124" y="76"/>
                  <a:pt x="183" y="58"/>
                  <a:pt x="232" y="83"/>
                </a:cubicBezTo>
                <a:cubicBezTo>
                  <a:pt x="281" y="108"/>
                  <a:pt x="302" y="167"/>
                  <a:pt x="276" y="217"/>
                </a:cubicBezTo>
                <a:close/>
                <a:moveTo>
                  <a:pt x="218" y="111"/>
                </a:moveTo>
                <a:cubicBezTo>
                  <a:pt x="184" y="94"/>
                  <a:pt x="144" y="106"/>
                  <a:pt x="127" y="140"/>
                </a:cubicBezTo>
                <a:cubicBezTo>
                  <a:pt x="110" y="174"/>
                  <a:pt x="123" y="214"/>
                  <a:pt x="156" y="231"/>
                </a:cubicBezTo>
                <a:cubicBezTo>
                  <a:pt x="189" y="249"/>
                  <a:pt x="230" y="236"/>
                  <a:pt x="248" y="202"/>
                </a:cubicBezTo>
                <a:cubicBezTo>
                  <a:pt x="265" y="168"/>
                  <a:pt x="251" y="128"/>
                  <a:pt x="218" y="111"/>
                </a:cubicBezTo>
                <a:close/>
                <a:moveTo>
                  <a:pt x="201" y="144"/>
                </a:moveTo>
                <a:cubicBezTo>
                  <a:pt x="186" y="136"/>
                  <a:pt x="168" y="142"/>
                  <a:pt x="160" y="157"/>
                </a:cubicBezTo>
                <a:cubicBezTo>
                  <a:pt x="152" y="173"/>
                  <a:pt x="158" y="191"/>
                  <a:pt x="173" y="199"/>
                </a:cubicBezTo>
                <a:cubicBezTo>
                  <a:pt x="188" y="207"/>
                  <a:pt x="207" y="201"/>
                  <a:pt x="215" y="186"/>
                </a:cubicBezTo>
                <a:cubicBezTo>
                  <a:pt x="223" y="170"/>
                  <a:pt x="216" y="152"/>
                  <a:pt x="201" y="14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141" name="Freeform 273">
            <a:extLst>
              <a:ext uri="{FF2B5EF4-FFF2-40B4-BE49-F238E27FC236}">
                <a16:creationId xmlns:a16="http://schemas.microsoft.com/office/drawing/2014/main" id="{59A28113-CC90-714A-ACE5-AB230FF5C6AB}"/>
              </a:ext>
            </a:extLst>
          </p:cNvPr>
          <p:cNvSpPr>
            <a:spLocks noEditPoints="1"/>
          </p:cNvSpPr>
          <p:nvPr/>
        </p:nvSpPr>
        <p:spPr bwMode="auto">
          <a:xfrm>
            <a:off x="7575688" y="2724849"/>
            <a:ext cx="283464" cy="283464"/>
          </a:xfrm>
          <a:custGeom>
            <a:avLst/>
            <a:gdLst>
              <a:gd name="T0" fmla="*/ 40 w 788"/>
              <a:gd name="T1" fmla="*/ 653 h 653"/>
              <a:gd name="T2" fmla="*/ 0 w 788"/>
              <a:gd name="T3" fmla="*/ 40 h 653"/>
              <a:gd name="T4" fmla="*/ 748 w 788"/>
              <a:gd name="T5" fmla="*/ 0 h 653"/>
              <a:gd name="T6" fmla="*/ 788 w 788"/>
              <a:gd name="T7" fmla="*/ 613 h 653"/>
              <a:gd name="T8" fmla="*/ 40 w 788"/>
              <a:gd name="T9" fmla="*/ 26 h 653"/>
              <a:gd name="T10" fmla="*/ 27 w 788"/>
              <a:gd name="T11" fmla="*/ 613 h 653"/>
              <a:gd name="T12" fmla="*/ 748 w 788"/>
              <a:gd name="T13" fmla="*/ 627 h 653"/>
              <a:gd name="T14" fmla="*/ 762 w 788"/>
              <a:gd name="T15" fmla="*/ 40 h 653"/>
              <a:gd name="T16" fmla="*/ 40 w 788"/>
              <a:gd name="T17" fmla="*/ 26 h 653"/>
              <a:gd name="T18" fmla="*/ 81 w 788"/>
              <a:gd name="T19" fmla="*/ 67 h 653"/>
              <a:gd name="T20" fmla="*/ 332 w 788"/>
              <a:gd name="T21" fmla="*/ 104 h 653"/>
              <a:gd name="T22" fmla="*/ 332 w 788"/>
              <a:gd name="T23" fmla="*/ 421 h 653"/>
              <a:gd name="T24" fmla="*/ 81 w 788"/>
              <a:gd name="T25" fmla="*/ 457 h 653"/>
              <a:gd name="T26" fmla="*/ 332 w 788"/>
              <a:gd name="T27" fmla="*/ 421 h 653"/>
              <a:gd name="T28" fmla="*/ 81 w 788"/>
              <a:gd name="T29" fmla="*/ 547 h 653"/>
              <a:gd name="T30" fmla="*/ 332 w 788"/>
              <a:gd name="T31" fmla="*/ 584 h 653"/>
              <a:gd name="T32" fmla="*/ 332 w 788"/>
              <a:gd name="T33" fmla="*/ 484 h 653"/>
              <a:gd name="T34" fmla="*/ 81 w 788"/>
              <a:gd name="T35" fmla="*/ 520 h 653"/>
              <a:gd name="T36" fmla="*/ 332 w 788"/>
              <a:gd name="T37" fmla="*/ 484 h 653"/>
              <a:gd name="T38" fmla="*/ 424 w 788"/>
              <a:gd name="T39" fmla="*/ 289 h 653"/>
              <a:gd name="T40" fmla="*/ 490 w 788"/>
              <a:gd name="T41" fmla="*/ 386 h 653"/>
              <a:gd name="T42" fmla="*/ 676 w 788"/>
              <a:gd name="T43" fmla="*/ 146 h 653"/>
              <a:gd name="T44" fmla="*/ 610 w 788"/>
              <a:gd name="T45" fmla="*/ 386 h 653"/>
              <a:gd name="T46" fmla="*/ 676 w 788"/>
              <a:gd name="T47" fmla="*/ 146 h 653"/>
              <a:gd name="T48" fmla="*/ 517 w 788"/>
              <a:gd name="T49" fmla="*/ 208 h 653"/>
              <a:gd name="T50" fmla="*/ 583 w 788"/>
              <a:gd name="T51" fmla="*/ 386 h 653"/>
              <a:gd name="T52" fmla="*/ 654 w 788"/>
              <a:gd name="T53" fmla="*/ 449 h 653"/>
              <a:gd name="T54" fmla="*/ 636 w 788"/>
              <a:gd name="T55" fmla="*/ 481 h 653"/>
              <a:gd name="T56" fmla="*/ 571 w 788"/>
              <a:gd name="T57" fmla="*/ 518 h 653"/>
              <a:gd name="T58" fmla="*/ 514 w 788"/>
              <a:gd name="T59" fmla="*/ 495 h 653"/>
              <a:gd name="T60" fmla="*/ 495 w 788"/>
              <a:gd name="T61" fmla="*/ 464 h 653"/>
              <a:gd name="T62" fmla="*/ 476 w 788"/>
              <a:gd name="T63" fmla="*/ 494 h 653"/>
              <a:gd name="T64" fmla="*/ 432 w 788"/>
              <a:gd name="T65" fmla="*/ 529 h 653"/>
              <a:gd name="T66" fmla="*/ 495 w 788"/>
              <a:gd name="T67" fmla="*/ 506 h 653"/>
              <a:gd name="T68" fmla="*/ 552 w 788"/>
              <a:gd name="T69" fmla="*/ 529 h 653"/>
              <a:gd name="T70" fmla="*/ 571 w 788"/>
              <a:gd name="T71" fmla="*/ 560 h 653"/>
              <a:gd name="T72" fmla="*/ 589 w 788"/>
              <a:gd name="T73" fmla="*/ 528 h 653"/>
              <a:gd name="T74" fmla="*/ 654 w 788"/>
              <a:gd name="T75" fmla="*/ 491 h 653"/>
              <a:gd name="T76" fmla="*/ 654 w 788"/>
              <a:gd name="T77" fmla="*/ 449 h 653"/>
              <a:gd name="T78" fmla="*/ 256 w 788"/>
              <a:gd name="T79" fmla="*/ 236 h 653"/>
              <a:gd name="T80" fmla="*/ 258 w 788"/>
              <a:gd name="T81" fmla="*/ 242 h 653"/>
              <a:gd name="T82" fmla="*/ 329 w 788"/>
              <a:gd name="T83" fmla="*/ 257 h 653"/>
              <a:gd name="T84" fmla="*/ 326 w 788"/>
              <a:gd name="T85" fmla="*/ 232 h 653"/>
              <a:gd name="T86" fmla="*/ 284 w 788"/>
              <a:gd name="T87" fmla="*/ 167 h 653"/>
              <a:gd name="T88" fmla="*/ 256 w 788"/>
              <a:gd name="T89" fmla="*/ 236 h 653"/>
              <a:gd name="T90" fmla="*/ 259 w 788"/>
              <a:gd name="T91" fmla="*/ 282 h 653"/>
              <a:gd name="T92" fmla="*/ 256 w 788"/>
              <a:gd name="T93" fmla="*/ 288 h 653"/>
              <a:gd name="T94" fmla="*/ 206 w 788"/>
              <a:gd name="T95" fmla="*/ 318 h 653"/>
              <a:gd name="T96" fmla="*/ 206 w 788"/>
              <a:gd name="T97" fmla="*/ 206 h 653"/>
              <a:gd name="T98" fmla="*/ 279 w 788"/>
              <a:gd name="T99" fmla="*/ 163 h 653"/>
              <a:gd name="T100" fmla="*/ 83 w 788"/>
              <a:gd name="T101" fmla="*/ 262 h 653"/>
              <a:gd name="T102" fmla="*/ 325 w 788"/>
              <a:gd name="T103" fmla="*/ 294 h 653"/>
              <a:gd name="T104" fmla="*/ 326 w 788"/>
              <a:gd name="T105" fmla="*/ 289 h 653"/>
              <a:gd name="T106" fmla="*/ 329 w 788"/>
              <a:gd name="T107" fmla="*/ 263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88" h="653">
                <a:moveTo>
                  <a:pt x="748" y="653"/>
                </a:moveTo>
                <a:cubicBezTo>
                  <a:pt x="40" y="653"/>
                  <a:pt x="40" y="653"/>
                  <a:pt x="40" y="653"/>
                </a:cubicBezTo>
                <a:cubicBezTo>
                  <a:pt x="18" y="653"/>
                  <a:pt x="0" y="636"/>
                  <a:pt x="0" y="613"/>
                </a:cubicBezTo>
                <a:cubicBezTo>
                  <a:pt x="0" y="40"/>
                  <a:pt x="0" y="40"/>
                  <a:pt x="0" y="40"/>
                </a:cubicBezTo>
                <a:cubicBezTo>
                  <a:pt x="0" y="18"/>
                  <a:pt x="18" y="0"/>
                  <a:pt x="40" y="0"/>
                </a:cubicBezTo>
                <a:cubicBezTo>
                  <a:pt x="748" y="0"/>
                  <a:pt x="748" y="0"/>
                  <a:pt x="748" y="0"/>
                </a:cubicBezTo>
                <a:cubicBezTo>
                  <a:pt x="771" y="0"/>
                  <a:pt x="788" y="18"/>
                  <a:pt x="788" y="40"/>
                </a:cubicBezTo>
                <a:cubicBezTo>
                  <a:pt x="788" y="613"/>
                  <a:pt x="788" y="613"/>
                  <a:pt x="788" y="613"/>
                </a:cubicBezTo>
                <a:cubicBezTo>
                  <a:pt x="788" y="636"/>
                  <a:pt x="771" y="653"/>
                  <a:pt x="748" y="653"/>
                </a:cubicBezTo>
                <a:close/>
                <a:moveTo>
                  <a:pt x="40" y="26"/>
                </a:moveTo>
                <a:cubicBezTo>
                  <a:pt x="33" y="26"/>
                  <a:pt x="27" y="32"/>
                  <a:pt x="27" y="40"/>
                </a:cubicBezTo>
                <a:cubicBezTo>
                  <a:pt x="27" y="613"/>
                  <a:pt x="27" y="613"/>
                  <a:pt x="27" y="613"/>
                </a:cubicBezTo>
                <a:cubicBezTo>
                  <a:pt x="27" y="621"/>
                  <a:pt x="33" y="627"/>
                  <a:pt x="40" y="627"/>
                </a:cubicBezTo>
                <a:cubicBezTo>
                  <a:pt x="748" y="627"/>
                  <a:pt x="748" y="627"/>
                  <a:pt x="748" y="627"/>
                </a:cubicBezTo>
                <a:cubicBezTo>
                  <a:pt x="756" y="627"/>
                  <a:pt x="762" y="621"/>
                  <a:pt x="762" y="613"/>
                </a:cubicBezTo>
                <a:cubicBezTo>
                  <a:pt x="762" y="40"/>
                  <a:pt x="762" y="40"/>
                  <a:pt x="762" y="40"/>
                </a:cubicBezTo>
                <a:cubicBezTo>
                  <a:pt x="762" y="32"/>
                  <a:pt x="756" y="26"/>
                  <a:pt x="748" y="26"/>
                </a:cubicBezTo>
                <a:lnTo>
                  <a:pt x="40" y="26"/>
                </a:lnTo>
                <a:close/>
                <a:moveTo>
                  <a:pt x="332" y="67"/>
                </a:moveTo>
                <a:cubicBezTo>
                  <a:pt x="81" y="67"/>
                  <a:pt x="81" y="67"/>
                  <a:pt x="81" y="67"/>
                </a:cubicBezTo>
                <a:cubicBezTo>
                  <a:pt x="81" y="104"/>
                  <a:pt x="81" y="104"/>
                  <a:pt x="81" y="104"/>
                </a:cubicBezTo>
                <a:cubicBezTo>
                  <a:pt x="332" y="104"/>
                  <a:pt x="332" y="104"/>
                  <a:pt x="332" y="104"/>
                </a:cubicBezTo>
                <a:lnTo>
                  <a:pt x="332" y="67"/>
                </a:lnTo>
                <a:close/>
                <a:moveTo>
                  <a:pt x="332" y="421"/>
                </a:moveTo>
                <a:cubicBezTo>
                  <a:pt x="81" y="421"/>
                  <a:pt x="81" y="421"/>
                  <a:pt x="81" y="421"/>
                </a:cubicBezTo>
                <a:cubicBezTo>
                  <a:pt x="81" y="457"/>
                  <a:pt x="81" y="457"/>
                  <a:pt x="81" y="457"/>
                </a:cubicBezTo>
                <a:cubicBezTo>
                  <a:pt x="332" y="457"/>
                  <a:pt x="332" y="457"/>
                  <a:pt x="332" y="457"/>
                </a:cubicBezTo>
                <a:lnTo>
                  <a:pt x="332" y="421"/>
                </a:lnTo>
                <a:close/>
                <a:moveTo>
                  <a:pt x="332" y="547"/>
                </a:moveTo>
                <a:cubicBezTo>
                  <a:pt x="81" y="547"/>
                  <a:pt x="81" y="547"/>
                  <a:pt x="81" y="547"/>
                </a:cubicBezTo>
                <a:cubicBezTo>
                  <a:pt x="81" y="584"/>
                  <a:pt x="81" y="584"/>
                  <a:pt x="81" y="584"/>
                </a:cubicBezTo>
                <a:cubicBezTo>
                  <a:pt x="332" y="584"/>
                  <a:pt x="332" y="584"/>
                  <a:pt x="332" y="584"/>
                </a:cubicBezTo>
                <a:lnTo>
                  <a:pt x="332" y="547"/>
                </a:lnTo>
                <a:close/>
                <a:moveTo>
                  <a:pt x="332" y="484"/>
                </a:moveTo>
                <a:cubicBezTo>
                  <a:pt x="81" y="484"/>
                  <a:pt x="81" y="484"/>
                  <a:pt x="81" y="484"/>
                </a:cubicBezTo>
                <a:cubicBezTo>
                  <a:pt x="81" y="520"/>
                  <a:pt x="81" y="520"/>
                  <a:pt x="81" y="520"/>
                </a:cubicBezTo>
                <a:cubicBezTo>
                  <a:pt x="332" y="520"/>
                  <a:pt x="332" y="520"/>
                  <a:pt x="332" y="520"/>
                </a:cubicBezTo>
                <a:lnTo>
                  <a:pt x="332" y="484"/>
                </a:lnTo>
                <a:close/>
                <a:moveTo>
                  <a:pt x="490" y="289"/>
                </a:moveTo>
                <a:cubicBezTo>
                  <a:pt x="424" y="289"/>
                  <a:pt x="424" y="289"/>
                  <a:pt x="424" y="289"/>
                </a:cubicBezTo>
                <a:cubicBezTo>
                  <a:pt x="424" y="386"/>
                  <a:pt x="424" y="386"/>
                  <a:pt x="424" y="386"/>
                </a:cubicBezTo>
                <a:cubicBezTo>
                  <a:pt x="490" y="386"/>
                  <a:pt x="490" y="386"/>
                  <a:pt x="490" y="386"/>
                </a:cubicBezTo>
                <a:lnTo>
                  <a:pt x="490" y="289"/>
                </a:lnTo>
                <a:close/>
                <a:moveTo>
                  <a:pt x="676" y="146"/>
                </a:moveTo>
                <a:cubicBezTo>
                  <a:pt x="610" y="146"/>
                  <a:pt x="610" y="146"/>
                  <a:pt x="610" y="146"/>
                </a:cubicBezTo>
                <a:cubicBezTo>
                  <a:pt x="610" y="386"/>
                  <a:pt x="610" y="386"/>
                  <a:pt x="610" y="386"/>
                </a:cubicBezTo>
                <a:cubicBezTo>
                  <a:pt x="676" y="386"/>
                  <a:pt x="676" y="386"/>
                  <a:pt x="676" y="386"/>
                </a:cubicBezTo>
                <a:lnTo>
                  <a:pt x="676" y="146"/>
                </a:lnTo>
                <a:close/>
                <a:moveTo>
                  <a:pt x="583" y="208"/>
                </a:moveTo>
                <a:cubicBezTo>
                  <a:pt x="517" y="208"/>
                  <a:pt x="517" y="208"/>
                  <a:pt x="517" y="208"/>
                </a:cubicBezTo>
                <a:cubicBezTo>
                  <a:pt x="517" y="386"/>
                  <a:pt x="517" y="386"/>
                  <a:pt x="517" y="386"/>
                </a:cubicBezTo>
                <a:cubicBezTo>
                  <a:pt x="583" y="386"/>
                  <a:pt x="583" y="386"/>
                  <a:pt x="583" y="386"/>
                </a:cubicBezTo>
                <a:lnTo>
                  <a:pt x="583" y="208"/>
                </a:lnTo>
                <a:close/>
                <a:moveTo>
                  <a:pt x="654" y="449"/>
                </a:moveTo>
                <a:cubicBezTo>
                  <a:pt x="642" y="449"/>
                  <a:pt x="633" y="458"/>
                  <a:pt x="633" y="470"/>
                </a:cubicBezTo>
                <a:cubicBezTo>
                  <a:pt x="633" y="474"/>
                  <a:pt x="634" y="478"/>
                  <a:pt x="636" y="481"/>
                </a:cubicBezTo>
                <a:cubicBezTo>
                  <a:pt x="585" y="523"/>
                  <a:pt x="585" y="523"/>
                  <a:pt x="585" y="523"/>
                </a:cubicBezTo>
                <a:cubicBezTo>
                  <a:pt x="581" y="520"/>
                  <a:pt x="576" y="518"/>
                  <a:pt x="571" y="518"/>
                </a:cubicBezTo>
                <a:cubicBezTo>
                  <a:pt x="565" y="518"/>
                  <a:pt x="560" y="520"/>
                  <a:pt x="556" y="524"/>
                </a:cubicBezTo>
                <a:cubicBezTo>
                  <a:pt x="514" y="495"/>
                  <a:pt x="514" y="495"/>
                  <a:pt x="514" y="495"/>
                </a:cubicBezTo>
                <a:cubicBezTo>
                  <a:pt x="515" y="492"/>
                  <a:pt x="516" y="489"/>
                  <a:pt x="516" y="485"/>
                </a:cubicBezTo>
                <a:cubicBezTo>
                  <a:pt x="516" y="474"/>
                  <a:pt x="507" y="464"/>
                  <a:pt x="495" y="464"/>
                </a:cubicBezTo>
                <a:cubicBezTo>
                  <a:pt x="484" y="464"/>
                  <a:pt x="474" y="474"/>
                  <a:pt x="474" y="485"/>
                </a:cubicBezTo>
                <a:cubicBezTo>
                  <a:pt x="474" y="488"/>
                  <a:pt x="475" y="491"/>
                  <a:pt x="476" y="494"/>
                </a:cubicBezTo>
                <a:cubicBezTo>
                  <a:pt x="429" y="523"/>
                  <a:pt x="429" y="523"/>
                  <a:pt x="429" y="523"/>
                </a:cubicBezTo>
                <a:cubicBezTo>
                  <a:pt x="432" y="529"/>
                  <a:pt x="432" y="529"/>
                  <a:pt x="432" y="529"/>
                </a:cubicBezTo>
                <a:cubicBezTo>
                  <a:pt x="479" y="499"/>
                  <a:pt x="479" y="499"/>
                  <a:pt x="479" y="499"/>
                </a:cubicBezTo>
                <a:cubicBezTo>
                  <a:pt x="483" y="504"/>
                  <a:pt x="489" y="506"/>
                  <a:pt x="495" y="506"/>
                </a:cubicBezTo>
                <a:cubicBezTo>
                  <a:pt x="501" y="506"/>
                  <a:pt x="506" y="504"/>
                  <a:pt x="510" y="500"/>
                </a:cubicBezTo>
                <a:cubicBezTo>
                  <a:pt x="552" y="529"/>
                  <a:pt x="552" y="529"/>
                  <a:pt x="552" y="529"/>
                </a:cubicBezTo>
                <a:cubicBezTo>
                  <a:pt x="551" y="532"/>
                  <a:pt x="550" y="535"/>
                  <a:pt x="550" y="539"/>
                </a:cubicBezTo>
                <a:cubicBezTo>
                  <a:pt x="550" y="550"/>
                  <a:pt x="559" y="560"/>
                  <a:pt x="571" y="560"/>
                </a:cubicBezTo>
                <a:cubicBezTo>
                  <a:pt x="583" y="560"/>
                  <a:pt x="592" y="550"/>
                  <a:pt x="592" y="539"/>
                </a:cubicBezTo>
                <a:cubicBezTo>
                  <a:pt x="592" y="535"/>
                  <a:pt x="591" y="531"/>
                  <a:pt x="589" y="528"/>
                </a:cubicBezTo>
                <a:cubicBezTo>
                  <a:pt x="640" y="486"/>
                  <a:pt x="640" y="486"/>
                  <a:pt x="640" y="486"/>
                </a:cubicBezTo>
                <a:cubicBezTo>
                  <a:pt x="644" y="489"/>
                  <a:pt x="649" y="491"/>
                  <a:pt x="654" y="491"/>
                </a:cubicBezTo>
                <a:cubicBezTo>
                  <a:pt x="665" y="491"/>
                  <a:pt x="675" y="482"/>
                  <a:pt x="675" y="470"/>
                </a:cubicBezTo>
                <a:cubicBezTo>
                  <a:pt x="675" y="458"/>
                  <a:pt x="665" y="449"/>
                  <a:pt x="654" y="449"/>
                </a:cubicBezTo>
                <a:close/>
                <a:moveTo>
                  <a:pt x="256" y="236"/>
                </a:moveTo>
                <a:cubicBezTo>
                  <a:pt x="256" y="236"/>
                  <a:pt x="256" y="236"/>
                  <a:pt x="256" y="236"/>
                </a:cubicBezTo>
                <a:cubicBezTo>
                  <a:pt x="256" y="238"/>
                  <a:pt x="257" y="240"/>
                  <a:pt x="258" y="241"/>
                </a:cubicBezTo>
                <a:cubicBezTo>
                  <a:pt x="258" y="242"/>
                  <a:pt x="258" y="242"/>
                  <a:pt x="258" y="242"/>
                </a:cubicBezTo>
                <a:cubicBezTo>
                  <a:pt x="260" y="247"/>
                  <a:pt x="262" y="252"/>
                  <a:pt x="262" y="257"/>
                </a:cubicBezTo>
                <a:cubicBezTo>
                  <a:pt x="329" y="257"/>
                  <a:pt x="329" y="257"/>
                  <a:pt x="329" y="257"/>
                </a:cubicBezTo>
                <a:cubicBezTo>
                  <a:pt x="329" y="249"/>
                  <a:pt x="328" y="241"/>
                  <a:pt x="326" y="234"/>
                </a:cubicBezTo>
                <a:cubicBezTo>
                  <a:pt x="326" y="233"/>
                  <a:pt x="326" y="233"/>
                  <a:pt x="326" y="232"/>
                </a:cubicBezTo>
                <a:cubicBezTo>
                  <a:pt x="325" y="230"/>
                  <a:pt x="324" y="228"/>
                  <a:pt x="323" y="225"/>
                </a:cubicBezTo>
                <a:cubicBezTo>
                  <a:pt x="316" y="202"/>
                  <a:pt x="303" y="182"/>
                  <a:pt x="284" y="167"/>
                </a:cubicBezTo>
                <a:cubicBezTo>
                  <a:pt x="243" y="220"/>
                  <a:pt x="243" y="220"/>
                  <a:pt x="243" y="220"/>
                </a:cubicBezTo>
                <a:cubicBezTo>
                  <a:pt x="248" y="225"/>
                  <a:pt x="252" y="230"/>
                  <a:pt x="256" y="236"/>
                </a:cubicBezTo>
                <a:close/>
                <a:moveTo>
                  <a:pt x="262" y="263"/>
                </a:moveTo>
                <a:cubicBezTo>
                  <a:pt x="262" y="270"/>
                  <a:pt x="261" y="276"/>
                  <a:pt x="259" y="282"/>
                </a:cubicBezTo>
                <a:cubicBezTo>
                  <a:pt x="259" y="282"/>
                  <a:pt x="258" y="282"/>
                  <a:pt x="258" y="283"/>
                </a:cubicBezTo>
                <a:cubicBezTo>
                  <a:pt x="258" y="285"/>
                  <a:pt x="257" y="287"/>
                  <a:pt x="256" y="288"/>
                </a:cubicBezTo>
                <a:cubicBezTo>
                  <a:pt x="256" y="288"/>
                  <a:pt x="256" y="288"/>
                  <a:pt x="256" y="288"/>
                </a:cubicBezTo>
                <a:cubicBezTo>
                  <a:pt x="246" y="306"/>
                  <a:pt x="228" y="318"/>
                  <a:pt x="206" y="318"/>
                </a:cubicBezTo>
                <a:cubicBezTo>
                  <a:pt x="175" y="318"/>
                  <a:pt x="150" y="293"/>
                  <a:pt x="150" y="262"/>
                </a:cubicBezTo>
                <a:cubicBezTo>
                  <a:pt x="150" y="231"/>
                  <a:pt x="175" y="206"/>
                  <a:pt x="206" y="206"/>
                </a:cubicBezTo>
                <a:cubicBezTo>
                  <a:pt x="218" y="206"/>
                  <a:pt x="229" y="210"/>
                  <a:pt x="238" y="216"/>
                </a:cubicBezTo>
                <a:cubicBezTo>
                  <a:pt x="279" y="163"/>
                  <a:pt x="279" y="163"/>
                  <a:pt x="279" y="163"/>
                </a:cubicBezTo>
                <a:cubicBezTo>
                  <a:pt x="259" y="148"/>
                  <a:pt x="233" y="139"/>
                  <a:pt x="206" y="139"/>
                </a:cubicBezTo>
                <a:cubicBezTo>
                  <a:pt x="138" y="139"/>
                  <a:pt x="83" y="194"/>
                  <a:pt x="83" y="262"/>
                </a:cubicBezTo>
                <a:cubicBezTo>
                  <a:pt x="83" y="330"/>
                  <a:pt x="138" y="385"/>
                  <a:pt x="206" y="385"/>
                </a:cubicBezTo>
                <a:cubicBezTo>
                  <a:pt x="263" y="385"/>
                  <a:pt x="311" y="347"/>
                  <a:pt x="325" y="294"/>
                </a:cubicBezTo>
                <a:cubicBezTo>
                  <a:pt x="325" y="294"/>
                  <a:pt x="325" y="294"/>
                  <a:pt x="325" y="294"/>
                </a:cubicBezTo>
                <a:cubicBezTo>
                  <a:pt x="325" y="293"/>
                  <a:pt x="326" y="291"/>
                  <a:pt x="326" y="289"/>
                </a:cubicBezTo>
                <a:cubicBezTo>
                  <a:pt x="326" y="289"/>
                  <a:pt x="326" y="289"/>
                  <a:pt x="326" y="289"/>
                </a:cubicBezTo>
                <a:cubicBezTo>
                  <a:pt x="328" y="281"/>
                  <a:pt x="329" y="272"/>
                  <a:pt x="329" y="263"/>
                </a:cubicBezTo>
                <a:lnTo>
                  <a:pt x="262" y="263"/>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US"/>
          </a:p>
        </p:txBody>
      </p:sp>
      <p:grpSp>
        <p:nvGrpSpPr>
          <p:cNvPr id="142" name="Group 141">
            <a:extLst>
              <a:ext uri="{FF2B5EF4-FFF2-40B4-BE49-F238E27FC236}">
                <a16:creationId xmlns:a16="http://schemas.microsoft.com/office/drawing/2014/main" id="{28E3322E-D296-4449-B48F-152760738920}"/>
              </a:ext>
            </a:extLst>
          </p:cNvPr>
          <p:cNvGrpSpPr/>
          <p:nvPr/>
        </p:nvGrpSpPr>
        <p:grpSpPr>
          <a:xfrm>
            <a:off x="5781639" y="3473958"/>
            <a:ext cx="640080" cy="640080"/>
            <a:chOff x="1944688" y="622300"/>
            <a:chExt cx="990600" cy="804863"/>
          </a:xfrm>
          <a:solidFill>
            <a:schemeClr val="accent2"/>
          </a:solidFill>
        </p:grpSpPr>
        <p:sp>
          <p:nvSpPr>
            <p:cNvPr id="143" name="Freeform 9">
              <a:extLst>
                <a:ext uri="{FF2B5EF4-FFF2-40B4-BE49-F238E27FC236}">
                  <a16:creationId xmlns:a16="http://schemas.microsoft.com/office/drawing/2014/main" id="{E64A1D6F-EFA3-EB45-9415-758A07293655}"/>
                </a:ext>
              </a:extLst>
            </p:cNvPr>
            <p:cNvSpPr>
              <a:spLocks noEditPoints="1"/>
            </p:cNvSpPr>
            <p:nvPr/>
          </p:nvSpPr>
          <p:spPr bwMode="auto">
            <a:xfrm>
              <a:off x="2333625" y="763588"/>
              <a:ext cx="211138" cy="247650"/>
            </a:xfrm>
            <a:custGeom>
              <a:avLst/>
              <a:gdLst>
                <a:gd name="T0" fmla="*/ 37 w 213"/>
                <a:gd name="T1" fmla="*/ 224 h 250"/>
                <a:gd name="T2" fmla="*/ 61 w 213"/>
                <a:gd name="T3" fmla="*/ 250 h 250"/>
                <a:gd name="T4" fmla="*/ 152 w 213"/>
                <a:gd name="T5" fmla="*/ 250 h 250"/>
                <a:gd name="T6" fmla="*/ 176 w 213"/>
                <a:gd name="T7" fmla="*/ 224 h 250"/>
                <a:gd name="T8" fmla="*/ 182 w 213"/>
                <a:gd name="T9" fmla="*/ 181 h 250"/>
                <a:gd name="T10" fmla="*/ 213 w 213"/>
                <a:gd name="T11" fmla="*/ 106 h 250"/>
                <a:gd name="T12" fmla="*/ 107 w 213"/>
                <a:gd name="T13" fmla="*/ 0 h 250"/>
                <a:gd name="T14" fmla="*/ 0 w 213"/>
                <a:gd name="T15" fmla="*/ 106 h 250"/>
                <a:gd name="T16" fmla="*/ 31 w 213"/>
                <a:gd name="T17" fmla="*/ 181 h 250"/>
                <a:gd name="T18" fmla="*/ 37 w 213"/>
                <a:gd name="T19" fmla="*/ 224 h 250"/>
                <a:gd name="T20" fmla="*/ 150 w 213"/>
                <a:gd name="T21" fmla="*/ 101 h 250"/>
                <a:gd name="T22" fmla="*/ 181 w 213"/>
                <a:gd name="T23" fmla="*/ 132 h 250"/>
                <a:gd name="T24" fmla="*/ 150 w 213"/>
                <a:gd name="T25" fmla="*/ 163 h 250"/>
                <a:gd name="T26" fmla="*/ 119 w 213"/>
                <a:gd name="T27" fmla="*/ 132 h 250"/>
                <a:gd name="T28" fmla="*/ 150 w 213"/>
                <a:gd name="T29" fmla="*/ 101 h 250"/>
                <a:gd name="T30" fmla="*/ 63 w 213"/>
                <a:gd name="T31" fmla="*/ 101 h 250"/>
                <a:gd name="T32" fmla="*/ 94 w 213"/>
                <a:gd name="T33" fmla="*/ 132 h 250"/>
                <a:gd name="T34" fmla="*/ 63 w 213"/>
                <a:gd name="T35" fmla="*/ 163 h 250"/>
                <a:gd name="T36" fmla="*/ 32 w 213"/>
                <a:gd name="T37" fmla="*/ 132 h 250"/>
                <a:gd name="T38" fmla="*/ 63 w 213"/>
                <a:gd name="T39" fmla="*/ 101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 h="250">
                  <a:moveTo>
                    <a:pt x="37" y="224"/>
                  </a:moveTo>
                  <a:cubicBezTo>
                    <a:pt x="38" y="239"/>
                    <a:pt x="49" y="250"/>
                    <a:pt x="61" y="250"/>
                  </a:cubicBezTo>
                  <a:cubicBezTo>
                    <a:pt x="152" y="250"/>
                    <a:pt x="152" y="250"/>
                    <a:pt x="152" y="250"/>
                  </a:cubicBezTo>
                  <a:cubicBezTo>
                    <a:pt x="164" y="250"/>
                    <a:pt x="175" y="239"/>
                    <a:pt x="176" y="224"/>
                  </a:cubicBezTo>
                  <a:cubicBezTo>
                    <a:pt x="182" y="181"/>
                    <a:pt x="182" y="181"/>
                    <a:pt x="182" y="181"/>
                  </a:cubicBezTo>
                  <a:cubicBezTo>
                    <a:pt x="201" y="161"/>
                    <a:pt x="213" y="135"/>
                    <a:pt x="213" y="106"/>
                  </a:cubicBezTo>
                  <a:cubicBezTo>
                    <a:pt x="213" y="48"/>
                    <a:pt x="165" y="0"/>
                    <a:pt x="107" y="0"/>
                  </a:cubicBezTo>
                  <a:cubicBezTo>
                    <a:pt x="48" y="0"/>
                    <a:pt x="0" y="48"/>
                    <a:pt x="0" y="106"/>
                  </a:cubicBezTo>
                  <a:cubicBezTo>
                    <a:pt x="0" y="135"/>
                    <a:pt x="12" y="161"/>
                    <a:pt x="31" y="181"/>
                  </a:cubicBezTo>
                  <a:lnTo>
                    <a:pt x="37" y="224"/>
                  </a:lnTo>
                  <a:close/>
                  <a:moveTo>
                    <a:pt x="150" y="101"/>
                  </a:moveTo>
                  <a:cubicBezTo>
                    <a:pt x="167" y="101"/>
                    <a:pt x="181" y="115"/>
                    <a:pt x="181" y="132"/>
                  </a:cubicBezTo>
                  <a:cubicBezTo>
                    <a:pt x="181" y="149"/>
                    <a:pt x="167" y="163"/>
                    <a:pt x="150" y="163"/>
                  </a:cubicBezTo>
                  <a:cubicBezTo>
                    <a:pt x="133" y="163"/>
                    <a:pt x="119" y="149"/>
                    <a:pt x="119" y="132"/>
                  </a:cubicBezTo>
                  <a:cubicBezTo>
                    <a:pt x="119" y="115"/>
                    <a:pt x="133" y="101"/>
                    <a:pt x="150" y="101"/>
                  </a:cubicBezTo>
                  <a:close/>
                  <a:moveTo>
                    <a:pt x="63" y="101"/>
                  </a:moveTo>
                  <a:cubicBezTo>
                    <a:pt x="80" y="101"/>
                    <a:pt x="94" y="115"/>
                    <a:pt x="94" y="132"/>
                  </a:cubicBezTo>
                  <a:cubicBezTo>
                    <a:pt x="94" y="149"/>
                    <a:pt x="80" y="163"/>
                    <a:pt x="63" y="163"/>
                  </a:cubicBezTo>
                  <a:cubicBezTo>
                    <a:pt x="46" y="163"/>
                    <a:pt x="32" y="149"/>
                    <a:pt x="32" y="132"/>
                  </a:cubicBezTo>
                  <a:cubicBezTo>
                    <a:pt x="32" y="115"/>
                    <a:pt x="46" y="101"/>
                    <a:pt x="63" y="10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10">
              <a:extLst>
                <a:ext uri="{FF2B5EF4-FFF2-40B4-BE49-F238E27FC236}">
                  <a16:creationId xmlns:a16="http://schemas.microsoft.com/office/drawing/2014/main" id="{E81AF086-419C-2148-B292-B708C0011E2A}"/>
                </a:ext>
              </a:extLst>
            </p:cNvPr>
            <p:cNvSpPr>
              <a:spLocks/>
            </p:cNvSpPr>
            <p:nvPr/>
          </p:nvSpPr>
          <p:spPr bwMode="auto">
            <a:xfrm>
              <a:off x="2300288" y="984250"/>
              <a:ext cx="279400" cy="177800"/>
            </a:xfrm>
            <a:custGeom>
              <a:avLst/>
              <a:gdLst>
                <a:gd name="T0" fmla="*/ 278 w 283"/>
                <a:gd name="T1" fmla="*/ 11 h 180"/>
                <a:gd name="T2" fmla="*/ 255 w 283"/>
                <a:gd name="T3" fmla="*/ 4 h 180"/>
                <a:gd name="T4" fmla="*/ 142 w 283"/>
                <a:gd name="T5" fmla="*/ 70 h 180"/>
                <a:gd name="T6" fmla="*/ 28 w 283"/>
                <a:gd name="T7" fmla="*/ 4 h 180"/>
                <a:gd name="T8" fmla="*/ 5 w 283"/>
                <a:gd name="T9" fmla="*/ 11 h 180"/>
                <a:gd name="T10" fmla="*/ 11 w 283"/>
                <a:gd name="T11" fmla="*/ 34 h 180"/>
                <a:gd name="T12" fmla="*/ 107 w 283"/>
                <a:gd name="T13" fmla="*/ 90 h 180"/>
                <a:gd name="T14" fmla="*/ 11 w 283"/>
                <a:gd name="T15" fmla="*/ 145 h 180"/>
                <a:gd name="T16" fmla="*/ 5 w 283"/>
                <a:gd name="T17" fmla="*/ 169 h 180"/>
                <a:gd name="T18" fmla="*/ 28 w 283"/>
                <a:gd name="T19" fmla="*/ 175 h 180"/>
                <a:gd name="T20" fmla="*/ 142 w 283"/>
                <a:gd name="T21" fmla="*/ 109 h 180"/>
                <a:gd name="T22" fmla="*/ 255 w 283"/>
                <a:gd name="T23" fmla="*/ 175 h 180"/>
                <a:gd name="T24" fmla="*/ 278 w 283"/>
                <a:gd name="T25" fmla="*/ 169 h 180"/>
                <a:gd name="T26" fmla="*/ 272 w 283"/>
                <a:gd name="T27" fmla="*/ 145 h 180"/>
                <a:gd name="T28" fmla="*/ 176 w 283"/>
                <a:gd name="T29" fmla="*/ 90 h 180"/>
                <a:gd name="T30" fmla="*/ 272 w 283"/>
                <a:gd name="T31" fmla="*/ 34 h 180"/>
                <a:gd name="T32" fmla="*/ 278 w 283"/>
                <a:gd name="T33" fmla="*/ 11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3" h="180">
                  <a:moveTo>
                    <a:pt x="278" y="11"/>
                  </a:moveTo>
                  <a:cubicBezTo>
                    <a:pt x="274" y="2"/>
                    <a:pt x="263" y="0"/>
                    <a:pt x="255" y="4"/>
                  </a:cubicBezTo>
                  <a:cubicBezTo>
                    <a:pt x="142" y="70"/>
                    <a:pt x="142" y="70"/>
                    <a:pt x="142" y="70"/>
                  </a:cubicBezTo>
                  <a:cubicBezTo>
                    <a:pt x="28" y="4"/>
                    <a:pt x="28" y="4"/>
                    <a:pt x="28" y="4"/>
                  </a:cubicBezTo>
                  <a:cubicBezTo>
                    <a:pt x="20" y="0"/>
                    <a:pt x="9" y="2"/>
                    <a:pt x="5" y="11"/>
                  </a:cubicBezTo>
                  <a:cubicBezTo>
                    <a:pt x="0" y="19"/>
                    <a:pt x="3" y="29"/>
                    <a:pt x="11" y="34"/>
                  </a:cubicBezTo>
                  <a:cubicBezTo>
                    <a:pt x="107" y="90"/>
                    <a:pt x="107" y="90"/>
                    <a:pt x="107" y="90"/>
                  </a:cubicBezTo>
                  <a:cubicBezTo>
                    <a:pt x="11" y="145"/>
                    <a:pt x="11" y="145"/>
                    <a:pt x="11" y="145"/>
                  </a:cubicBezTo>
                  <a:cubicBezTo>
                    <a:pt x="3" y="150"/>
                    <a:pt x="0" y="160"/>
                    <a:pt x="5" y="169"/>
                  </a:cubicBezTo>
                  <a:cubicBezTo>
                    <a:pt x="9" y="177"/>
                    <a:pt x="20" y="180"/>
                    <a:pt x="28" y="175"/>
                  </a:cubicBezTo>
                  <a:cubicBezTo>
                    <a:pt x="142" y="109"/>
                    <a:pt x="142" y="109"/>
                    <a:pt x="142" y="109"/>
                  </a:cubicBezTo>
                  <a:cubicBezTo>
                    <a:pt x="255" y="175"/>
                    <a:pt x="255" y="175"/>
                    <a:pt x="255" y="175"/>
                  </a:cubicBezTo>
                  <a:cubicBezTo>
                    <a:pt x="263" y="180"/>
                    <a:pt x="274" y="177"/>
                    <a:pt x="278" y="169"/>
                  </a:cubicBezTo>
                  <a:cubicBezTo>
                    <a:pt x="283" y="160"/>
                    <a:pt x="280" y="150"/>
                    <a:pt x="272" y="145"/>
                  </a:cubicBezTo>
                  <a:cubicBezTo>
                    <a:pt x="176" y="90"/>
                    <a:pt x="176" y="90"/>
                    <a:pt x="176" y="90"/>
                  </a:cubicBezTo>
                  <a:cubicBezTo>
                    <a:pt x="272" y="34"/>
                    <a:pt x="272" y="34"/>
                    <a:pt x="272" y="34"/>
                  </a:cubicBezTo>
                  <a:cubicBezTo>
                    <a:pt x="280" y="29"/>
                    <a:pt x="283" y="19"/>
                    <a:pt x="278" y="1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1">
              <a:extLst>
                <a:ext uri="{FF2B5EF4-FFF2-40B4-BE49-F238E27FC236}">
                  <a16:creationId xmlns:a16="http://schemas.microsoft.com/office/drawing/2014/main" id="{1F7FB4E2-F36F-794D-B07C-859BEAFDE590}"/>
                </a:ext>
              </a:extLst>
            </p:cNvPr>
            <p:cNvSpPr>
              <a:spLocks/>
            </p:cNvSpPr>
            <p:nvPr/>
          </p:nvSpPr>
          <p:spPr bwMode="auto">
            <a:xfrm>
              <a:off x="1944688" y="1323975"/>
              <a:ext cx="990600" cy="103188"/>
            </a:xfrm>
            <a:custGeom>
              <a:avLst/>
              <a:gdLst>
                <a:gd name="T0" fmla="*/ 104 w 1001"/>
                <a:gd name="T1" fmla="*/ 104 h 104"/>
                <a:gd name="T2" fmla="*/ 898 w 1001"/>
                <a:gd name="T3" fmla="*/ 104 h 104"/>
                <a:gd name="T4" fmla="*/ 1001 w 1001"/>
                <a:gd name="T5" fmla="*/ 0 h 104"/>
                <a:gd name="T6" fmla="*/ 0 w 1001"/>
                <a:gd name="T7" fmla="*/ 0 h 104"/>
                <a:gd name="T8" fmla="*/ 104 w 1001"/>
                <a:gd name="T9" fmla="*/ 104 h 104"/>
              </a:gdLst>
              <a:ahLst/>
              <a:cxnLst>
                <a:cxn ang="0">
                  <a:pos x="T0" y="T1"/>
                </a:cxn>
                <a:cxn ang="0">
                  <a:pos x="T2" y="T3"/>
                </a:cxn>
                <a:cxn ang="0">
                  <a:pos x="T4" y="T5"/>
                </a:cxn>
                <a:cxn ang="0">
                  <a:pos x="T6" y="T7"/>
                </a:cxn>
                <a:cxn ang="0">
                  <a:pos x="T8" y="T9"/>
                </a:cxn>
              </a:cxnLst>
              <a:rect l="0" t="0" r="r" b="b"/>
              <a:pathLst>
                <a:path w="1001" h="104">
                  <a:moveTo>
                    <a:pt x="104" y="104"/>
                  </a:moveTo>
                  <a:cubicBezTo>
                    <a:pt x="104" y="104"/>
                    <a:pt x="104" y="104"/>
                    <a:pt x="898" y="104"/>
                  </a:cubicBezTo>
                  <a:cubicBezTo>
                    <a:pt x="955" y="104"/>
                    <a:pt x="1001" y="57"/>
                    <a:pt x="1001" y="0"/>
                  </a:cubicBezTo>
                  <a:cubicBezTo>
                    <a:pt x="0" y="0"/>
                    <a:pt x="0" y="0"/>
                    <a:pt x="0" y="0"/>
                  </a:cubicBezTo>
                  <a:cubicBezTo>
                    <a:pt x="0" y="57"/>
                    <a:pt x="47" y="104"/>
                    <a:pt x="104" y="10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2">
              <a:extLst>
                <a:ext uri="{FF2B5EF4-FFF2-40B4-BE49-F238E27FC236}">
                  <a16:creationId xmlns:a16="http://schemas.microsoft.com/office/drawing/2014/main" id="{7A23CA13-8A24-0746-B1D7-3B35EAD5BA49}"/>
                </a:ext>
              </a:extLst>
            </p:cNvPr>
            <p:cNvSpPr>
              <a:spLocks noEditPoints="1"/>
            </p:cNvSpPr>
            <p:nvPr/>
          </p:nvSpPr>
          <p:spPr bwMode="auto">
            <a:xfrm>
              <a:off x="1944688" y="622300"/>
              <a:ext cx="990600" cy="673100"/>
            </a:xfrm>
            <a:custGeom>
              <a:avLst/>
              <a:gdLst>
                <a:gd name="T0" fmla="*/ 897 w 1001"/>
                <a:gd name="T1" fmla="*/ 0 h 680"/>
                <a:gd name="T2" fmla="*/ 103 w 1001"/>
                <a:gd name="T3" fmla="*/ 0 h 680"/>
                <a:gd name="T4" fmla="*/ 0 w 1001"/>
                <a:gd name="T5" fmla="*/ 104 h 680"/>
                <a:gd name="T6" fmla="*/ 0 w 1001"/>
                <a:gd name="T7" fmla="*/ 577 h 680"/>
                <a:gd name="T8" fmla="*/ 103 w 1001"/>
                <a:gd name="T9" fmla="*/ 680 h 680"/>
                <a:gd name="T10" fmla="*/ 897 w 1001"/>
                <a:gd name="T11" fmla="*/ 680 h 680"/>
                <a:gd name="T12" fmla="*/ 1001 w 1001"/>
                <a:gd name="T13" fmla="*/ 577 h 680"/>
                <a:gd name="T14" fmla="*/ 1001 w 1001"/>
                <a:gd name="T15" fmla="*/ 104 h 680"/>
                <a:gd name="T16" fmla="*/ 897 w 1001"/>
                <a:gd name="T17" fmla="*/ 0 h 680"/>
                <a:gd name="T18" fmla="*/ 941 w 1001"/>
                <a:gd name="T19" fmla="*/ 582 h 680"/>
                <a:gd name="T20" fmla="*/ 894 w 1001"/>
                <a:gd name="T21" fmla="*/ 631 h 680"/>
                <a:gd name="T22" fmla="*/ 107 w 1001"/>
                <a:gd name="T23" fmla="*/ 631 h 680"/>
                <a:gd name="T24" fmla="*/ 60 w 1001"/>
                <a:gd name="T25" fmla="*/ 582 h 680"/>
                <a:gd name="T26" fmla="*/ 60 w 1001"/>
                <a:gd name="T27" fmla="*/ 98 h 680"/>
                <a:gd name="T28" fmla="*/ 107 w 1001"/>
                <a:gd name="T29" fmla="*/ 51 h 680"/>
                <a:gd name="T30" fmla="*/ 894 w 1001"/>
                <a:gd name="T31" fmla="*/ 51 h 680"/>
                <a:gd name="T32" fmla="*/ 941 w 1001"/>
                <a:gd name="T33" fmla="*/ 98 h 680"/>
                <a:gd name="T34" fmla="*/ 941 w 1001"/>
                <a:gd name="T35" fmla="*/ 582 h 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01" h="680">
                  <a:moveTo>
                    <a:pt x="897" y="0"/>
                  </a:moveTo>
                  <a:cubicBezTo>
                    <a:pt x="103" y="0"/>
                    <a:pt x="103" y="0"/>
                    <a:pt x="103" y="0"/>
                  </a:cubicBezTo>
                  <a:cubicBezTo>
                    <a:pt x="46" y="0"/>
                    <a:pt x="0" y="47"/>
                    <a:pt x="0" y="104"/>
                  </a:cubicBezTo>
                  <a:cubicBezTo>
                    <a:pt x="0" y="577"/>
                    <a:pt x="0" y="577"/>
                    <a:pt x="0" y="577"/>
                  </a:cubicBezTo>
                  <a:cubicBezTo>
                    <a:pt x="0" y="634"/>
                    <a:pt x="46" y="680"/>
                    <a:pt x="103" y="680"/>
                  </a:cubicBezTo>
                  <a:cubicBezTo>
                    <a:pt x="897" y="680"/>
                    <a:pt x="897" y="680"/>
                    <a:pt x="897" y="680"/>
                  </a:cubicBezTo>
                  <a:cubicBezTo>
                    <a:pt x="954" y="680"/>
                    <a:pt x="1001" y="634"/>
                    <a:pt x="1001" y="577"/>
                  </a:cubicBezTo>
                  <a:cubicBezTo>
                    <a:pt x="1001" y="104"/>
                    <a:pt x="1001" y="104"/>
                    <a:pt x="1001" y="104"/>
                  </a:cubicBezTo>
                  <a:cubicBezTo>
                    <a:pt x="1001" y="47"/>
                    <a:pt x="954" y="0"/>
                    <a:pt x="897" y="0"/>
                  </a:cubicBezTo>
                  <a:close/>
                  <a:moveTo>
                    <a:pt x="941" y="582"/>
                  </a:moveTo>
                  <a:cubicBezTo>
                    <a:pt x="941" y="610"/>
                    <a:pt x="920" y="631"/>
                    <a:pt x="894" y="631"/>
                  </a:cubicBezTo>
                  <a:cubicBezTo>
                    <a:pt x="107" y="631"/>
                    <a:pt x="107" y="631"/>
                    <a:pt x="107" y="631"/>
                  </a:cubicBezTo>
                  <a:cubicBezTo>
                    <a:pt x="81" y="631"/>
                    <a:pt x="60" y="610"/>
                    <a:pt x="60" y="582"/>
                  </a:cubicBezTo>
                  <a:cubicBezTo>
                    <a:pt x="60" y="98"/>
                    <a:pt x="60" y="98"/>
                    <a:pt x="60" y="98"/>
                  </a:cubicBezTo>
                  <a:cubicBezTo>
                    <a:pt x="60" y="72"/>
                    <a:pt x="81" y="51"/>
                    <a:pt x="107" y="51"/>
                  </a:cubicBezTo>
                  <a:cubicBezTo>
                    <a:pt x="894" y="51"/>
                    <a:pt x="894" y="51"/>
                    <a:pt x="894" y="51"/>
                  </a:cubicBezTo>
                  <a:cubicBezTo>
                    <a:pt x="920" y="51"/>
                    <a:pt x="941" y="72"/>
                    <a:pt x="941" y="98"/>
                  </a:cubicBezTo>
                  <a:lnTo>
                    <a:pt x="941" y="5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7" name="Group 146">
            <a:extLst>
              <a:ext uri="{FF2B5EF4-FFF2-40B4-BE49-F238E27FC236}">
                <a16:creationId xmlns:a16="http://schemas.microsoft.com/office/drawing/2014/main" id="{C92874E0-C6E7-AA46-A446-754C3C64F34D}"/>
              </a:ext>
            </a:extLst>
          </p:cNvPr>
          <p:cNvGrpSpPr/>
          <p:nvPr/>
        </p:nvGrpSpPr>
        <p:grpSpPr>
          <a:xfrm>
            <a:off x="5922465" y="5560485"/>
            <a:ext cx="283464" cy="283464"/>
            <a:chOff x="5494338" y="-673101"/>
            <a:chExt cx="2117725" cy="1841502"/>
          </a:xfrm>
          <a:solidFill>
            <a:schemeClr val="accent2"/>
          </a:solidFill>
        </p:grpSpPr>
        <p:sp>
          <p:nvSpPr>
            <p:cNvPr id="148" name="Freeform 140">
              <a:extLst>
                <a:ext uri="{FF2B5EF4-FFF2-40B4-BE49-F238E27FC236}">
                  <a16:creationId xmlns:a16="http://schemas.microsoft.com/office/drawing/2014/main" id="{ECBE4794-42B6-E143-B1CB-30944ED0F3D6}"/>
                </a:ext>
              </a:extLst>
            </p:cNvPr>
            <p:cNvSpPr>
              <a:spLocks noEditPoints="1"/>
            </p:cNvSpPr>
            <p:nvPr/>
          </p:nvSpPr>
          <p:spPr bwMode="auto">
            <a:xfrm>
              <a:off x="6180138" y="-263525"/>
              <a:ext cx="1431925" cy="1431926"/>
            </a:xfrm>
            <a:custGeom>
              <a:avLst/>
              <a:gdLst>
                <a:gd name="T0" fmla="*/ 45 w 382"/>
                <a:gd name="T1" fmla="*/ 93 h 382"/>
                <a:gd name="T2" fmla="*/ 48 w 382"/>
                <a:gd name="T3" fmla="*/ 124 h 382"/>
                <a:gd name="T4" fmla="*/ 26 w 382"/>
                <a:gd name="T5" fmla="*/ 130 h 382"/>
                <a:gd name="T6" fmla="*/ 3 w 382"/>
                <a:gd name="T7" fmla="*/ 151 h 382"/>
                <a:gd name="T8" fmla="*/ 15 w 382"/>
                <a:gd name="T9" fmla="*/ 180 h 382"/>
                <a:gd name="T10" fmla="*/ 34 w 382"/>
                <a:gd name="T11" fmla="*/ 204 h 382"/>
                <a:gd name="T12" fmla="*/ 17 w 382"/>
                <a:gd name="T13" fmla="*/ 221 h 382"/>
                <a:gd name="T14" fmla="*/ 8 w 382"/>
                <a:gd name="T15" fmla="*/ 250 h 382"/>
                <a:gd name="T16" fmla="*/ 33 w 382"/>
                <a:gd name="T17" fmla="*/ 269 h 382"/>
                <a:gd name="T18" fmla="*/ 56 w 382"/>
                <a:gd name="T19" fmla="*/ 272 h 382"/>
                <a:gd name="T20" fmla="*/ 55 w 382"/>
                <a:gd name="T21" fmla="*/ 303 h 382"/>
                <a:gd name="T22" fmla="*/ 62 w 382"/>
                <a:gd name="T23" fmla="*/ 334 h 382"/>
                <a:gd name="T24" fmla="*/ 93 w 382"/>
                <a:gd name="T25" fmla="*/ 337 h 382"/>
                <a:gd name="T26" fmla="*/ 124 w 382"/>
                <a:gd name="T27" fmla="*/ 334 h 382"/>
                <a:gd name="T28" fmla="*/ 129 w 382"/>
                <a:gd name="T29" fmla="*/ 356 h 382"/>
                <a:gd name="T30" fmla="*/ 150 w 382"/>
                <a:gd name="T31" fmla="*/ 380 h 382"/>
                <a:gd name="T32" fmla="*/ 179 w 382"/>
                <a:gd name="T33" fmla="*/ 367 h 382"/>
                <a:gd name="T34" fmla="*/ 204 w 382"/>
                <a:gd name="T35" fmla="*/ 348 h 382"/>
                <a:gd name="T36" fmla="*/ 220 w 382"/>
                <a:gd name="T37" fmla="*/ 365 h 382"/>
                <a:gd name="T38" fmla="*/ 250 w 382"/>
                <a:gd name="T39" fmla="*/ 375 h 382"/>
                <a:gd name="T40" fmla="*/ 268 w 382"/>
                <a:gd name="T41" fmla="*/ 349 h 382"/>
                <a:gd name="T42" fmla="*/ 281 w 382"/>
                <a:gd name="T43" fmla="*/ 321 h 382"/>
                <a:gd name="T44" fmla="*/ 303 w 382"/>
                <a:gd name="T45" fmla="*/ 327 h 382"/>
                <a:gd name="T46" fmla="*/ 333 w 382"/>
                <a:gd name="T47" fmla="*/ 321 h 382"/>
                <a:gd name="T48" fmla="*/ 337 w 382"/>
                <a:gd name="T49" fmla="*/ 289 h 382"/>
                <a:gd name="T50" fmla="*/ 333 w 382"/>
                <a:gd name="T51" fmla="*/ 259 h 382"/>
                <a:gd name="T52" fmla="*/ 356 w 382"/>
                <a:gd name="T53" fmla="*/ 253 h 382"/>
                <a:gd name="T54" fmla="*/ 379 w 382"/>
                <a:gd name="T55" fmla="*/ 232 h 382"/>
                <a:gd name="T56" fmla="*/ 366 w 382"/>
                <a:gd name="T57" fmla="*/ 203 h 382"/>
                <a:gd name="T58" fmla="*/ 348 w 382"/>
                <a:gd name="T59" fmla="*/ 178 h 382"/>
                <a:gd name="T60" fmla="*/ 364 w 382"/>
                <a:gd name="T61" fmla="*/ 162 h 382"/>
                <a:gd name="T62" fmla="*/ 374 w 382"/>
                <a:gd name="T63" fmla="*/ 133 h 382"/>
                <a:gd name="T64" fmla="*/ 349 w 382"/>
                <a:gd name="T65" fmla="*/ 114 h 382"/>
                <a:gd name="T66" fmla="*/ 320 w 382"/>
                <a:gd name="T67" fmla="*/ 102 h 382"/>
                <a:gd name="T68" fmla="*/ 326 w 382"/>
                <a:gd name="T69" fmla="*/ 79 h 382"/>
                <a:gd name="T70" fmla="*/ 320 w 382"/>
                <a:gd name="T71" fmla="*/ 49 h 382"/>
                <a:gd name="T72" fmla="*/ 289 w 382"/>
                <a:gd name="T73" fmla="*/ 46 h 382"/>
                <a:gd name="T74" fmla="*/ 258 w 382"/>
                <a:gd name="T75" fmla="*/ 49 h 382"/>
                <a:gd name="T76" fmla="*/ 252 w 382"/>
                <a:gd name="T77" fmla="*/ 27 h 382"/>
                <a:gd name="T78" fmla="*/ 231 w 382"/>
                <a:gd name="T79" fmla="*/ 3 h 382"/>
                <a:gd name="T80" fmla="*/ 203 w 382"/>
                <a:gd name="T81" fmla="*/ 16 h 382"/>
                <a:gd name="T82" fmla="*/ 178 w 382"/>
                <a:gd name="T83" fmla="*/ 35 h 382"/>
                <a:gd name="T84" fmla="*/ 162 w 382"/>
                <a:gd name="T85" fmla="*/ 18 h 382"/>
                <a:gd name="T86" fmla="*/ 132 w 382"/>
                <a:gd name="T87" fmla="*/ 8 h 382"/>
                <a:gd name="T88" fmla="*/ 113 w 382"/>
                <a:gd name="T89" fmla="*/ 34 h 382"/>
                <a:gd name="T90" fmla="*/ 101 w 382"/>
                <a:gd name="T91" fmla="*/ 62 h 382"/>
                <a:gd name="T92" fmla="*/ 79 w 382"/>
                <a:gd name="T93" fmla="*/ 56 h 382"/>
                <a:gd name="T94" fmla="*/ 48 w 382"/>
                <a:gd name="T95" fmla="*/ 62 h 382"/>
                <a:gd name="T96" fmla="*/ 45 w 382"/>
                <a:gd name="T97" fmla="*/ 93 h 382"/>
                <a:gd name="T98" fmla="*/ 157 w 382"/>
                <a:gd name="T99" fmla="*/ 86 h 382"/>
                <a:gd name="T100" fmla="*/ 296 w 382"/>
                <a:gd name="T101" fmla="*/ 158 h 382"/>
                <a:gd name="T102" fmla="*/ 225 w 382"/>
                <a:gd name="T103" fmla="*/ 297 h 382"/>
                <a:gd name="T104" fmla="*/ 86 w 382"/>
                <a:gd name="T105" fmla="*/ 225 h 382"/>
                <a:gd name="T106" fmla="*/ 157 w 382"/>
                <a:gd name="T107" fmla="*/ 8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82" h="382">
                  <a:moveTo>
                    <a:pt x="45" y="93"/>
                  </a:moveTo>
                  <a:cubicBezTo>
                    <a:pt x="52" y="100"/>
                    <a:pt x="51" y="119"/>
                    <a:pt x="48" y="124"/>
                  </a:cubicBezTo>
                  <a:cubicBezTo>
                    <a:pt x="46" y="130"/>
                    <a:pt x="36" y="132"/>
                    <a:pt x="26" y="130"/>
                  </a:cubicBezTo>
                  <a:cubicBezTo>
                    <a:pt x="16" y="128"/>
                    <a:pt x="6" y="137"/>
                    <a:pt x="3" y="151"/>
                  </a:cubicBezTo>
                  <a:cubicBezTo>
                    <a:pt x="0" y="165"/>
                    <a:pt x="5" y="177"/>
                    <a:pt x="15" y="180"/>
                  </a:cubicBezTo>
                  <a:cubicBezTo>
                    <a:pt x="25" y="182"/>
                    <a:pt x="33" y="199"/>
                    <a:pt x="34" y="204"/>
                  </a:cubicBezTo>
                  <a:cubicBezTo>
                    <a:pt x="34" y="210"/>
                    <a:pt x="27" y="218"/>
                    <a:pt x="17" y="221"/>
                  </a:cubicBezTo>
                  <a:cubicBezTo>
                    <a:pt x="8" y="224"/>
                    <a:pt x="3" y="237"/>
                    <a:pt x="8" y="250"/>
                  </a:cubicBezTo>
                  <a:cubicBezTo>
                    <a:pt x="12" y="264"/>
                    <a:pt x="23" y="272"/>
                    <a:pt x="33" y="269"/>
                  </a:cubicBezTo>
                  <a:cubicBezTo>
                    <a:pt x="43" y="266"/>
                    <a:pt x="53" y="267"/>
                    <a:pt x="56" y="272"/>
                  </a:cubicBezTo>
                  <a:cubicBezTo>
                    <a:pt x="59" y="277"/>
                    <a:pt x="62" y="296"/>
                    <a:pt x="55" y="303"/>
                  </a:cubicBezTo>
                  <a:cubicBezTo>
                    <a:pt x="48" y="311"/>
                    <a:pt x="51" y="325"/>
                    <a:pt x="62" y="334"/>
                  </a:cubicBezTo>
                  <a:cubicBezTo>
                    <a:pt x="72" y="343"/>
                    <a:pt x="86" y="345"/>
                    <a:pt x="93" y="337"/>
                  </a:cubicBezTo>
                  <a:cubicBezTo>
                    <a:pt x="100" y="330"/>
                    <a:pt x="118" y="331"/>
                    <a:pt x="124" y="334"/>
                  </a:cubicBezTo>
                  <a:cubicBezTo>
                    <a:pt x="129" y="336"/>
                    <a:pt x="132" y="346"/>
                    <a:pt x="129" y="356"/>
                  </a:cubicBezTo>
                  <a:cubicBezTo>
                    <a:pt x="127" y="366"/>
                    <a:pt x="137" y="377"/>
                    <a:pt x="150" y="380"/>
                  </a:cubicBezTo>
                  <a:cubicBezTo>
                    <a:pt x="164" y="382"/>
                    <a:pt x="177" y="377"/>
                    <a:pt x="179" y="367"/>
                  </a:cubicBezTo>
                  <a:cubicBezTo>
                    <a:pt x="181" y="357"/>
                    <a:pt x="198" y="349"/>
                    <a:pt x="204" y="348"/>
                  </a:cubicBezTo>
                  <a:cubicBezTo>
                    <a:pt x="210" y="348"/>
                    <a:pt x="217" y="355"/>
                    <a:pt x="220" y="365"/>
                  </a:cubicBezTo>
                  <a:cubicBezTo>
                    <a:pt x="223" y="374"/>
                    <a:pt x="236" y="379"/>
                    <a:pt x="250" y="375"/>
                  </a:cubicBezTo>
                  <a:cubicBezTo>
                    <a:pt x="263" y="370"/>
                    <a:pt x="271" y="359"/>
                    <a:pt x="268" y="349"/>
                  </a:cubicBezTo>
                  <a:cubicBezTo>
                    <a:pt x="265" y="340"/>
                    <a:pt x="276" y="324"/>
                    <a:pt x="281" y="321"/>
                  </a:cubicBezTo>
                  <a:cubicBezTo>
                    <a:pt x="285" y="317"/>
                    <a:pt x="295" y="320"/>
                    <a:pt x="303" y="327"/>
                  </a:cubicBezTo>
                  <a:cubicBezTo>
                    <a:pt x="310" y="334"/>
                    <a:pt x="324" y="331"/>
                    <a:pt x="333" y="321"/>
                  </a:cubicBezTo>
                  <a:cubicBezTo>
                    <a:pt x="343" y="310"/>
                    <a:pt x="344" y="296"/>
                    <a:pt x="337" y="289"/>
                  </a:cubicBezTo>
                  <a:cubicBezTo>
                    <a:pt x="329" y="283"/>
                    <a:pt x="331" y="264"/>
                    <a:pt x="333" y="259"/>
                  </a:cubicBezTo>
                  <a:cubicBezTo>
                    <a:pt x="336" y="253"/>
                    <a:pt x="346" y="251"/>
                    <a:pt x="356" y="253"/>
                  </a:cubicBezTo>
                  <a:cubicBezTo>
                    <a:pt x="365" y="255"/>
                    <a:pt x="376" y="246"/>
                    <a:pt x="379" y="232"/>
                  </a:cubicBezTo>
                  <a:cubicBezTo>
                    <a:pt x="382" y="218"/>
                    <a:pt x="376" y="205"/>
                    <a:pt x="366" y="203"/>
                  </a:cubicBezTo>
                  <a:cubicBezTo>
                    <a:pt x="356" y="201"/>
                    <a:pt x="348" y="184"/>
                    <a:pt x="348" y="178"/>
                  </a:cubicBezTo>
                  <a:cubicBezTo>
                    <a:pt x="347" y="173"/>
                    <a:pt x="355" y="165"/>
                    <a:pt x="364" y="162"/>
                  </a:cubicBezTo>
                  <a:cubicBezTo>
                    <a:pt x="374" y="159"/>
                    <a:pt x="378" y="146"/>
                    <a:pt x="374" y="133"/>
                  </a:cubicBezTo>
                  <a:cubicBezTo>
                    <a:pt x="370" y="119"/>
                    <a:pt x="358" y="111"/>
                    <a:pt x="349" y="114"/>
                  </a:cubicBezTo>
                  <a:cubicBezTo>
                    <a:pt x="339" y="117"/>
                    <a:pt x="324" y="106"/>
                    <a:pt x="320" y="102"/>
                  </a:cubicBezTo>
                  <a:cubicBezTo>
                    <a:pt x="317" y="97"/>
                    <a:pt x="320" y="87"/>
                    <a:pt x="326" y="79"/>
                  </a:cubicBezTo>
                  <a:cubicBezTo>
                    <a:pt x="333" y="72"/>
                    <a:pt x="330" y="58"/>
                    <a:pt x="320" y="49"/>
                  </a:cubicBezTo>
                  <a:cubicBezTo>
                    <a:pt x="310" y="39"/>
                    <a:pt x="296" y="38"/>
                    <a:pt x="289" y="46"/>
                  </a:cubicBezTo>
                  <a:cubicBezTo>
                    <a:pt x="282" y="53"/>
                    <a:pt x="263" y="51"/>
                    <a:pt x="258" y="49"/>
                  </a:cubicBezTo>
                  <a:cubicBezTo>
                    <a:pt x="253" y="47"/>
                    <a:pt x="250" y="37"/>
                    <a:pt x="252" y="27"/>
                  </a:cubicBezTo>
                  <a:cubicBezTo>
                    <a:pt x="254" y="17"/>
                    <a:pt x="245" y="6"/>
                    <a:pt x="231" y="3"/>
                  </a:cubicBezTo>
                  <a:cubicBezTo>
                    <a:pt x="218" y="0"/>
                    <a:pt x="205" y="6"/>
                    <a:pt x="203" y="16"/>
                  </a:cubicBezTo>
                  <a:cubicBezTo>
                    <a:pt x="201" y="26"/>
                    <a:pt x="184" y="34"/>
                    <a:pt x="178" y="35"/>
                  </a:cubicBezTo>
                  <a:cubicBezTo>
                    <a:pt x="172" y="35"/>
                    <a:pt x="165" y="28"/>
                    <a:pt x="162" y="18"/>
                  </a:cubicBezTo>
                  <a:cubicBezTo>
                    <a:pt x="159" y="8"/>
                    <a:pt x="145" y="4"/>
                    <a:pt x="132" y="8"/>
                  </a:cubicBezTo>
                  <a:cubicBezTo>
                    <a:pt x="119" y="13"/>
                    <a:pt x="110" y="24"/>
                    <a:pt x="113" y="34"/>
                  </a:cubicBezTo>
                  <a:cubicBezTo>
                    <a:pt x="117" y="43"/>
                    <a:pt x="106" y="59"/>
                    <a:pt x="101" y="62"/>
                  </a:cubicBezTo>
                  <a:cubicBezTo>
                    <a:pt x="96" y="65"/>
                    <a:pt x="86" y="63"/>
                    <a:pt x="79" y="56"/>
                  </a:cubicBezTo>
                  <a:cubicBezTo>
                    <a:pt x="71" y="49"/>
                    <a:pt x="58" y="52"/>
                    <a:pt x="48" y="62"/>
                  </a:cubicBezTo>
                  <a:cubicBezTo>
                    <a:pt x="39" y="73"/>
                    <a:pt x="37" y="87"/>
                    <a:pt x="45" y="93"/>
                  </a:cubicBezTo>
                  <a:close/>
                  <a:moveTo>
                    <a:pt x="157" y="86"/>
                  </a:moveTo>
                  <a:cubicBezTo>
                    <a:pt x="215" y="68"/>
                    <a:pt x="277" y="100"/>
                    <a:pt x="296" y="158"/>
                  </a:cubicBezTo>
                  <a:cubicBezTo>
                    <a:pt x="315" y="216"/>
                    <a:pt x="283" y="278"/>
                    <a:pt x="225" y="297"/>
                  </a:cubicBezTo>
                  <a:cubicBezTo>
                    <a:pt x="167" y="315"/>
                    <a:pt x="104" y="283"/>
                    <a:pt x="86" y="225"/>
                  </a:cubicBezTo>
                  <a:cubicBezTo>
                    <a:pt x="67" y="167"/>
                    <a:pt x="99" y="105"/>
                    <a:pt x="157" y="8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41">
              <a:extLst>
                <a:ext uri="{FF2B5EF4-FFF2-40B4-BE49-F238E27FC236}">
                  <a16:creationId xmlns:a16="http://schemas.microsoft.com/office/drawing/2014/main" id="{706A8014-4F3C-0346-A0B0-B44CACFFE808}"/>
                </a:ext>
              </a:extLst>
            </p:cNvPr>
            <p:cNvSpPr>
              <a:spLocks noEditPoints="1"/>
            </p:cNvSpPr>
            <p:nvPr/>
          </p:nvSpPr>
          <p:spPr bwMode="auto">
            <a:xfrm>
              <a:off x="5494338" y="-673101"/>
              <a:ext cx="922337" cy="919163"/>
            </a:xfrm>
            <a:custGeom>
              <a:avLst/>
              <a:gdLst>
                <a:gd name="T0" fmla="*/ 29 w 246"/>
                <a:gd name="T1" fmla="*/ 59 h 245"/>
                <a:gd name="T2" fmla="*/ 32 w 246"/>
                <a:gd name="T3" fmla="*/ 79 h 245"/>
                <a:gd name="T4" fmla="*/ 17 w 246"/>
                <a:gd name="T5" fmla="*/ 83 h 245"/>
                <a:gd name="T6" fmla="*/ 2 w 246"/>
                <a:gd name="T7" fmla="*/ 96 h 245"/>
                <a:gd name="T8" fmla="*/ 10 w 246"/>
                <a:gd name="T9" fmla="*/ 115 h 245"/>
                <a:gd name="T10" fmla="*/ 22 w 246"/>
                <a:gd name="T11" fmla="*/ 131 h 245"/>
                <a:gd name="T12" fmla="*/ 12 w 246"/>
                <a:gd name="T13" fmla="*/ 141 h 245"/>
                <a:gd name="T14" fmla="*/ 5 w 246"/>
                <a:gd name="T15" fmla="*/ 160 h 245"/>
                <a:gd name="T16" fmla="*/ 22 w 246"/>
                <a:gd name="T17" fmla="*/ 172 h 245"/>
                <a:gd name="T18" fmla="*/ 36 w 246"/>
                <a:gd name="T19" fmla="*/ 175 h 245"/>
                <a:gd name="T20" fmla="*/ 36 w 246"/>
                <a:gd name="T21" fmla="*/ 195 h 245"/>
                <a:gd name="T22" fmla="*/ 40 w 246"/>
                <a:gd name="T23" fmla="*/ 214 h 245"/>
                <a:gd name="T24" fmla="*/ 60 w 246"/>
                <a:gd name="T25" fmla="*/ 216 h 245"/>
                <a:gd name="T26" fmla="*/ 80 w 246"/>
                <a:gd name="T27" fmla="*/ 214 h 245"/>
                <a:gd name="T28" fmla="*/ 84 w 246"/>
                <a:gd name="T29" fmla="*/ 229 h 245"/>
                <a:gd name="T30" fmla="*/ 97 w 246"/>
                <a:gd name="T31" fmla="*/ 244 h 245"/>
                <a:gd name="T32" fmla="*/ 116 w 246"/>
                <a:gd name="T33" fmla="*/ 235 h 245"/>
                <a:gd name="T34" fmla="*/ 132 w 246"/>
                <a:gd name="T35" fmla="*/ 223 h 245"/>
                <a:gd name="T36" fmla="*/ 142 w 246"/>
                <a:gd name="T37" fmla="*/ 234 h 245"/>
                <a:gd name="T38" fmla="*/ 161 w 246"/>
                <a:gd name="T39" fmla="*/ 240 h 245"/>
                <a:gd name="T40" fmla="*/ 173 w 246"/>
                <a:gd name="T41" fmla="*/ 224 h 245"/>
                <a:gd name="T42" fmla="*/ 181 w 246"/>
                <a:gd name="T43" fmla="*/ 206 h 245"/>
                <a:gd name="T44" fmla="*/ 195 w 246"/>
                <a:gd name="T45" fmla="*/ 210 h 245"/>
                <a:gd name="T46" fmla="*/ 215 w 246"/>
                <a:gd name="T47" fmla="*/ 206 h 245"/>
                <a:gd name="T48" fmla="*/ 217 w 246"/>
                <a:gd name="T49" fmla="*/ 186 h 245"/>
                <a:gd name="T50" fmla="*/ 215 w 246"/>
                <a:gd name="T51" fmla="*/ 166 h 245"/>
                <a:gd name="T52" fmla="*/ 229 w 246"/>
                <a:gd name="T53" fmla="*/ 162 h 245"/>
                <a:gd name="T54" fmla="*/ 244 w 246"/>
                <a:gd name="T55" fmla="*/ 149 h 245"/>
                <a:gd name="T56" fmla="*/ 236 w 246"/>
                <a:gd name="T57" fmla="*/ 130 h 245"/>
                <a:gd name="T58" fmla="*/ 224 w 246"/>
                <a:gd name="T59" fmla="*/ 114 h 245"/>
                <a:gd name="T60" fmla="*/ 235 w 246"/>
                <a:gd name="T61" fmla="*/ 104 h 245"/>
                <a:gd name="T62" fmla="*/ 241 w 246"/>
                <a:gd name="T63" fmla="*/ 85 h 245"/>
                <a:gd name="T64" fmla="*/ 225 w 246"/>
                <a:gd name="T65" fmla="*/ 73 h 245"/>
                <a:gd name="T66" fmla="*/ 206 w 246"/>
                <a:gd name="T67" fmla="*/ 65 h 245"/>
                <a:gd name="T68" fmla="*/ 210 w 246"/>
                <a:gd name="T69" fmla="*/ 51 h 245"/>
                <a:gd name="T70" fmla="*/ 206 w 246"/>
                <a:gd name="T71" fmla="*/ 31 h 245"/>
                <a:gd name="T72" fmla="*/ 186 w 246"/>
                <a:gd name="T73" fmla="*/ 29 h 245"/>
                <a:gd name="T74" fmla="*/ 166 w 246"/>
                <a:gd name="T75" fmla="*/ 31 h 245"/>
                <a:gd name="T76" fmla="*/ 163 w 246"/>
                <a:gd name="T77" fmla="*/ 17 h 245"/>
                <a:gd name="T78" fmla="*/ 149 w 246"/>
                <a:gd name="T79" fmla="*/ 2 h 245"/>
                <a:gd name="T80" fmla="*/ 131 w 246"/>
                <a:gd name="T81" fmla="*/ 10 h 245"/>
                <a:gd name="T82" fmla="*/ 115 w 246"/>
                <a:gd name="T83" fmla="*/ 22 h 245"/>
                <a:gd name="T84" fmla="*/ 104 w 246"/>
                <a:gd name="T85" fmla="*/ 11 h 245"/>
                <a:gd name="T86" fmla="*/ 85 w 246"/>
                <a:gd name="T87" fmla="*/ 5 h 245"/>
                <a:gd name="T88" fmla="*/ 73 w 246"/>
                <a:gd name="T89" fmla="*/ 21 h 245"/>
                <a:gd name="T90" fmla="*/ 65 w 246"/>
                <a:gd name="T91" fmla="*/ 39 h 245"/>
                <a:gd name="T92" fmla="*/ 51 w 246"/>
                <a:gd name="T93" fmla="*/ 35 h 245"/>
                <a:gd name="T94" fmla="*/ 31 w 246"/>
                <a:gd name="T95" fmla="*/ 39 h 245"/>
                <a:gd name="T96" fmla="*/ 29 w 246"/>
                <a:gd name="T97" fmla="*/ 59 h 245"/>
                <a:gd name="T98" fmla="*/ 101 w 246"/>
                <a:gd name="T99" fmla="*/ 55 h 245"/>
                <a:gd name="T100" fmla="*/ 191 w 246"/>
                <a:gd name="T101" fmla="*/ 101 h 245"/>
                <a:gd name="T102" fmla="*/ 145 w 246"/>
                <a:gd name="T103" fmla="*/ 190 h 245"/>
                <a:gd name="T104" fmla="*/ 56 w 246"/>
                <a:gd name="T105" fmla="*/ 144 h 245"/>
                <a:gd name="T106" fmla="*/ 101 w 246"/>
                <a:gd name="T107" fmla="*/ 55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46" h="245">
                  <a:moveTo>
                    <a:pt x="29" y="59"/>
                  </a:moveTo>
                  <a:cubicBezTo>
                    <a:pt x="34" y="64"/>
                    <a:pt x="33" y="76"/>
                    <a:pt x="32" y="79"/>
                  </a:cubicBezTo>
                  <a:cubicBezTo>
                    <a:pt x="30" y="83"/>
                    <a:pt x="24" y="84"/>
                    <a:pt x="17" y="83"/>
                  </a:cubicBezTo>
                  <a:cubicBezTo>
                    <a:pt x="11" y="82"/>
                    <a:pt x="4" y="88"/>
                    <a:pt x="2" y="96"/>
                  </a:cubicBezTo>
                  <a:cubicBezTo>
                    <a:pt x="0" y="105"/>
                    <a:pt x="4" y="113"/>
                    <a:pt x="10" y="115"/>
                  </a:cubicBezTo>
                  <a:cubicBezTo>
                    <a:pt x="17" y="116"/>
                    <a:pt x="22" y="127"/>
                    <a:pt x="22" y="131"/>
                  </a:cubicBezTo>
                  <a:cubicBezTo>
                    <a:pt x="23" y="135"/>
                    <a:pt x="18" y="139"/>
                    <a:pt x="12" y="141"/>
                  </a:cubicBezTo>
                  <a:cubicBezTo>
                    <a:pt x="6" y="143"/>
                    <a:pt x="3" y="152"/>
                    <a:pt x="5" y="160"/>
                  </a:cubicBezTo>
                  <a:cubicBezTo>
                    <a:pt x="8" y="169"/>
                    <a:pt x="15" y="174"/>
                    <a:pt x="22" y="172"/>
                  </a:cubicBezTo>
                  <a:cubicBezTo>
                    <a:pt x="28" y="170"/>
                    <a:pt x="35" y="171"/>
                    <a:pt x="36" y="175"/>
                  </a:cubicBezTo>
                  <a:cubicBezTo>
                    <a:pt x="38" y="178"/>
                    <a:pt x="40" y="190"/>
                    <a:pt x="36" y="195"/>
                  </a:cubicBezTo>
                  <a:cubicBezTo>
                    <a:pt x="32" y="199"/>
                    <a:pt x="34" y="208"/>
                    <a:pt x="40" y="214"/>
                  </a:cubicBezTo>
                  <a:cubicBezTo>
                    <a:pt x="47" y="220"/>
                    <a:pt x="56" y="221"/>
                    <a:pt x="60" y="216"/>
                  </a:cubicBezTo>
                  <a:cubicBezTo>
                    <a:pt x="65" y="212"/>
                    <a:pt x="77" y="213"/>
                    <a:pt x="80" y="214"/>
                  </a:cubicBezTo>
                  <a:cubicBezTo>
                    <a:pt x="83" y="216"/>
                    <a:pt x="85" y="222"/>
                    <a:pt x="84" y="229"/>
                  </a:cubicBezTo>
                  <a:cubicBezTo>
                    <a:pt x="82" y="235"/>
                    <a:pt x="88" y="242"/>
                    <a:pt x="97" y="244"/>
                  </a:cubicBezTo>
                  <a:cubicBezTo>
                    <a:pt x="106" y="245"/>
                    <a:pt x="114" y="242"/>
                    <a:pt x="116" y="235"/>
                  </a:cubicBezTo>
                  <a:cubicBezTo>
                    <a:pt x="117" y="229"/>
                    <a:pt x="128" y="224"/>
                    <a:pt x="132" y="223"/>
                  </a:cubicBezTo>
                  <a:cubicBezTo>
                    <a:pt x="135" y="223"/>
                    <a:pt x="140" y="228"/>
                    <a:pt x="142" y="234"/>
                  </a:cubicBezTo>
                  <a:cubicBezTo>
                    <a:pt x="144" y="240"/>
                    <a:pt x="153" y="243"/>
                    <a:pt x="161" y="240"/>
                  </a:cubicBezTo>
                  <a:cubicBezTo>
                    <a:pt x="170" y="238"/>
                    <a:pt x="175" y="230"/>
                    <a:pt x="173" y="224"/>
                  </a:cubicBezTo>
                  <a:cubicBezTo>
                    <a:pt x="171" y="218"/>
                    <a:pt x="178" y="208"/>
                    <a:pt x="181" y="206"/>
                  </a:cubicBezTo>
                  <a:cubicBezTo>
                    <a:pt x="184" y="204"/>
                    <a:pt x="190" y="205"/>
                    <a:pt x="195" y="210"/>
                  </a:cubicBezTo>
                  <a:cubicBezTo>
                    <a:pt x="200" y="214"/>
                    <a:pt x="209" y="212"/>
                    <a:pt x="215" y="206"/>
                  </a:cubicBezTo>
                  <a:cubicBezTo>
                    <a:pt x="221" y="199"/>
                    <a:pt x="222" y="190"/>
                    <a:pt x="217" y="186"/>
                  </a:cubicBezTo>
                  <a:cubicBezTo>
                    <a:pt x="212" y="181"/>
                    <a:pt x="213" y="169"/>
                    <a:pt x="215" y="166"/>
                  </a:cubicBezTo>
                  <a:cubicBezTo>
                    <a:pt x="216" y="162"/>
                    <a:pt x="223" y="161"/>
                    <a:pt x="229" y="162"/>
                  </a:cubicBezTo>
                  <a:cubicBezTo>
                    <a:pt x="236" y="163"/>
                    <a:pt x="242" y="157"/>
                    <a:pt x="244" y="149"/>
                  </a:cubicBezTo>
                  <a:cubicBezTo>
                    <a:pt x="246" y="140"/>
                    <a:pt x="242" y="132"/>
                    <a:pt x="236" y="130"/>
                  </a:cubicBezTo>
                  <a:cubicBezTo>
                    <a:pt x="230" y="129"/>
                    <a:pt x="225" y="118"/>
                    <a:pt x="224" y="114"/>
                  </a:cubicBezTo>
                  <a:cubicBezTo>
                    <a:pt x="224" y="110"/>
                    <a:pt x="229" y="106"/>
                    <a:pt x="235" y="104"/>
                  </a:cubicBezTo>
                  <a:cubicBezTo>
                    <a:pt x="241" y="102"/>
                    <a:pt x="244" y="93"/>
                    <a:pt x="241" y="85"/>
                  </a:cubicBezTo>
                  <a:cubicBezTo>
                    <a:pt x="238" y="76"/>
                    <a:pt x="231" y="71"/>
                    <a:pt x="225" y="73"/>
                  </a:cubicBezTo>
                  <a:cubicBezTo>
                    <a:pt x="219" y="75"/>
                    <a:pt x="209" y="68"/>
                    <a:pt x="206" y="65"/>
                  </a:cubicBezTo>
                  <a:cubicBezTo>
                    <a:pt x="204" y="62"/>
                    <a:pt x="206" y="55"/>
                    <a:pt x="210" y="51"/>
                  </a:cubicBezTo>
                  <a:cubicBezTo>
                    <a:pt x="215" y="46"/>
                    <a:pt x="213" y="37"/>
                    <a:pt x="206" y="31"/>
                  </a:cubicBezTo>
                  <a:cubicBezTo>
                    <a:pt x="200" y="25"/>
                    <a:pt x="191" y="24"/>
                    <a:pt x="186" y="29"/>
                  </a:cubicBezTo>
                  <a:cubicBezTo>
                    <a:pt x="182" y="33"/>
                    <a:pt x="170" y="33"/>
                    <a:pt x="166" y="31"/>
                  </a:cubicBezTo>
                  <a:cubicBezTo>
                    <a:pt x="163" y="29"/>
                    <a:pt x="161" y="23"/>
                    <a:pt x="163" y="17"/>
                  </a:cubicBezTo>
                  <a:cubicBezTo>
                    <a:pt x="164" y="10"/>
                    <a:pt x="158" y="3"/>
                    <a:pt x="149" y="2"/>
                  </a:cubicBezTo>
                  <a:cubicBezTo>
                    <a:pt x="141" y="0"/>
                    <a:pt x="132" y="3"/>
                    <a:pt x="131" y="10"/>
                  </a:cubicBezTo>
                  <a:cubicBezTo>
                    <a:pt x="130" y="16"/>
                    <a:pt x="119" y="21"/>
                    <a:pt x="115" y="22"/>
                  </a:cubicBezTo>
                  <a:cubicBezTo>
                    <a:pt x="111" y="22"/>
                    <a:pt x="106" y="17"/>
                    <a:pt x="104" y="11"/>
                  </a:cubicBezTo>
                  <a:cubicBezTo>
                    <a:pt x="102" y="5"/>
                    <a:pt x="94" y="2"/>
                    <a:pt x="85" y="5"/>
                  </a:cubicBezTo>
                  <a:cubicBezTo>
                    <a:pt x="77" y="7"/>
                    <a:pt x="71" y="15"/>
                    <a:pt x="73" y="21"/>
                  </a:cubicBezTo>
                  <a:cubicBezTo>
                    <a:pt x="75" y="27"/>
                    <a:pt x="68" y="37"/>
                    <a:pt x="65" y="39"/>
                  </a:cubicBezTo>
                  <a:cubicBezTo>
                    <a:pt x="62" y="41"/>
                    <a:pt x="56" y="40"/>
                    <a:pt x="51" y="35"/>
                  </a:cubicBezTo>
                  <a:cubicBezTo>
                    <a:pt x="46" y="31"/>
                    <a:pt x="38" y="33"/>
                    <a:pt x="31" y="39"/>
                  </a:cubicBezTo>
                  <a:cubicBezTo>
                    <a:pt x="25" y="46"/>
                    <a:pt x="25" y="55"/>
                    <a:pt x="29" y="59"/>
                  </a:cubicBezTo>
                  <a:close/>
                  <a:moveTo>
                    <a:pt x="101" y="55"/>
                  </a:moveTo>
                  <a:cubicBezTo>
                    <a:pt x="139" y="43"/>
                    <a:pt x="179" y="63"/>
                    <a:pt x="191" y="101"/>
                  </a:cubicBezTo>
                  <a:cubicBezTo>
                    <a:pt x="203" y="138"/>
                    <a:pt x="182" y="178"/>
                    <a:pt x="145" y="190"/>
                  </a:cubicBezTo>
                  <a:cubicBezTo>
                    <a:pt x="108" y="202"/>
                    <a:pt x="68" y="182"/>
                    <a:pt x="56" y="144"/>
                  </a:cubicBezTo>
                  <a:cubicBezTo>
                    <a:pt x="44" y="107"/>
                    <a:pt x="64" y="67"/>
                    <a:pt x="101" y="5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42">
              <a:extLst>
                <a:ext uri="{FF2B5EF4-FFF2-40B4-BE49-F238E27FC236}">
                  <a16:creationId xmlns:a16="http://schemas.microsoft.com/office/drawing/2014/main" id="{E4C4A7B2-A49B-564A-B9E8-56CEA2EE4784}"/>
                </a:ext>
              </a:extLst>
            </p:cNvPr>
            <p:cNvSpPr>
              <a:spLocks noEditPoints="1"/>
            </p:cNvSpPr>
            <p:nvPr/>
          </p:nvSpPr>
          <p:spPr bwMode="auto">
            <a:xfrm>
              <a:off x="5500688" y="242887"/>
              <a:ext cx="709612" cy="708025"/>
            </a:xfrm>
            <a:custGeom>
              <a:avLst/>
              <a:gdLst>
                <a:gd name="T0" fmla="*/ 22 w 189"/>
                <a:gd name="T1" fmla="*/ 46 h 189"/>
                <a:gd name="T2" fmla="*/ 24 w 189"/>
                <a:gd name="T3" fmla="*/ 61 h 189"/>
                <a:gd name="T4" fmla="*/ 13 w 189"/>
                <a:gd name="T5" fmla="*/ 64 h 189"/>
                <a:gd name="T6" fmla="*/ 1 w 189"/>
                <a:gd name="T7" fmla="*/ 75 h 189"/>
                <a:gd name="T8" fmla="*/ 7 w 189"/>
                <a:gd name="T9" fmla="*/ 89 h 189"/>
                <a:gd name="T10" fmla="*/ 17 w 189"/>
                <a:gd name="T11" fmla="*/ 101 h 189"/>
                <a:gd name="T12" fmla="*/ 8 w 189"/>
                <a:gd name="T13" fmla="*/ 109 h 189"/>
                <a:gd name="T14" fmla="*/ 4 w 189"/>
                <a:gd name="T15" fmla="*/ 124 h 189"/>
                <a:gd name="T16" fmla="*/ 16 w 189"/>
                <a:gd name="T17" fmla="*/ 133 h 189"/>
                <a:gd name="T18" fmla="*/ 27 w 189"/>
                <a:gd name="T19" fmla="*/ 135 h 189"/>
                <a:gd name="T20" fmla="*/ 27 w 189"/>
                <a:gd name="T21" fmla="*/ 150 h 189"/>
                <a:gd name="T22" fmla="*/ 30 w 189"/>
                <a:gd name="T23" fmla="*/ 165 h 189"/>
                <a:gd name="T24" fmla="*/ 46 w 189"/>
                <a:gd name="T25" fmla="*/ 167 h 189"/>
                <a:gd name="T26" fmla="*/ 61 w 189"/>
                <a:gd name="T27" fmla="*/ 165 h 189"/>
                <a:gd name="T28" fmla="*/ 64 w 189"/>
                <a:gd name="T29" fmla="*/ 176 h 189"/>
                <a:gd name="T30" fmla="*/ 74 w 189"/>
                <a:gd name="T31" fmla="*/ 188 h 189"/>
                <a:gd name="T32" fmla="*/ 88 w 189"/>
                <a:gd name="T33" fmla="*/ 181 h 189"/>
                <a:gd name="T34" fmla="*/ 101 w 189"/>
                <a:gd name="T35" fmla="*/ 172 h 189"/>
                <a:gd name="T36" fmla="*/ 109 w 189"/>
                <a:gd name="T37" fmla="*/ 180 h 189"/>
                <a:gd name="T38" fmla="*/ 123 w 189"/>
                <a:gd name="T39" fmla="*/ 185 h 189"/>
                <a:gd name="T40" fmla="*/ 132 w 189"/>
                <a:gd name="T41" fmla="*/ 173 h 189"/>
                <a:gd name="T42" fmla="*/ 139 w 189"/>
                <a:gd name="T43" fmla="*/ 159 h 189"/>
                <a:gd name="T44" fmla="*/ 150 w 189"/>
                <a:gd name="T45" fmla="*/ 162 h 189"/>
                <a:gd name="T46" fmla="*/ 165 w 189"/>
                <a:gd name="T47" fmla="*/ 159 h 189"/>
                <a:gd name="T48" fmla="*/ 166 w 189"/>
                <a:gd name="T49" fmla="*/ 143 h 189"/>
                <a:gd name="T50" fmla="*/ 165 w 189"/>
                <a:gd name="T51" fmla="*/ 128 h 189"/>
                <a:gd name="T52" fmla="*/ 176 w 189"/>
                <a:gd name="T53" fmla="*/ 125 h 189"/>
                <a:gd name="T54" fmla="*/ 187 w 189"/>
                <a:gd name="T55" fmla="*/ 115 h 189"/>
                <a:gd name="T56" fmla="*/ 181 w 189"/>
                <a:gd name="T57" fmla="*/ 101 h 189"/>
                <a:gd name="T58" fmla="*/ 172 w 189"/>
                <a:gd name="T59" fmla="*/ 88 h 189"/>
                <a:gd name="T60" fmla="*/ 180 w 189"/>
                <a:gd name="T61" fmla="*/ 80 h 189"/>
                <a:gd name="T62" fmla="*/ 185 w 189"/>
                <a:gd name="T63" fmla="*/ 66 h 189"/>
                <a:gd name="T64" fmla="*/ 172 w 189"/>
                <a:gd name="T65" fmla="*/ 56 h 189"/>
                <a:gd name="T66" fmla="*/ 158 w 189"/>
                <a:gd name="T67" fmla="*/ 50 h 189"/>
                <a:gd name="T68" fmla="*/ 161 w 189"/>
                <a:gd name="T69" fmla="*/ 39 h 189"/>
                <a:gd name="T70" fmla="*/ 158 w 189"/>
                <a:gd name="T71" fmla="*/ 24 h 189"/>
                <a:gd name="T72" fmla="*/ 143 w 189"/>
                <a:gd name="T73" fmla="*/ 23 h 189"/>
                <a:gd name="T74" fmla="*/ 127 w 189"/>
                <a:gd name="T75" fmla="*/ 24 h 189"/>
                <a:gd name="T76" fmla="*/ 125 w 189"/>
                <a:gd name="T77" fmla="*/ 13 h 189"/>
                <a:gd name="T78" fmla="*/ 114 w 189"/>
                <a:gd name="T79" fmla="*/ 2 h 189"/>
                <a:gd name="T80" fmla="*/ 100 w 189"/>
                <a:gd name="T81" fmla="*/ 8 h 189"/>
                <a:gd name="T82" fmla="*/ 88 w 189"/>
                <a:gd name="T83" fmla="*/ 17 h 189"/>
                <a:gd name="T84" fmla="*/ 80 w 189"/>
                <a:gd name="T85" fmla="*/ 9 h 189"/>
                <a:gd name="T86" fmla="*/ 65 w 189"/>
                <a:gd name="T87" fmla="*/ 4 h 189"/>
                <a:gd name="T88" fmla="*/ 56 w 189"/>
                <a:gd name="T89" fmla="*/ 17 h 189"/>
                <a:gd name="T90" fmla="*/ 50 w 189"/>
                <a:gd name="T91" fmla="*/ 31 h 189"/>
                <a:gd name="T92" fmla="*/ 39 w 189"/>
                <a:gd name="T93" fmla="*/ 28 h 189"/>
                <a:gd name="T94" fmla="*/ 24 w 189"/>
                <a:gd name="T95" fmla="*/ 31 h 189"/>
                <a:gd name="T96" fmla="*/ 22 w 189"/>
                <a:gd name="T97" fmla="*/ 46 h 189"/>
                <a:gd name="T98" fmla="*/ 77 w 189"/>
                <a:gd name="T99" fmla="*/ 43 h 189"/>
                <a:gd name="T100" fmla="*/ 146 w 189"/>
                <a:gd name="T101" fmla="*/ 78 h 189"/>
                <a:gd name="T102" fmla="*/ 111 w 189"/>
                <a:gd name="T103" fmla="*/ 147 h 189"/>
                <a:gd name="T104" fmla="*/ 42 w 189"/>
                <a:gd name="T105" fmla="*/ 111 h 189"/>
                <a:gd name="T106" fmla="*/ 77 w 189"/>
                <a:gd name="T107" fmla="*/ 4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22" y="46"/>
                  </a:moveTo>
                  <a:cubicBezTo>
                    <a:pt x="26" y="50"/>
                    <a:pt x="25" y="59"/>
                    <a:pt x="24" y="61"/>
                  </a:cubicBezTo>
                  <a:cubicBezTo>
                    <a:pt x="23" y="64"/>
                    <a:pt x="18" y="65"/>
                    <a:pt x="13" y="64"/>
                  </a:cubicBezTo>
                  <a:cubicBezTo>
                    <a:pt x="8" y="63"/>
                    <a:pt x="3" y="68"/>
                    <a:pt x="1" y="75"/>
                  </a:cubicBezTo>
                  <a:cubicBezTo>
                    <a:pt x="0" y="81"/>
                    <a:pt x="3" y="88"/>
                    <a:pt x="7" y="89"/>
                  </a:cubicBezTo>
                  <a:cubicBezTo>
                    <a:pt x="12" y="90"/>
                    <a:pt x="16" y="98"/>
                    <a:pt x="17" y="101"/>
                  </a:cubicBezTo>
                  <a:cubicBezTo>
                    <a:pt x="17" y="104"/>
                    <a:pt x="13" y="108"/>
                    <a:pt x="8" y="109"/>
                  </a:cubicBezTo>
                  <a:cubicBezTo>
                    <a:pt x="4" y="111"/>
                    <a:pt x="2" y="117"/>
                    <a:pt x="4" y="124"/>
                  </a:cubicBezTo>
                  <a:cubicBezTo>
                    <a:pt x="6" y="130"/>
                    <a:pt x="11" y="134"/>
                    <a:pt x="16" y="133"/>
                  </a:cubicBezTo>
                  <a:cubicBezTo>
                    <a:pt x="21" y="131"/>
                    <a:pt x="26" y="132"/>
                    <a:pt x="27" y="135"/>
                  </a:cubicBezTo>
                  <a:cubicBezTo>
                    <a:pt x="29" y="137"/>
                    <a:pt x="31" y="146"/>
                    <a:pt x="27" y="150"/>
                  </a:cubicBezTo>
                  <a:cubicBezTo>
                    <a:pt x="24" y="154"/>
                    <a:pt x="25" y="161"/>
                    <a:pt x="30" y="165"/>
                  </a:cubicBezTo>
                  <a:cubicBezTo>
                    <a:pt x="35" y="170"/>
                    <a:pt x="42" y="171"/>
                    <a:pt x="46" y="167"/>
                  </a:cubicBezTo>
                  <a:cubicBezTo>
                    <a:pt x="49" y="163"/>
                    <a:pt x="58" y="164"/>
                    <a:pt x="61" y="165"/>
                  </a:cubicBezTo>
                  <a:cubicBezTo>
                    <a:pt x="64" y="166"/>
                    <a:pt x="65" y="171"/>
                    <a:pt x="64" y="176"/>
                  </a:cubicBezTo>
                  <a:cubicBezTo>
                    <a:pt x="63" y="181"/>
                    <a:pt x="67" y="186"/>
                    <a:pt x="74" y="188"/>
                  </a:cubicBezTo>
                  <a:cubicBezTo>
                    <a:pt x="81" y="189"/>
                    <a:pt x="87" y="186"/>
                    <a:pt x="88" y="181"/>
                  </a:cubicBezTo>
                  <a:cubicBezTo>
                    <a:pt x="89" y="177"/>
                    <a:pt x="98" y="173"/>
                    <a:pt x="101" y="172"/>
                  </a:cubicBezTo>
                  <a:cubicBezTo>
                    <a:pt x="103" y="172"/>
                    <a:pt x="107" y="176"/>
                    <a:pt x="109" y="180"/>
                  </a:cubicBezTo>
                  <a:cubicBezTo>
                    <a:pt x="110" y="185"/>
                    <a:pt x="117" y="187"/>
                    <a:pt x="123" y="185"/>
                  </a:cubicBezTo>
                  <a:cubicBezTo>
                    <a:pt x="130" y="183"/>
                    <a:pt x="134" y="178"/>
                    <a:pt x="132" y="173"/>
                  </a:cubicBezTo>
                  <a:cubicBezTo>
                    <a:pt x="131" y="168"/>
                    <a:pt x="136" y="160"/>
                    <a:pt x="139" y="159"/>
                  </a:cubicBezTo>
                  <a:cubicBezTo>
                    <a:pt x="141" y="157"/>
                    <a:pt x="146" y="158"/>
                    <a:pt x="150" y="162"/>
                  </a:cubicBezTo>
                  <a:cubicBezTo>
                    <a:pt x="153" y="165"/>
                    <a:pt x="160" y="164"/>
                    <a:pt x="165" y="159"/>
                  </a:cubicBezTo>
                  <a:cubicBezTo>
                    <a:pt x="169" y="153"/>
                    <a:pt x="170" y="147"/>
                    <a:pt x="166" y="143"/>
                  </a:cubicBezTo>
                  <a:cubicBezTo>
                    <a:pt x="163" y="140"/>
                    <a:pt x="163" y="131"/>
                    <a:pt x="165" y="128"/>
                  </a:cubicBezTo>
                  <a:cubicBezTo>
                    <a:pt x="166" y="125"/>
                    <a:pt x="171" y="124"/>
                    <a:pt x="176" y="125"/>
                  </a:cubicBezTo>
                  <a:cubicBezTo>
                    <a:pt x="181" y="126"/>
                    <a:pt x="186" y="121"/>
                    <a:pt x="187" y="115"/>
                  </a:cubicBezTo>
                  <a:cubicBezTo>
                    <a:pt x="189" y="108"/>
                    <a:pt x="186" y="102"/>
                    <a:pt x="181" y="101"/>
                  </a:cubicBezTo>
                  <a:cubicBezTo>
                    <a:pt x="176" y="100"/>
                    <a:pt x="172" y="91"/>
                    <a:pt x="172" y="88"/>
                  </a:cubicBezTo>
                  <a:cubicBezTo>
                    <a:pt x="171" y="85"/>
                    <a:pt x="175" y="82"/>
                    <a:pt x="180" y="80"/>
                  </a:cubicBezTo>
                  <a:cubicBezTo>
                    <a:pt x="185" y="79"/>
                    <a:pt x="187" y="72"/>
                    <a:pt x="185" y="66"/>
                  </a:cubicBezTo>
                  <a:cubicBezTo>
                    <a:pt x="183" y="59"/>
                    <a:pt x="177" y="55"/>
                    <a:pt x="172" y="56"/>
                  </a:cubicBezTo>
                  <a:cubicBezTo>
                    <a:pt x="167" y="58"/>
                    <a:pt x="160" y="53"/>
                    <a:pt x="158" y="50"/>
                  </a:cubicBezTo>
                  <a:cubicBezTo>
                    <a:pt x="156" y="48"/>
                    <a:pt x="158" y="43"/>
                    <a:pt x="161" y="39"/>
                  </a:cubicBezTo>
                  <a:cubicBezTo>
                    <a:pt x="165" y="36"/>
                    <a:pt x="163" y="29"/>
                    <a:pt x="158" y="24"/>
                  </a:cubicBezTo>
                  <a:cubicBezTo>
                    <a:pt x="153" y="20"/>
                    <a:pt x="146" y="19"/>
                    <a:pt x="143" y="23"/>
                  </a:cubicBezTo>
                  <a:cubicBezTo>
                    <a:pt x="139" y="26"/>
                    <a:pt x="130" y="26"/>
                    <a:pt x="127" y="24"/>
                  </a:cubicBezTo>
                  <a:cubicBezTo>
                    <a:pt x="125" y="23"/>
                    <a:pt x="123" y="18"/>
                    <a:pt x="125" y="13"/>
                  </a:cubicBezTo>
                  <a:cubicBezTo>
                    <a:pt x="126" y="8"/>
                    <a:pt x="121" y="3"/>
                    <a:pt x="114" y="2"/>
                  </a:cubicBezTo>
                  <a:cubicBezTo>
                    <a:pt x="107" y="0"/>
                    <a:pt x="101" y="3"/>
                    <a:pt x="100" y="8"/>
                  </a:cubicBezTo>
                  <a:cubicBezTo>
                    <a:pt x="99" y="13"/>
                    <a:pt x="91" y="17"/>
                    <a:pt x="88" y="17"/>
                  </a:cubicBezTo>
                  <a:cubicBezTo>
                    <a:pt x="85" y="17"/>
                    <a:pt x="81" y="14"/>
                    <a:pt x="80" y="9"/>
                  </a:cubicBezTo>
                  <a:cubicBezTo>
                    <a:pt x="78" y="4"/>
                    <a:pt x="72" y="2"/>
                    <a:pt x="65" y="4"/>
                  </a:cubicBezTo>
                  <a:cubicBezTo>
                    <a:pt x="59" y="6"/>
                    <a:pt x="54" y="12"/>
                    <a:pt x="56" y="17"/>
                  </a:cubicBezTo>
                  <a:cubicBezTo>
                    <a:pt x="57" y="21"/>
                    <a:pt x="52" y="29"/>
                    <a:pt x="50" y="31"/>
                  </a:cubicBezTo>
                  <a:cubicBezTo>
                    <a:pt x="47" y="32"/>
                    <a:pt x="43" y="31"/>
                    <a:pt x="39" y="28"/>
                  </a:cubicBezTo>
                  <a:cubicBezTo>
                    <a:pt x="35" y="24"/>
                    <a:pt x="28" y="26"/>
                    <a:pt x="24" y="31"/>
                  </a:cubicBezTo>
                  <a:cubicBezTo>
                    <a:pt x="19" y="36"/>
                    <a:pt x="18" y="43"/>
                    <a:pt x="22" y="46"/>
                  </a:cubicBezTo>
                  <a:close/>
                  <a:moveTo>
                    <a:pt x="77" y="43"/>
                  </a:moveTo>
                  <a:cubicBezTo>
                    <a:pt x="106" y="33"/>
                    <a:pt x="137" y="49"/>
                    <a:pt x="146" y="78"/>
                  </a:cubicBezTo>
                  <a:cubicBezTo>
                    <a:pt x="155" y="107"/>
                    <a:pt x="140" y="137"/>
                    <a:pt x="111" y="147"/>
                  </a:cubicBezTo>
                  <a:cubicBezTo>
                    <a:pt x="82" y="156"/>
                    <a:pt x="51" y="140"/>
                    <a:pt x="42" y="111"/>
                  </a:cubicBezTo>
                  <a:cubicBezTo>
                    <a:pt x="33" y="83"/>
                    <a:pt x="49" y="52"/>
                    <a:pt x="77"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17612466"/>
      </p:ext>
    </p:extLst>
  </p:cSld>
  <p:clrMapOvr>
    <a:masterClrMapping/>
  </p:clrMapOvr>
</p:sld>
</file>

<file path=ppt/theme/theme1.xml><?xml version="1.0" encoding="utf-8"?>
<a:theme xmlns:a="http://schemas.openxmlformats.org/drawingml/2006/main" name="Theme1">
  <a:themeElements>
    <a:clrScheme name="Custom 39">
      <a:dk1>
        <a:srgbClr val="6B767D"/>
      </a:dk1>
      <a:lt1>
        <a:srgbClr val="FFFFFF"/>
      </a:lt1>
      <a:dk2>
        <a:srgbClr val="384951"/>
      </a:dk2>
      <a:lt2>
        <a:srgbClr val="E7E6E6"/>
      </a:lt2>
      <a:accent1>
        <a:srgbClr val="F3753F"/>
      </a:accent1>
      <a:accent2>
        <a:srgbClr val="394850"/>
      </a:accent2>
      <a:accent3>
        <a:srgbClr val="00B2B1"/>
      </a:accent3>
      <a:accent4>
        <a:srgbClr val="FEC64D"/>
      </a:accent4>
      <a:accent5>
        <a:srgbClr val="0098C9"/>
      </a:accent5>
      <a:accent6>
        <a:srgbClr val="000000"/>
      </a:accent6>
      <a:hlink>
        <a:srgbClr val="000000"/>
      </a:hlink>
      <a:folHlink>
        <a:srgbClr val="F3753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D Mikael 16-9 - 2020-01-08 - 0.6.pptx" id="{C1F71C0E-837F-2D4F-989B-8A24D5CF9C08}" vid="{1137370E-E9F2-804F-B3B7-F676BA8547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CFE317AB703A0449742DE406C676985" ma:contentTypeVersion="" ma:contentTypeDescription="Create a new document." ma:contentTypeScope="" ma:versionID="075a0df9327dac238a362fa612ce7c78">
  <xsd:schema xmlns:xsd="http://www.w3.org/2001/XMLSchema" xmlns:xs="http://www.w3.org/2001/XMLSchema" xmlns:p="http://schemas.microsoft.com/office/2006/metadata/properties" xmlns:ns2="dfcad76c-8265-44a7-8256-4938e7b2ebda" xmlns:ns3="cb8bf1fc-3ac3-4ad2-bdcd-c166d58421a5" targetNamespace="http://schemas.microsoft.com/office/2006/metadata/properties" ma:root="true" ma:fieldsID="77d1d37617f2da2848f03c1ae57996a7" ns2:_="" ns3:_="">
    <xsd:import namespace="dfcad76c-8265-44a7-8256-4938e7b2ebda"/>
    <xsd:import namespace="cb8bf1fc-3ac3-4ad2-bdcd-c166d58421a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cad76c-8265-44a7-8256-4938e7b2ebd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b8bf1fc-3ac3-4ad2-bdcd-c166d58421a5"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0903BAE-DDAE-402D-98CC-A6F112A5C05E}">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0BD97C68-B59E-41E1-B6CE-FF954F133065}">
  <ds:schemaRefs>
    <ds:schemaRef ds:uri="http://schemas.microsoft.com/sharepoint/v3/contenttype/forms"/>
  </ds:schemaRefs>
</ds:datastoreItem>
</file>

<file path=customXml/itemProps3.xml><?xml version="1.0" encoding="utf-8"?>
<ds:datastoreItem xmlns:ds="http://schemas.openxmlformats.org/officeDocument/2006/customXml" ds:itemID="{C19435C9-137C-432D-9CF9-8A130E755C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fcad76c-8265-44a7-8256-4938e7b2ebda"/>
    <ds:schemaRef ds:uri="cb8bf1fc-3ac3-4ad2-bdcd-c166d58421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Theme1</Template>
  <TotalTime>261</TotalTime>
  <Words>1074</Words>
  <Application>Microsoft Macintosh PowerPoint</Application>
  <PresentationFormat>Widescreen</PresentationFormat>
  <Paragraphs>77</Paragraphs>
  <Slides>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System Font Regular</vt:lpstr>
      <vt:lpstr>Theme1</vt:lpstr>
      <vt:lpstr>From Snowflake Documentation</vt:lpstr>
      <vt:lpstr>Gaps in Snowflake - Blockers to Successful Migration </vt:lpstr>
      <vt:lpstr>Business Impacts of Gaps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Kjaerulff, Mikael C</dc:creator>
  <cp:lastModifiedBy>Hilton, Stephen</cp:lastModifiedBy>
  <cp:revision>62</cp:revision>
  <dcterms:created xsi:type="dcterms:W3CDTF">2020-06-22T08:08:24Z</dcterms:created>
  <dcterms:modified xsi:type="dcterms:W3CDTF">2020-09-28T14:13:15Z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0x0101003CFE317AB703A0449742DE406C676985</vt:lpwstr>
  </property>
</Properties>
</file>