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49"/>
  </p:notesMasterIdLst>
  <p:handoutMasterIdLst>
    <p:handoutMasterId r:id="rId50"/>
  </p:handoutMasterIdLst>
  <p:sldIdLst>
    <p:sldId id="256" r:id="rId5"/>
    <p:sldId id="286" r:id="rId6"/>
    <p:sldId id="2142532903" r:id="rId7"/>
    <p:sldId id="2142532917" r:id="rId8"/>
    <p:sldId id="2142532933" r:id="rId9"/>
    <p:sldId id="2142532904" r:id="rId10"/>
    <p:sldId id="2139122384" r:id="rId11"/>
    <p:sldId id="2139122386" r:id="rId12"/>
    <p:sldId id="2142532937" r:id="rId13"/>
    <p:sldId id="2142532909" r:id="rId14"/>
    <p:sldId id="2142532910" r:id="rId15"/>
    <p:sldId id="2142532934" r:id="rId16"/>
    <p:sldId id="2142532916" r:id="rId17"/>
    <p:sldId id="2142532938" r:id="rId18"/>
    <p:sldId id="2142532939" r:id="rId19"/>
    <p:sldId id="2142532940" r:id="rId20"/>
    <p:sldId id="2142532943" r:id="rId21"/>
    <p:sldId id="2142532945" r:id="rId22"/>
    <p:sldId id="2142532907" r:id="rId23"/>
    <p:sldId id="2142532902" r:id="rId24"/>
    <p:sldId id="2139122388" r:id="rId25"/>
    <p:sldId id="2139122387" r:id="rId26"/>
    <p:sldId id="2139122382" r:id="rId27"/>
    <p:sldId id="2142532920" r:id="rId28"/>
    <p:sldId id="2142532921" r:id="rId29"/>
    <p:sldId id="2142532922" r:id="rId30"/>
    <p:sldId id="2139122390" r:id="rId31"/>
    <p:sldId id="2142532908" r:id="rId32"/>
    <p:sldId id="2142532919" r:id="rId33"/>
    <p:sldId id="2142532923" r:id="rId34"/>
    <p:sldId id="2142532924" r:id="rId35"/>
    <p:sldId id="2142532925" r:id="rId36"/>
    <p:sldId id="2142532927" r:id="rId37"/>
    <p:sldId id="2142532928" r:id="rId38"/>
    <p:sldId id="2142532918" r:id="rId39"/>
    <p:sldId id="2139122392" r:id="rId40"/>
    <p:sldId id="2139122389" r:id="rId41"/>
    <p:sldId id="2139122393" r:id="rId42"/>
    <p:sldId id="2139122395" r:id="rId43"/>
    <p:sldId id="2142532929" r:id="rId44"/>
    <p:sldId id="2142532930" r:id="rId45"/>
    <p:sldId id="2142532932" r:id="rId46"/>
    <p:sldId id="2142532931" r:id="rId47"/>
    <p:sldId id="27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674823-7878-4643-99DA-BA30C1B15040}">
          <p14:sldIdLst>
            <p14:sldId id="256"/>
            <p14:sldId id="286"/>
          </p14:sldIdLst>
        </p14:section>
        <p14:section name="Overview &amp; On-a-Page" id="{164421DE-A372-2C47-8141-698ADED48F2B}">
          <p14:sldIdLst>
            <p14:sldId id="2142532903"/>
            <p14:sldId id="2142532917"/>
            <p14:sldId id="2142532933"/>
          </p14:sldIdLst>
        </p14:section>
        <p14:section name="System Health" id="{AF743681-CE26-514B-9525-94F8B8D7FFB2}">
          <p14:sldIdLst>
            <p14:sldId id="2142532904"/>
            <p14:sldId id="2139122384"/>
            <p14:sldId id="2139122386"/>
            <p14:sldId id="2142532937"/>
            <p14:sldId id="2142532909"/>
            <p14:sldId id="2142532910"/>
            <p14:sldId id="2142532934"/>
            <p14:sldId id="2142532916"/>
            <p14:sldId id="2142532938"/>
            <p14:sldId id="2142532939"/>
            <p14:sldId id="2142532940"/>
            <p14:sldId id="2142532943"/>
            <p14:sldId id="2142532945"/>
          </p14:sldIdLst>
        </p14:section>
        <p14:section name="Workload Health" id="{21542491-124F-7740-BC4A-281E22E7332D}">
          <p14:sldIdLst>
            <p14:sldId id="2142532907"/>
            <p14:sldId id="2142532902"/>
            <p14:sldId id="2139122388"/>
            <p14:sldId id="2139122387"/>
            <p14:sldId id="2139122382"/>
            <p14:sldId id="2142532920"/>
            <p14:sldId id="2142532921"/>
            <p14:sldId id="2142532922"/>
            <p14:sldId id="2139122390"/>
          </p14:sldIdLst>
        </p14:section>
        <p14:section name="Feature Usage" id="{1EAA498E-417C-454C-A511-2DDC2D94C611}">
          <p14:sldIdLst>
            <p14:sldId id="2142532908"/>
            <p14:sldId id="2142532919"/>
            <p14:sldId id="2142532923"/>
            <p14:sldId id="2142532924"/>
            <p14:sldId id="2142532925"/>
            <p14:sldId id="2142532927"/>
            <p14:sldId id="2142532928"/>
          </p14:sldIdLst>
        </p14:section>
        <p14:section name="Object Health" id="{680CB5D6-6063-974A-B031-B22A57D6DEDF}">
          <p14:sldIdLst>
            <p14:sldId id="2142532918"/>
            <p14:sldId id="2139122392"/>
            <p14:sldId id="2139122389"/>
            <p14:sldId id="2139122393"/>
            <p14:sldId id="2139122395"/>
            <p14:sldId id="2142532929"/>
            <p14:sldId id="2142532930"/>
            <p14:sldId id="2142532932"/>
            <p14:sldId id="2142532931"/>
            <p14:sldId id="276"/>
          </p14:sldIdLst>
        </p14:section>
      </p14:sectionLst>
    </p:ex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8B8"/>
    <a:srgbClr val="181717"/>
    <a:srgbClr val="394851"/>
    <a:srgbClr val="898C92"/>
    <a:srgbClr val="F3753F"/>
    <a:srgbClr val="F37440"/>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p:restoredTop sz="95918"/>
  </p:normalViewPr>
  <p:slideViewPr>
    <p:cSldViewPr snapToGrid="0" snapToObjects="1">
      <p:cViewPr varScale="1">
        <p:scale>
          <a:sx n="123" d="100"/>
          <a:sy n="123" d="100"/>
        </p:scale>
        <p:origin x="992" y="176"/>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1/12/22</a:t>
            </a:fld>
            <a:endParaRPr lang="en-US" dirty="0">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1/12/22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dirty="0"/>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solidFill>
                  <a:srgbClr val="FF0000"/>
                </a:solidFill>
              </a:rPr>
              <a:t>Interpretation:</a:t>
            </a:r>
          </a:p>
          <a:p>
            <a:pPr marL="0" indent="0">
              <a:buNone/>
            </a:pPr>
            <a:endParaRPr lang="en-US" dirty="0"/>
          </a:p>
          <a:p>
            <a:pPr marL="0" indent="0">
              <a:buNone/>
            </a:pPr>
            <a:endParaRPr lang="en-US" dirty="0"/>
          </a:p>
          <a:p>
            <a:pPr marL="0" indent="0">
              <a:buNone/>
            </a:pPr>
            <a:r>
              <a:rPr lang="en-US" b="1" dirty="0"/>
              <a:t>Client Toolset:</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shows the degree of testing needed for a client software upgrade</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can drill down to how client tools are managed, e.g. there might be TTU 14 somewhere</a:t>
            </a:r>
            <a:endParaRPr lang="en-US" dirty="0"/>
          </a:p>
          <a:p>
            <a:pPr marL="0" indent="0">
              <a:buNone/>
            </a:pPr>
            <a:endParaRPr lang="en-US" dirty="0"/>
          </a:p>
          <a:p>
            <a:pPr marL="0" indent="0">
              <a:buNone/>
            </a:pPr>
            <a:r>
              <a:rPr lang="en-US" b="1" dirty="0"/>
              <a:t>System Info</a:t>
            </a:r>
          </a:p>
          <a:p>
            <a:pPr marL="628650" lvl="1" indent="-171450">
              <a:buFont typeface="Arial" panose="020B0604020202020204" pitchFamily="34" charset="0"/>
              <a:buChar char="•"/>
            </a:pPr>
            <a:r>
              <a:rPr lang="en-US" dirty="0"/>
              <a:t>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dirty="0"/>
              <a:t>Average Queries/Day</a:t>
            </a:r>
          </a:p>
          <a:p>
            <a:pPr marL="628650" lvl="1" indent="-171450">
              <a:buFont typeface="Arial" panose="020B0604020202020204" pitchFamily="34" charset="0"/>
              <a:buChar char="•"/>
            </a:pPr>
            <a:endParaRPr lang="en-US" dirty="0"/>
          </a:p>
          <a:p>
            <a:pPr marL="0" lvl="0" indent="0">
              <a:buFont typeface="Arial" panose="020B0604020202020204" pitchFamily="34" charset="0"/>
              <a:buNone/>
            </a:pPr>
            <a:endParaRPr lang="en-US" dirty="0"/>
          </a:p>
          <a:p>
            <a:r>
              <a:rPr lang="en-US" sz="1200" b="1">
                <a:solidFill>
                  <a:schemeClr val="accent4"/>
                </a:solidFill>
              </a:rPr>
              <a:t>Observed System Availability </a:t>
            </a:r>
            <a:endParaRPr lang="en-US" sz="1000" b="1">
              <a:solidFill>
                <a:schemeClr val="accent4"/>
              </a:solidFill>
            </a:endParaRP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66732C8-2723-40E9-9AD3-803C668FA178}" type="slidenum">
              <a:rPr lang="en-US" smtClean="0"/>
              <a:t>5</a:t>
            </a:fld>
            <a:endParaRPr lang="en-US"/>
          </a:p>
        </p:txBody>
      </p:sp>
    </p:spTree>
    <p:extLst>
      <p:ext uri="{BB962C8B-B14F-4D97-AF65-F5344CB8AC3E}">
        <p14:creationId xmlns:p14="http://schemas.microsoft.com/office/powerpoint/2010/main" val="247733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REPLACE08 -- </a:t>
            </a:r>
            <a:r>
              <a:rPr lang="en-US" dirty="0" err="1"/>
              <a:t>vhc</a:t>
            </a:r>
            <a:r>
              <a:rPr lang="en-US" dirty="0"/>
              <a:t>--</a:t>
            </a:r>
            <a:r>
              <a:rPr lang="en-US" dirty="0" err="1"/>
              <a:t>appid_detail.csv</a:t>
            </a:r>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27</a:t>
            </a:fld>
            <a:endParaRPr lang="en-US"/>
          </a:p>
        </p:txBody>
      </p:sp>
    </p:spTree>
    <p:extLst>
      <p:ext uri="{BB962C8B-B14F-4D97-AF65-F5344CB8AC3E}">
        <p14:creationId xmlns:p14="http://schemas.microsoft.com/office/powerpoint/2010/main" val="2797974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2293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0777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560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REPLACE10</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405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REPLACE07</a:t>
            </a:r>
          </a:p>
        </p:txBody>
      </p:sp>
      <p:sp>
        <p:nvSpPr>
          <p:cNvPr id="4" name="Slide Number Placeholder 3"/>
          <p:cNvSpPr>
            <a:spLocks noGrp="1"/>
          </p:cNvSpPr>
          <p:nvPr>
            <p:ph type="sldNum" sz="quarter" idx="5"/>
          </p:nvPr>
        </p:nvSpPr>
        <p:spPr/>
        <p:txBody>
          <a:bodyPr/>
          <a:lstStyle/>
          <a:p>
            <a:fld id="{FFDCFA53-E6C0-FD4E-82A8-4284543D7962}" type="slidenum">
              <a:rPr lang="en-US" smtClean="0"/>
              <a:t>37</a:t>
            </a:fld>
            <a:endParaRPr lang="en-US"/>
          </a:p>
        </p:txBody>
      </p:sp>
    </p:spTree>
    <p:extLst>
      <p:ext uri="{BB962C8B-B14F-4D97-AF65-F5344CB8AC3E}">
        <p14:creationId xmlns:p14="http://schemas.microsoft.com/office/powerpoint/2010/main" val="1460666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529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 database excluded:</a:t>
            </a:r>
          </a:p>
          <a:p>
            <a:endParaRPr lang="en-US"/>
          </a:p>
          <a:p>
            <a:r>
              <a:rPr lang="en-US" err="1"/>
              <a:t>DatabaseName</a:t>
            </a:r>
            <a:r>
              <a:rPr lang="en-US"/>
              <a:t> NOT IN ('All', '</a:t>
            </a:r>
            <a:r>
              <a:rPr lang="en-US" err="1"/>
              <a:t>Crashdumps</a:t>
            </a:r>
            <a:r>
              <a:rPr lang="en-US"/>
              <a:t>', 'DBC', '</a:t>
            </a:r>
            <a:r>
              <a:rPr lang="en-US" err="1"/>
              <a:t>dbcmngr</a:t>
            </a:r>
            <a:r>
              <a:rPr lang="en-US"/>
              <a:t>’, 'Default', '</a:t>
            </a:r>
            <a:r>
              <a:rPr lang="en-US" err="1"/>
              <a:t>External_AP</a:t>
            </a:r>
            <a:r>
              <a:rPr lang="en-US"/>
              <a:t>', 'EXTUSER', '</a:t>
            </a:r>
            <a:r>
              <a:rPr lang="en-US" err="1"/>
              <a:t>LockLogShredder</a:t>
            </a:r>
            <a:r>
              <a:rPr lang="en-US"/>
              <a:t>', 'PUBLIC','</a:t>
            </a:r>
            <a:r>
              <a:rPr lang="en-US" err="1"/>
              <a:t>Sys_Calendar</a:t>
            </a:r>
            <a:r>
              <a:rPr lang="en-US"/>
              <a:t>', '</a:t>
            </a:r>
            <a:r>
              <a:rPr lang="en-US" err="1"/>
              <a:t>SysAdmin</a:t>
            </a:r>
            <a:r>
              <a:rPr lang="en-US"/>
              <a:t>', 'SYSBAR', 'SYSJDBC', 'SYSLIB','</a:t>
            </a:r>
            <a:r>
              <a:rPr lang="en-US" err="1"/>
              <a:t>SystemFe</a:t>
            </a:r>
            <a:r>
              <a:rPr lang="en-US"/>
              <a:t>', 'SYSUDTLIB', 'SYSUIF', 'TD_SERVER_DB', '</a:t>
            </a:r>
            <a:r>
              <a:rPr lang="en-US" err="1"/>
              <a:t>TDStats</a:t>
            </a:r>
            <a:r>
              <a:rPr lang="en-US"/>
              <a:t>','TD_SYSGPL', 'TD_SYSXML', '</a:t>
            </a:r>
            <a:r>
              <a:rPr lang="en-US" err="1"/>
              <a:t>TDMaps</a:t>
            </a:r>
            <a:r>
              <a:rPr lang="en-US"/>
              <a:t>', 'TDPUSER', 'TDQCD','</a:t>
            </a:r>
            <a:r>
              <a:rPr lang="en-US" err="1"/>
              <a:t>tdwm</a:t>
            </a:r>
            <a:r>
              <a:rPr lang="en-US"/>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596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REPLACE02</a:t>
            </a:r>
          </a:p>
        </p:txBody>
      </p:sp>
      <p:sp>
        <p:nvSpPr>
          <p:cNvPr id="4" name="Slide Number Placeholder 3"/>
          <p:cNvSpPr>
            <a:spLocks noGrp="1"/>
          </p:cNvSpPr>
          <p:nvPr>
            <p:ph type="sldNum" sz="quarter" idx="5"/>
          </p:nvPr>
        </p:nvSpPr>
        <p:spPr/>
        <p:txBody>
          <a:bodyPr/>
          <a:lstStyle/>
          <a:p>
            <a:fld id="{FFDCFA53-E6C0-FD4E-82A8-4284543D7962}" type="slidenum">
              <a:rPr lang="en-US" smtClean="0"/>
              <a:t>8</a:t>
            </a:fld>
            <a:endParaRPr lang="en-US"/>
          </a:p>
        </p:txBody>
      </p:sp>
    </p:spTree>
    <p:extLst>
      <p:ext uri="{BB962C8B-B14F-4D97-AF65-F5344CB8AC3E}">
        <p14:creationId xmlns:p14="http://schemas.microsoft.com/office/powerpoint/2010/main" val="42485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12</a:t>
            </a:fld>
            <a:endParaRPr lang="en-US" dirty="0"/>
          </a:p>
        </p:txBody>
      </p:sp>
    </p:spTree>
    <p:extLst>
      <p:ext uri="{BB962C8B-B14F-4D97-AF65-F5344CB8AC3E}">
        <p14:creationId xmlns:p14="http://schemas.microsoft.com/office/powerpoint/2010/main" val="3594638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17</a:t>
            </a:fld>
            <a:endParaRPr lang="en-US" dirty="0"/>
          </a:p>
        </p:txBody>
      </p:sp>
    </p:spTree>
    <p:extLst>
      <p:ext uri="{BB962C8B-B14F-4D97-AF65-F5344CB8AC3E}">
        <p14:creationId xmlns:p14="http://schemas.microsoft.com/office/powerpoint/2010/main" val="246692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20</a:t>
            </a:fld>
            <a:endParaRPr lang="en-US"/>
          </a:p>
        </p:txBody>
      </p:sp>
    </p:spTree>
    <p:extLst>
      <p:ext uri="{BB962C8B-B14F-4D97-AF65-F5344CB8AC3E}">
        <p14:creationId xmlns:p14="http://schemas.microsoft.com/office/powerpoint/2010/main" val="2834844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497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85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545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2056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19ED8FC-CD06-D246-8090-BA8BDAB902B1}"/>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2019</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8053" y="1148528"/>
            <a:ext cx="12213770" cy="5709472"/>
            <a:chOff x="-10885" y="1148528"/>
            <a:chExt cx="12213770" cy="5709472"/>
          </a:xfrm>
        </p:grpSpPr>
        <p:sp>
          <p:nvSpPr>
            <p:cNvPr id="4" name="Rectangle 3">
              <a:extLst>
                <a:ext uri="{FF2B5EF4-FFF2-40B4-BE49-F238E27FC236}">
                  <a16:creationId xmlns:a16="http://schemas.microsoft.com/office/drawing/2014/main" id="{5205079B-9582-7646-B000-98076647FE0E}"/>
                </a:ext>
              </a:extLst>
            </p:cNvPr>
            <p:cNvSpPr/>
            <p:nvPr/>
          </p:nvSpPr>
          <p:spPr>
            <a:xfrm>
              <a:off x="103185" y="6248092"/>
              <a:ext cx="12083151"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7CC5520-A154-A349-860A-997AAACA06DA}"/>
                </a:ext>
              </a:extLst>
            </p:cNvPr>
            <p:cNvSpPr/>
            <p:nvPr/>
          </p:nvSpPr>
          <p:spPr>
            <a:xfrm>
              <a:off x="-10885" y="1510930"/>
              <a:ext cx="12202885"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3302720"/>
              <a:ext cx="12202885"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0" y="5094510"/>
              <a:ext cx="12202885"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106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meline (Jan-Jun,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32522" y="6248092"/>
            <a:ext cx="11752454"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0323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meline (Jul-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72278" y="6248092"/>
            <a:ext cx="1171269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Jul</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Aug</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Sep</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Oct</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Nov</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3779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1" y="1148528"/>
            <a:ext cx="12205715" cy="5709472"/>
            <a:chOff x="-2831" y="1148528"/>
            <a:chExt cx="12205715" cy="5709472"/>
          </a:xfrm>
        </p:grpSpPr>
        <p:sp>
          <p:nvSpPr>
            <p:cNvPr id="4" name="Rectangle 3">
              <a:extLst>
                <a:ext uri="{FF2B5EF4-FFF2-40B4-BE49-F238E27FC236}">
                  <a16:creationId xmlns:a16="http://schemas.microsoft.com/office/drawing/2014/main" id="{5205079B-9582-7646-B000-98076647FE0E}"/>
                </a:ext>
              </a:extLst>
            </p:cNvPr>
            <p:cNvSpPr/>
            <p:nvPr/>
          </p:nvSpPr>
          <p:spPr>
            <a:xfrm>
              <a:off x="-2831" y="6248092"/>
              <a:ext cx="1201972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1510930"/>
              <a:ext cx="12202885"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4529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14357" y="6248092"/>
            <a:ext cx="1215883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8243CC0-1919-8D40-8708-505299868129}"/>
              </a:ext>
            </a:extLst>
          </p:cNvPr>
          <p:cNvGrpSpPr/>
          <p:nvPr userDrawn="1"/>
        </p:nvGrpSpPr>
        <p:grpSpPr>
          <a:xfrm>
            <a:off x="-4043" y="1149403"/>
            <a:ext cx="12186339" cy="5708597"/>
            <a:chOff x="-4042" y="1149403"/>
            <a:chExt cx="10454732" cy="5708597"/>
          </a:xfrm>
        </p:grpSpPr>
        <p:sp>
          <p:nvSpPr>
            <p:cNvPr id="6" name="Rectangle 5">
              <a:extLst>
                <a:ext uri="{FF2B5EF4-FFF2-40B4-BE49-F238E27FC236}">
                  <a16:creationId xmlns:a16="http://schemas.microsoft.com/office/drawing/2014/main" id="{27B8E21B-0B3B-5645-9F46-41AE6D29F57A}"/>
                </a:ext>
              </a:extLst>
            </p:cNvPr>
            <p:cNvSpPr/>
            <p:nvPr/>
          </p:nvSpPr>
          <p:spPr>
            <a:xfrm>
              <a:off x="2831"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744140" y="1551297"/>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485450"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22675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696806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09379"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2" y="1150296"/>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9" name="Rectangle 18">
              <a:extLst>
                <a:ext uri="{FF2B5EF4-FFF2-40B4-BE49-F238E27FC236}">
                  <a16:creationId xmlns:a16="http://schemas.microsoft.com/office/drawing/2014/main" id="{760B7B73-662B-AB42-97E4-946F5F103375}"/>
                </a:ext>
              </a:extLst>
            </p:cNvPr>
            <p:cNvSpPr/>
            <p:nvPr/>
          </p:nvSpPr>
          <p:spPr>
            <a:xfrm>
              <a:off x="1744142" y="1149839"/>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0" name="Rectangle 19">
              <a:extLst>
                <a:ext uri="{FF2B5EF4-FFF2-40B4-BE49-F238E27FC236}">
                  <a16:creationId xmlns:a16="http://schemas.microsoft.com/office/drawing/2014/main" id="{8F3BF4EC-AC4C-D443-98B4-35EB6EB7D128}"/>
                </a:ext>
              </a:extLst>
            </p:cNvPr>
            <p:cNvSpPr/>
            <p:nvPr/>
          </p:nvSpPr>
          <p:spPr>
            <a:xfrm>
              <a:off x="3485452" y="1149403"/>
              <a:ext cx="174131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522676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696807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8709380" y="1149404"/>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2832" y="1510930"/>
              <a:ext cx="10443866"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6" name="Text Placeholder 34">
            <a:extLst>
              <a:ext uri="{FF2B5EF4-FFF2-40B4-BE49-F238E27FC236}">
                <a16:creationId xmlns:a16="http://schemas.microsoft.com/office/drawing/2014/main" id="{BBF037EB-0CC3-A54E-8B85-7F8B89E583F5}"/>
              </a:ext>
            </a:extLst>
          </p:cNvPr>
          <p:cNvSpPr>
            <a:spLocks noGrp="1"/>
          </p:cNvSpPr>
          <p:nvPr userDrawn="1">
            <p:ph type="body" sz="quarter" idx="11" hasCustomPrompt="1"/>
          </p:nvPr>
        </p:nvSpPr>
        <p:spPr>
          <a:xfrm>
            <a:off x="2027535" y="1143563"/>
            <a:ext cx="2031998"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7" name="Text Placeholder 34">
            <a:extLst>
              <a:ext uri="{FF2B5EF4-FFF2-40B4-BE49-F238E27FC236}">
                <a16:creationId xmlns:a16="http://schemas.microsoft.com/office/drawing/2014/main" id="{BCDD2495-CCA6-4545-A043-2DFE71717C2A}"/>
              </a:ext>
            </a:extLst>
          </p:cNvPr>
          <p:cNvSpPr>
            <a:spLocks noGrp="1"/>
          </p:cNvSpPr>
          <p:nvPr userDrawn="1">
            <p:ph type="body" sz="quarter" idx="12" hasCustomPrompt="1"/>
          </p:nvPr>
        </p:nvSpPr>
        <p:spPr>
          <a:xfrm>
            <a:off x="4061392"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err="1"/>
              <a:t>Mth</a:t>
            </a:r>
            <a:endParaRPr lang="en-US" dirty="0"/>
          </a:p>
        </p:txBody>
      </p:sp>
    </p:spTree>
    <p:extLst>
      <p:ext uri="{BB962C8B-B14F-4D97-AF65-F5344CB8AC3E}">
        <p14:creationId xmlns:p14="http://schemas.microsoft.com/office/powerpoint/2010/main" val="354627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9703" y="6248092"/>
            <a:ext cx="12163485"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4043" y="1550862"/>
            <a:ext cx="6097175"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6093130"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8122852"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10152573" y="1550862"/>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3" y="1150296"/>
            <a:ext cx="6088065"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6093133"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8122854"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10152575" y="1149404"/>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3970" y="1546368"/>
            <a:ext cx="12173673" cy="5311632"/>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6074319" cy="402805"/>
          </a:xfrm>
        </p:spPr>
        <p:txBody>
          <a:bodyPr/>
          <a:lstStyle>
            <a:lvl1pPr marL="0" indent="0" algn="ctr">
              <a:buNone/>
              <a:defRPr sz="2000">
                <a:solidFill>
                  <a:schemeClr val="bg1"/>
                </a:solidFill>
              </a:defRPr>
            </a:lvl1pPr>
          </a:lstStyle>
          <a:p>
            <a:pPr lvl="0"/>
            <a:r>
              <a:rPr lang="en-US" dirty="0"/>
              <a:t>YEAR</a:t>
            </a:r>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a:t>YEAR</a:t>
            </a:r>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a:t>YEAR</a:t>
            </a:r>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a:t>YEAR</a:t>
            </a:r>
          </a:p>
        </p:txBody>
      </p:sp>
      <p:cxnSp>
        <p:nvCxnSpPr>
          <p:cNvPr id="5" name="Straight Connector 4">
            <a:extLst>
              <a:ext uri="{FF2B5EF4-FFF2-40B4-BE49-F238E27FC236}">
                <a16:creationId xmlns:a16="http://schemas.microsoft.com/office/drawing/2014/main" id="{A729F0BF-A0E6-5D44-9FC0-79F21F0A4FD2}"/>
              </a:ext>
            </a:extLst>
          </p:cNvPr>
          <p:cNvCxnSpPr>
            <a:cxnSpLocks/>
          </p:cNvCxnSpPr>
          <p:nvPr userDrawn="1"/>
        </p:nvCxnSpPr>
        <p:spPr>
          <a:xfrm>
            <a:off x="4572000"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91A9A424-B470-4747-A132-36AD9FA43669}"/>
              </a:ext>
            </a:extLst>
          </p:cNvPr>
          <p:cNvCxnSpPr>
            <a:cxnSpLocks/>
          </p:cNvCxnSpPr>
          <p:nvPr userDrawn="1"/>
        </p:nvCxnSpPr>
        <p:spPr>
          <a:xfrm>
            <a:off x="3047217"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1CB81A2F-4A97-354A-8536-6A62F875C13A}"/>
              </a:ext>
            </a:extLst>
          </p:cNvPr>
          <p:cNvCxnSpPr>
            <a:cxnSpLocks/>
          </p:cNvCxnSpPr>
          <p:nvPr userDrawn="1"/>
        </p:nvCxnSpPr>
        <p:spPr>
          <a:xfrm>
            <a:off x="1527954"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a:extLst>
              <a:ext uri="{FF2B5EF4-FFF2-40B4-BE49-F238E27FC236}">
                <a16:creationId xmlns:a16="http://schemas.microsoft.com/office/drawing/2014/main" id="{E65B65C4-D502-8A42-84E1-D20882E755C0}"/>
              </a:ext>
            </a:extLst>
          </p:cNvPr>
          <p:cNvSpPr/>
          <p:nvPr userDrawn="1"/>
        </p:nvSpPr>
        <p:spPr>
          <a:xfrm>
            <a:off x="5063" y="1546368"/>
            <a:ext cx="6088065" cy="196168"/>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20"/>
            <a:r>
              <a:rPr lang="en-US" sz="1100" dirty="0">
                <a:solidFill>
                  <a:schemeClr val="bg1">
                    <a:lumMod val="95000"/>
                  </a:schemeClr>
                </a:solidFill>
              </a:rPr>
              <a:t>Q1		Q2		Q3		Q4</a:t>
            </a:r>
          </a:p>
        </p:txBody>
      </p:sp>
    </p:spTree>
    <p:extLst>
      <p:ext uri="{BB962C8B-B14F-4D97-AF65-F5344CB8AC3E}">
        <p14:creationId xmlns:p14="http://schemas.microsoft.com/office/powerpoint/2010/main" val="1684803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8118E5AF-E092-C645-A005-E8E00BDF797C}"/>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320D76-8833-6B4B-9399-CF942B6EBD83}"/>
              </a:ext>
            </a:extLst>
          </p:cNvPr>
          <p:cNvSpPr/>
          <p:nvPr userDrawn="1"/>
        </p:nvSpPr>
        <p:spPr>
          <a:xfrm>
            <a:off x="288584" y="1722158"/>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F1B4D1-B6F8-154E-B5C0-CCEE9641DEEF}"/>
              </a:ext>
            </a:extLst>
          </p:cNvPr>
          <p:cNvSpPr/>
          <p:nvPr userDrawn="1"/>
        </p:nvSpPr>
        <p:spPr>
          <a:xfrm>
            <a:off x="420610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7" name="Rectangle 26">
            <a:extLst>
              <a:ext uri="{FF2B5EF4-FFF2-40B4-BE49-F238E27FC236}">
                <a16:creationId xmlns:a16="http://schemas.microsoft.com/office/drawing/2014/main" id="{99C321E8-BFE6-2649-9329-9D77EB60A795}"/>
              </a:ext>
            </a:extLst>
          </p:cNvPr>
          <p:cNvSpPr/>
          <p:nvPr userDrawn="1"/>
        </p:nvSpPr>
        <p:spPr>
          <a:xfrm>
            <a:off x="616486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28" name="Rectangle 27">
            <a:extLst>
              <a:ext uri="{FF2B5EF4-FFF2-40B4-BE49-F238E27FC236}">
                <a16:creationId xmlns:a16="http://schemas.microsoft.com/office/drawing/2014/main" id="{CD81E0A4-68DB-3940-935C-894B5759659A}"/>
              </a:ext>
            </a:extLst>
          </p:cNvPr>
          <p:cNvSpPr/>
          <p:nvPr userDrawn="1"/>
        </p:nvSpPr>
        <p:spPr>
          <a:xfrm>
            <a:off x="2885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Ecosystem Architect</a:t>
            </a:r>
          </a:p>
        </p:txBody>
      </p:sp>
      <p:sp>
        <p:nvSpPr>
          <p:cNvPr id="29" name="Rectangle 28">
            <a:extLst>
              <a:ext uri="{FF2B5EF4-FFF2-40B4-BE49-F238E27FC236}">
                <a16:creationId xmlns:a16="http://schemas.microsoft.com/office/drawing/2014/main" id="{2C92D8F7-23F9-1842-B93F-295904DAC834}"/>
              </a:ext>
            </a:extLst>
          </p:cNvPr>
          <p:cNvSpPr/>
          <p:nvPr userDrawn="1"/>
        </p:nvSpPr>
        <p:spPr>
          <a:xfrm>
            <a:off x="812362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2" name="Rectangle 31">
            <a:extLst>
              <a:ext uri="{FF2B5EF4-FFF2-40B4-BE49-F238E27FC236}">
                <a16:creationId xmlns:a16="http://schemas.microsoft.com/office/drawing/2014/main" id="{9F9EDFE4-E031-3341-9930-593D3C2612BC}"/>
              </a:ext>
            </a:extLst>
          </p:cNvPr>
          <p:cNvSpPr/>
          <p:nvPr userDrawn="1"/>
        </p:nvSpPr>
        <p:spPr>
          <a:xfrm>
            <a:off x="224734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Steward</a:t>
            </a:r>
          </a:p>
        </p:txBody>
      </p:sp>
      <p:sp>
        <p:nvSpPr>
          <p:cNvPr id="36" name="Rectangle 35">
            <a:extLst>
              <a:ext uri="{FF2B5EF4-FFF2-40B4-BE49-F238E27FC236}">
                <a16:creationId xmlns:a16="http://schemas.microsoft.com/office/drawing/2014/main" id="{0147237A-3477-5A48-8F7F-932358D8A9AD}"/>
              </a:ext>
            </a:extLst>
          </p:cNvPr>
          <p:cNvSpPr/>
          <p:nvPr userDrawn="1"/>
        </p:nvSpPr>
        <p:spPr>
          <a:xfrm>
            <a:off x="100823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37" name="Rectangle 36">
            <a:extLst>
              <a:ext uri="{FF2B5EF4-FFF2-40B4-BE49-F238E27FC236}">
                <a16:creationId xmlns:a16="http://schemas.microsoft.com/office/drawing/2014/main" id="{9E265088-EFA4-5E4B-92FD-867B0E3B54FE}"/>
              </a:ext>
            </a:extLst>
          </p:cNvPr>
          <p:cNvSpPr/>
          <p:nvPr userDrawn="1"/>
        </p:nvSpPr>
        <p:spPr>
          <a:xfrm>
            <a:off x="2239576" y="1722157"/>
            <a:ext cx="1828800" cy="5135846"/>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B25A1F-41C7-A241-8F91-6726B749E3AE}"/>
              </a:ext>
            </a:extLst>
          </p:cNvPr>
          <p:cNvSpPr/>
          <p:nvPr userDrawn="1"/>
        </p:nvSpPr>
        <p:spPr>
          <a:xfrm>
            <a:off x="4206104" y="1722157"/>
            <a:ext cx="1828800"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C80A77-6C84-824D-BBA0-A393E0E74679}"/>
              </a:ext>
            </a:extLst>
          </p:cNvPr>
          <p:cNvSpPr/>
          <p:nvPr userDrawn="1"/>
        </p:nvSpPr>
        <p:spPr>
          <a:xfrm>
            <a:off x="6172632" y="1722156"/>
            <a:ext cx="1828800"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2C8B44F-3CA0-7943-BF3B-B327FB9DAA40}"/>
              </a:ext>
            </a:extLst>
          </p:cNvPr>
          <p:cNvSpPr/>
          <p:nvPr userDrawn="1"/>
        </p:nvSpPr>
        <p:spPr>
          <a:xfrm>
            <a:off x="8115856" y="1722155"/>
            <a:ext cx="1828800"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661F372-8D8B-3048-978C-BCB9D2C615EA}"/>
              </a:ext>
            </a:extLst>
          </p:cNvPr>
          <p:cNvSpPr/>
          <p:nvPr userDrawn="1"/>
        </p:nvSpPr>
        <p:spPr>
          <a:xfrm>
            <a:off x="10082384" y="1722154"/>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550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4DEE1724-8ABE-9A47-9BAF-F76B977914B1}"/>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08664AD-210D-F343-8E09-69D26823DA8F}"/>
              </a:ext>
            </a:extLst>
          </p:cNvPr>
          <p:cNvGrpSpPr/>
          <p:nvPr userDrawn="1"/>
        </p:nvGrpSpPr>
        <p:grpSpPr>
          <a:xfrm>
            <a:off x="3761773" y="1201602"/>
            <a:ext cx="1554688" cy="5656398"/>
            <a:chOff x="2344480" y="1201606"/>
            <a:chExt cx="1700592" cy="5656398"/>
          </a:xfrm>
        </p:grpSpPr>
        <p:sp>
          <p:nvSpPr>
            <p:cNvPr id="18" name="Rectangle 17">
              <a:extLst>
                <a:ext uri="{FF2B5EF4-FFF2-40B4-BE49-F238E27FC236}">
                  <a16:creationId xmlns:a16="http://schemas.microsoft.com/office/drawing/2014/main" id="{4334EBFF-2FC4-F149-AA91-F18489896A56}"/>
                </a:ext>
              </a:extLst>
            </p:cNvPr>
            <p:cNvSpPr/>
            <p:nvPr userDrawn="1"/>
          </p:nvSpPr>
          <p:spPr>
            <a:xfrm>
              <a:off x="2344480" y="1722158"/>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686C1D-9783-7E4F-AD10-E421FC5599DF}"/>
                </a:ext>
              </a:extLst>
            </p:cNvPr>
            <p:cNvSpPr/>
            <p:nvPr userDrawn="1"/>
          </p:nvSpPr>
          <p:spPr>
            <a:xfrm>
              <a:off x="2344480" y="1201606"/>
              <a:ext cx="1700592" cy="548640"/>
            </a:xfrm>
            <a:prstGeom prst="rect">
              <a:avLst/>
            </a:prstGeom>
            <a:solidFill>
              <a:schemeClr val="accent5">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Architect</a:t>
              </a:r>
            </a:p>
          </p:txBody>
        </p:sp>
      </p:grpSp>
      <p:grpSp>
        <p:nvGrpSpPr>
          <p:cNvPr id="20" name="Group 19">
            <a:extLst>
              <a:ext uri="{FF2B5EF4-FFF2-40B4-BE49-F238E27FC236}">
                <a16:creationId xmlns:a16="http://schemas.microsoft.com/office/drawing/2014/main" id="{A68AEE97-FEFD-6E49-8B7B-30B444C237E7}"/>
              </a:ext>
            </a:extLst>
          </p:cNvPr>
          <p:cNvGrpSpPr/>
          <p:nvPr userDrawn="1"/>
        </p:nvGrpSpPr>
        <p:grpSpPr>
          <a:xfrm>
            <a:off x="5409718" y="1201601"/>
            <a:ext cx="1554688" cy="5656397"/>
            <a:chOff x="4311008" y="1201606"/>
            <a:chExt cx="1700592" cy="5656397"/>
          </a:xfrm>
        </p:grpSpPr>
        <p:sp>
          <p:nvSpPr>
            <p:cNvPr id="21" name="Rectangle 20">
              <a:extLst>
                <a:ext uri="{FF2B5EF4-FFF2-40B4-BE49-F238E27FC236}">
                  <a16:creationId xmlns:a16="http://schemas.microsoft.com/office/drawing/2014/main" id="{AFBE5E35-A211-C54A-A33B-88614E0269AD}"/>
                </a:ext>
              </a:extLst>
            </p:cNvPr>
            <p:cNvSpPr/>
            <p:nvPr userDrawn="1"/>
          </p:nvSpPr>
          <p:spPr>
            <a:xfrm>
              <a:off x="4311008" y="1201606"/>
              <a:ext cx="1700592" cy="548640"/>
            </a:xfrm>
            <a:prstGeom prst="rect">
              <a:avLst/>
            </a:prstGeom>
            <a:solidFill>
              <a:schemeClr val="accent4">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2" name="Rectangle 21">
              <a:extLst>
                <a:ext uri="{FF2B5EF4-FFF2-40B4-BE49-F238E27FC236}">
                  <a16:creationId xmlns:a16="http://schemas.microsoft.com/office/drawing/2014/main" id="{668D1CDF-80E8-4F45-9B44-295F13840006}"/>
                </a:ext>
              </a:extLst>
            </p:cNvPr>
            <p:cNvSpPr/>
            <p:nvPr userDrawn="1"/>
          </p:nvSpPr>
          <p:spPr>
            <a:xfrm>
              <a:off x="4311008" y="1722157"/>
              <a:ext cx="1700592"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6C9365FE-AED0-0F41-BF54-08FE65B55AB7}"/>
              </a:ext>
            </a:extLst>
          </p:cNvPr>
          <p:cNvGrpSpPr/>
          <p:nvPr userDrawn="1"/>
        </p:nvGrpSpPr>
        <p:grpSpPr>
          <a:xfrm>
            <a:off x="7057663" y="1201603"/>
            <a:ext cx="1561790" cy="5656396"/>
            <a:chOff x="6269768" y="1201606"/>
            <a:chExt cx="1708360" cy="5656396"/>
          </a:xfrm>
        </p:grpSpPr>
        <p:sp>
          <p:nvSpPr>
            <p:cNvPr id="30" name="Rectangle 29">
              <a:extLst>
                <a:ext uri="{FF2B5EF4-FFF2-40B4-BE49-F238E27FC236}">
                  <a16:creationId xmlns:a16="http://schemas.microsoft.com/office/drawing/2014/main" id="{76542422-415F-BD44-8D0D-7583A048252C}"/>
                </a:ext>
              </a:extLst>
            </p:cNvPr>
            <p:cNvSpPr/>
            <p:nvPr userDrawn="1"/>
          </p:nvSpPr>
          <p:spPr>
            <a:xfrm>
              <a:off x="6269768" y="1201606"/>
              <a:ext cx="1700592" cy="548640"/>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31" name="Rectangle 30">
              <a:extLst>
                <a:ext uri="{FF2B5EF4-FFF2-40B4-BE49-F238E27FC236}">
                  <a16:creationId xmlns:a16="http://schemas.microsoft.com/office/drawing/2014/main" id="{67766AC9-CF98-8348-925E-F58B95E8F3B6}"/>
                </a:ext>
              </a:extLst>
            </p:cNvPr>
            <p:cNvSpPr/>
            <p:nvPr userDrawn="1"/>
          </p:nvSpPr>
          <p:spPr>
            <a:xfrm>
              <a:off x="6277536" y="1722156"/>
              <a:ext cx="1700592"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BFF11A2D-724C-DD48-BDD8-E2CDFB80CF7B}"/>
              </a:ext>
            </a:extLst>
          </p:cNvPr>
          <p:cNvGrpSpPr/>
          <p:nvPr userDrawn="1"/>
        </p:nvGrpSpPr>
        <p:grpSpPr>
          <a:xfrm>
            <a:off x="8713376" y="1201601"/>
            <a:ext cx="1561790" cy="5656395"/>
            <a:chOff x="8244064" y="1201606"/>
            <a:chExt cx="1708360" cy="5656395"/>
          </a:xfrm>
        </p:grpSpPr>
        <p:sp>
          <p:nvSpPr>
            <p:cNvPr id="34" name="Rectangle 33">
              <a:extLst>
                <a:ext uri="{FF2B5EF4-FFF2-40B4-BE49-F238E27FC236}">
                  <a16:creationId xmlns:a16="http://schemas.microsoft.com/office/drawing/2014/main" id="{1F374F54-0997-1A48-AF2B-A6B325755122}"/>
                </a:ext>
              </a:extLst>
            </p:cNvPr>
            <p:cNvSpPr/>
            <p:nvPr userDrawn="1"/>
          </p:nvSpPr>
          <p:spPr>
            <a:xfrm>
              <a:off x="8251832" y="1201606"/>
              <a:ext cx="1700592" cy="548640"/>
            </a:xfrm>
            <a:prstGeom prst="rect">
              <a:avLst/>
            </a:prstGeom>
            <a:solidFill>
              <a:srgbClr val="0C723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5" name="Rectangle 34">
              <a:extLst>
                <a:ext uri="{FF2B5EF4-FFF2-40B4-BE49-F238E27FC236}">
                  <a16:creationId xmlns:a16="http://schemas.microsoft.com/office/drawing/2014/main" id="{DF78CCAF-92C3-4A44-906F-E8588B1DCDF9}"/>
                </a:ext>
              </a:extLst>
            </p:cNvPr>
            <p:cNvSpPr/>
            <p:nvPr userDrawn="1"/>
          </p:nvSpPr>
          <p:spPr>
            <a:xfrm>
              <a:off x="8244064" y="1722155"/>
              <a:ext cx="1700592"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ECF5A6D2-882B-7F4F-AF1B-BBEAB8CE569D}"/>
              </a:ext>
            </a:extLst>
          </p:cNvPr>
          <p:cNvGrpSpPr/>
          <p:nvPr userDrawn="1"/>
        </p:nvGrpSpPr>
        <p:grpSpPr>
          <a:xfrm>
            <a:off x="10369088" y="1201604"/>
            <a:ext cx="1554688" cy="5656394"/>
            <a:chOff x="10210592" y="1201607"/>
            <a:chExt cx="1700592" cy="5656394"/>
          </a:xfrm>
        </p:grpSpPr>
        <p:sp>
          <p:nvSpPr>
            <p:cNvPr id="39" name="Rectangle 38">
              <a:extLst>
                <a:ext uri="{FF2B5EF4-FFF2-40B4-BE49-F238E27FC236}">
                  <a16:creationId xmlns:a16="http://schemas.microsoft.com/office/drawing/2014/main" id="{9F7F4DB3-35D4-4F4A-AB6D-A00065C335D6}"/>
                </a:ext>
              </a:extLst>
            </p:cNvPr>
            <p:cNvSpPr/>
            <p:nvPr userDrawn="1"/>
          </p:nvSpPr>
          <p:spPr>
            <a:xfrm>
              <a:off x="10210592" y="1201607"/>
              <a:ext cx="1700592" cy="548640"/>
            </a:xfrm>
            <a:prstGeom prst="rect">
              <a:avLst/>
            </a:prstGeom>
            <a:solidFill>
              <a:schemeClr val="accent3">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40" name="Rectangle 39">
              <a:extLst>
                <a:ext uri="{FF2B5EF4-FFF2-40B4-BE49-F238E27FC236}">
                  <a16:creationId xmlns:a16="http://schemas.microsoft.com/office/drawing/2014/main" id="{FC2FB5C1-31C7-B941-B285-2E481BEF25C5}"/>
                </a:ext>
              </a:extLst>
            </p:cNvPr>
            <p:cNvSpPr/>
            <p:nvPr userDrawn="1"/>
          </p:nvSpPr>
          <p:spPr>
            <a:xfrm>
              <a:off x="10210592" y="1722155"/>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68745B7-906D-CA46-B3F4-E2FF97A07483}"/>
              </a:ext>
            </a:extLst>
          </p:cNvPr>
          <p:cNvGrpSpPr/>
          <p:nvPr userDrawn="1"/>
        </p:nvGrpSpPr>
        <p:grpSpPr>
          <a:xfrm>
            <a:off x="2113828" y="1201602"/>
            <a:ext cx="1554688" cy="5656394"/>
            <a:chOff x="377952" y="1201606"/>
            <a:chExt cx="1700592" cy="5656394"/>
          </a:xfrm>
        </p:grpSpPr>
        <p:sp>
          <p:nvSpPr>
            <p:cNvPr id="46" name="Rectangle 45">
              <a:extLst>
                <a:ext uri="{FF2B5EF4-FFF2-40B4-BE49-F238E27FC236}">
                  <a16:creationId xmlns:a16="http://schemas.microsoft.com/office/drawing/2014/main" id="{5C87BDF1-C47B-0C4D-99D6-A64A82617493}"/>
                </a:ext>
              </a:extLst>
            </p:cNvPr>
            <p:cNvSpPr/>
            <p:nvPr userDrawn="1"/>
          </p:nvSpPr>
          <p:spPr>
            <a:xfrm>
              <a:off x="377952" y="1201606"/>
              <a:ext cx="1700592" cy="548640"/>
            </a:xfrm>
            <a:prstGeom prst="rect">
              <a:avLst/>
            </a:prstGeom>
            <a:solidFill>
              <a:schemeClr val="accent6">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Project &amp; Change Mgmt</a:t>
              </a:r>
            </a:p>
          </p:txBody>
        </p:sp>
        <p:sp>
          <p:nvSpPr>
            <p:cNvPr id="47" name="Rectangle 46">
              <a:extLst>
                <a:ext uri="{FF2B5EF4-FFF2-40B4-BE49-F238E27FC236}">
                  <a16:creationId xmlns:a16="http://schemas.microsoft.com/office/drawing/2014/main" id="{B797989D-0F8B-D742-9DE5-99B7B363879C}"/>
                </a:ext>
              </a:extLst>
            </p:cNvPr>
            <p:cNvSpPr/>
            <p:nvPr userDrawn="1"/>
          </p:nvSpPr>
          <p:spPr>
            <a:xfrm>
              <a:off x="377952" y="1722154"/>
              <a:ext cx="1700592" cy="5135846"/>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B1371971-BDF3-0744-B68C-A358B707C8E1}"/>
              </a:ext>
            </a:extLst>
          </p:cNvPr>
          <p:cNvSpPr/>
          <p:nvPr userDrawn="1"/>
        </p:nvSpPr>
        <p:spPr>
          <a:xfrm>
            <a:off x="268224" y="1201601"/>
            <a:ext cx="1752347" cy="5486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schemeClr>
                </a:solidFill>
              </a:rPr>
              <a:t>Demand</a:t>
            </a:r>
          </a:p>
        </p:txBody>
      </p:sp>
    </p:spTree>
    <p:extLst>
      <p:ext uri="{BB962C8B-B14F-4D97-AF65-F5344CB8AC3E}">
        <p14:creationId xmlns:p14="http://schemas.microsoft.com/office/powerpoint/2010/main" val="516540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274634-0E08-554B-BDC8-B320B1AE1D62}"/>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284A5-52D4-8248-9994-D0170CAABD85}"/>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C45865-706D-F44C-A757-AB917B81EAB7}"/>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userDrawn="1"/>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©2018 Teradata</a:t>
            </a:r>
            <a:endParaRPr lang="en-US" sz="1000" b="1" dirty="0">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76072" y="2057400"/>
            <a:ext cx="11044428" cy="4152900"/>
          </a:xfrm>
        </p:spPr>
        <p:txBody>
          <a:bodyPr/>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76072" y="1230850"/>
            <a:ext cx="11033760" cy="475488"/>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5" name="Title 4">
            <a:extLst>
              <a:ext uri="{FF2B5EF4-FFF2-40B4-BE49-F238E27FC236}">
                <a16:creationId xmlns:a16="http://schemas.microsoft.com/office/drawing/2014/main" id="{3CD3AD5D-9D2F-1B4C-B28D-AEB685F00EE2}"/>
              </a:ext>
            </a:extLst>
          </p:cNvPr>
          <p:cNvSpPr>
            <a:spLocks noGrp="1"/>
          </p:cNvSpPr>
          <p:nvPr>
            <p:ph type="title" hasCustomPrompt="1"/>
          </p:nvPr>
        </p:nvSpPr>
        <p:spPr/>
        <p:txBody>
          <a:bodyPr/>
          <a:lstStyle>
            <a:lvl1pPr>
              <a:defRPr/>
            </a:lvl1pPr>
          </a:lstStyle>
          <a:p>
            <a:r>
              <a:rPr lang="en-US"/>
              <a:t>Page Title Placeholder</a:t>
            </a:r>
          </a:p>
        </p:txBody>
      </p:sp>
      <p:sp>
        <p:nvSpPr>
          <p:cNvPr id="2" name="Footer Placeholder 1">
            <a:extLst>
              <a:ext uri="{FF2B5EF4-FFF2-40B4-BE49-F238E27FC236}">
                <a16:creationId xmlns:a16="http://schemas.microsoft.com/office/drawing/2014/main" id="{66B33450-157A-B54C-B31D-6DA511E9088F}"/>
              </a:ext>
            </a:extLst>
          </p:cNvPr>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181296191"/>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76072" y="2488230"/>
            <a:ext cx="5303520" cy="3722070"/>
          </a:xfrm>
        </p:spPr>
        <p:txBody>
          <a:bodyPr/>
          <a:lstStyle>
            <a:lvl1pPr marL="285750" indent="-285750">
              <a:buFont typeface="Arial" panose="020B0604020202020204" pitchFamily="34" charset="0"/>
              <a:buChar char="•"/>
              <a:defRPr sz="1800"/>
            </a:lvl1pPr>
            <a:lvl2pPr marL="639762" indent="-285750">
              <a:buFont typeface="Arial" panose="020B0604020202020204" pitchFamily="34" charset="0"/>
              <a:buChar char="•"/>
              <a:defRPr sz="1600"/>
            </a:lvl2pPr>
            <a:lvl3pPr marL="966787" indent="-285750">
              <a:buFont typeface="Arial" panose="020B0604020202020204" pitchFamily="34" charset="0"/>
              <a:buChar char="•"/>
              <a:defRPr sz="1400"/>
            </a:lvl3pPr>
            <a:lvl4pPr marL="1312862" indent="-285750">
              <a:buFont typeface="Arial" panose="020B0604020202020204" pitchFamily="34" charset="0"/>
              <a:buChar char="•"/>
              <a:defRPr sz="1400"/>
            </a:lvl4pPr>
            <a:lvl5pPr marL="1666875" indent="-285750">
              <a:buFont typeface="Arial" panose="020B0604020202020204" pitchFamily="34" charset="0"/>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76072" y="2057400"/>
            <a:ext cx="5303520"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312407" y="2057400"/>
            <a:ext cx="5303520" cy="371957"/>
          </a:xfrm>
          <a:prstGeom prst="rect">
            <a:avLst/>
          </a:prstGeom>
        </p:spPr>
        <p:txBody>
          <a:bodyPr vert="horz" lIns="0" tIns="0" rIns="0" bIns="0" rtlCol="0">
            <a:noAutofit/>
          </a:bodyPr>
          <a:lstStyle>
            <a:lvl1pPr marL="0" indent="0">
              <a:buNone/>
              <a:defRPr lang="en-US" sz="1800" dirty="0">
                <a:solidFill>
                  <a:schemeClr val="tx2"/>
                </a:solidFill>
              </a:defRPr>
            </a:lvl1pPr>
          </a:lstStyle>
          <a:p>
            <a:pPr marL="234950" lvl="0" indent="-234950">
              <a:lnSpc>
                <a:spcPct val="100000"/>
              </a:lnSpc>
            </a:pPr>
            <a:r>
              <a:rPr lang="en-US"/>
              <a:t>Subhead Title</a:t>
            </a: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76072" y="1234440"/>
            <a:ext cx="11042904" cy="480060"/>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312408" y="2488230"/>
            <a:ext cx="5303520" cy="3722070"/>
          </a:xfrm>
        </p:spPr>
        <p:txBody>
          <a:bodyPr/>
          <a:lstStyle>
            <a:lvl1pPr>
              <a:defRPr sz="1800"/>
            </a:lvl1pPr>
            <a:lvl2pPr>
              <a:defRPr sz="16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B40DF48B-48C5-954A-A1D4-2F779CFCB9D5}"/>
              </a:ext>
            </a:extLst>
          </p:cNvPr>
          <p:cNvSpPr>
            <a:spLocks noGrp="1"/>
          </p:cNvSpPr>
          <p:nvPr>
            <p:ph type="title" hasCustomPrompt="1"/>
          </p:nvPr>
        </p:nvSpPr>
        <p:spPr/>
        <p:txBody>
          <a:bodyPr/>
          <a:lstStyle>
            <a:lvl1pPr>
              <a:defRPr/>
            </a:lvl1pPr>
          </a:lstStyle>
          <a:p>
            <a:r>
              <a:rPr lang="en-US"/>
              <a:t>Page Title Placeholder </a:t>
            </a:r>
          </a:p>
        </p:txBody>
      </p:sp>
      <p:sp>
        <p:nvSpPr>
          <p:cNvPr id="2" name="Footer Placeholder 1">
            <a:extLst>
              <a:ext uri="{FF2B5EF4-FFF2-40B4-BE49-F238E27FC236}">
                <a16:creationId xmlns:a16="http://schemas.microsoft.com/office/drawing/2014/main" id="{9D2A5DDB-1D30-3048-B721-D073350E5D6F}"/>
              </a:ext>
            </a:extLst>
          </p:cNvPr>
          <p:cNvSpPr>
            <a:spLocks noGrp="1"/>
          </p:cNvSpPr>
          <p:nvPr>
            <p:ph type="ftr" sz="quarter" idx="20"/>
          </p:nvPr>
        </p:nvSpPr>
        <p:spPr/>
        <p:txBody>
          <a:bodyPr/>
          <a:lstStyle/>
          <a:p>
            <a:endParaRPr lang="en-US"/>
          </a:p>
        </p:txBody>
      </p:sp>
    </p:spTree>
    <p:extLst>
      <p:ext uri="{BB962C8B-B14F-4D97-AF65-F5344CB8AC3E}">
        <p14:creationId xmlns:p14="http://schemas.microsoft.com/office/powerpoint/2010/main" val="2429344665"/>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20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1v)">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686694"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686399"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a:off x="3682702" y="855904"/>
            <a:ext cx="2834640" cy="6020280"/>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a:off x="3685391" y="855903"/>
            <a:ext cx="283464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a:off x="6520031" y="855893"/>
            <a:ext cx="2834640" cy="6020287"/>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a:off x="6520031" y="855903"/>
            <a:ext cx="283464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a:off x="9357360" y="855903"/>
            <a:ext cx="2834640" cy="6020287"/>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a:off x="9357360" y="855903"/>
            <a:ext cx="2834640"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41161" y="1287786"/>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707959"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2">
            <a:extLst>
              <a:ext uri="{FF2B5EF4-FFF2-40B4-BE49-F238E27FC236}">
                <a16:creationId xmlns:a16="http://schemas.microsoft.com/office/drawing/2014/main" id="{49971155-2D86-5849-837F-0EE71AD53DDA}"/>
              </a:ext>
            </a:extLst>
          </p:cNvPr>
          <p:cNvSpPr>
            <a:spLocks noGrp="1"/>
          </p:cNvSpPr>
          <p:nvPr>
            <p:ph type="body" sz="quarter" idx="40"/>
          </p:nvPr>
        </p:nvSpPr>
        <p:spPr>
          <a:xfrm>
            <a:off x="6539910"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12">
            <a:extLst>
              <a:ext uri="{FF2B5EF4-FFF2-40B4-BE49-F238E27FC236}">
                <a16:creationId xmlns:a16="http://schemas.microsoft.com/office/drawing/2014/main" id="{9EA3BA70-F19F-8F44-8523-3AD451996B48}"/>
              </a:ext>
            </a:extLst>
          </p:cNvPr>
          <p:cNvSpPr>
            <a:spLocks noGrp="1"/>
          </p:cNvSpPr>
          <p:nvPr>
            <p:ph type="body" sz="quarter" idx="41"/>
          </p:nvPr>
        </p:nvSpPr>
        <p:spPr>
          <a:xfrm>
            <a:off x="9382616" y="1249631"/>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968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olution, Obstacle, Benefit (1h)">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823772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8237721"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Title</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8166394" cy="1619791"/>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307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2)">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4105248"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27" name="Rectangle 26">
            <a:extLst>
              <a:ext uri="{FF2B5EF4-FFF2-40B4-BE49-F238E27FC236}">
                <a16:creationId xmlns:a16="http://schemas.microsoft.com/office/drawing/2014/main" id="{D5FF7E95-3F9E-B344-9F2C-26AABF8F2F5C}"/>
              </a:ext>
            </a:extLst>
          </p:cNvPr>
          <p:cNvSpPr/>
          <p:nvPr userDrawn="1"/>
        </p:nvSpPr>
        <p:spPr>
          <a:xfrm>
            <a:off x="8049851" y="854765"/>
            <a:ext cx="413657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8047871" y="852491"/>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4067989"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8061044" y="1233040"/>
            <a:ext cx="4098718"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8061044" y="3237893"/>
            <a:ext cx="4098717"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8061044" y="5263225"/>
            <a:ext cx="4098717"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8053392"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54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3)">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3" y="854765"/>
            <a:ext cx="8237719"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2730945"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6699707" y="852488"/>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8" y="1223939"/>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8" y="3228792"/>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8" y="5254124"/>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6703588" y="1233040"/>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6703588" y="323789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6703588" y="5263225"/>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6687891"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CD3F1-62A8-C64C-839F-8992CBB878ED}"/>
              </a:ext>
            </a:extLst>
          </p:cNvPr>
          <p:cNvCxnSpPr>
            <a:cxnSpLocks/>
          </p:cNvCxnSpPr>
          <p:nvPr userDrawn="1"/>
        </p:nvCxnSpPr>
        <p:spPr>
          <a:xfrm>
            <a:off x="9442907"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14">
            <a:extLst>
              <a:ext uri="{FF2B5EF4-FFF2-40B4-BE49-F238E27FC236}">
                <a16:creationId xmlns:a16="http://schemas.microsoft.com/office/drawing/2014/main" id="{2EDBED6C-BB35-D74D-BEB9-AACB76F5D3B1}"/>
              </a:ext>
            </a:extLst>
          </p:cNvPr>
          <p:cNvSpPr>
            <a:spLocks noGrp="1"/>
          </p:cNvSpPr>
          <p:nvPr>
            <p:ph type="body" sz="quarter" idx="43" hasCustomPrompt="1"/>
          </p:nvPr>
        </p:nvSpPr>
        <p:spPr>
          <a:xfrm>
            <a:off x="9469042" y="851351"/>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#3</a:t>
            </a:r>
          </a:p>
        </p:txBody>
      </p:sp>
      <p:sp>
        <p:nvSpPr>
          <p:cNvPr id="30" name="Text Placeholder 12">
            <a:extLst>
              <a:ext uri="{FF2B5EF4-FFF2-40B4-BE49-F238E27FC236}">
                <a16:creationId xmlns:a16="http://schemas.microsoft.com/office/drawing/2014/main" id="{246D8D8A-D9D8-A44A-8F4D-33F39FD2BD4F}"/>
              </a:ext>
            </a:extLst>
          </p:cNvPr>
          <p:cNvSpPr>
            <a:spLocks noGrp="1"/>
          </p:cNvSpPr>
          <p:nvPr>
            <p:ph type="body" sz="quarter" idx="44"/>
          </p:nvPr>
        </p:nvSpPr>
        <p:spPr>
          <a:xfrm>
            <a:off x="9472923" y="123190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12">
            <a:extLst>
              <a:ext uri="{FF2B5EF4-FFF2-40B4-BE49-F238E27FC236}">
                <a16:creationId xmlns:a16="http://schemas.microsoft.com/office/drawing/2014/main" id="{9FB72C95-D0C7-824D-8680-493A354BA439}"/>
              </a:ext>
            </a:extLst>
          </p:cNvPr>
          <p:cNvSpPr>
            <a:spLocks noGrp="1"/>
          </p:cNvSpPr>
          <p:nvPr>
            <p:ph type="body" sz="quarter" idx="45"/>
          </p:nvPr>
        </p:nvSpPr>
        <p:spPr>
          <a:xfrm>
            <a:off x="9472923" y="3236756"/>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12">
            <a:extLst>
              <a:ext uri="{FF2B5EF4-FFF2-40B4-BE49-F238E27FC236}">
                <a16:creationId xmlns:a16="http://schemas.microsoft.com/office/drawing/2014/main" id="{39BB3629-FBBB-674F-86C1-D5BE86F50AF8}"/>
              </a:ext>
            </a:extLst>
          </p:cNvPr>
          <p:cNvSpPr>
            <a:spLocks noGrp="1"/>
          </p:cNvSpPr>
          <p:nvPr>
            <p:ph type="body" sz="quarter" idx="46"/>
          </p:nvPr>
        </p:nvSpPr>
        <p:spPr>
          <a:xfrm>
            <a:off x="9472923" y="5262088"/>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56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25"/>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TextBox 3">
            <a:extLst>
              <a:ext uri="{FF2B5EF4-FFF2-40B4-BE49-F238E27FC236}">
                <a16:creationId xmlns:a16="http://schemas.microsoft.com/office/drawing/2014/main" id="{148D9B15-71D7-C040-8336-AA5F95DF7984}"/>
              </a:ext>
            </a:extLst>
          </p:cNvPr>
          <p:cNvSpPr txBox="1"/>
          <p:nvPr userDrawn="1"/>
        </p:nvSpPr>
        <p:spPr>
          <a:xfrm>
            <a:off x="509751" y="6616242"/>
            <a:ext cx="1534394" cy="261610"/>
          </a:xfrm>
          <a:prstGeom prst="rect">
            <a:avLst/>
          </a:prstGeom>
          <a:noFill/>
        </p:spPr>
        <p:txBody>
          <a:bodyPr wrap="none" rtlCol="0">
            <a:spAutoFit/>
          </a:bodyPr>
          <a:lstStyle/>
          <a:p>
            <a:r>
              <a:rPr lang="en-US" sz="1100" dirty="0">
                <a:solidFill>
                  <a:schemeClr val="bg1">
                    <a:lumMod val="65000"/>
                  </a:schemeClr>
                </a:solidFill>
              </a:rPr>
              <a:t>Teradata Confidential</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9" r:id="rId2"/>
    <p:sldLayoutId id="2147483774" r:id="rId3"/>
    <p:sldLayoutId id="2147483794" r:id="rId4"/>
    <p:sldLayoutId id="2147483773" r:id="rId5"/>
    <p:sldLayoutId id="2147483806" r:id="rId6"/>
    <p:sldLayoutId id="2147483807" r:id="rId7"/>
    <p:sldLayoutId id="2147483808" r:id="rId8"/>
    <p:sldLayoutId id="2147483809"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781" r:id="rId18"/>
    <p:sldLayoutId id="2147483782" r:id="rId19"/>
    <p:sldLayoutId id="2147483783" r:id="rId20"/>
    <p:sldLayoutId id="2147483793" r:id="rId21"/>
    <p:sldLayoutId id="2147483829" r:id="rId22"/>
    <p:sldLayoutId id="2147483830" r:id="rId23"/>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teradata.sharepoint.com/teams/SalesTech/COA/docs/SitePages/Solution_VantageHealthCheck.asp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3.xml"/><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3.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3.xml"/><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3.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2.xml"/><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3.xml"/><Relationship Id="rId1" Type="http://schemas.openxmlformats.org/officeDocument/2006/relationships/tags" Target="../tags/tag1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3.xml"/><Relationship Id="rId1" Type="http://schemas.openxmlformats.org/officeDocument/2006/relationships/tags" Target="../tags/tag1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3.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2.xml"/><Relationship Id="rId1" Type="http://schemas.openxmlformats.org/officeDocument/2006/relationships/tags" Target="../tags/tag2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2.xml"/><Relationship Id="rId1" Type="http://schemas.openxmlformats.org/officeDocument/2006/relationships/tags" Target="../tags/tag2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pPr>
              <a:spcAft>
                <a:spcPts val="200"/>
              </a:spcAft>
            </a:pPr>
            <a:r>
              <a:rPr lang="en-US" sz="2800" dirty="0"/>
              <a:t>Teradata </a:t>
            </a:r>
          </a:p>
          <a:p>
            <a:r>
              <a:rPr lang="en-US" dirty="0"/>
              <a:t>Vantage Health Check</a:t>
            </a:r>
          </a:p>
        </p:txBody>
      </p:sp>
      <p:sp>
        <p:nvSpPr>
          <p:cNvPr id="2" name="TextBox 1">
            <a:extLst>
              <a:ext uri="{FF2B5EF4-FFF2-40B4-BE49-F238E27FC236}">
                <a16:creationId xmlns:a16="http://schemas.microsoft.com/office/drawing/2014/main" id="{1BFB980C-D31E-7E4F-9E41-A214968F9E1D}"/>
              </a:ext>
            </a:extLst>
          </p:cNvPr>
          <p:cNvSpPr txBox="1"/>
          <p:nvPr/>
        </p:nvSpPr>
        <p:spPr>
          <a:xfrm>
            <a:off x="5070676" y="3873356"/>
            <a:ext cx="13853932" cy="2215991"/>
          </a:xfrm>
          <a:prstGeom prst="rect">
            <a:avLst/>
          </a:prstGeom>
          <a:noFill/>
        </p:spPr>
        <p:txBody>
          <a:bodyPr wrap="square" rtlCol="0">
            <a:spAutoFit/>
          </a:bodyPr>
          <a:lstStyle/>
          <a:p>
            <a:pPr defTabSz="182880">
              <a:spcAft>
                <a:spcPts val="1200"/>
              </a:spcAft>
            </a:pPr>
            <a:r>
              <a:rPr lang="en-US" sz="2800" dirty="0">
                <a:solidFill>
                  <a:schemeClr val="bg1"/>
                </a:solidFill>
              </a:rPr>
              <a:t>{{</a:t>
            </a:r>
            <a:r>
              <a:rPr lang="en-US" sz="2800" dirty="0" err="1">
                <a:solidFill>
                  <a:schemeClr val="bg1"/>
                </a:solidFill>
              </a:rPr>
              <a:t>val:vhc</a:t>
            </a:r>
            <a:r>
              <a:rPr lang="en-US" sz="2800" dirty="0">
                <a:solidFill>
                  <a:schemeClr val="bg1"/>
                </a:solidFill>
              </a:rPr>
              <a:t>--</a:t>
            </a:r>
            <a:r>
              <a:rPr lang="en-US" sz="2800" dirty="0" err="1">
                <a:solidFill>
                  <a:schemeClr val="bg1"/>
                </a:solidFill>
              </a:rPr>
              <a:t>intro.csv</a:t>
            </a:r>
            <a:r>
              <a:rPr lang="en-US" sz="2800" dirty="0">
                <a:solidFill>
                  <a:schemeClr val="bg1"/>
                </a:solidFill>
              </a:rPr>
              <a:t>[1:Customer_Name]}}</a:t>
            </a:r>
          </a:p>
          <a:p>
            <a:pPr defTabSz="182880"/>
            <a:r>
              <a:rPr lang="en-US" sz="2000" dirty="0">
                <a:solidFill>
                  <a:schemeClr val="bg1"/>
                </a:solidFill>
              </a:rPr>
              <a:t>For Platform: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[1:Site_ID]}}</a:t>
            </a:r>
          </a:p>
          <a:p>
            <a:pPr defTabSz="182880"/>
            <a:r>
              <a:rPr lang="en-US" sz="2000" dirty="0">
                <a:solidFill>
                  <a:schemeClr val="bg1"/>
                </a:solidFill>
              </a:rPr>
              <a:t>Built on: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[1:FullDate]}}</a:t>
            </a:r>
          </a:p>
          <a:p>
            <a:pPr defTabSz="182880"/>
            <a:r>
              <a:rPr lang="en-US" sz="2000" dirty="0">
                <a:solidFill>
                  <a:schemeClr val="bg1"/>
                </a:solidFill>
              </a:rPr>
              <a:t>For Dates:</a:t>
            </a:r>
            <a:r>
              <a:rPr lang="en-US" dirty="0"/>
              <a:t> 	</a:t>
            </a:r>
            <a:r>
              <a:rPr lang="en-US" sz="2000" dirty="0"/>
              <a:t> </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val:vhc</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intro.csv</a:t>
            </a:r>
            <a:r>
              <a:rPr lang="en-US" sz="2000" dirty="0">
                <a:solidFill>
                  <a:srgbClr val="FFFFFF"/>
                </a:solidFill>
                <a:latin typeface="Arial" panose="020B0604020202020204" pitchFamily="34" charset="0"/>
              </a:rPr>
              <a:t>[1:StartDate]}} thru {{</a:t>
            </a:r>
            <a:r>
              <a:rPr lang="en-US" sz="2000" dirty="0" err="1">
                <a:solidFill>
                  <a:srgbClr val="FFFFFF"/>
                </a:solidFill>
                <a:latin typeface="Arial" panose="020B0604020202020204" pitchFamily="34" charset="0"/>
              </a:rPr>
              <a:t>val:vhc</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intro.csv</a:t>
            </a:r>
            <a:r>
              <a:rPr lang="en-US" sz="2000" dirty="0">
                <a:solidFill>
                  <a:srgbClr val="FFFFFF"/>
                </a:solidFill>
                <a:latin typeface="Arial" panose="020B0604020202020204" pitchFamily="34" charset="0"/>
              </a:rPr>
              <a:t>[1:EndDate]}}</a:t>
            </a:r>
            <a:r>
              <a:rPr lang="en-US" sz="2000" dirty="0"/>
              <a:t> </a:t>
            </a:r>
            <a:endParaRPr lang="en-US" sz="2000" dirty="0">
              <a:solidFill>
                <a:schemeClr val="bg1"/>
              </a:solidFill>
            </a:endParaRPr>
          </a:p>
          <a:p>
            <a:pPr defTabSz="182880"/>
            <a:r>
              <a:rPr lang="en-US" sz="2000" dirty="0">
                <a:solidFill>
                  <a:schemeClr val="bg1"/>
                </a:solidFill>
              </a:rPr>
              <a:t>By: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[1:Your_Name]}}</a:t>
            </a:r>
          </a:p>
          <a:p>
            <a:pPr defTabSz="182880"/>
            <a:r>
              <a:rPr lang="en-US" sz="2000" dirty="0">
                <a:solidFill>
                  <a:schemeClr val="bg1"/>
                </a:solidFill>
              </a:rPr>
              <a:t>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[1:Your_Title]}}</a:t>
            </a:r>
          </a:p>
        </p:txBody>
      </p:sp>
      <p:grpSp>
        <p:nvGrpSpPr>
          <p:cNvPr id="7" name="Group 6">
            <a:extLst>
              <a:ext uri="{FF2B5EF4-FFF2-40B4-BE49-F238E27FC236}">
                <a16:creationId xmlns:a16="http://schemas.microsoft.com/office/drawing/2014/main" id="{7EE0AF97-3D49-7040-8AB5-6FD5C6814617}"/>
              </a:ext>
            </a:extLst>
          </p:cNvPr>
          <p:cNvGrpSpPr/>
          <p:nvPr/>
        </p:nvGrpSpPr>
        <p:grpSpPr>
          <a:xfrm>
            <a:off x="-1155589" y="-1000877"/>
            <a:ext cx="10777571" cy="6726178"/>
            <a:chOff x="-1155589" y="-1000877"/>
            <a:chExt cx="10777571" cy="6726178"/>
          </a:xfrm>
        </p:grpSpPr>
        <p:grpSp>
          <p:nvGrpSpPr>
            <p:cNvPr id="5" name="Group 4">
              <a:extLst>
                <a:ext uri="{FF2B5EF4-FFF2-40B4-BE49-F238E27FC236}">
                  <a16:creationId xmlns:a16="http://schemas.microsoft.com/office/drawing/2014/main" id="{2EE68A5C-37CE-DA44-8D37-67751AEC7927}"/>
                </a:ext>
              </a:extLst>
            </p:cNvPr>
            <p:cNvGrpSpPr/>
            <p:nvPr/>
          </p:nvGrpSpPr>
          <p:grpSpPr>
            <a:xfrm>
              <a:off x="-1155589" y="-1000877"/>
              <a:ext cx="6226265" cy="6726178"/>
              <a:chOff x="-1155589" y="-1040633"/>
              <a:chExt cx="6226265" cy="6726178"/>
            </a:xfrm>
          </p:grpSpPr>
          <p:sp>
            <p:nvSpPr>
              <p:cNvPr id="3" name="32-Point Star 2">
                <a:extLst>
                  <a:ext uri="{FF2B5EF4-FFF2-40B4-BE49-F238E27FC236}">
                    <a16:creationId xmlns:a16="http://schemas.microsoft.com/office/drawing/2014/main" id="{F5041C4E-AECA-AF41-AF02-A41B348AA215}"/>
                  </a:ext>
                </a:extLst>
              </p:cNvPr>
              <p:cNvSpPr/>
              <p:nvPr/>
            </p:nvSpPr>
            <p:spPr>
              <a:xfrm>
                <a:off x="-1155589" y="-1040633"/>
                <a:ext cx="6226265" cy="6726178"/>
              </a:xfrm>
              <a:prstGeom prst="star32">
                <a:avLst>
                  <a:gd name="adj" fmla="val 46328"/>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a:p>
            </p:txBody>
          </p:sp>
          <p:sp>
            <p:nvSpPr>
              <p:cNvPr id="4" name="TextBox 3">
                <a:extLst>
                  <a:ext uri="{FF2B5EF4-FFF2-40B4-BE49-F238E27FC236}">
                    <a16:creationId xmlns:a16="http://schemas.microsoft.com/office/drawing/2014/main" id="{32B36BDA-7B20-444B-AD0A-0F95A4E9EEEC}"/>
                  </a:ext>
                </a:extLst>
              </p:cNvPr>
              <p:cNvSpPr txBox="1"/>
              <p:nvPr/>
            </p:nvSpPr>
            <p:spPr>
              <a:xfrm>
                <a:off x="-1" y="47948"/>
                <a:ext cx="4505739" cy="4832092"/>
              </a:xfrm>
              <a:prstGeom prst="rect">
                <a:avLst/>
              </a:prstGeom>
              <a:noFill/>
              <a:ln>
                <a:noFill/>
              </a:ln>
            </p:spPr>
            <p:txBody>
              <a:bodyPr wrap="square" rtlCol="0">
                <a:spAutoFit/>
              </a:bodyPr>
              <a:lstStyle/>
              <a:p>
                <a:pPr algn="ctr"/>
                <a:r>
                  <a:rPr lang="en-US" sz="2400" b="1" u="sng" dirty="0">
                    <a:solidFill>
                      <a:schemeClr val="bg1"/>
                    </a:solidFill>
                  </a:rPr>
                  <a:t>Internal note to CSMs:</a:t>
                </a:r>
                <a:endParaRPr lang="en-US" sz="2400" dirty="0">
                  <a:solidFill>
                    <a:schemeClr val="bg1"/>
                  </a:solidFill>
                </a:endParaRPr>
              </a:p>
              <a:p>
                <a:pPr algn="just"/>
                <a:r>
                  <a:rPr lang="en-US" sz="1400" dirty="0">
                    <a:solidFill>
                      <a:schemeClr val="bg1"/>
                    </a:solidFill>
                  </a:rPr>
                  <a:t>Some slides in VHC are redundant by design, to allow you to select the most relevant visualization for your customer and situation.  It is EXPECTED that CSMs will review all slides and modify / remove those that are not relevant to each customer.</a:t>
                </a:r>
              </a:p>
              <a:p>
                <a:pPr algn="just"/>
                <a:endParaRPr lang="en-US" sz="1400" dirty="0">
                  <a:solidFill>
                    <a:schemeClr val="bg1"/>
                  </a:solidFill>
                </a:endParaRPr>
              </a:p>
              <a:p>
                <a:pPr algn="just"/>
                <a:r>
                  <a:rPr lang="en-US" sz="1400" dirty="0">
                    <a:solidFill>
                      <a:schemeClr val="bg1"/>
                    </a:solidFill>
                  </a:rPr>
                  <a:t>The Philosophy: </a:t>
                </a:r>
              </a:p>
              <a:p>
                <a:pPr algn="just"/>
                <a:r>
                  <a:rPr lang="en-US" sz="1400" dirty="0">
                    <a:solidFill>
                      <a:schemeClr val="bg1"/>
                    </a:solidFill>
                  </a:rPr>
                  <a:t>It is easier to automate-and-delete than create missing from scratch. So, VHC produces more than you need, understanding you will delete what you don’t.  There are also more </a:t>
                </a:r>
                <a:r>
                  <a:rPr lang="en-US" sz="1400" dirty="0" err="1">
                    <a:solidFill>
                      <a:schemeClr val="bg1"/>
                    </a:solidFill>
                  </a:rPr>
                  <a:t>chart.png</a:t>
                </a:r>
                <a:r>
                  <a:rPr lang="en-US" sz="1400" dirty="0">
                    <a:solidFill>
                      <a:schemeClr val="bg1"/>
                    </a:solidFill>
                  </a:rPr>
                  <a:t> generated than used here, as well as all the data files, allowing you to build custom charts in Excel as needed.</a:t>
                </a:r>
              </a:p>
              <a:p>
                <a:pPr algn="just"/>
                <a:endParaRPr lang="en-US" sz="1400" dirty="0">
                  <a:solidFill>
                    <a:schemeClr val="bg1"/>
                  </a:solidFill>
                </a:endParaRPr>
              </a:p>
              <a:p>
                <a:pPr algn="just"/>
                <a:r>
                  <a:rPr lang="en-US" sz="1400" dirty="0">
                    <a:solidFill>
                      <a:schemeClr val="bg1"/>
                    </a:solidFill>
                  </a:rPr>
                  <a:t>You own this deck – modify for maximum impact.</a:t>
                </a:r>
              </a:p>
              <a:p>
                <a:pPr algn="just"/>
                <a:endParaRPr lang="en-US" sz="1400" dirty="0">
                  <a:solidFill>
                    <a:schemeClr val="bg1"/>
                  </a:solidFill>
                </a:endParaRPr>
              </a:p>
              <a:p>
                <a:pPr algn="just"/>
                <a:r>
                  <a:rPr lang="en-US" sz="1400" dirty="0">
                    <a:solidFill>
                      <a:schemeClr val="bg1"/>
                    </a:solidFill>
                  </a:rPr>
                  <a:t>If you create something brilliant, please share it back to the CSM community.</a:t>
                </a:r>
              </a:p>
              <a:p>
                <a:pPr algn="just"/>
                <a:endParaRPr lang="en-US" sz="1600" dirty="0">
                  <a:solidFill>
                    <a:schemeClr val="bg1"/>
                  </a:solidFill>
                </a:endParaRPr>
              </a:p>
              <a:p>
                <a:pPr algn="just"/>
                <a:r>
                  <a:rPr lang="en-US" sz="1600" dirty="0">
                    <a:solidFill>
                      <a:schemeClr val="bg1"/>
                    </a:solidFill>
                  </a:rPr>
                  <a:t>      </a:t>
                </a:r>
                <a:r>
                  <a:rPr lang="en-US" sz="1400" dirty="0">
                    <a:solidFill>
                      <a:schemeClr val="bg1"/>
                    </a:solidFill>
                  </a:rPr>
                  <a:t>PS – delete this note before presenting</a:t>
                </a:r>
              </a:p>
            </p:txBody>
          </p:sp>
        </p:grpSp>
        <p:sp>
          <p:nvSpPr>
            <p:cNvPr id="6" name="TextBox 5">
              <a:hlinkClick r:id="rId2"/>
              <a:extLst>
                <a:ext uri="{FF2B5EF4-FFF2-40B4-BE49-F238E27FC236}">
                  <a16:creationId xmlns:a16="http://schemas.microsoft.com/office/drawing/2014/main" id="{DC2A06D6-2B47-2144-982B-5E23CC5CF080}"/>
                </a:ext>
              </a:extLst>
            </p:cNvPr>
            <p:cNvSpPr txBox="1"/>
            <p:nvPr/>
          </p:nvSpPr>
          <p:spPr>
            <a:xfrm>
              <a:off x="1004455" y="-582874"/>
              <a:ext cx="8617527" cy="6338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algn="ct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For more detail, visit the documentation site:</a:t>
              </a:r>
            </a:p>
            <a:p>
              <a:pPr algn="l"/>
              <a:r>
                <a:rPr lang="en-US" dirty="0"/>
                <a:t>https://</a:t>
              </a:r>
              <a:r>
                <a:rPr lang="en-US" dirty="0" err="1"/>
                <a:t>teradata.sharepoint.com</a:t>
              </a:r>
              <a:r>
                <a:rPr lang="en-US" dirty="0"/>
                <a:t>/teams/</a:t>
              </a:r>
              <a:r>
                <a:rPr lang="en-US" dirty="0" err="1"/>
                <a:t>SalesTech</a:t>
              </a:r>
              <a:r>
                <a:rPr lang="en-US" dirty="0"/>
                <a:t>/COA/docs/</a:t>
              </a:r>
              <a:r>
                <a:rPr lang="en-US" dirty="0" err="1"/>
                <a:t>SitePages</a:t>
              </a:r>
              <a:r>
                <a:rPr lang="en-US" dirty="0"/>
                <a:t>/</a:t>
              </a:r>
              <a:r>
                <a:rPr lang="en-US" dirty="0" err="1"/>
                <a:t>Solution_VantageHealthCheck.aspx</a:t>
              </a:r>
              <a:endParaRPr lang="en-US" dirty="0"/>
            </a:p>
          </p:txBody>
        </p:sp>
      </p:gr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1631582" y="1529040"/>
            <a:ext cx="8758713" cy="4376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system_cpu_by_day_stacked.png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1545280" y="1507774"/>
            <a:ext cx="9037642" cy="462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50979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 </a:t>
            </a:r>
            <a:r>
              <a:rPr lang="en-US" dirty="0" err="1"/>
              <a:t>HeatMaps</a:t>
            </a:r>
            <a:r>
              <a:rPr lang="en-US" dirty="0"/>
              <a:t> </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system_cpu_by_day_heatmap.png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system_cpu_by_dayofweek_heatmap.png</a:t>
            </a:r>
            <a:r>
              <a:rPr lang="en-US"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259151" y="754913"/>
            <a:ext cx="3367669" cy="553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83112"/>
            <a:ext cx="7820537" cy="4795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272632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system_IO_BusyPct_justIOBusy.png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44950" y="1480866"/>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1110786"/>
            <a:ext cx="3083442" cy="4693593"/>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An Observation-based IO measure.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Blending these two sets of observations produces an ‘Observed Max IO’ which, on a normally busy system, can provide a directionally accurate IO ceiling.  The longer the observation window of time and the more standard the workload, the more accurate this approach becomes. Short run durations and lightly-used dev systems will likely over-report IO, while massively over-utilized IO platforms may under-report.</a:t>
            </a:r>
          </a:p>
        </p:txBody>
      </p:sp>
    </p:spTree>
    <p:custDataLst>
      <p:tags r:id="rId1"/>
    </p:custDataLst>
    <p:extLst>
      <p:ext uri="{BB962C8B-B14F-4D97-AF65-F5344CB8AC3E}">
        <p14:creationId xmlns:p14="http://schemas.microsoft.com/office/powerpoint/2010/main" val="258164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Busy – </a:t>
            </a:r>
            <a:r>
              <a:rPr lang="en-US" dirty="0" err="1"/>
              <a:t>HeatMaps</a:t>
            </a:r>
            <a:endParaRPr lang="en-US" dirty="0"/>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system_IO_by_day_heatmap_maxobserved.png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700" dirty="0">
                <a:solidFill>
                  <a:schemeClr val="tx1"/>
                </a:solidFill>
              </a:rPr>
              <a:t>{{</a:t>
            </a:r>
            <a:r>
              <a:rPr lang="en-US" sz="700" dirty="0" err="1">
                <a:solidFill>
                  <a:schemeClr val="tx1"/>
                </a:solidFill>
              </a:rPr>
              <a:t>pic:vhc</a:t>
            </a:r>
            <a:r>
              <a:rPr lang="en-US" sz="700" dirty="0">
                <a:solidFill>
                  <a:schemeClr val="tx1"/>
                </a:solidFill>
              </a:rPr>
              <a:t>--</a:t>
            </a:r>
            <a:r>
              <a:rPr lang="en-US" sz="700" dirty="0" err="1">
                <a:solidFill>
                  <a:schemeClr val="tx1"/>
                </a:solidFill>
              </a:rPr>
              <a:t>system_IO_by_dayofweek_heatmap_maxobserved.png</a:t>
            </a:r>
            <a:r>
              <a:rPr lang="en-US" sz="700"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458200" y="669073"/>
            <a:ext cx="3168620"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36915"/>
            <a:ext cx="7486370" cy="4841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81542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692FF6-2F4A-9240-85A9-BCCEAA4131F2}"/>
              </a:ext>
            </a:extLst>
          </p:cNvPr>
          <p:cNvSpPr>
            <a:spLocks noGrp="1"/>
          </p:cNvSpPr>
          <p:nvPr>
            <p:ph type="subTitle" idx="1"/>
          </p:nvPr>
        </p:nvSpPr>
        <p:spPr/>
        <p:txBody>
          <a:bodyPr/>
          <a:lstStyle/>
          <a:p>
            <a:r>
              <a:rPr lang="en-US" dirty="0"/>
              <a:t>Identical Charts to Above, but scaled to fit available capacity within 100%</a:t>
            </a:r>
          </a:p>
        </p:txBody>
      </p:sp>
      <p:sp>
        <p:nvSpPr>
          <p:cNvPr id="3" name="Text Placeholder 2">
            <a:extLst>
              <a:ext uri="{FF2B5EF4-FFF2-40B4-BE49-F238E27FC236}">
                <a16:creationId xmlns:a16="http://schemas.microsoft.com/office/drawing/2014/main" id="{3BB7AAE2-06D6-E940-A5E7-E52B2518767C}"/>
              </a:ext>
            </a:extLst>
          </p:cNvPr>
          <p:cNvSpPr>
            <a:spLocks noGrp="1"/>
          </p:cNvSpPr>
          <p:nvPr>
            <p:ph type="body" sz="quarter" idx="10"/>
          </p:nvPr>
        </p:nvSpPr>
        <p:spPr/>
        <p:txBody>
          <a:bodyPr/>
          <a:lstStyle/>
          <a:p>
            <a:r>
              <a:rPr lang="en-US" dirty="0"/>
              <a:t>COD Adjusted</a:t>
            </a:r>
          </a:p>
        </p:txBody>
      </p:sp>
      <p:sp>
        <p:nvSpPr>
          <p:cNvPr id="4" name="TextBox 3">
            <a:extLst>
              <a:ext uri="{FF2B5EF4-FFF2-40B4-BE49-F238E27FC236}">
                <a16:creationId xmlns:a16="http://schemas.microsoft.com/office/drawing/2014/main" id="{06A7845C-D558-CF41-8EA2-582E0B96CCD1}"/>
              </a:ext>
            </a:extLst>
          </p:cNvPr>
          <p:cNvSpPr txBox="1"/>
          <p:nvPr/>
        </p:nvSpPr>
        <p:spPr>
          <a:xfrm>
            <a:off x="4260272" y="4197927"/>
            <a:ext cx="4440639" cy="2031325"/>
          </a:xfrm>
          <a:prstGeom prst="rect">
            <a:avLst/>
          </a:prstGeom>
          <a:noFill/>
        </p:spPr>
        <p:txBody>
          <a:bodyPr wrap="none" rtlCol="0">
            <a:spAutoFit/>
          </a:bodyPr>
          <a:lstStyle/>
          <a:p>
            <a:r>
              <a:rPr lang="en-US" dirty="0"/>
              <a:t>For Example:</a:t>
            </a:r>
          </a:p>
          <a:p>
            <a:pPr marL="285750" indent="-285750">
              <a:buFont typeface="Arial" panose="020B0604020202020204" pitchFamily="34" charset="0"/>
              <a:buChar char="•"/>
            </a:pPr>
            <a:r>
              <a:rPr lang="en-US" dirty="0"/>
              <a:t>Full platform = 100</a:t>
            </a:r>
          </a:p>
          <a:p>
            <a:pPr marL="285750" indent="-285750">
              <a:buFont typeface="Arial" panose="020B0604020202020204" pitchFamily="34" charset="0"/>
              <a:buChar char="•"/>
            </a:pPr>
            <a:r>
              <a:rPr lang="en-US" dirty="0"/>
              <a:t>Usage = 50</a:t>
            </a:r>
          </a:p>
          <a:p>
            <a:pPr marL="285750" indent="-285750">
              <a:buFont typeface="Arial" panose="020B0604020202020204" pitchFamily="34" charset="0"/>
              <a:buChar char="•"/>
            </a:pPr>
            <a:r>
              <a:rPr lang="en-US" dirty="0"/>
              <a:t>COD = 80% (active)</a:t>
            </a:r>
          </a:p>
          <a:p>
            <a:endParaRPr lang="en-US" dirty="0"/>
          </a:p>
          <a:p>
            <a:r>
              <a:rPr lang="en-US" dirty="0"/>
              <a:t>Above slides would show 50% </a:t>
            </a:r>
          </a:p>
          <a:p>
            <a:r>
              <a:rPr lang="en-US" dirty="0"/>
              <a:t>Below slides would show 62.5% (50 ÷ 80)</a:t>
            </a:r>
          </a:p>
        </p:txBody>
      </p:sp>
    </p:spTree>
    <p:extLst>
      <p:ext uri="{BB962C8B-B14F-4D97-AF65-F5344CB8AC3E}">
        <p14:creationId xmlns:p14="http://schemas.microsoft.com/office/powerpoint/2010/main" val="223357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1631582" y="1529040"/>
            <a:ext cx="8758713" cy="4376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system_cpu_by_day_stacked_wCOD.png</a:t>
            </a:r>
            <a:r>
              <a:rPr lang="en-US" dirty="0">
                <a:solidFill>
                  <a:schemeClr val="tx1"/>
                </a:solidFill>
              </a:rPr>
              <a:t>}}</a:t>
            </a:r>
          </a:p>
        </p:txBody>
      </p:sp>
      <p:sp>
        <p:nvSpPr>
          <p:cNvPr id="2" name="TextBox 1">
            <a:extLst>
              <a:ext uri="{FF2B5EF4-FFF2-40B4-BE49-F238E27FC236}">
                <a16:creationId xmlns:a16="http://schemas.microsoft.com/office/drawing/2014/main" id="{F6A57C71-AFD2-9341-98F3-6FE214D80E10}"/>
              </a:ext>
            </a:extLst>
          </p:cNvPr>
          <p:cNvSpPr txBox="1"/>
          <p:nvPr/>
        </p:nvSpPr>
        <p:spPr>
          <a:xfrm>
            <a:off x="935181" y="1038151"/>
            <a:ext cx="6431974" cy="369332"/>
          </a:xfrm>
          <a:prstGeom prst="rect">
            <a:avLst/>
          </a:prstGeom>
          <a:noFill/>
        </p:spPr>
        <p:txBody>
          <a:bodyPr wrap="square" rtlCol="0">
            <a:spAutoFit/>
          </a:bodyPr>
          <a:lstStyle/>
          <a:p>
            <a:r>
              <a:rPr lang="en-US" dirty="0"/>
              <a:t>CPU COD Adjusted, Total Active: {{</a:t>
            </a:r>
            <a:r>
              <a:rPr lang="en-US" dirty="0" err="1"/>
              <a:t>val:oap</a:t>
            </a:r>
            <a:r>
              <a:rPr lang="en-US" dirty="0"/>
              <a:t>--</a:t>
            </a:r>
            <a:r>
              <a:rPr lang="en-US" dirty="0" err="1"/>
              <a:t>COD.csv</a:t>
            </a:r>
            <a:r>
              <a:rPr lang="en-US" dirty="0"/>
              <a:t>[3:2]}}%</a:t>
            </a:r>
          </a:p>
        </p:txBody>
      </p:sp>
      <p:sp>
        <p:nvSpPr>
          <p:cNvPr id="6" name="Rectangle 5">
            <a:extLst>
              <a:ext uri="{FF2B5EF4-FFF2-40B4-BE49-F238E27FC236}">
                <a16:creationId xmlns:a16="http://schemas.microsoft.com/office/drawing/2014/main" id="{73E8DF00-0C6D-D749-A660-18F3555E469B}"/>
              </a:ext>
            </a:extLst>
          </p:cNvPr>
          <p:cNvSpPr/>
          <p:nvPr/>
        </p:nvSpPr>
        <p:spPr>
          <a:xfrm>
            <a:off x="1545280" y="1507774"/>
            <a:ext cx="9037642" cy="462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414334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 </a:t>
            </a:r>
            <a:r>
              <a:rPr lang="en-US" dirty="0" err="1"/>
              <a:t>HeatMaps</a:t>
            </a:r>
            <a:r>
              <a:rPr lang="en-US" dirty="0"/>
              <a:t> </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system_cpu_by_day_heatmap_wCOD.png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system_cpu_by_dayofweek_heatmap_wCOD.png</a:t>
            </a:r>
            <a:r>
              <a:rPr lang="en-US" dirty="0">
                <a:solidFill>
                  <a:schemeClr val="tx1"/>
                </a:solidFill>
              </a:rPr>
              <a:t>}}</a:t>
            </a:r>
          </a:p>
        </p:txBody>
      </p:sp>
      <p:sp>
        <p:nvSpPr>
          <p:cNvPr id="10" name="Rectangle 9">
            <a:extLst>
              <a:ext uri="{FF2B5EF4-FFF2-40B4-BE49-F238E27FC236}">
                <a16:creationId xmlns:a16="http://schemas.microsoft.com/office/drawing/2014/main" id="{305BD79D-FCD2-4541-ADDA-B94F26B40D37}"/>
              </a:ext>
            </a:extLst>
          </p:cNvPr>
          <p:cNvSpPr/>
          <p:nvPr/>
        </p:nvSpPr>
        <p:spPr>
          <a:xfrm>
            <a:off x="416312" y="1483112"/>
            <a:ext cx="7820537" cy="4795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1" name="Rectangle 10">
            <a:extLst>
              <a:ext uri="{FF2B5EF4-FFF2-40B4-BE49-F238E27FC236}">
                <a16:creationId xmlns:a16="http://schemas.microsoft.com/office/drawing/2014/main" id="{3EE71674-6F15-5042-AC0F-B8AFFB3A1B22}"/>
              </a:ext>
            </a:extLst>
          </p:cNvPr>
          <p:cNvSpPr/>
          <p:nvPr/>
        </p:nvSpPr>
        <p:spPr>
          <a:xfrm>
            <a:off x="8259151" y="754913"/>
            <a:ext cx="3367669" cy="553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4BA36AE3-1AEA-0543-B087-24E8F42D349B}"/>
              </a:ext>
            </a:extLst>
          </p:cNvPr>
          <p:cNvSpPr txBox="1"/>
          <p:nvPr/>
        </p:nvSpPr>
        <p:spPr>
          <a:xfrm>
            <a:off x="935181" y="1038151"/>
            <a:ext cx="6431974" cy="369332"/>
          </a:xfrm>
          <a:prstGeom prst="rect">
            <a:avLst/>
          </a:prstGeom>
          <a:noFill/>
        </p:spPr>
        <p:txBody>
          <a:bodyPr wrap="square" rtlCol="0">
            <a:spAutoFit/>
          </a:bodyPr>
          <a:lstStyle/>
          <a:p>
            <a:r>
              <a:rPr lang="en-US" dirty="0"/>
              <a:t>CPU COD Adjusted, Total Active: {{</a:t>
            </a:r>
            <a:r>
              <a:rPr lang="en-US" dirty="0" err="1"/>
              <a:t>val:oap</a:t>
            </a:r>
            <a:r>
              <a:rPr lang="en-US" dirty="0"/>
              <a:t>--</a:t>
            </a:r>
            <a:r>
              <a:rPr lang="en-US" dirty="0" err="1"/>
              <a:t>COD.csv</a:t>
            </a:r>
            <a:r>
              <a:rPr lang="en-US" dirty="0"/>
              <a:t>[3:2]}}%</a:t>
            </a:r>
          </a:p>
        </p:txBody>
      </p:sp>
    </p:spTree>
    <p:custDataLst>
      <p:tags r:id="rId1"/>
    </p:custDataLst>
    <p:extLst>
      <p:ext uri="{BB962C8B-B14F-4D97-AF65-F5344CB8AC3E}">
        <p14:creationId xmlns:p14="http://schemas.microsoft.com/office/powerpoint/2010/main" val="27262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system_IO_BusyPct_justIOBusy_wCOD.png</a:t>
            </a:r>
            <a:r>
              <a:rPr lang="en-US" dirty="0">
                <a:solidFill>
                  <a:schemeClr val="tx1"/>
                </a:solidFill>
              </a:rPr>
              <a:t>}}</a:t>
            </a:r>
          </a:p>
        </p:txBody>
      </p:sp>
      <p:sp>
        <p:nvSpPr>
          <p:cNvPr id="8" name="Rectangle 7">
            <a:extLst>
              <a:ext uri="{FF2B5EF4-FFF2-40B4-BE49-F238E27FC236}">
                <a16:creationId xmlns:a16="http://schemas.microsoft.com/office/drawing/2014/main" id="{D248779D-233C-9943-A9E2-0445B827F89D}"/>
              </a:ext>
            </a:extLst>
          </p:cNvPr>
          <p:cNvSpPr/>
          <p:nvPr/>
        </p:nvSpPr>
        <p:spPr>
          <a:xfrm>
            <a:off x="544950" y="1480866"/>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761FBDB4-BA10-2E4B-AB30-D858898AB75E}"/>
              </a:ext>
            </a:extLst>
          </p:cNvPr>
          <p:cNvSpPr txBox="1"/>
          <p:nvPr/>
        </p:nvSpPr>
        <p:spPr>
          <a:xfrm>
            <a:off x="935181" y="1038151"/>
            <a:ext cx="6431974" cy="369332"/>
          </a:xfrm>
          <a:prstGeom prst="rect">
            <a:avLst/>
          </a:prstGeom>
          <a:noFill/>
        </p:spPr>
        <p:txBody>
          <a:bodyPr wrap="square" rtlCol="0">
            <a:spAutoFit/>
          </a:bodyPr>
          <a:lstStyle/>
          <a:p>
            <a:r>
              <a:rPr lang="en-US" dirty="0"/>
              <a:t>IO COD Adjusted, Total Active: {{</a:t>
            </a:r>
            <a:r>
              <a:rPr lang="en-US" dirty="0" err="1"/>
              <a:t>val:oap</a:t>
            </a:r>
            <a:r>
              <a:rPr lang="en-US" dirty="0"/>
              <a:t>--</a:t>
            </a:r>
            <a:r>
              <a:rPr lang="en-US" dirty="0" err="1"/>
              <a:t>COD.csv</a:t>
            </a:r>
            <a:r>
              <a:rPr lang="en-US" dirty="0"/>
              <a:t>[4:2]}}%</a:t>
            </a:r>
          </a:p>
        </p:txBody>
      </p:sp>
      <p:sp>
        <p:nvSpPr>
          <p:cNvPr id="7" name="TextBox 6">
            <a:extLst>
              <a:ext uri="{FF2B5EF4-FFF2-40B4-BE49-F238E27FC236}">
                <a16:creationId xmlns:a16="http://schemas.microsoft.com/office/drawing/2014/main" id="{ED2EEF68-C778-FC47-8FF7-CCCDA01C2266}"/>
              </a:ext>
            </a:extLst>
          </p:cNvPr>
          <p:cNvSpPr txBox="1"/>
          <p:nvPr/>
        </p:nvSpPr>
        <p:spPr>
          <a:xfrm>
            <a:off x="8729330" y="1110786"/>
            <a:ext cx="3083442" cy="4693593"/>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An Observation-based IO measure.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Blending these two sets of observations produces an ‘Observed Max IO’ which, on a normally busy system, can provide a directionally accurate IO ceiling.  The longer the observation window of time and the more standard the workload, the more accurate this approach becomes. Short run durations and lightly-used dev systems will likely over-report IO, while massively over-utilized IO platforms may under-report.</a:t>
            </a:r>
          </a:p>
        </p:txBody>
      </p:sp>
    </p:spTree>
    <p:custDataLst>
      <p:tags r:id="rId1"/>
    </p:custDataLst>
    <p:extLst>
      <p:ext uri="{BB962C8B-B14F-4D97-AF65-F5344CB8AC3E}">
        <p14:creationId xmlns:p14="http://schemas.microsoft.com/office/powerpoint/2010/main" val="204349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Busy – </a:t>
            </a:r>
            <a:r>
              <a:rPr lang="en-US" dirty="0" err="1"/>
              <a:t>HeatMaps</a:t>
            </a:r>
            <a:endParaRPr lang="en-US" dirty="0"/>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system_IO_by_day_heatmap_maxobserved_wCOD.png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700" dirty="0">
                <a:solidFill>
                  <a:schemeClr val="tx1"/>
                </a:solidFill>
              </a:rPr>
              <a:t>{{</a:t>
            </a:r>
            <a:r>
              <a:rPr lang="en-US" sz="700" dirty="0" err="1">
                <a:solidFill>
                  <a:schemeClr val="tx1"/>
                </a:solidFill>
              </a:rPr>
              <a:t>pic:vhc</a:t>
            </a:r>
            <a:r>
              <a:rPr lang="en-US" sz="700" dirty="0">
                <a:solidFill>
                  <a:schemeClr val="tx1"/>
                </a:solidFill>
              </a:rPr>
              <a:t>--</a:t>
            </a:r>
            <a:r>
              <a:rPr lang="en-US" sz="700" dirty="0" err="1">
                <a:solidFill>
                  <a:schemeClr val="tx1"/>
                </a:solidFill>
              </a:rPr>
              <a:t>system_IO_by_dayofweek_heatmap_maxobserved_wCOD.png</a:t>
            </a:r>
            <a:r>
              <a:rPr lang="en-US" sz="700" dirty="0">
                <a:solidFill>
                  <a:schemeClr val="tx1"/>
                </a:solidFill>
              </a:rPr>
              <a:t>}}</a:t>
            </a:r>
          </a:p>
        </p:txBody>
      </p:sp>
      <p:sp>
        <p:nvSpPr>
          <p:cNvPr id="10" name="Rectangle 9">
            <a:extLst>
              <a:ext uri="{FF2B5EF4-FFF2-40B4-BE49-F238E27FC236}">
                <a16:creationId xmlns:a16="http://schemas.microsoft.com/office/drawing/2014/main" id="{245414F7-1710-B747-A937-1D5376C39A78}"/>
              </a:ext>
            </a:extLst>
          </p:cNvPr>
          <p:cNvSpPr/>
          <p:nvPr/>
        </p:nvSpPr>
        <p:spPr>
          <a:xfrm>
            <a:off x="416312" y="1436915"/>
            <a:ext cx="7486370" cy="4841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1" name="Rectangle 10">
            <a:extLst>
              <a:ext uri="{FF2B5EF4-FFF2-40B4-BE49-F238E27FC236}">
                <a16:creationId xmlns:a16="http://schemas.microsoft.com/office/drawing/2014/main" id="{F49DFC66-5F29-AF41-8154-AB5368175DD9}"/>
              </a:ext>
            </a:extLst>
          </p:cNvPr>
          <p:cNvSpPr/>
          <p:nvPr/>
        </p:nvSpPr>
        <p:spPr>
          <a:xfrm>
            <a:off x="8458200" y="669073"/>
            <a:ext cx="3168620"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EAABE6C4-5392-6C41-B6FA-77D76F6F0D68}"/>
              </a:ext>
            </a:extLst>
          </p:cNvPr>
          <p:cNvSpPr txBox="1"/>
          <p:nvPr/>
        </p:nvSpPr>
        <p:spPr>
          <a:xfrm>
            <a:off x="935181" y="1038151"/>
            <a:ext cx="6431974" cy="369332"/>
          </a:xfrm>
          <a:prstGeom prst="rect">
            <a:avLst/>
          </a:prstGeom>
          <a:noFill/>
        </p:spPr>
        <p:txBody>
          <a:bodyPr wrap="square" rtlCol="0">
            <a:spAutoFit/>
          </a:bodyPr>
          <a:lstStyle/>
          <a:p>
            <a:r>
              <a:rPr lang="en-US" dirty="0"/>
              <a:t>IO COD Adjusted, Total Active: {{</a:t>
            </a:r>
            <a:r>
              <a:rPr lang="en-US" dirty="0" err="1"/>
              <a:t>val:oap</a:t>
            </a:r>
            <a:r>
              <a:rPr lang="en-US" dirty="0"/>
              <a:t>--</a:t>
            </a:r>
            <a:r>
              <a:rPr lang="en-US" dirty="0" err="1"/>
              <a:t>COD.csv</a:t>
            </a:r>
            <a:r>
              <a:rPr lang="en-US" dirty="0"/>
              <a:t>[4:2]}}%</a:t>
            </a:r>
          </a:p>
        </p:txBody>
      </p:sp>
    </p:spTree>
    <p:custDataLst>
      <p:tags r:id="rId1"/>
    </p:custDataLst>
    <p:extLst>
      <p:ext uri="{BB962C8B-B14F-4D97-AF65-F5344CB8AC3E}">
        <p14:creationId xmlns:p14="http://schemas.microsoft.com/office/powerpoint/2010/main" val="227382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Workload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125232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F606BCC-8C9F-434C-B61F-52C220094BC1}"/>
              </a:ext>
            </a:extLst>
          </p:cNvPr>
          <p:cNvSpPr>
            <a:spLocks noGrp="1"/>
          </p:cNvSpPr>
          <p:nvPr>
            <p:ph sz="quarter" idx="18"/>
          </p:nvPr>
        </p:nvSpPr>
        <p:spPr/>
        <p:txBody>
          <a:bodyPr/>
          <a:lstStyle/>
          <a:p>
            <a:r>
              <a:rPr lang="en-US" dirty="0"/>
              <a:t>VHC Overview</a:t>
            </a:r>
          </a:p>
          <a:p>
            <a:pPr lvl="1"/>
            <a:r>
              <a:rPr lang="en-US" dirty="0"/>
              <a:t>How to use this document</a:t>
            </a:r>
          </a:p>
          <a:p>
            <a:pPr lvl="1"/>
            <a:r>
              <a:rPr lang="en-US" dirty="0"/>
              <a:t>VHC “On a Page”</a:t>
            </a:r>
          </a:p>
          <a:p>
            <a:r>
              <a:rPr lang="en-US" dirty="0"/>
              <a:t>System Health</a:t>
            </a:r>
          </a:p>
          <a:p>
            <a:r>
              <a:rPr lang="en-US" dirty="0"/>
              <a:t>Workload Health / Attribution Analysis</a:t>
            </a:r>
          </a:p>
          <a:p>
            <a:r>
              <a:rPr lang="en-US" dirty="0"/>
              <a:t>Feature Usage</a:t>
            </a:r>
          </a:p>
          <a:p>
            <a:r>
              <a:rPr lang="en-US" dirty="0"/>
              <a:t>Object Health</a:t>
            </a:r>
          </a:p>
          <a:p>
            <a:r>
              <a:rPr lang="en-US" dirty="0"/>
              <a:t>Next Steps</a:t>
            </a:r>
          </a:p>
        </p:txBody>
      </p:sp>
      <p:sp>
        <p:nvSpPr>
          <p:cNvPr id="13" name="Title 12">
            <a:extLst>
              <a:ext uri="{FF2B5EF4-FFF2-40B4-BE49-F238E27FC236}">
                <a16:creationId xmlns:a16="http://schemas.microsoft.com/office/drawing/2014/main" id="{BAC6A5BE-0CE5-3042-BF02-D4EF003AE675}"/>
              </a:ext>
            </a:extLst>
          </p:cNvPr>
          <p:cNvSpPr>
            <a:spLocks noGrp="1"/>
          </p:cNvSpPr>
          <p:nvPr>
            <p:ph type="title"/>
          </p:nvPr>
        </p:nvSpPr>
        <p:spPr>
          <a:xfrm>
            <a:off x="587482" y="395492"/>
            <a:ext cx="8219061" cy="715294"/>
          </a:xfrm>
        </p:spPr>
        <p:txBody>
          <a:bodyPr/>
          <a:lstStyle/>
          <a:p>
            <a:r>
              <a:rPr lang="en-US" dirty="0"/>
              <a:t>Agenda: Vantage Health Check (VHC)</a:t>
            </a:r>
          </a:p>
        </p:txBody>
      </p:sp>
      <p:pic>
        <p:nvPicPr>
          <p:cNvPr id="1026" name="Picture 2" descr="White Lighthouse On The Cliff by Narvikk">
            <a:extLst>
              <a:ext uri="{FF2B5EF4-FFF2-40B4-BE49-F238E27FC236}">
                <a16:creationId xmlns:a16="http://schemas.microsoft.com/office/drawing/2014/main" id="{298581D0-9EBD-354F-BA2C-D7B9DD489667}"/>
              </a:ext>
            </a:extLst>
          </p:cNvPr>
          <p:cNvPicPr>
            <a:picLocks noGrp="1" noChangeArrowheads="1"/>
          </p:cNvPicPr>
          <p:nvPr>
            <p:ph type="pic" sz="quarter" idx="14"/>
          </p:nvPr>
        </p:nvPicPr>
        <p:blipFill>
          <a:blip r:embed="rId2">
            <a:extLst>
              <a:ext uri="{28A0092B-C50C-407E-A947-70E740481C1C}">
                <a14:useLocalDpi xmlns:a14="http://schemas.microsoft.com/office/drawing/2010/main" val="0"/>
              </a:ext>
            </a:extLst>
          </a:blip>
          <a:srcRect l="13975" r="13975"/>
          <a:stretch>
            <a:fillRect/>
          </a:stretch>
        </p:blipFill>
        <p:spPr bwMode="auto">
          <a:xfrm flipH="1">
            <a:off x="8331200" y="303929"/>
            <a:ext cx="3529013" cy="625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379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ED4F509-DA89-4BE2-8005-1522E7278347}"/>
              </a:ext>
            </a:extLst>
          </p:cNvPr>
          <p:cNvSpPr>
            <a:spLocks noGrp="1"/>
          </p:cNvSpPr>
          <p:nvPr>
            <p:ph type="body" sz="quarter" idx="11"/>
          </p:nvPr>
        </p:nvSpPr>
        <p:spPr>
          <a:xfrm>
            <a:off x="576072" y="1230849"/>
            <a:ext cx="11033760" cy="516608"/>
          </a:xfrm>
        </p:spPr>
        <p:txBody>
          <a:bodyPr/>
          <a:lstStyle/>
          <a:p>
            <a:r>
              <a:rPr lang="en-US" dirty="0"/>
              <a:t>Concurrency is defined as “Queries in Flight” at any given point-in-time.</a:t>
            </a:r>
          </a:p>
        </p:txBody>
      </p:sp>
      <p:sp>
        <p:nvSpPr>
          <p:cNvPr id="6" name="Title 5">
            <a:extLst>
              <a:ext uri="{FF2B5EF4-FFF2-40B4-BE49-F238E27FC236}">
                <a16:creationId xmlns:a16="http://schemas.microsoft.com/office/drawing/2014/main" id="{0557C3A8-78D0-4480-888E-97B9A2083934}"/>
              </a:ext>
            </a:extLst>
          </p:cNvPr>
          <p:cNvSpPr>
            <a:spLocks noGrp="1"/>
          </p:cNvSpPr>
          <p:nvPr>
            <p:ph type="title"/>
          </p:nvPr>
        </p:nvSpPr>
        <p:spPr/>
        <p:txBody>
          <a:bodyPr/>
          <a:lstStyle/>
          <a:p>
            <a:r>
              <a:rPr lang="en-US" dirty="0"/>
              <a:t>Concurrency Levels</a:t>
            </a:r>
          </a:p>
        </p:txBody>
      </p:sp>
      <p:sp>
        <p:nvSpPr>
          <p:cNvPr id="21" name="Footer Placeholder 4">
            <a:extLst>
              <a:ext uri="{FF2B5EF4-FFF2-40B4-BE49-F238E27FC236}">
                <a16:creationId xmlns:a16="http://schemas.microsoft.com/office/drawing/2014/main" id="{A0CC6C8C-7477-42B6-A523-5002CF174B21}"/>
              </a:ext>
            </a:extLst>
          </p:cNvPr>
          <p:cNvSpPr>
            <a:spLocks noGrp="1"/>
          </p:cNvSpPr>
          <p:nvPr/>
        </p:nvSpPr>
        <p:spPr>
          <a:xfrm>
            <a:off x="3107531" y="6404863"/>
            <a:ext cx="5976938" cy="265176"/>
          </a:xfrm>
          <a:prstGeom prst="rect">
            <a:avLst/>
          </a:prstGeom>
        </p:spPr>
        <p:txBody>
          <a:bodyPr vert="horz"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bg1">
                    <a:lumMod val="65000"/>
                  </a:schemeClr>
                </a:solidFill>
              </a:rPr>
              <a:t>Teradata Confidential</a:t>
            </a:r>
          </a:p>
        </p:txBody>
      </p:sp>
      <p:sp>
        <p:nvSpPr>
          <p:cNvPr id="24" name="Rectangle 23">
            <a:extLst>
              <a:ext uri="{FF2B5EF4-FFF2-40B4-BE49-F238E27FC236}">
                <a16:creationId xmlns:a16="http://schemas.microsoft.com/office/drawing/2014/main" id="{7C22E201-B570-6344-B8D0-DFDF2D97305A}"/>
              </a:ext>
            </a:extLst>
          </p:cNvPr>
          <p:cNvSpPr/>
          <p:nvPr/>
        </p:nvSpPr>
        <p:spPr>
          <a:xfrm>
            <a:off x="314324" y="1728148"/>
            <a:ext cx="7186613" cy="46726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--concurrency2.png}}</a:t>
            </a:r>
          </a:p>
          <a:p>
            <a:pPr algn="l"/>
            <a:endParaRPr lang="en-US" dirty="0">
              <a:solidFill>
                <a:schemeClr val="accent6"/>
              </a:solidFill>
            </a:endParaRPr>
          </a:p>
        </p:txBody>
      </p:sp>
      <p:sp>
        <p:nvSpPr>
          <p:cNvPr id="25" name="Rectangle 24">
            <a:extLst>
              <a:ext uri="{FF2B5EF4-FFF2-40B4-BE49-F238E27FC236}">
                <a16:creationId xmlns:a16="http://schemas.microsoft.com/office/drawing/2014/main" id="{0E564444-58AF-F247-9578-6140A5415635}"/>
              </a:ext>
            </a:extLst>
          </p:cNvPr>
          <p:cNvSpPr/>
          <p:nvPr/>
        </p:nvSpPr>
        <p:spPr>
          <a:xfrm>
            <a:off x="150017" y="1637664"/>
            <a:ext cx="7515225" cy="4824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C714D30F-EE13-644E-8A20-E84D953B5017}"/>
              </a:ext>
            </a:extLst>
          </p:cNvPr>
          <p:cNvSpPr txBox="1"/>
          <p:nvPr/>
        </p:nvSpPr>
        <p:spPr>
          <a:xfrm>
            <a:off x="8070596" y="2064927"/>
            <a:ext cx="3807080" cy="3970318"/>
          </a:xfrm>
          <a:prstGeom prst="rect">
            <a:avLst/>
          </a:prstGeom>
          <a:noFill/>
        </p:spPr>
        <p:txBody>
          <a:bodyPr wrap="square" rtlCol="0">
            <a:spAutoFit/>
          </a:bodyPr>
          <a:lstStyle/>
          <a:p>
            <a:r>
              <a:rPr lang="en-US" sz="1400" dirty="0"/>
              <a:t>Unlike most other performance metrics, </a:t>
            </a:r>
            <a:r>
              <a:rPr lang="en-US" sz="1400" b="1" dirty="0"/>
              <a:t>Concurrency is a point-in-time measure</a:t>
            </a:r>
            <a:r>
              <a:rPr lang="en-US" sz="1400" dirty="0"/>
              <a:t>, meaning it cannot be aggregated. The logic takes one observation per second, adding up all queries-in-flight for that observation.  Hence Concurrency is reported in Percentiles of observations, i.e., 80% of observations were found under the “80</a:t>
            </a:r>
            <a:r>
              <a:rPr lang="en-US" sz="1400" baseline="30000" dirty="0"/>
              <a:t>th</a:t>
            </a:r>
            <a:r>
              <a:rPr lang="en-US" sz="1400" dirty="0"/>
              <a:t> Percentile” line.</a:t>
            </a:r>
          </a:p>
          <a:p>
            <a:endParaRPr lang="en-US" sz="1400" dirty="0"/>
          </a:p>
          <a:p>
            <a:r>
              <a:rPr lang="en-US" sz="1400" dirty="0"/>
              <a:t>The Absolute Max contains all observations but can be well above the 95% Percentile.  This usually happens when ETL is time-bound, and a high number of jobs are all released at once, causing a momentary spike in Concurrency.   </a:t>
            </a:r>
          </a:p>
          <a:p>
            <a:endParaRPr lang="en-US" sz="1400" dirty="0"/>
          </a:p>
          <a:p>
            <a:r>
              <a:rPr lang="en-US" sz="1400" dirty="0"/>
              <a:t>Without the ability to absorb these spikes, workloads would crash or become delayed.</a:t>
            </a:r>
          </a:p>
        </p:txBody>
      </p:sp>
    </p:spTree>
    <p:extLst>
      <p:ext uri="{BB962C8B-B14F-4D97-AF65-F5344CB8AC3E}">
        <p14:creationId xmlns:p14="http://schemas.microsoft.com/office/powerpoint/2010/main" val="6213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a:xfrm>
            <a:off x="575310" y="395492"/>
            <a:ext cx="11041380" cy="813548"/>
          </a:xfrm>
        </p:spPr>
        <p:txBody>
          <a:bodyPr/>
          <a:lstStyle/>
          <a:p>
            <a:r>
              <a:rPr lang="en-US"/>
              <a:t>Daily Queries Throughput</a:t>
            </a:r>
          </a:p>
        </p:txBody>
      </p:sp>
      <p:sp>
        <p:nvSpPr>
          <p:cNvPr id="22" name="Rectangle 21">
            <a:extLst>
              <a:ext uri="{FF2B5EF4-FFF2-40B4-BE49-F238E27FC236}">
                <a16:creationId xmlns:a16="http://schemas.microsoft.com/office/drawing/2014/main" id="{46767177-95A9-1F45-BCE7-C876CC1C752A}"/>
              </a:ext>
            </a:extLst>
          </p:cNvPr>
          <p:cNvSpPr/>
          <p:nvPr/>
        </p:nvSpPr>
        <p:spPr>
          <a:xfrm>
            <a:off x="589824" y="2322285"/>
            <a:ext cx="109728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daily_query_throughput.png</a:t>
            </a:r>
            <a:r>
              <a:rPr lang="en-US" dirty="0">
                <a:solidFill>
                  <a:schemeClr val="accent6"/>
                </a:solidFill>
              </a:rPr>
              <a:t>}}</a:t>
            </a:r>
          </a:p>
          <a:p>
            <a:pPr algn="l"/>
            <a:endParaRPr lang="en-US" dirty="0">
              <a:solidFill>
                <a:schemeClr val="accent6"/>
              </a:solidFill>
            </a:endParaRPr>
          </a:p>
        </p:txBody>
      </p:sp>
      <p:sp>
        <p:nvSpPr>
          <p:cNvPr id="23" name="Rectangle 22">
            <a:extLst>
              <a:ext uri="{FF2B5EF4-FFF2-40B4-BE49-F238E27FC236}">
                <a16:creationId xmlns:a16="http://schemas.microsoft.com/office/drawing/2014/main" id="{84B4DE52-24AF-4E4F-9664-56CCE9D363DB}"/>
              </a:ext>
            </a:extLst>
          </p:cNvPr>
          <p:cNvSpPr/>
          <p:nvPr/>
        </p:nvSpPr>
        <p:spPr>
          <a:xfrm>
            <a:off x="590693" y="2322285"/>
            <a:ext cx="10972800" cy="365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30" name="TextBox 29">
            <a:extLst>
              <a:ext uri="{FF2B5EF4-FFF2-40B4-BE49-F238E27FC236}">
                <a16:creationId xmlns:a16="http://schemas.microsoft.com/office/drawing/2014/main" id="{CECF0349-9908-964A-9919-AB5A5A9E421D}"/>
              </a:ext>
            </a:extLst>
          </p:cNvPr>
          <p:cNvSpPr txBox="1"/>
          <p:nvPr/>
        </p:nvSpPr>
        <p:spPr>
          <a:xfrm>
            <a:off x="401781" y="1169147"/>
            <a:ext cx="10764983" cy="813548"/>
          </a:xfrm>
          <a:prstGeom prst="rect">
            <a:avLst/>
          </a:prstGeom>
          <a:noFill/>
        </p:spPr>
        <p:txBody>
          <a:bodyPr wrap="square" lIns="182880" tIns="182880" rIns="182880" bIns="182880" rtlCol="0" anchor="t" anchorCtr="0">
            <a:noAutofit/>
          </a:bodyPr>
          <a:lstStyle/>
          <a:p>
            <a:r>
              <a:rPr lang="en-PH" sz="2000" dirty="0"/>
              <a:t>Average {{</a:t>
            </a:r>
            <a:r>
              <a:rPr lang="en-PH" sz="2000" dirty="0" err="1"/>
              <a:t>val:vhc</a:t>
            </a:r>
            <a:r>
              <a:rPr lang="en-PH" sz="2000" dirty="0"/>
              <a:t>--</a:t>
            </a:r>
            <a:r>
              <a:rPr lang="en-PH" sz="2000" dirty="0" err="1"/>
              <a:t>query_counts.csv</a:t>
            </a:r>
            <a:r>
              <a:rPr lang="en-PH" sz="2000" dirty="0"/>
              <a:t>[1:6]}}M per day. {{</a:t>
            </a:r>
            <a:r>
              <a:rPr lang="en-PH" sz="2000" dirty="0" err="1"/>
              <a:t>val:vhc</a:t>
            </a:r>
            <a:r>
              <a:rPr lang="en-PH" sz="2000" dirty="0"/>
              <a:t>--</a:t>
            </a:r>
            <a:r>
              <a:rPr lang="en-PH" sz="2000" dirty="0" err="1"/>
              <a:t>query_counts.csv</a:t>
            </a:r>
            <a:r>
              <a:rPr lang="en-PH" sz="2000" dirty="0"/>
              <a:t>[1:14]}} % of the queries are sub-second</a:t>
            </a:r>
          </a:p>
        </p:txBody>
      </p:sp>
    </p:spTree>
    <p:custDataLst>
      <p:tags r:id="rId1"/>
    </p:custDataLst>
    <p:extLst>
      <p:ext uri="{BB962C8B-B14F-4D97-AF65-F5344CB8AC3E}">
        <p14:creationId xmlns:p14="http://schemas.microsoft.com/office/powerpoint/2010/main" val="397743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D1BC37-4209-674D-8F3F-1F67EBAACF4B}"/>
              </a:ext>
            </a:extLst>
          </p:cNvPr>
          <p:cNvSpPr/>
          <p:nvPr/>
        </p:nvSpPr>
        <p:spPr>
          <a:xfrm>
            <a:off x="697790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a:spcBef>
                <a:spcPts val="600"/>
              </a:spcBef>
              <a:spcAft>
                <a:spcPts val="600"/>
              </a:spcAft>
            </a:pPr>
            <a:r>
              <a:rPr lang="en-US" b="1" dirty="0">
                <a:solidFill>
                  <a:schemeClr val="tx2"/>
                </a:solidFill>
              </a:rPr>
              <a:t>Inbound</a:t>
            </a:r>
            <a:endParaRPr lang="en-US" sz="4000" dirty="0">
              <a:solidFill>
                <a:schemeClr val="tx2"/>
              </a:solidFill>
              <a:latin typeface="+mj-lt"/>
            </a:endParaRPr>
          </a:p>
          <a:p>
            <a:pPr>
              <a:spcBef>
                <a:spcPts val="600"/>
              </a:spcBef>
              <a:spcAft>
                <a:spcPts val="600"/>
              </a:spcAft>
            </a:pPr>
            <a:r>
              <a:rPr lang="en-US" sz="1000" dirty="0">
                <a:solidFill>
                  <a:schemeClr val="tx2"/>
                </a:solidFill>
              </a:rPr>
              <a:t>In general, inbound data traffic is significantly lower than outbound traffic for customers, as Vantage excels at large scale analytics in a read-once, use-many architecture.</a:t>
            </a:r>
          </a:p>
        </p:txBody>
      </p:sp>
      <p:sp>
        <p:nvSpPr>
          <p:cNvPr id="36" name="Rectangle 35">
            <a:extLst>
              <a:ext uri="{FF2B5EF4-FFF2-40B4-BE49-F238E27FC236}">
                <a16:creationId xmlns:a16="http://schemas.microsoft.com/office/drawing/2014/main" id="{EC699360-7A43-3E4B-985D-F474897FDFFE}"/>
              </a:ext>
            </a:extLst>
          </p:cNvPr>
          <p:cNvSpPr/>
          <p:nvPr/>
        </p:nvSpPr>
        <p:spPr>
          <a:xfrm>
            <a:off x="939165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lvl="0">
              <a:spcBef>
                <a:spcPts val="600"/>
              </a:spcBef>
              <a:spcAft>
                <a:spcPts val="600"/>
              </a:spcAft>
            </a:pPr>
            <a:r>
              <a:rPr lang="en-PH" b="1" dirty="0">
                <a:solidFill>
                  <a:srgbClr val="384951"/>
                </a:solidFill>
              </a:rPr>
              <a:t>Outbound</a:t>
            </a:r>
          </a:p>
          <a:p>
            <a:pPr lvl="0">
              <a:spcBef>
                <a:spcPts val="600"/>
              </a:spcBef>
              <a:spcAft>
                <a:spcPts val="600"/>
              </a:spcAft>
            </a:pPr>
            <a:r>
              <a:rPr lang="en-US" sz="1000" dirty="0">
                <a:solidFill>
                  <a:srgbClr val="384951"/>
                </a:solidFill>
              </a:rPr>
              <a:t>The outbound traffic is helpful in calculating data egress cost after moving to the cloud. Also helps customers to understand where the data gravity lies in the Ecosystem.</a:t>
            </a:r>
          </a:p>
        </p:txBody>
      </p:sp>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21" name="Rectangle 20">
            <a:extLst>
              <a:ext uri="{FF2B5EF4-FFF2-40B4-BE49-F238E27FC236}">
                <a16:creationId xmlns:a16="http://schemas.microsoft.com/office/drawing/2014/main" id="{0076F88A-4898-1743-ADAE-4D4EB6DFDD3D}"/>
              </a:ext>
            </a:extLst>
          </p:cNvPr>
          <p:cNvSpPr/>
          <p:nvPr/>
        </p:nvSpPr>
        <p:spPr>
          <a:xfrm>
            <a:off x="393539" y="1851949"/>
            <a:ext cx="6399461" cy="411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data_transfer.png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393539" y="1851949"/>
            <a:ext cx="6399461"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grpSp>
        <p:nvGrpSpPr>
          <p:cNvPr id="25" name="Group 24">
            <a:extLst>
              <a:ext uri="{FF2B5EF4-FFF2-40B4-BE49-F238E27FC236}">
                <a16:creationId xmlns:a16="http://schemas.microsoft.com/office/drawing/2014/main" id="{71F7FEAD-18EE-1B47-A0A4-0EE22D49826D}"/>
              </a:ext>
            </a:extLst>
          </p:cNvPr>
          <p:cNvGrpSpPr/>
          <p:nvPr/>
        </p:nvGrpSpPr>
        <p:grpSpPr>
          <a:xfrm>
            <a:off x="7345624" y="2768450"/>
            <a:ext cx="198120" cy="320040"/>
            <a:chOff x="6520434" y="3225546"/>
            <a:chExt cx="198120" cy="320040"/>
          </a:xfrm>
          <a:solidFill>
            <a:schemeClr val="accent3"/>
          </a:solidFill>
        </p:grpSpPr>
        <p:sp>
          <p:nvSpPr>
            <p:cNvPr id="26" name="Freeform 25">
              <a:extLst>
                <a:ext uri="{FF2B5EF4-FFF2-40B4-BE49-F238E27FC236}">
                  <a16:creationId xmlns:a16="http://schemas.microsoft.com/office/drawing/2014/main" id="{E0A95FF6-026C-ED4A-800F-F53E8DF01A74}"/>
                </a:ext>
              </a:extLst>
            </p:cNvPr>
            <p:cNvSpPr/>
            <p:nvPr/>
          </p:nvSpPr>
          <p:spPr>
            <a:xfrm>
              <a:off x="6540246" y="3377946"/>
              <a:ext cx="152400" cy="167640"/>
            </a:xfrm>
            <a:custGeom>
              <a:avLst/>
              <a:gdLst>
                <a:gd name="connsiteX0" fmla="*/ 98298 w 152400"/>
                <a:gd name="connsiteY0" fmla="*/ 96774 h 167640"/>
                <a:gd name="connsiteX1" fmla="*/ 98298 w 152400"/>
                <a:gd name="connsiteY1" fmla="*/ 11430 h 167640"/>
                <a:gd name="connsiteX2" fmla="*/ 67818 w 152400"/>
                <a:gd name="connsiteY2" fmla="*/ 11430 h 167640"/>
                <a:gd name="connsiteX3" fmla="*/ 67818 w 152400"/>
                <a:gd name="connsiteY3" fmla="*/ 96774 h 167640"/>
                <a:gd name="connsiteX4" fmla="*/ 32766 w 152400"/>
                <a:gd name="connsiteY4" fmla="*/ 61722 h 167640"/>
                <a:gd name="connsiteX5" fmla="*/ 11430 w 152400"/>
                <a:gd name="connsiteY5" fmla="*/ 83058 h 167640"/>
                <a:gd name="connsiteX6" fmla="*/ 83058 w 152400"/>
                <a:gd name="connsiteY6" fmla="*/ 156210 h 167640"/>
                <a:gd name="connsiteX7" fmla="*/ 154686 w 152400"/>
                <a:gd name="connsiteY7" fmla="*/ 83058 h 167640"/>
                <a:gd name="connsiteX8" fmla="*/ 133350 w 152400"/>
                <a:gd name="connsiteY8" fmla="*/ 61722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98298" y="96774"/>
                  </a:moveTo>
                  <a:lnTo>
                    <a:pt x="98298" y="11430"/>
                  </a:lnTo>
                  <a:lnTo>
                    <a:pt x="67818" y="11430"/>
                  </a:lnTo>
                  <a:lnTo>
                    <a:pt x="67818" y="96774"/>
                  </a:lnTo>
                  <a:lnTo>
                    <a:pt x="32766" y="61722"/>
                  </a:lnTo>
                  <a:lnTo>
                    <a:pt x="11430" y="83058"/>
                  </a:lnTo>
                  <a:lnTo>
                    <a:pt x="83058" y="156210"/>
                  </a:lnTo>
                  <a:lnTo>
                    <a:pt x="154686" y="83058"/>
                  </a:lnTo>
                  <a:lnTo>
                    <a:pt x="133350" y="61722"/>
                  </a:ln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3115EF07-4DE4-F34A-9AB8-5811F67B92CD}"/>
                </a:ext>
              </a:extLst>
            </p:cNvPr>
            <p:cNvSpPr/>
            <p:nvPr/>
          </p:nvSpPr>
          <p:spPr>
            <a:xfrm>
              <a:off x="6520434" y="331698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606E1190-3B5A-CE46-B4CF-7F93D76E7287}"/>
                </a:ext>
              </a:extLst>
            </p:cNvPr>
            <p:cNvSpPr/>
            <p:nvPr/>
          </p:nvSpPr>
          <p:spPr>
            <a:xfrm>
              <a:off x="6520434" y="327126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A4401B3-BF56-A342-AABF-A95606AA3437}"/>
                </a:ext>
              </a:extLst>
            </p:cNvPr>
            <p:cNvSpPr/>
            <p:nvPr/>
          </p:nvSpPr>
          <p:spPr>
            <a:xfrm>
              <a:off x="6520434" y="322554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EC88CA49-B809-9F4B-9D9A-4C22C29C0EEA}"/>
              </a:ext>
            </a:extLst>
          </p:cNvPr>
          <p:cNvGrpSpPr/>
          <p:nvPr/>
        </p:nvGrpSpPr>
        <p:grpSpPr>
          <a:xfrm>
            <a:off x="9751611" y="2768450"/>
            <a:ext cx="198120" cy="313944"/>
            <a:chOff x="7599426" y="3220974"/>
            <a:chExt cx="198120" cy="313944"/>
          </a:xfrm>
          <a:solidFill>
            <a:schemeClr val="tx2"/>
          </a:solidFill>
        </p:grpSpPr>
        <p:sp>
          <p:nvSpPr>
            <p:cNvPr id="31" name="Freeform 30">
              <a:extLst>
                <a:ext uri="{FF2B5EF4-FFF2-40B4-BE49-F238E27FC236}">
                  <a16:creationId xmlns:a16="http://schemas.microsoft.com/office/drawing/2014/main" id="{397BB7A7-D8E2-4347-BDBE-08B77E44464F}"/>
                </a:ext>
              </a:extLst>
            </p:cNvPr>
            <p:cNvSpPr/>
            <p:nvPr/>
          </p:nvSpPr>
          <p:spPr>
            <a:xfrm>
              <a:off x="7619238" y="3367278"/>
              <a:ext cx="152400" cy="167640"/>
            </a:xfrm>
            <a:custGeom>
              <a:avLst/>
              <a:gdLst>
                <a:gd name="connsiteX0" fmla="*/ 11430 w 152400"/>
                <a:gd name="connsiteY0" fmla="*/ 83058 h 167640"/>
                <a:gd name="connsiteX1" fmla="*/ 32766 w 152400"/>
                <a:gd name="connsiteY1" fmla="*/ 105918 h 167640"/>
                <a:gd name="connsiteX2" fmla="*/ 67818 w 152400"/>
                <a:gd name="connsiteY2" fmla="*/ 70866 h 167640"/>
                <a:gd name="connsiteX3" fmla="*/ 67818 w 152400"/>
                <a:gd name="connsiteY3" fmla="*/ 169926 h 167640"/>
                <a:gd name="connsiteX4" fmla="*/ 98298 w 152400"/>
                <a:gd name="connsiteY4" fmla="*/ 169926 h 167640"/>
                <a:gd name="connsiteX5" fmla="*/ 98298 w 152400"/>
                <a:gd name="connsiteY5" fmla="*/ 70866 h 167640"/>
                <a:gd name="connsiteX6" fmla="*/ 133350 w 152400"/>
                <a:gd name="connsiteY6" fmla="*/ 105918 h 167640"/>
                <a:gd name="connsiteX7" fmla="*/ 154686 w 152400"/>
                <a:gd name="connsiteY7" fmla="*/ 83058 h 167640"/>
                <a:gd name="connsiteX8" fmla="*/ 83058 w 152400"/>
                <a:gd name="connsiteY8" fmla="*/ 1143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11430" y="83058"/>
                  </a:moveTo>
                  <a:lnTo>
                    <a:pt x="32766" y="105918"/>
                  </a:lnTo>
                  <a:lnTo>
                    <a:pt x="67818" y="70866"/>
                  </a:lnTo>
                  <a:lnTo>
                    <a:pt x="67818" y="169926"/>
                  </a:lnTo>
                  <a:lnTo>
                    <a:pt x="98298" y="169926"/>
                  </a:lnTo>
                  <a:lnTo>
                    <a:pt x="98298" y="70866"/>
                  </a:lnTo>
                  <a:lnTo>
                    <a:pt x="133350" y="105918"/>
                  </a:lnTo>
                  <a:lnTo>
                    <a:pt x="154686" y="83058"/>
                  </a:lnTo>
                  <a:lnTo>
                    <a:pt x="83058" y="11430"/>
                  </a:lnTo>
                  <a:close/>
                </a:path>
              </a:pathLst>
            </a:custGeom>
            <a:grpFill/>
            <a:ln w="9525"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DBA4A4C-142D-1E4C-BF25-D736B1D76FA3}"/>
                </a:ext>
              </a:extLst>
            </p:cNvPr>
            <p:cNvSpPr/>
            <p:nvPr/>
          </p:nvSpPr>
          <p:spPr>
            <a:xfrm>
              <a:off x="7599426" y="331241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72AA8094-881C-4C4C-8B61-9A38481274F5}"/>
                </a:ext>
              </a:extLst>
            </p:cNvPr>
            <p:cNvSpPr/>
            <p:nvPr/>
          </p:nvSpPr>
          <p:spPr>
            <a:xfrm>
              <a:off x="7599426" y="326669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5E3A9C7F-46A7-6D4C-BB50-B1F17BD25A90}"/>
                </a:ext>
              </a:extLst>
            </p:cNvPr>
            <p:cNvSpPr/>
            <p:nvPr/>
          </p:nvSpPr>
          <p:spPr>
            <a:xfrm>
              <a:off x="7599426" y="322097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6530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70631" y="1935399"/>
            <a:ext cx="6400800" cy="4058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join_frequency.png</a:t>
            </a:r>
            <a:r>
              <a:rPr lang="en-US" dirty="0">
                <a:solidFill>
                  <a:schemeClr val="accent6"/>
                </a:solidFill>
              </a:rPr>
              <a:t>}}</a:t>
            </a:r>
          </a:p>
          <a:p>
            <a:pPr algn="l"/>
            <a:endParaRPr lang="en-US" dirty="0">
              <a:solidFill>
                <a:schemeClr val="accent6"/>
              </a:solidFill>
            </a:endParaRPr>
          </a:p>
        </p:txBody>
      </p:sp>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7482" y="1524602"/>
            <a:ext cx="5873779" cy="275099"/>
          </a:xfrm>
        </p:spPr>
        <p:txBody>
          <a:bodyPr anchor="ctr"/>
          <a:lstStyle/>
          <a:p>
            <a:r>
              <a:rPr lang="en-US" sz="1400" dirty="0">
                <a:solidFill>
                  <a:schemeClr val="tx1"/>
                </a:solidFill>
              </a:rPr>
              <a:t>Frequent Multi-Table JOINs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10" name="Rectangle 9">
            <a:extLst>
              <a:ext uri="{FF2B5EF4-FFF2-40B4-BE49-F238E27FC236}">
                <a16:creationId xmlns:a16="http://schemas.microsoft.com/office/drawing/2014/main" id="{7B6B93E7-4EAE-2844-AE81-7D361F303DF4}"/>
              </a:ext>
            </a:extLst>
          </p:cNvPr>
          <p:cNvSpPr/>
          <p:nvPr/>
        </p:nvSpPr>
        <p:spPr>
          <a:xfrm>
            <a:off x="7442200" y="1524602"/>
            <a:ext cx="4305300" cy="343235"/>
          </a:xfrm>
          <a:prstGeom prst="rect">
            <a:avLst/>
          </a:prstGeom>
        </p:spPr>
        <p:txBody>
          <a:bodyPr wrap="square">
            <a:spAutoFit/>
          </a:bodyPr>
          <a:lstStyle/>
          <a:p>
            <a:pPr lvl="0" defTabSz="914330">
              <a:lnSpc>
                <a:spcPct val="130000"/>
              </a:lnSpc>
              <a:spcBef>
                <a:spcPts val="1200"/>
              </a:spcBef>
              <a:defRPr/>
            </a:pPr>
            <a:r>
              <a:rPr lang="en-US" sz="1400" b="1" dirty="0">
                <a:solidFill>
                  <a:srgbClr val="384951"/>
                </a:solidFill>
              </a:rPr>
              <a:t>Achieving Strategic Goals via Tactical Queries</a:t>
            </a:r>
            <a:endParaRPr lang="en-US" sz="1600" b="1" dirty="0">
              <a:solidFill>
                <a:srgbClr val="384951"/>
              </a:solidFill>
            </a:endParaRPr>
          </a:p>
        </p:txBody>
      </p:sp>
      <p:sp>
        <p:nvSpPr>
          <p:cNvPr id="6" name="Rectangle 5">
            <a:extLst>
              <a:ext uri="{FF2B5EF4-FFF2-40B4-BE49-F238E27FC236}">
                <a16:creationId xmlns:a16="http://schemas.microsoft.com/office/drawing/2014/main" id="{4DBEE230-991D-5241-B037-35052886A81F}"/>
              </a:ext>
            </a:extLst>
          </p:cNvPr>
          <p:cNvSpPr/>
          <p:nvPr/>
        </p:nvSpPr>
        <p:spPr>
          <a:xfrm>
            <a:off x="7442200" y="1935399"/>
            <a:ext cx="4497050" cy="4272132"/>
          </a:xfrm>
          <a:prstGeom prst="rect">
            <a:avLst/>
          </a:prstGeom>
        </p:spPr>
        <p:txBody>
          <a:bodyPr wrap="square">
            <a:spAutoFit/>
          </a:bodyPr>
          <a:lstStyle/>
          <a:p>
            <a:pPr defTabSz="914330">
              <a:lnSpc>
                <a:spcPct val="130000"/>
              </a:lnSpc>
              <a:spcBef>
                <a:spcPts val="1200"/>
              </a:spcBef>
              <a:defRPr/>
            </a:pPr>
            <a:r>
              <a:rPr lang="en-US" sz="1100" b="1" dirty="0">
                <a:solidFill>
                  <a:srgbClr val="6B767D"/>
                </a:solidFill>
              </a:rPr>
              <a:t>Tactical queries are so low cost as to be essentially FREE</a:t>
            </a:r>
          </a:p>
          <a:p>
            <a:pPr lvl="0" defTabSz="914330">
              <a:lnSpc>
                <a:spcPct val="130000"/>
              </a:lnSpc>
              <a:spcBef>
                <a:spcPts val="1200"/>
              </a:spcBef>
              <a:defRPr/>
            </a:pPr>
            <a:r>
              <a:rPr lang="en-US" sz="1100" dirty="0">
                <a:solidFill>
                  <a:srgbClr val="6B767D"/>
                </a:solidFill>
              </a:rPr>
              <a:t>Single Table queries account for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[1:8]}} </a:t>
            </a:r>
            <a:r>
              <a:rPr lang="en-US" sz="1100" dirty="0">
                <a:solidFill>
                  <a:srgbClr val="6B767D"/>
                </a:solidFill>
              </a:rPr>
              <a:t>of the total workload but only consume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[1:21]}} </a:t>
            </a:r>
            <a:r>
              <a:rPr lang="en-US" sz="1100" dirty="0">
                <a:solidFill>
                  <a:srgbClr val="6B767D"/>
                </a:solidFill>
              </a:rPr>
              <a:t>of the total CPU. This efficiency enables millions of operational queries to be executed without impacting more complex strategic queries. The SLAs of all the workloads can be guaranteed through Teradata’s Advanced Workload Management capabilities.</a:t>
            </a:r>
          </a:p>
          <a:p>
            <a:pPr lvl="0" defTabSz="914330">
              <a:lnSpc>
                <a:spcPct val="130000"/>
              </a:lnSpc>
              <a:spcBef>
                <a:spcPts val="1200"/>
              </a:spcBef>
              <a:defRPr/>
            </a:pPr>
            <a:r>
              <a:rPr lang="en-US" sz="1100" dirty="0">
                <a:solidFill>
                  <a:srgbClr val="6B767D"/>
                </a:solidFill>
              </a:rPr>
              <a:t>Whilst the number of queries involving 6 or more tables represent only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[1:13]}} </a:t>
            </a:r>
            <a:r>
              <a:rPr lang="en-US" sz="1100" dirty="0">
                <a:solidFill>
                  <a:srgbClr val="6B767D"/>
                </a:solidFill>
              </a:rPr>
              <a:t>of the total volume, in absolute numbers this still equates to more than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[1:6]}} </a:t>
            </a:r>
            <a:r>
              <a:rPr lang="en-US" sz="1100" dirty="0">
                <a:solidFill>
                  <a:srgbClr val="6B767D"/>
                </a:solidFill>
              </a:rPr>
              <a:t>queries over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[1:27]}}</a:t>
            </a:r>
            <a:r>
              <a:rPr lang="en-US" sz="1100" b="1" dirty="0">
                <a:solidFill>
                  <a:srgbClr val="6B767D"/>
                </a:solidFill>
              </a:rPr>
              <a:t> </a:t>
            </a:r>
            <a:r>
              <a:rPr lang="en-US" sz="1100" dirty="0">
                <a:solidFill>
                  <a:srgbClr val="6B767D"/>
                </a:solidFill>
              </a:rPr>
              <a:t>days. These complex strategic queries deliver the analytic value for the Enterprise. </a:t>
            </a:r>
          </a:p>
          <a:p>
            <a:pPr lvl="0" defTabSz="914330">
              <a:lnSpc>
                <a:spcPct val="130000"/>
              </a:lnSpc>
              <a:spcBef>
                <a:spcPts val="1200"/>
              </a:spcBef>
            </a:pPr>
            <a:r>
              <a:rPr lang="en-US" sz="1100" dirty="0">
                <a:solidFill>
                  <a:srgbClr val="6B767D"/>
                </a:solidFill>
              </a:rPr>
              <a:t>40 years of optimizer improvements and world-class workload management allows this level of success performing true mixed workloads.</a:t>
            </a:r>
          </a:p>
        </p:txBody>
      </p:sp>
      <p:sp>
        <p:nvSpPr>
          <p:cNvPr id="8" name="Rectangle 7">
            <a:extLst>
              <a:ext uri="{FF2B5EF4-FFF2-40B4-BE49-F238E27FC236}">
                <a16:creationId xmlns:a16="http://schemas.microsoft.com/office/drawing/2014/main" id="{C7E41A62-A2A9-F64E-88C7-8C25D88C6049}"/>
              </a:ext>
            </a:extLst>
          </p:cNvPr>
          <p:cNvSpPr/>
          <p:nvPr/>
        </p:nvSpPr>
        <p:spPr>
          <a:xfrm>
            <a:off x="502676" y="1799701"/>
            <a:ext cx="6559860" cy="4407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56289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81255" y="1266896"/>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--allocated_utilization_top50_databases_Allocated_CPU.png}}</a:t>
            </a:r>
          </a:p>
          <a:p>
            <a:pPr algn="l"/>
            <a:endParaRPr lang="en-US" dirty="0">
              <a:solidFill>
                <a:schemeClr val="accent6"/>
              </a:solidFill>
            </a:endParaRP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CPU</a:t>
            </a:r>
          </a:p>
        </p:txBody>
      </p:sp>
      <p:sp>
        <p:nvSpPr>
          <p:cNvPr id="8" name="Rectangle 7">
            <a:extLst>
              <a:ext uri="{FF2B5EF4-FFF2-40B4-BE49-F238E27FC236}">
                <a16:creationId xmlns:a16="http://schemas.microsoft.com/office/drawing/2014/main" id="{C7E41A62-A2A9-F64E-88C7-8C25D88C6049}"/>
              </a:ext>
            </a:extLst>
          </p:cNvPr>
          <p:cNvSpPr/>
          <p:nvPr/>
        </p:nvSpPr>
        <p:spPr>
          <a:xfrm>
            <a:off x="424961" y="1241137"/>
            <a:ext cx="11333449"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Tree>
    <p:custDataLst>
      <p:tags r:id="rId1"/>
    </p:custDataLst>
    <p:extLst>
      <p:ext uri="{BB962C8B-B14F-4D97-AF65-F5344CB8AC3E}">
        <p14:creationId xmlns:p14="http://schemas.microsoft.com/office/powerpoint/2010/main" val="162768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Count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B909F492-C256-D049-85F2-B38EF65593AD}"/>
              </a:ext>
            </a:extLst>
          </p:cNvPr>
          <p:cNvSpPr/>
          <p:nvPr/>
        </p:nvSpPr>
        <p:spPr>
          <a:xfrm>
            <a:off x="581255" y="1266895"/>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--allocated_utilization_top50_databases_Allocated_IOCnt.png}}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98A213B-FDE6-8E4D-850C-E4F94EC1AE05}"/>
              </a:ext>
            </a:extLst>
          </p:cNvPr>
          <p:cNvSpPr/>
          <p:nvPr/>
        </p:nvSpPr>
        <p:spPr>
          <a:xfrm>
            <a:off x="506538" y="1241139"/>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81443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GB / Throughput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22BEF80F-2A05-8F40-A696-EF57E6D36EFA}"/>
              </a:ext>
            </a:extLst>
          </p:cNvPr>
          <p:cNvSpPr/>
          <p:nvPr/>
        </p:nvSpPr>
        <p:spPr>
          <a:xfrm>
            <a:off x="581255" y="1266897"/>
            <a:ext cx="10972800" cy="37490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--allocated_utilization_top50_databases_Allocated_IOGB.png}}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333801" y="1230376"/>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357071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nvPr>
        </p:nvGraphicFramePr>
        <p:xfrm>
          <a:off x="576263" y="1720772"/>
          <a:ext cx="6543865" cy="4658666"/>
        </p:xfrm>
        <a:graphic>
          <a:graphicData uri="http://schemas.openxmlformats.org/drawingml/2006/table">
            <a:tbl>
              <a:tblPr firstRow="1" bandRow="1">
                <a:tableStyleId>{9DCAF9ED-07DC-4A11-8D7F-57B35C25682E}</a:tableStyleId>
              </a:tblPr>
              <a:tblGrid>
                <a:gridCol w="2513086">
                  <a:extLst>
                    <a:ext uri="{9D8B030D-6E8A-4147-A177-3AD203B41FA5}">
                      <a16:colId xmlns:a16="http://schemas.microsoft.com/office/drawing/2014/main" val="3418245233"/>
                    </a:ext>
                  </a:extLst>
                </a:gridCol>
                <a:gridCol w="1204463">
                  <a:extLst>
                    <a:ext uri="{9D8B030D-6E8A-4147-A177-3AD203B41FA5}">
                      <a16:colId xmlns:a16="http://schemas.microsoft.com/office/drawing/2014/main" val="251619454"/>
                    </a:ext>
                  </a:extLst>
                </a:gridCol>
                <a:gridCol w="1323717">
                  <a:extLst>
                    <a:ext uri="{9D8B030D-6E8A-4147-A177-3AD203B41FA5}">
                      <a16:colId xmlns:a16="http://schemas.microsoft.com/office/drawing/2014/main" val="2411404014"/>
                    </a:ext>
                  </a:extLst>
                </a:gridCol>
                <a:gridCol w="1502599">
                  <a:extLst>
                    <a:ext uri="{9D8B030D-6E8A-4147-A177-3AD203B41FA5}">
                      <a16:colId xmlns:a16="http://schemas.microsoft.com/office/drawing/2014/main" val="2576463153"/>
                    </a:ext>
                  </a:extLst>
                </a:gridCol>
              </a:tblGrid>
              <a:tr h="226558">
                <a:tc>
                  <a:txBody>
                    <a:bodyPr/>
                    <a:lstStyle/>
                    <a:p>
                      <a:pPr algn="l" fontAlgn="b">
                        <a:defRPr sz="800">
                          <a:solidFill>
                            <a:schemeClr val="bg1"/>
                          </a:solidFill>
                          <a:latin typeface="+mn-lt"/>
                        </a:defRPr>
                      </a:pPr>
                      <a:r>
                        <a:rPr sz="900" dirty="0" err="1"/>
                        <a:t>AppID</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Queries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Fetched Rows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Avg Rows Per Query</a:t>
                      </a:r>
                      <a:endParaRPr lang="en-US" sz="900" b="0" i="0" u="none" strike="noStrike" baseline="0" dirty="0">
                        <a:solidFill>
                          <a:schemeClr val="bg1"/>
                        </a:solidFill>
                        <a:effectLst/>
                        <a:latin typeface="+mn-lt"/>
                      </a:endParaRPr>
                    </a:p>
                  </a:txBody>
                  <a:tcPr marL="90000" marR="720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[4]}}</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[5]}}</a:t>
                      </a:r>
                      <a:endParaRPr sz="900" kern="1200" dirty="0">
                        <a:solidFill>
                          <a:srgbClr val="6B767D"/>
                        </a:solidFill>
                        <a:latin typeface="+mn-lt"/>
                        <a:ea typeface="+mn-ea"/>
                        <a:cs typeface="+mn-cs"/>
                      </a:endParaRPr>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a:xfrm>
            <a:off x="576072" y="1230850"/>
            <a:ext cx="11033760" cy="475488"/>
          </a:xfrm>
        </p:spPr>
        <p:txBody>
          <a:bodyPr/>
          <a:lstStyle/>
          <a:p>
            <a:r>
              <a:rPr lang="en-US"/>
              <a:t>Average Rows Returned</a:t>
            </a:r>
          </a:p>
        </p:txBody>
      </p:sp>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a:xfrm>
            <a:off x="575310" y="395492"/>
            <a:ext cx="11041380" cy="813548"/>
          </a:xfrm>
        </p:spPr>
        <p:txBody>
          <a:bodyPr/>
          <a:lstStyle/>
          <a:p>
            <a:r>
              <a:rPr lang="en-US"/>
              <a:t>Applications and Data Extracts</a:t>
            </a:r>
          </a:p>
        </p:txBody>
      </p:sp>
      <p:sp>
        <p:nvSpPr>
          <p:cNvPr id="13" name="Rectangle 12">
            <a:extLst>
              <a:ext uri="{FF2B5EF4-FFF2-40B4-BE49-F238E27FC236}">
                <a16:creationId xmlns:a16="http://schemas.microsoft.com/office/drawing/2014/main" id="{85B25DA7-6B0F-DA4E-8B16-2E23E71B4D22}"/>
              </a:ext>
            </a:extLst>
          </p:cNvPr>
          <p:cNvSpPr/>
          <p:nvPr/>
        </p:nvSpPr>
        <p:spPr>
          <a:xfrm>
            <a:off x="7429500" y="2165768"/>
            <a:ext cx="4305300" cy="3135858"/>
          </a:xfrm>
          <a:prstGeom prst="rect">
            <a:avLst/>
          </a:prstGeom>
        </p:spPr>
        <p:txBody>
          <a:bodyPr wrap="square">
            <a:spAutoFit/>
          </a:bodyPr>
          <a:lstStyle/>
          <a:p>
            <a:pPr lvl="0" defTabSz="914330">
              <a:lnSpc>
                <a:spcPct val="130000"/>
              </a:lnSpc>
              <a:spcBef>
                <a:spcPts val="1200"/>
              </a:spcBef>
            </a:pPr>
            <a:r>
              <a:rPr lang="en-US" b="1" dirty="0">
                <a:solidFill>
                  <a:schemeClr val="tx2"/>
                </a:solidFill>
                <a:latin typeface="+mj-lt"/>
              </a:rPr>
              <a:t>New Cloud Considerations</a:t>
            </a:r>
          </a:p>
          <a:p>
            <a:pPr lvl="0" defTabSz="914330">
              <a:lnSpc>
                <a:spcPct val="130000"/>
              </a:lnSpc>
              <a:spcBef>
                <a:spcPts val="1200"/>
              </a:spcBef>
            </a:pPr>
            <a:r>
              <a:rPr lang="en-US" sz="1200" b="1" dirty="0">
                <a:latin typeface="+mj-lt"/>
              </a:rPr>
              <a:t>Teradata handles BIG DATA easily</a:t>
            </a:r>
            <a:r>
              <a:rPr lang="en-US" sz="1200" dirty="0">
                <a:latin typeface="+mj-lt"/>
              </a:rPr>
              <a:t>, but you may not always want to pay for the egress charges on that big data especially for wasteful exports to other offline systems.  Additionally, every uncontrolled large export is a potential data breech.</a:t>
            </a:r>
          </a:p>
          <a:p>
            <a:pPr lvl="0" defTabSz="914330">
              <a:lnSpc>
                <a:spcPct val="130000"/>
              </a:lnSpc>
              <a:spcBef>
                <a:spcPts val="1200"/>
              </a:spcBef>
            </a:pPr>
            <a:r>
              <a:rPr lang="en-US" sz="1200" dirty="0">
                <a:latin typeface="+mj-lt"/>
              </a:rPr>
              <a:t>The industry best practice is to bring analytics to the data when practical, and only export as a last resort.  Teradata’s new Machine Learning Engines enable more ML workloads to be pushed to the data, where permission and security are well controlled and egress charges non-existent. </a:t>
            </a:r>
          </a:p>
        </p:txBody>
      </p:sp>
    </p:spTree>
    <p:custDataLst>
      <p:tags r:id="rId1"/>
    </p:custDataLst>
    <p:extLst>
      <p:ext uri="{BB962C8B-B14F-4D97-AF65-F5344CB8AC3E}">
        <p14:creationId xmlns:p14="http://schemas.microsoft.com/office/powerpoint/2010/main" val="222933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Feature Usage</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486511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Frequency</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3139864792"/>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Frequency</a:t>
            </a:r>
          </a:p>
        </p:txBody>
      </p:sp>
      <p:sp>
        <p:nvSpPr>
          <p:cNvPr id="13" name="TextBox 12">
            <a:extLst>
              <a:ext uri="{FF2B5EF4-FFF2-40B4-BE49-F238E27FC236}">
                <a16:creationId xmlns:a16="http://schemas.microsoft.com/office/drawing/2014/main" id="{3B90BA7B-553B-9E42-B823-927C9CC4CCD9}"/>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sp>
        <p:nvSpPr>
          <p:cNvPr id="14" name="TextBox 13">
            <a:extLst>
              <a:ext uri="{FF2B5EF4-FFF2-40B4-BE49-F238E27FC236}">
                <a16:creationId xmlns:a16="http://schemas.microsoft.com/office/drawing/2014/main" id="{6EA6526C-C08E-514A-8BF1-895E19F80A8E}"/>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5" name="Rectangle 14">
            <a:extLst>
              <a:ext uri="{FF2B5EF4-FFF2-40B4-BE49-F238E27FC236}">
                <a16:creationId xmlns:a16="http://schemas.microsoft.com/office/drawing/2014/main" id="{96E48556-A070-A544-9565-B296281256F9}"/>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54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Vantage Health Check - Overview</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4091568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CPU </a:t>
            </a:r>
          </a:p>
        </p:txBody>
      </p:sp>
      <p:sp>
        <p:nvSpPr>
          <p:cNvPr id="10" name="TextBox 9">
            <a:extLst>
              <a:ext uri="{FF2B5EF4-FFF2-40B4-BE49-F238E27FC236}">
                <a16:creationId xmlns:a16="http://schemas.microsoft.com/office/drawing/2014/main" id="{0215E938-48F9-F24D-B0E3-430D62C30271}"/>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113676075"/>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CPU Use</a:t>
            </a:r>
          </a:p>
        </p:txBody>
      </p:sp>
      <p:sp>
        <p:nvSpPr>
          <p:cNvPr id="13" name="TextBox 12">
            <a:extLst>
              <a:ext uri="{FF2B5EF4-FFF2-40B4-BE49-F238E27FC236}">
                <a16:creationId xmlns:a16="http://schemas.microsoft.com/office/drawing/2014/main" id="{C6B47FFD-C2C4-FC4D-800B-F7C7EDBAAA32}"/>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4" name="Rectangle 13">
            <a:extLst>
              <a:ext uri="{FF2B5EF4-FFF2-40B4-BE49-F238E27FC236}">
                <a16:creationId xmlns:a16="http://schemas.microsoft.com/office/drawing/2014/main" id="{AA87EDE2-1F44-3F47-B209-A2F067CC2068}"/>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187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Subcategory</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feature_usage_x_Feature_SubCategory_linear.png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41453" y="1137290"/>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420147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Solution Type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feature_usage_x_Solution_Type_linear.png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61730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Objective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feature_usage_x_Objective_Name_linear.png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17648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Unused Features</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4049093268"/>
              </p:ext>
            </p:extLst>
          </p:nvPr>
        </p:nvGraphicFramePr>
        <p:xfrm>
          <a:off x="587482" y="1309955"/>
          <a:ext cx="7164240" cy="5356318"/>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779938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11993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962477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44571908"/>
                  </a:ext>
                </a:extLst>
              </a:tr>
            </a:tbl>
          </a:graphicData>
        </a:graphic>
      </p:graphicFrame>
      <p:sp>
        <p:nvSpPr>
          <p:cNvPr id="3" name="TextBox 2">
            <a:extLst>
              <a:ext uri="{FF2B5EF4-FFF2-40B4-BE49-F238E27FC236}">
                <a16:creationId xmlns:a16="http://schemas.microsoft.com/office/drawing/2014/main" id="{1D307EC2-E295-404D-AE5A-0687C508135B}"/>
              </a:ext>
            </a:extLst>
          </p:cNvPr>
          <p:cNvSpPr txBox="1"/>
          <p:nvPr/>
        </p:nvSpPr>
        <p:spPr>
          <a:xfrm>
            <a:off x="8378190" y="1303020"/>
            <a:ext cx="3394710" cy="1477328"/>
          </a:xfrm>
          <a:prstGeom prst="rect">
            <a:avLst/>
          </a:prstGeom>
          <a:noFill/>
        </p:spPr>
        <p:txBody>
          <a:bodyPr wrap="square" rtlCol="0">
            <a:spAutoFit/>
          </a:bodyPr>
          <a:lstStyle/>
          <a:p>
            <a:r>
              <a:rPr lang="en-US" dirty="0"/>
              <a:t>Some of the Unused Features that may be of interest to you:</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solidFill>
                  <a:srgbClr val="FF0000"/>
                </a:solidFill>
              </a:rPr>
              <a:t>CSM to complete</a:t>
            </a:r>
          </a:p>
        </p:txBody>
      </p:sp>
    </p:spTree>
    <p:extLst>
      <p:ext uri="{BB962C8B-B14F-4D97-AF65-F5344CB8AC3E}">
        <p14:creationId xmlns:p14="http://schemas.microsoft.com/office/powerpoint/2010/main" val="2018048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Object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230835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3918147439"/>
              </p:ext>
            </p:extLst>
          </p:nvPr>
        </p:nvGraphicFramePr>
        <p:xfrm>
          <a:off x="571500" y="2083443"/>
          <a:ext cx="7302500" cy="4271728"/>
        </p:xfrm>
        <a:graphic>
          <a:graphicData uri="http://schemas.openxmlformats.org/drawingml/2006/table">
            <a:tbl>
              <a:tblPr firstRow="1" bandRow="1">
                <a:tableStyleId>{9DCAF9ED-07DC-4A11-8D7F-57B35C25682E}</a:tableStyleId>
              </a:tblPr>
              <a:tblGrid>
                <a:gridCol w="4653571">
                  <a:extLst>
                    <a:ext uri="{9D8B030D-6E8A-4147-A177-3AD203B41FA5}">
                      <a16:colId xmlns:a16="http://schemas.microsoft.com/office/drawing/2014/main" val="2422292362"/>
                    </a:ext>
                  </a:extLst>
                </a:gridCol>
                <a:gridCol w="2648929">
                  <a:extLst>
                    <a:ext uri="{9D8B030D-6E8A-4147-A177-3AD203B41FA5}">
                      <a16:colId xmlns:a16="http://schemas.microsoft.com/office/drawing/2014/main" val="2559358425"/>
                    </a:ext>
                  </a:extLst>
                </a:gridCol>
              </a:tblGrid>
              <a:tr h="561115">
                <a:tc>
                  <a:txBody>
                    <a:bodyPr/>
                    <a:lstStyle/>
                    <a:p>
                      <a:pPr algn="ctr" fontAlgn="t">
                        <a:defRPr sz="1600">
                          <a:solidFill>
                            <a:srgbClr val="FFFFFF"/>
                          </a:solidFill>
                        </a:defRPr>
                      </a:pPr>
                      <a:r>
                        <a:rPr sz="1600" dirty="0" err="1"/>
                        <a:t>ObjectDatabaseName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rgbClr val="FFFFFF"/>
                          </a:solidFill>
                        </a:defRPr>
                      </a:pPr>
                      <a:r>
                        <a:rPr sz="1600" dirty="0"/>
                        <a:t>Avg Statement Count Per Table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8841891"/>
                  </a:ext>
                </a:extLst>
              </a:tr>
              <a:tr h="713794">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[1]}}</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[2]}}</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94870431"/>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756784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71646849"/>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4231720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402536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15829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9346648"/>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a:xfrm>
            <a:off x="575310" y="395492"/>
            <a:ext cx="11041380" cy="813548"/>
          </a:xfrm>
        </p:spPr>
        <p:txBody>
          <a:bodyPr/>
          <a:lstStyle/>
          <a:p>
            <a:r>
              <a:rPr lang="en-US"/>
              <a:t>Databases with Most Frequent INSERTS/UPDATES/DELETES</a:t>
            </a:r>
          </a:p>
        </p:txBody>
      </p:sp>
      <p:sp>
        <p:nvSpPr>
          <p:cNvPr id="13" name="Text Placeholder 3">
            <a:extLst>
              <a:ext uri="{FF2B5EF4-FFF2-40B4-BE49-F238E27FC236}">
                <a16:creationId xmlns:a16="http://schemas.microsoft.com/office/drawing/2014/main" id="{20F8BD45-A9C3-0149-BD7D-C183806E7F37}"/>
              </a:ext>
            </a:extLst>
          </p:cNvPr>
          <p:cNvSpPr>
            <a:spLocks noGrp="1"/>
          </p:cNvSpPr>
          <p:nvPr>
            <p:ph type="body" sz="quarter" idx="11"/>
          </p:nvPr>
        </p:nvSpPr>
        <p:spPr>
          <a:xfrm>
            <a:off x="576072" y="1230850"/>
            <a:ext cx="11033760" cy="475488"/>
          </a:xfrm>
        </p:spPr>
        <p:txBody>
          <a:bodyPr/>
          <a:lstStyle/>
          <a:p>
            <a:r>
              <a:rPr lang="en-PH" dirty="0"/>
              <a:t>On average, {{</a:t>
            </a:r>
            <a:r>
              <a:rPr lang="en-PH" dirty="0" err="1"/>
              <a:t>val:vhc</a:t>
            </a:r>
            <a:r>
              <a:rPr lang="en-PH" dirty="0"/>
              <a:t>--tablecount_over_1500_dml_average.csv[1:2]}} tables exceed 1,500 DML statements on a daily basis</a:t>
            </a:r>
          </a:p>
        </p:txBody>
      </p:sp>
      <p:sp>
        <p:nvSpPr>
          <p:cNvPr id="16" name="Rectangle 15">
            <a:extLst>
              <a:ext uri="{FF2B5EF4-FFF2-40B4-BE49-F238E27FC236}">
                <a16:creationId xmlns:a16="http://schemas.microsoft.com/office/drawing/2014/main" id="{D76D7FE7-EF31-DC40-8784-B1B4E96C6A99}"/>
              </a:ext>
            </a:extLst>
          </p:cNvPr>
          <p:cNvSpPr/>
          <p:nvPr/>
        </p:nvSpPr>
        <p:spPr>
          <a:xfrm>
            <a:off x="8229600" y="2794926"/>
            <a:ext cx="3541852" cy="2737737"/>
          </a:xfrm>
          <a:prstGeom prst="rect">
            <a:avLst/>
          </a:prstGeom>
        </p:spPr>
        <p:txBody>
          <a:bodyPr wrap="square">
            <a:spAutoFit/>
          </a:bodyPr>
          <a:lstStyle/>
          <a:p>
            <a:pPr lvl="0" defTabSz="914330">
              <a:lnSpc>
                <a:spcPct val="130000"/>
              </a:lnSpc>
              <a:spcBef>
                <a:spcPts val="1200"/>
              </a:spcBef>
              <a:defRPr/>
            </a:pPr>
            <a:r>
              <a:rPr lang="en-US" sz="1400" b="1" dirty="0">
                <a:solidFill>
                  <a:srgbClr val="6B767D"/>
                </a:solidFill>
              </a:rPr>
              <a:t>Why do I care?</a:t>
            </a:r>
            <a:endParaRPr lang="en-US" sz="1400" dirty="0">
              <a:solidFill>
                <a:srgbClr val="6B767D"/>
              </a:solidFill>
            </a:endParaRPr>
          </a:p>
          <a:p>
            <a:pPr defTabSz="914330">
              <a:lnSpc>
                <a:spcPct val="130000"/>
              </a:lnSpc>
              <a:spcBef>
                <a:spcPts val="1200"/>
              </a:spcBef>
              <a:defRPr/>
            </a:pPr>
            <a:r>
              <a:rPr kumimoji="0" lang="en-US" sz="1400" b="0" i="0" u="none" strike="noStrike" kern="1200" cap="none" spc="0" normalizeH="0" baseline="0" noProof="0" dirty="0">
                <a:ln>
                  <a:noFill/>
                </a:ln>
                <a:solidFill>
                  <a:srgbClr val="6B767D"/>
                </a:solidFill>
                <a:effectLst/>
                <a:uLnTx/>
                <a:uFillTx/>
                <a:latin typeface="Arial" panose="020B0604020202020204"/>
                <a:ea typeface="+mn-ea"/>
                <a:cs typeface="+mn-cs"/>
              </a:rPr>
              <a:t>There is no restriction with Teradata on the number of DML statements (inserts/updates/deletes), however, some ETL is more efficient when done with a bulk utility rather than singleton DML statements.   Understanding where massive counts of DML exist can help point towards optimization opportunities.</a:t>
            </a:r>
          </a:p>
        </p:txBody>
      </p:sp>
    </p:spTree>
    <p:custDataLst>
      <p:tags r:id="rId1"/>
    </p:custDataLst>
    <p:extLst>
      <p:ext uri="{BB962C8B-B14F-4D97-AF65-F5344CB8AC3E}">
        <p14:creationId xmlns:p14="http://schemas.microsoft.com/office/powerpoint/2010/main" val="336261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657267554"/>
              </p:ext>
            </p:extLst>
          </p:nvPr>
        </p:nvGraphicFramePr>
        <p:xfrm>
          <a:off x="1689905" y="1638434"/>
          <a:ext cx="8681011" cy="4676505"/>
        </p:xfrm>
        <a:graphic>
          <a:graphicData uri="http://schemas.openxmlformats.org/drawingml/2006/table">
            <a:tbl>
              <a:tblPr firstRow="1" bandRow="1">
                <a:tableStyleId>{9DCAF9ED-07DC-4A11-8D7F-57B35C25682E}</a:tableStyleId>
              </a:tblPr>
              <a:tblGrid>
                <a:gridCol w="4602409">
                  <a:extLst>
                    <a:ext uri="{9D8B030D-6E8A-4147-A177-3AD203B41FA5}">
                      <a16:colId xmlns:a16="http://schemas.microsoft.com/office/drawing/2014/main" val="3407009080"/>
                    </a:ext>
                  </a:extLst>
                </a:gridCol>
                <a:gridCol w="1536097">
                  <a:extLst>
                    <a:ext uri="{9D8B030D-6E8A-4147-A177-3AD203B41FA5}">
                      <a16:colId xmlns:a16="http://schemas.microsoft.com/office/drawing/2014/main" val="901635371"/>
                    </a:ext>
                  </a:extLst>
                </a:gridCol>
                <a:gridCol w="1306566">
                  <a:extLst>
                    <a:ext uri="{9D8B030D-6E8A-4147-A177-3AD203B41FA5}">
                      <a16:colId xmlns:a16="http://schemas.microsoft.com/office/drawing/2014/main" val="3955404107"/>
                    </a:ext>
                  </a:extLst>
                </a:gridCol>
                <a:gridCol w="1235939">
                  <a:extLst>
                    <a:ext uri="{9D8B030D-6E8A-4147-A177-3AD203B41FA5}">
                      <a16:colId xmlns:a16="http://schemas.microsoft.com/office/drawing/2014/main" val="956764035"/>
                    </a:ext>
                  </a:extLst>
                </a:gridCol>
              </a:tblGrid>
              <a:tr h="229359">
                <a:tc>
                  <a:txBody>
                    <a:bodyPr/>
                    <a:lstStyle/>
                    <a:p>
                      <a:pPr algn="l" fontAlgn="b">
                        <a:defRPr sz="1000">
                          <a:solidFill>
                            <a:srgbClr val="FFFFFF"/>
                          </a:solidFill>
                        </a:defRPr>
                      </a:pPr>
                      <a:r>
                        <a:rPr sz="1000" dirty="0" err="1">
                          <a:latin typeface="+mn-lt"/>
                        </a:rPr>
                        <a:t>DataBaseName</a:t>
                      </a:r>
                      <a:endParaRPr lang="en-US" sz="1000" b="0" i="0" u="none" strike="noStrike" baseline="0" dirty="0">
                        <a:solidFill>
                          <a:srgbClr val="FFFFFF"/>
                        </a:solidFill>
                        <a:effectLst/>
                        <a:latin typeface="+mn-lt"/>
                      </a:endParaRPr>
                    </a:p>
                  </a:txBody>
                  <a:tcPr marL="90000" marR="6921" marT="69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a:latin typeface="+mn-lt"/>
                        </a:rPr>
                        <a:t>Used Space (GB)</a:t>
                      </a:r>
                      <a:endParaRPr lang="en-US" sz="1000" b="0" i="0" u="none" strike="noStrike" baseline="0" dirty="0">
                        <a:solidFill>
                          <a:srgbClr val="FFFFFF"/>
                        </a:solidFill>
                        <a:effectLst/>
                        <a:latin typeface="+mn-lt"/>
                      </a:endParaRP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Max Space (GB)</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Fill %</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912250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[1]}}</a:t>
                      </a: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[2]}}</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[3]}}</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[4]}}</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6031596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8717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12456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504655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118315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48639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691330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6988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821985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418051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73611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5255521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8289566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94968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30053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8236909"/>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1502184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6728789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187653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09426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5001551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189608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3116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31284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433651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28382698"/>
                  </a:ext>
                </a:extLst>
              </a:tr>
            </a:tbl>
          </a:graphicData>
        </a:graphic>
      </p:graphicFrame>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a:xfrm>
            <a:off x="575310" y="395492"/>
            <a:ext cx="11041380" cy="813548"/>
          </a:xfrm>
        </p:spPr>
        <p:txBody>
          <a:bodyPr/>
          <a:lstStyle/>
          <a:p>
            <a:r>
              <a:rPr lang="en-US" dirty="0"/>
              <a:t>Disk Consumption: Top 25 Largest Databases</a:t>
            </a:r>
          </a:p>
        </p:txBody>
      </p:sp>
    </p:spTree>
    <p:custDataLst>
      <p:tags r:id="rId1"/>
    </p:custDataLst>
    <p:extLst>
      <p:ext uri="{BB962C8B-B14F-4D97-AF65-F5344CB8AC3E}">
        <p14:creationId xmlns:p14="http://schemas.microsoft.com/office/powerpoint/2010/main" val="244894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22" name="TextBox 21">
            <a:extLst>
              <a:ext uri="{FF2B5EF4-FFF2-40B4-BE49-F238E27FC236}">
                <a16:creationId xmlns:a16="http://schemas.microsoft.com/office/drawing/2014/main" id="{CD7F251C-9236-D244-9348-A66B0EB0705D}"/>
              </a:ext>
            </a:extLst>
          </p:cNvPr>
          <p:cNvSpPr txBox="1"/>
          <p:nvPr/>
        </p:nvSpPr>
        <p:spPr>
          <a:xfrm>
            <a:off x="2286000" y="1834963"/>
            <a:ext cx="3896491"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Primary Indexes</a:t>
            </a:r>
          </a:p>
        </p:txBody>
      </p:sp>
      <p:sp>
        <p:nvSpPr>
          <p:cNvPr id="30" name="TextBox 29">
            <a:extLst>
              <a:ext uri="{FF2B5EF4-FFF2-40B4-BE49-F238E27FC236}">
                <a16:creationId xmlns:a16="http://schemas.microsoft.com/office/drawing/2014/main" id="{82C7CA1A-3A1F-C340-A4B9-9E9731C0C2FF}"/>
              </a:ext>
            </a:extLst>
          </p:cNvPr>
          <p:cNvSpPr txBox="1"/>
          <p:nvPr/>
        </p:nvSpPr>
        <p:spPr>
          <a:xfrm>
            <a:off x="2286000" y="2794905"/>
            <a:ext cx="3496382"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Table Structures</a:t>
            </a:r>
            <a:endParaRPr lang="en-PH" sz="1400" dirty="0">
              <a:solidFill>
                <a:schemeClr val="tx1">
                  <a:lumMod val="75000"/>
                </a:schemeClr>
              </a:solidFill>
              <a:latin typeface="Arial"/>
            </a:endParaRPr>
          </a:p>
        </p:txBody>
      </p:sp>
      <p:sp>
        <p:nvSpPr>
          <p:cNvPr id="31" name="TextBox 30">
            <a:extLst>
              <a:ext uri="{FF2B5EF4-FFF2-40B4-BE49-F238E27FC236}">
                <a16:creationId xmlns:a16="http://schemas.microsoft.com/office/drawing/2014/main" id="{DF35D18D-5E3A-AA4F-9C45-49D4FF1768BB}"/>
              </a:ext>
            </a:extLst>
          </p:cNvPr>
          <p:cNvSpPr txBox="1"/>
          <p:nvPr/>
        </p:nvSpPr>
        <p:spPr>
          <a:xfrm>
            <a:off x="2286000" y="4474406"/>
            <a:ext cx="5042776"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Constraints</a:t>
            </a:r>
          </a:p>
        </p:txBody>
      </p:sp>
      <p:sp>
        <p:nvSpPr>
          <p:cNvPr id="34" name="Rectangle 33">
            <a:extLst>
              <a:ext uri="{FF2B5EF4-FFF2-40B4-BE49-F238E27FC236}">
                <a16:creationId xmlns:a16="http://schemas.microsoft.com/office/drawing/2014/main" id="{B4E0F462-9613-9741-BD5C-F347A2A3034C}"/>
              </a:ext>
            </a:extLst>
          </p:cNvPr>
          <p:cNvSpPr/>
          <p:nvPr/>
        </p:nvSpPr>
        <p:spPr>
          <a:xfrm>
            <a:off x="2286000" y="4818667"/>
            <a:ext cx="5954213" cy="815608"/>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[1:6]}} Check Column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[1:3]}} Primary Key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[1:5]}} Foreign Key Constraints</a:t>
            </a:r>
          </a:p>
        </p:txBody>
      </p:sp>
      <p:sp>
        <p:nvSpPr>
          <p:cNvPr id="35" name="Rectangle 34">
            <a:extLst>
              <a:ext uri="{FF2B5EF4-FFF2-40B4-BE49-F238E27FC236}">
                <a16:creationId xmlns:a16="http://schemas.microsoft.com/office/drawing/2014/main" id="{EED43D3F-CAD2-AA4C-A5EA-A481CD50BC69}"/>
              </a:ext>
            </a:extLst>
          </p:cNvPr>
          <p:cNvSpPr/>
          <p:nvPr/>
        </p:nvSpPr>
        <p:spPr>
          <a:xfrm>
            <a:off x="2286000" y="2171704"/>
            <a:ext cx="3998805" cy="307777"/>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[1:2]}} UPI Defined</a:t>
            </a:r>
          </a:p>
        </p:txBody>
      </p:sp>
      <p:sp>
        <p:nvSpPr>
          <p:cNvPr id="37" name="Rectangle 36">
            <a:extLst>
              <a:ext uri="{FF2B5EF4-FFF2-40B4-BE49-F238E27FC236}">
                <a16:creationId xmlns:a16="http://schemas.microsoft.com/office/drawing/2014/main" id="{1742B89E-CF43-0A40-A8A0-5A3D9A7FE814}"/>
              </a:ext>
            </a:extLst>
          </p:cNvPr>
          <p:cNvSpPr/>
          <p:nvPr/>
        </p:nvSpPr>
        <p:spPr>
          <a:xfrm>
            <a:off x="2286000" y="3141154"/>
            <a:ext cx="4242989" cy="2362185"/>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[1:5]}} SET tables out of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[1:2]}}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[1:6]}})</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[1:7]}} Global Temporary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[1:4]}} Queue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[1:3]}} Join Indexes</a:t>
            </a:r>
          </a:p>
        </p:txBody>
      </p:sp>
      <p:sp>
        <p:nvSpPr>
          <p:cNvPr id="42" name="TextBox 41">
            <a:extLst>
              <a:ext uri="{FF2B5EF4-FFF2-40B4-BE49-F238E27FC236}">
                <a16:creationId xmlns:a16="http://schemas.microsoft.com/office/drawing/2014/main" id="{2ECE32E5-6296-BE4D-A686-C43C5B6796AA}"/>
              </a:ext>
            </a:extLst>
          </p:cNvPr>
          <p:cNvSpPr txBox="1"/>
          <p:nvPr/>
        </p:nvSpPr>
        <p:spPr>
          <a:xfrm>
            <a:off x="6583680" y="1958305"/>
            <a:ext cx="4710223"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Primary Indexes </a:t>
            </a:r>
            <a:r>
              <a:rPr lang="en-PH" sz="1200" dirty="0">
                <a:solidFill>
                  <a:schemeClr val="tx1">
                    <a:lumMod val="75000"/>
                  </a:schemeClr>
                </a:solidFill>
                <a:latin typeface="Arial"/>
              </a:rPr>
              <a:t>drives the intelligent placement of data across AMPs, and can be used to guarantee uniqueness of a field.  This can have a positive impact on performance, especially on tactical workloads.</a:t>
            </a:r>
          </a:p>
        </p:txBody>
      </p:sp>
      <p:sp>
        <p:nvSpPr>
          <p:cNvPr id="43" name="TextBox 42">
            <a:extLst>
              <a:ext uri="{FF2B5EF4-FFF2-40B4-BE49-F238E27FC236}">
                <a16:creationId xmlns:a16="http://schemas.microsoft.com/office/drawing/2014/main" id="{77BE7B1A-B63A-4B48-9635-5A5284D873A5}"/>
              </a:ext>
            </a:extLst>
          </p:cNvPr>
          <p:cNvSpPr txBox="1"/>
          <p:nvPr/>
        </p:nvSpPr>
        <p:spPr>
          <a:xfrm>
            <a:off x="6583680" y="2890391"/>
            <a:ext cx="4710223" cy="1261884"/>
          </a:xfrm>
          <a:prstGeom prst="rect">
            <a:avLst/>
          </a:prstGeom>
          <a:noFill/>
        </p:spPr>
        <p:txBody>
          <a:bodyPr wrap="square" lIns="0" tIns="0" rIns="0" bIns="0" rtlCol="0">
            <a:spAutoFit/>
          </a:bodyPr>
          <a:lstStyle/>
          <a:p>
            <a:pPr lvl="0">
              <a:spcAft>
                <a:spcPts val="1200"/>
              </a:spcAft>
              <a:defRPr sz="1200">
                <a:solidFill>
                  <a:srgbClr val="384951"/>
                </a:solidFill>
                <a:latin typeface="Arial"/>
              </a:defRPr>
            </a:pPr>
            <a:r>
              <a:rPr lang="en-PH" sz="1200" dirty="0">
                <a:solidFill>
                  <a:schemeClr val="accent5">
                    <a:lumMod val="50000"/>
                  </a:schemeClr>
                </a:solidFill>
                <a:latin typeface="Arial"/>
              </a:rPr>
              <a:t>SET Tables </a:t>
            </a:r>
            <a:r>
              <a:rPr lang="en-PH" sz="1200" dirty="0">
                <a:solidFill>
                  <a:schemeClr val="tx1">
                    <a:lumMod val="75000"/>
                  </a:schemeClr>
                </a:solidFill>
                <a:latin typeface="Arial"/>
              </a:rPr>
              <a:t>enforce uniqueness automatically, across the entire row (as a mathematical set).   This simple setting disallows 100% duplicate rows, and eliminate the need for complex ETL.</a:t>
            </a:r>
          </a:p>
          <a:p>
            <a:pPr lvl="0">
              <a:spcAft>
                <a:spcPts val="1200"/>
              </a:spcAft>
              <a:defRPr sz="1200">
                <a:solidFill>
                  <a:srgbClr val="384951"/>
                </a:solidFill>
                <a:latin typeface="Arial"/>
              </a:defRPr>
            </a:pPr>
            <a:r>
              <a:rPr lang="en-PH" sz="1200" dirty="0">
                <a:solidFill>
                  <a:schemeClr val="accent5">
                    <a:lumMod val="50000"/>
                  </a:schemeClr>
                </a:solidFill>
                <a:latin typeface="Arial"/>
              </a:rPr>
              <a:t>Global Temp Tables </a:t>
            </a:r>
            <a:r>
              <a:rPr lang="en-PH" sz="1200" dirty="0">
                <a:solidFill>
                  <a:schemeClr val="tx1">
                    <a:lumMod val="75000"/>
                  </a:schemeClr>
                </a:solidFill>
                <a:latin typeface="Arial"/>
              </a:rPr>
              <a:t>and </a:t>
            </a:r>
            <a:r>
              <a:rPr lang="en-PH" sz="1200" dirty="0">
                <a:solidFill>
                  <a:schemeClr val="accent5">
                    <a:lumMod val="50000"/>
                  </a:schemeClr>
                </a:solidFill>
                <a:latin typeface="Arial"/>
              </a:rPr>
              <a:t>Queue Tables </a:t>
            </a:r>
            <a:r>
              <a:rPr lang="en-PH" sz="1200" dirty="0">
                <a:solidFill>
                  <a:schemeClr val="tx1">
                    <a:lumMod val="75000"/>
                  </a:schemeClr>
                </a:solidFill>
                <a:latin typeface="Arial"/>
              </a:rPr>
              <a:t>are specialized table types, and contain purpose-built constraints on how the data is stored and accessed.   </a:t>
            </a:r>
          </a:p>
        </p:txBody>
      </p:sp>
      <p:sp>
        <p:nvSpPr>
          <p:cNvPr id="44" name="TextBox 43">
            <a:extLst>
              <a:ext uri="{FF2B5EF4-FFF2-40B4-BE49-F238E27FC236}">
                <a16:creationId xmlns:a16="http://schemas.microsoft.com/office/drawing/2014/main" id="{0F1A3E65-83B4-D040-93EB-334A6023D8D2}"/>
              </a:ext>
            </a:extLst>
          </p:cNvPr>
          <p:cNvSpPr txBox="1"/>
          <p:nvPr/>
        </p:nvSpPr>
        <p:spPr>
          <a:xfrm>
            <a:off x="6583680" y="4580981"/>
            <a:ext cx="4710223" cy="923330"/>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Constraints</a:t>
            </a:r>
            <a:r>
              <a:rPr lang="en-PH" sz="1200" dirty="0">
                <a:solidFill>
                  <a:schemeClr val="tx1">
                    <a:lumMod val="75000"/>
                  </a:schemeClr>
                </a:solidFill>
                <a:latin typeface="Arial"/>
              </a:rPr>
              <a:t> allow for fine-grain control / verification of specific data elements, and can be constrained by uniqueness, or to a hard-coded list of values via check constraint, or to a separate definition table via Referential Integrity (RI).   Unlike many other vendors, RI in Teradata can be ENFORCED or NOT ENFORCED, set per column.</a:t>
            </a:r>
          </a:p>
        </p:txBody>
      </p:sp>
      <p:sp>
        <p:nvSpPr>
          <p:cNvPr id="2" name="Title 1">
            <a:extLst>
              <a:ext uri="{FF2B5EF4-FFF2-40B4-BE49-F238E27FC236}">
                <a16:creationId xmlns:a16="http://schemas.microsoft.com/office/drawing/2014/main" id="{C02B4FA5-DFFA-DF41-A728-8F5BD9CC8325}"/>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9F9DD48A-A908-4847-BF5B-5B099A5E19BC}"/>
              </a:ext>
            </a:extLst>
          </p:cNvPr>
          <p:cNvPicPr>
            <a:picLocks noChangeAspect="1"/>
          </p:cNvPicPr>
          <p:nvPr/>
        </p:nvPicPr>
        <p:blipFill>
          <a:blip r:embed="rId4"/>
          <a:stretch>
            <a:fillRect/>
          </a:stretch>
        </p:blipFill>
        <p:spPr>
          <a:xfrm>
            <a:off x="1371600" y="1834963"/>
            <a:ext cx="609600" cy="609600"/>
          </a:xfrm>
          <a:prstGeom prst="rect">
            <a:avLst/>
          </a:prstGeom>
        </p:spPr>
      </p:pic>
      <p:pic>
        <p:nvPicPr>
          <p:cNvPr id="9" name="Picture 8">
            <a:extLst>
              <a:ext uri="{FF2B5EF4-FFF2-40B4-BE49-F238E27FC236}">
                <a16:creationId xmlns:a16="http://schemas.microsoft.com/office/drawing/2014/main" id="{9FAD74E1-AB6F-CE43-9832-528FD0631A7C}"/>
              </a:ext>
            </a:extLst>
          </p:cNvPr>
          <p:cNvPicPr>
            <a:picLocks noChangeAspect="1"/>
          </p:cNvPicPr>
          <p:nvPr/>
        </p:nvPicPr>
        <p:blipFill>
          <a:blip r:embed="rId5"/>
          <a:stretch>
            <a:fillRect/>
          </a:stretch>
        </p:blipFill>
        <p:spPr>
          <a:xfrm>
            <a:off x="1371600" y="2804235"/>
            <a:ext cx="609600" cy="609600"/>
          </a:xfrm>
          <a:prstGeom prst="rect">
            <a:avLst/>
          </a:prstGeom>
        </p:spPr>
      </p:pic>
      <p:pic>
        <p:nvPicPr>
          <p:cNvPr id="11" name="Picture 10">
            <a:extLst>
              <a:ext uri="{FF2B5EF4-FFF2-40B4-BE49-F238E27FC236}">
                <a16:creationId xmlns:a16="http://schemas.microsoft.com/office/drawing/2014/main" id="{DAB1EFA9-A668-3D44-8844-38E8034A26D3}"/>
              </a:ext>
            </a:extLst>
          </p:cNvPr>
          <p:cNvPicPr>
            <a:picLocks noChangeAspect="1"/>
          </p:cNvPicPr>
          <p:nvPr/>
        </p:nvPicPr>
        <p:blipFill>
          <a:blip r:embed="rId6"/>
          <a:stretch>
            <a:fillRect/>
          </a:stretch>
        </p:blipFill>
        <p:spPr>
          <a:xfrm>
            <a:off x="1371600" y="4577262"/>
            <a:ext cx="609600" cy="609600"/>
          </a:xfrm>
          <a:prstGeom prst="rect">
            <a:avLst/>
          </a:prstGeom>
        </p:spPr>
      </p:pic>
    </p:spTree>
    <p:custDataLst>
      <p:tags r:id="rId1"/>
    </p:custDataLst>
    <p:extLst>
      <p:ext uri="{BB962C8B-B14F-4D97-AF65-F5344CB8AC3E}">
        <p14:creationId xmlns:p14="http://schemas.microsoft.com/office/powerpoint/2010/main" val="246725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32" name="TextBox 31">
            <a:extLst>
              <a:ext uri="{FF2B5EF4-FFF2-40B4-BE49-F238E27FC236}">
                <a16:creationId xmlns:a16="http://schemas.microsoft.com/office/drawing/2014/main" id="{C29C24EE-D5F7-1D4F-9B4A-F10F8E77119F}"/>
              </a:ext>
            </a:extLst>
          </p:cNvPr>
          <p:cNvSpPr txBox="1"/>
          <p:nvPr/>
        </p:nvSpPr>
        <p:spPr>
          <a:xfrm>
            <a:off x="2286000" y="1776524"/>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Formatting</a:t>
            </a:r>
          </a:p>
        </p:txBody>
      </p:sp>
      <p:sp>
        <p:nvSpPr>
          <p:cNvPr id="33" name="TextBox 32">
            <a:extLst>
              <a:ext uri="{FF2B5EF4-FFF2-40B4-BE49-F238E27FC236}">
                <a16:creationId xmlns:a16="http://schemas.microsoft.com/office/drawing/2014/main" id="{C6E1F63E-2322-3140-B3B9-CD5DDB331457}"/>
              </a:ext>
            </a:extLst>
          </p:cNvPr>
          <p:cNvSpPr txBox="1"/>
          <p:nvPr/>
        </p:nvSpPr>
        <p:spPr>
          <a:xfrm>
            <a:off x="2286000" y="2828609"/>
            <a:ext cx="2889893"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Partitioning</a:t>
            </a:r>
          </a:p>
        </p:txBody>
      </p:sp>
      <p:sp>
        <p:nvSpPr>
          <p:cNvPr id="36" name="Rectangle 35">
            <a:extLst>
              <a:ext uri="{FF2B5EF4-FFF2-40B4-BE49-F238E27FC236}">
                <a16:creationId xmlns:a16="http://schemas.microsoft.com/office/drawing/2014/main" id="{ABFCB377-01D4-334E-9AA6-EE78A88431E4}"/>
              </a:ext>
            </a:extLst>
          </p:cNvPr>
          <p:cNvSpPr/>
          <p:nvPr/>
        </p:nvSpPr>
        <p:spPr>
          <a:xfrm>
            <a:off x="2286000" y="4181029"/>
            <a:ext cx="5378068" cy="2085186"/>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[1:3]}} INTERVAL /TIME SERIES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[1:4]}} PERIOD</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[1:5]}} NUMBER</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[1:6]}} BLOB &gt; 8MB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[1:7]}} CLOB &gt; 16MB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[1:8]}} XML/JSON/AVRO/BSON </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[1:9]}} Geospatial</a:t>
            </a:r>
          </a:p>
          <a:p>
            <a:pPr marL="171450" lvl="0" indent="-171450">
              <a:spcAft>
                <a:spcPts val="300"/>
              </a:spcAft>
              <a:buFont typeface="Arial" panose="020B0604020202020204" pitchFamily="34" charset="0"/>
              <a:buChar char="•"/>
              <a:defRPr sz="1200">
                <a:solidFill>
                  <a:srgbClr val="6B767D"/>
                </a:solidFill>
                <a:latin typeface="Arial"/>
              </a:defRPr>
            </a:pPr>
            <a:endParaRPr lang="en-PH" sz="1400" dirty="0">
              <a:solidFill>
                <a:schemeClr val="tx1">
                  <a:lumMod val="75000"/>
                </a:schemeClr>
              </a:solidFill>
              <a:latin typeface="Arial"/>
            </a:endParaRPr>
          </a:p>
        </p:txBody>
      </p:sp>
      <p:sp>
        <p:nvSpPr>
          <p:cNvPr id="38" name="Rectangle 37">
            <a:extLst>
              <a:ext uri="{FF2B5EF4-FFF2-40B4-BE49-F238E27FC236}">
                <a16:creationId xmlns:a16="http://schemas.microsoft.com/office/drawing/2014/main" id="{53A8BFAE-AD7B-6F49-89B3-A8D3FEBEA7A4}"/>
              </a:ext>
            </a:extLst>
          </p:cNvPr>
          <p:cNvSpPr/>
          <p:nvPr/>
        </p:nvSpPr>
        <p:spPr>
          <a:xfrm>
            <a:off x="2286000" y="3173391"/>
            <a:ext cx="3773244" cy="523220"/>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Index_summary.csv</a:t>
            </a:r>
            <a:r>
              <a:rPr lang="en-PH" sz="1400" dirty="0">
                <a:solidFill>
                  <a:schemeClr val="tx1">
                    <a:lumMod val="75000"/>
                  </a:schemeClr>
                </a:solidFill>
                <a:latin typeface="Arial"/>
              </a:rPr>
              <a:t>[1:3]}} PPI Defined</a:t>
            </a:r>
          </a:p>
        </p:txBody>
      </p:sp>
      <p:sp>
        <p:nvSpPr>
          <p:cNvPr id="39" name="Rectangle 38">
            <a:extLst>
              <a:ext uri="{FF2B5EF4-FFF2-40B4-BE49-F238E27FC236}">
                <a16:creationId xmlns:a16="http://schemas.microsoft.com/office/drawing/2014/main" id="{EB3A23DC-6660-1C4E-A4F2-6B5FBCBC689B}"/>
              </a:ext>
            </a:extLst>
          </p:cNvPr>
          <p:cNvSpPr/>
          <p:nvPr/>
        </p:nvSpPr>
        <p:spPr>
          <a:xfrm>
            <a:off x="2286000" y="2122004"/>
            <a:ext cx="3773244" cy="523220"/>
          </a:xfrm>
          <a:prstGeom prst="rect">
            <a:avLst/>
          </a:prstGeom>
        </p:spPr>
        <p:txBody>
          <a:bodyPr wrap="square">
            <a:spAutoFit/>
          </a:bodyPr>
          <a:lstStyle/>
          <a:p>
            <a:pPr marL="17145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column_format_state.csv</a:t>
            </a:r>
            <a:r>
              <a:rPr lang="en-PH" sz="1400" dirty="0">
                <a:solidFill>
                  <a:schemeClr val="tx1">
                    <a:lumMod val="75000"/>
                  </a:schemeClr>
                </a:solidFill>
                <a:latin typeface="Arial"/>
              </a:rPr>
              <a:t>[1:2]}} Column Formats</a:t>
            </a:r>
          </a:p>
        </p:txBody>
      </p:sp>
      <p:sp>
        <p:nvSpPr>
          <p:cNvPr id="40" name="TextBox 39">
            <a:extLst>
              <a:ext uri="{FF2B5EF4-FFF2-40B4-BE49-F238E27FC236}">
                <a16:creationId xmlns:a16="http://schemas.microsoft.com/office/drawing/2014/main" id="{52B593CA-05C6-2F46-88E1-0AD3B6A40B6A}"/>
              </a:ext>
            </a:extLst>
          </p:cNvPr>
          <p:cNvSpPr txBox="1"/>
          <p:nvPr/>
        </p:nvSpPr>
        <p:spPr>
          <a:xfrm>
            <a:off x="2286000" y="3825950"/>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lang="en-GB" sz="2000" b="1" dirty="0">
                <a:solidFill>
                  <a:schemeClr val="tx1">
                    <a:lumMod val="75000"/>
                  </a:schemeClr>
                </a:solidFill>
                <a:latin typeface="Arial" pitchFamily="34" charset="0"/>
                <a:cs typeface="Arial" pitchFamily="34" charset="0"/>
              </a:rPr>
              <a:t>Special</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Data</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Types</a:t>
            </a:r>
          </a:p>
        </p:txBody>
      </p:sp>
      <p:sp>
        <p:nvSpPr>
          <p:cNvPr id="41" name="TextBox 40">
            <a:extLst>
              <a:ext uri="{FF2B5EF4-FFF2-40B4-BE49-F238E27FC236}">
                <a16:creationId xmlns:a16="http://schemas.microsoft.com/office/drawing/2014/main" id="{3E8950F5-B661-FA4B-ACDE-4A18836A88C8}"/>
              </a:ext>
            </a:extLst>
          </p:cNvPr>
          <p:cNvSpPr txBox="1"/>
          <p:nvPr/>
        </p:nvSpPr>
        <p:spPr>
          <a:xfrm>
            <a:off x="6583680" y="1945539"/>
            <a:ext cx="4572000"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Formatting </a:t>
            </a:r>
            <a:r>
              <a:rPr lang="en-PH" sz="1200" dirty="0">
                <a:solidFill>
                  <a:schemeClr val="tx1">
                    <a:lumMod val="75000"/>
                  </a:schemeClr>
                </a:solidFill>
                <a:latin typeface="Arial"/>
              </a:rPr>
              <a:t>allows users to control data type precision and default structure for data going in / out of that column.  Without formatting, ETL Governance is left to enforce format consistency.</a:t>
            </a:r>
          </a:p>
        </p:txBody>
      </p:sp>
      <p:sp>
        <p:nvSpPr>
          <p:cNvPr id="42" name="TextBox 41">
            <a:extLst>
              <a:ext uri="{FF2B5EF4-FFF2-40B4-BE49-F238E27FC236}">
                <a16:creationId xmlns:a16="http://schemas.microsoft.com/office/drawing/2014/main" id="{5DEDD4D0-E628-B043-9113-CE482A6BFF81}"/>
              </a:ext>
            </a:extLst>
          </p:cNvPr>
          <p:cNvSpPr txBox="1"/>
          <p:nvPr/>
        </p:nvSpPr>
        <p:spPr>
          <a:xfrm>
            <a:off x="6583680" y="2857049"/>
            <a:ext cx="4572000" cy="553998"/>
          </a:xfrm>
          <a:prstGeom prst="rect">
            <a:avLst/>
          </a:prstGeom>
          <a:noFill/>
        </p:spPr>
        <p:txBody>
          <a:bodyPr wrap="square" lIns="0" tIns="0" rIns="0" bIns="0" rtlCol="0">
            <a:spAutoFit/>
          </a:bodyPr>
          <a:lstStyle/>
          <a:p>
            <a:pPr lvl="0">
              <a:spcAft>
                <a:spcPts val="600"/>
              </a:spcAft>
              <a:defRPr sz="1200">
                <a:solidFill>
                  <a:srgbClr val="384951"/>
                </a:solidFill>
                <a:latin typeface="Arial"/>
              </a:defRPr>
            </a:pPr>
            <a:r>
              <a:rPr lang="en-US" sz="1200" dirty="0">
                <a:solidFill>
                  <a:schemeClr val="tx1">
                    <a:lumMod val="75000"/>
                  </a:schemeClr>
                </a:solidFill>
              </a:rPr>
              <a:t>Teradata offers </a:t>
            </a:r>
            <a:r>
              <a:rPr lang="en-US" sz="1200" dirty="0">
                <a:solidFill>
                  <a:schemeClr val="accent5">
                    <a:lumMod val="50000"/>
                  </a:schemeClr>
                </a:solidFill>
              </a:rPr>
              <a:t>true Multi-Level Partitioning </a:t>
            </a:r>
            <a:r>
              <a:rPr lang="en-US" sz="1200" dirty="0">
                <a:solidFill>
                  <a:schemeClr val="tx1">
                    <a:lumMod val="75000"/>
                  </a:schemeClr>
                </a:solidFill>
              </a:rPr>
              <a:t>that is not often found in the industry.  Besides significantly enhancing performance, constraints can be applied to partitions to ensure data quality.</a:t>
            </a:r>
            <a:endParaRPr lang="en-PH" sz="1200" dirty="0">
              <a:solidFill>
                <a:schemeClr val="tx1">
                  <a:lumMod val="75000"/>
                </a:schemeClr>
              </a:solidFill>
              <a:latin typeface="Arial"/>
            </a:endParaRPr>
          </a:p>
        </p:txBody>
      </p:sp>
      <p:sp>
        <p:nvSpPr>
          <p:cNvPr id="43" name="TextBox 42">
            <a:extLst>
              <a:ext uri="{FF2B5EF4-FFF2-40B4-BE49-F238E27FC236}">
                <a16:creationId xmlns:a16="http://schemas.microsoft.com/office/drawing/2014/main" id="{EF7FA158-D2C8-594F-A30A-F9BE4BB19152}"/>
              </a:ext>
            </a:extLst>
          </p:cNvPr>
          <p:cNvSpPr txBox="1"/>
          <p:nvPr/>
        </p:nvSpPr>
        <p:spPr>
          <a:xfrm>
            <a:off x="6583680" y="3934845"/>
            <a:ext cx="4572000" cy="173893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US" sz="1200" dirty="0">
                <a:solidFill>
                  <a:schemeClr val="accent5">
                    <a:lumMod val="50000"/>
                  </a:schemeClr>
                </a:solidFill>
              </a:rPr>
              <a:t>Specialized Data Types </a:t>
            </a:r>
            <a:r>
              <a:rPr lang="en-US" sz="1200" dirty="0">
                <a:solidFill>
                  <a:schemeClr val="tx1">
                    <a:lumMod val="75000"/>
                  </a:schemeClr>
                </a:solidFill>
              </a:rPr>
              <a:t>provide specialized business capabilities such as Time Series, Geospatial, Temporal, and Unstructured Data processing. These data types provide expanded flexibility in data sources, while still enforcing each’s specific data structure requirements. </a:t>
            </a:r>
          </a:p>
          <a:p>
            <a:pPr lvl="0">
              <a:spcAft>
                <a:spcPts val="600"/>
              </a:spcAft>
              <a:defRPr sz="1200">
                <a:solidFill>
                  <a:srgbClr val="6B767D"/>
                </a:solidFill>
                <a:latin typeface="Arial"/>
              </a:defRPr>
            </a:pPr>
            <a:r>
              <a:rPr lang="en-US" sz="1200" dirty="0">
                <a:solidFill>
                  <a:schemeClr val="tx1">
                    <a:lumMod val="75000"/>
                  </a:schemeClr>
                </a:solidFill>
              </a:rPr>
              <a:t>For example, JSON data can be loaded into Teradata, validated, and if clean, loaded into a JSON data type where native dot-notation allows SQL to easily navigate the hierarchical nature of JSON nested structures.</a:t>
            </a:r>
            <a:endParaRPr lang="en-PH" sz="1200" dirty="0">
              <a:solidFill>
                <a:schemeClr val="tx1">
                  <a:lumMod val="75000"/>
                </a:schemeClr>
              </a:solidFill>
              <a:latin typeface="Arial"/>
            </a:endParaRPr>
          </a:p>
        </p:txBody>
      </p:sp>
      <p:sp>
        <p:nvSpPr>
          <p:cNvPr id="2" name="Title 1">
            <a:extLst>
              <a:ext uri="{FF2B5EF4-FFF2-40B4-BE49-F238E27FC236}">
                <a16:creationId xmlns:a16="http://schemas.microsoft.com/office/drawing/2014/main" id="{BB1D206D-9DFB-5A45-BAAD-587958C50376}"/>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7A6362F1-FCBC-0340-9580-1BD2A5D5968F}"/>
              </a:ext>
            </a:extLst>
          </p:cNvPr>
          <p:cNvPicPr>
            <a:picLocks noChangeAspect="1"/>
          </p:cNvPicPr>
          <p:nvPr/>
        </p:nvPicPr>
        <p:blipFill>
          <a:blip r:embed="rId4"/>
          <a:stretch>
            <a:fillRect/>
          </a:stretch>
        </p:blipFill>
        <p:spPr>
          <a:xfrm>
            <a:off x="1371600" y="2857049"/>
            <a:ext cx="609600" cy="609600"/>
          </a:xfrm>
          <a:prstGeom prst="rect">
            <a:avLst/>
          </a:prstGeom>
        </p:spPr>
      </p:pic>
      <p:pic>
        <p:nvPicPr>
          <p:cNvPr id="9" name="Picture 8">
            <a:extLst>
              <a:ext uri="{FF2B5EF4-FFF2-40B4-BE49-F238E27FC236}">
                <a16:creationId xmlns:a16="http://schemas.microsoft.com/office/drawing/2014/main" id="{E926575C-1CCB-1E4F-B0A7-CD1F7A377F90}"/>
              </a:ext>
            </a:extLst>
          </p:cNvPr>
          <p:cNvPicPr>
            <a:picLocks noChangeAspect="1"/>
          </p:cNvPicPr>
          <p:nvPr/>
        </p:nvPicPr>
        <p:blipFill>
          <a:blip r:embed="rId5"/>
          <a:stretch>
            <a:fillRect/>
          </a:stretch>
        </p:blipFill>
        <p:spPr>
          <a:xfrm>
            <a:off x="1371600" y="1777731"/>
            <a:ext cx="609600" cy="609600"/>
          </a:xfrm>
          <a:prstGeom prst="rect">
            <a:avLst/>
          </a:prstGeom>
        </p:spPr>
      </p:pic>
      <p:pic>
        <p:nvPicPr>
          <p:cNvPr id="11" name="Picture 10">
            <a:extLst>
              <a:ext uri="{FF2B5EF4-FFF2-40B4-BE49-F238E27FC236}">
                <a16:creationId xmlns:a16="http://schemas.microsoft.com/office/drawing/2014/main" id="{9A3E86F8-D6BF-E14D-8A31-05C42F3E5846}"/>
              </a:ext>
            </a:extLst>
          </p:cNvPr>
          <p:cNvPicPr>
            <a:picLocks noChangeAspect="1"/>
          </p:cNvPicPr>
          <p:nvPr/>
        </p:nvPicPr>
        <p:blipFill>
          <a:blip r:embed="rId6"/>
          <a:stretch>
            <a:fillRect/>
          </a:stretch>
        </p:blipFill>
        <p:spPr>
          <a:xfrm>
            <a:off x="1371600" y="3825950"/>
            <a:ext cx="609600" cy="609600"/>
          </a:xfrm>
          <a:prstGeom prst="rect">
            <a:avLst/>
          </a:prstGeom>
        </p:spPr>
      </p:pic>
    </p:spTree>
    <p:custDataLst>
      <p:tags r:id="rId1"/>
    </p:custDataLst>
    <p:extLst>
      <p:ext uri="{BB962C8B-B14F-4D97-AF65-F5344CB8AC3E}">
        <p14:creationId xmlns:p14="http://schemas.microsoft.com/office/powerpoint/2010/main" val="356828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AA29A5-6F3D-0F40-9094-2E08AFE37EB2}"/>
              </a:ext>
            </a:extLst>
          </p:cNvPr>
          <p:cNvSpPr>
            <a:spLocks noGrp="1"/>
          </p:cNvSpPr>
          <p:nvPr>
            <p:ph type="title"/>
          </p:nvPr>
        </p:nvSpPr>
        <p:spPr/>
        <p:txBody>
          <a:bodyPr/>
          <a:lstStyle/>
          <a:p>
            <a:r>
              <a:rPr lang="en-US" dirty="0"/>
              <a:t>Vantage Health Check (VHC) - Overview</a:t>
            </a:r>
          </a:p>
        </p:txBody>
      </p:sp>
      <p:sp>
        <p:nvSpPr>
          <p:cNvPr id="8" name="Rounded Rectangle 7">
            <a:extLst>
              <a:ext uri="{FF2B5EF4-FFF2-40B4-BE49-F238E27FC236}">
                <a16:creationId xmlns:a16="http://schemas.microsoft.com/office/drawing/2014/main" id="{87BB833B-E21F-7948-AEC0-92EC38B56C1A}"/>
              </a:ext>
            </a:extLst>
          </p:cNvPr>
          <p:cNvSpPr/>
          <p:nvPr/>
        </p:nvSpPr>
        <p:spPr>
          <a:xfrm>
            <a:off x="405113" y="1601134"/>
            <a:ext cx="4502552" cy="1930079"/>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What is Vantage Health Check?</a:t>
            </a:r>
          </a:p>
          <a:p>
            <a:r>
              <a:rPr lang="en-US" sz="1400" dirty="0"/>
              <a:t>VHC is a collection of Teradata usage analysis to provide a high-level view into a Teradata Vantage system.  This includes typical consumption metrics, but also complexity metrics such as throughput, concurrency, feature usage, and more.</a:t>
            </a:r>
          </a:p>
          <a:p>
            <a:endParaRPr lang="en-US" dirty="0"/>
          </a:p>
        </p:txBody>
      </p:sp>
      <p:sp>
        <p:nvSpPr>
          <p:cNvPr id="12" name="Rounded Rectangle 11">
            <a:extLst>
              <a:ext uri="{FF2B5EF4-FFF2-40B4-BE49-F238E27FC236}">
                <a16:creationId xmlns:a16="http://schemas.microsoft.com/office/drawing/2014/main" id="{C20AE706-7D04-8C40-BC65-7290734C20E9}"/>
              </a:ext>
            </a:extLst>
          </p:cNvPr>
          <p:cNvSpPr/>
          <p:nvPr/>
        </p:nvSpPr>
        <p:spPr>
          <a:xfrm>
            <a:off x="1165727" y="4377591"/>
            <a:ext cx="3429422" cy="2184004"/>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Is this information actionable?</a:t>
            </a:r>
          </a:p>
          <a:p>
            <a:r>
              <a:rPr lang="en-US" sz="1400" dirty="0"/>
              <a:t>That is the intention, although what part is actionable depends on the situation and what business use-cases are being solved. Your CSM can use this information to build a data-driven Success Plan and help raise up areas of opportunity.</a:t>
            </a:r>
            <a:endParaRPr lang="en-US" dirty="0"/>
          </a:p>
        </p:txBody>
      </p:sp>
      <p:sp>
        <p:nvSpPr>
          <p:cNvPr id="13" name="Rounded Rectangle 12">
            <a:extLst>
              <a:ext uri="{FF2B5EF4-FFF2-40B4-BE49-F238E27FC236}">
                <a16:creationId xmlns:a16="http://schemas.microsoft.com/office/drawing/2014/main" id="{0208CA9F-AB88-004C-B655-542DF67B7C4D}"/>
              </a:ext>
            </a:extLst>
          </p:cNvPr>
          <p:cNvSpPr/>
          <p:nvPr/>
        </p:nvSpPr>
        <p:spPr>
          <a:xfrm>
            <a:off x="5751401" y="1601134"/>
            <a:ext cx="5846974" cy="1458067"/>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How often should I refresh VHC?</a:t>
            </a:r>
          </a:p>
          <a:p>
            <a:r>
              <a:rPr lang="en-US" sz="1400" dirty="0"/>
              <a:t>That depends on your rhythm and needs, however graphically, VHC looks the best using between 4 and 6 weeks.  Too much more, and the graphics begin to crowd, but too little data becomes less helpful.  Best practice is to review with your CSM monthly, more-or-less.</a:t>
            </a:r>
            <a:endParaRPr lang="en-US" dirty="0"/>
          </a:p>
        </p:txBody>
      </p:sp>
      <p:sp>
        <p:nvSpPr>
          <p:cNvPr id="14" name="Rounded Rectangle 13">
            <a:extLst>
              <a:ext uri="{FF2B5EF4-FFF2-40B4-BE49-F238E27FC236}">
                <a16:creationId xmlns:a16="http://schemas.microsoft.com/office/drawing/2014/main" id="{B633F491-E7C6-ED49-8546-CBBD4F37F78C}"/>
              </a:ext>
            </a:extLst>
          </p:cNvPr>
          <p:cNvSpPr/>
          <p:nvPr/>
        </p:nvSpPr>
        <p:spPr>
          <a:xfrm>
            <a:off x="6107575" y="4331703"/>
            <a:ext cx="5274197" cy="198991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Can we drill down into a particular area?</a:t>
            </a:r>
          </a:p>
          <a:p>
            <a:r>
              <a:rPr lang="en-US" sz="1400" dirty="0"/>
              <a:t>Of course!  That said, VHC would quickly become prohibitively massive if we tried to cover every drill-down in one document.  Rather, use VHC to identify areas of interest, then work with your CSM to drill into the anomalies.  There are also full consulting engagements that specialize in areas, such as platform optimization or ecosystem architecture, if you have the need to go really deep.</a:t>
            </a:r>
          </a:p>
          <a:p>
            <a:endParaRPr lang="en-US" dirty="0"/>
          </a:p>
        </p:txBody>
      </p:sp>
      <p:pic>
        <p:nvPicPr>
          <p:cNvPr id="15" name="Picture 14">
            <a:extLst>
              <a:ext uri="{FF2B5EF4-FFF2-40B4-BE49-F238E27FC236}">
                <a16:creationId xmlns:a16="http://schemas.microsoft.com/office/drawing/2014/main" id="{58E84C44-569E-F746-8F5C-622308A7AEE1}"/>
              </a:ext>
            </a:extLst>
          </p:cNvPr>
          <p:cNvPicPr>
            <a:picLocks noChangeAspect="1"/>
          </p:cNvPicPr>
          <p:nvPr/>
        </p:nvPicPr>
        <p:blipFill>
          <a:blip r:embed="rId2"/>
          <a:stretch>
            <a:fillRect/>
          </a:stretch>
        </p:blipFill>
        <p:spPr>
          <a:xfrm>
            <a:off x="3663930" y="2955670"/>
            <a:ext cx="5080743" cy="1661901"/>
          </a:xfrm>
          <a:prstGeom prst="rect">
            <a:avLst/>
          </a:prstGeom>
        </p:spPr>
      </p:pic>
    </p:spTree>
    <p:extLst>
      <p:ext uri="{BB962C8B-B14F-4D97-AF65-F5344CB8AC3E}">
        <p14:creationId xmlns:p14="http://schemas.microsoft.com/office/powerpoint/2010/main" val="365310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Next Steps</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501026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1BD9B8E-B5B9-6C49-9AEE-9F432F4C69B1}"/>
              </a:ext>
            </a:extLst>
          </p:cNvPr>
          <p:cNvSpPr>
            <a:spLocks noGrp="1"/>
          </p:cNvSpPr>
          <p:nvPr>
            <p:ph sz="quarter" idx="15"/>
          </p:nvPr>
        </p:nvSpPr>
        <p:spPr>
          <a:xfrm>
            <a:off x="587375" y="1600200"/>
            <a:ext cx="5779135" cy="4610100"/>
          </a:xfrm>
        </p:spPr>
        <p:txBody>
          <a:bodyPr/>
          <a:lstStyle/>
          <a:p>
            <a:endParaRPr lang="en-US" dirty="0">
              <a:solidFill>
                <a:schemeClr val="tx1">
                  <a:lumMod val="75000"/>
                </a:schemeClr>
              </a:solidFill>
            </a:endParaRPr>
          </a:p>
          <a:p>
            <a:r>
              <a:rPr lang="en-US" dirty="0">
                <a:solidFill>
                  <a:schemeClr val="tx1">
                    <a:lumMod val="75000"/>
                  </a:schemeClr>
                </a:solidFill>
              </a:rPr>
              <a:t>Click on “New Slide” or  “Layout” and check out some of the planning templates – these will help you build an action plan around this information.</a:t>
            </a:r>
          </a:p>
          <a:p>
            <a:r>
              <a:rPr lang="en-US" dirty="0">
                <a:solidFill>
                  <a:srgbClr val="FF0000"/>
                </a:solidFill>
              </a:rPr>
              <a:t>CSM to complete</a:t>
            </a:r>
          </a:p>
        </p:txBody>
      </p:sp>
      <p:sp>
        <p:nvSpPr>
          <p:cNvPr id="3" name="Title 2">
            <a:extLst>
              <a:ext uri="{FF2B5EF4-FFF2-40B4-BE49-F238E27FC236}">
                <a16:creationId xmlns:a16="http://schemas.microsoft.com/office/drawing/2014/main" id="{D997BB79-A5E0-A04A-B8A7-C02F88F4F05C}"/>
              </a:ext>
            </a:extLst>
          </p:cNvPr>
          <p:cNvSpPr>
            <a:spLocks noGrp="1"/>
          </p:cNvSpPr>
          <p:nvPr>
            <p:ph type="title"/>
          </p:nvPr>
        </p:nvSpPr>
        <p:spPr/>
        <p:txBody>
          <a:bodyPr/>
          <a:lstStyle/>
          <a:p>
            <a:r>
              <a:rPr lang="en-US" dirty="0"/>
              <a:t>Next Steps &amp; Recommendations</a:t>
            </a:r>
          </a:p>
        </p:txBody>
      </p:sp>
      <p:pic>
        <p:nvPicPr>
          <p:cNvPr id="5" name="Picture 4">
            <a:extLst>
              <a:ext uri="{FF2B5EF4-FFF2-40B4-BE49-F238E27FC236}">
                <a16:creationId xmlns:a16="http://schemas.microsoft.com/office/drawing/2014/main" id="{879DFC4D-F6D3-E049-8769-083F2E7D5DCF}"/>
              </a:ext>
            </a:extLst>
          </p:cNvPr>
          <p:cNvPicPr>
            <a:picLocks noChangeAspect="1"/>
          </p:cNvPicPr>
          <p:nvPr/>
        </p:nvPicPr>
        <p:blipFill>
          <a:blip r:embed="rId2"/>
          <a:stretch>
            <a:fillRect/>
          </a:stretch>
        </p:blipFill>
        <p:spPr>
          <a:xfrm>
            <a:off x="6509932" y="1600200"/>
            <a:ext cx="5263560" cy="3737610"/>
          </a:xfrm>
          <a:prstGeom prst="rect">
            <a:avLst/>
          </a:prstGeom>
        </p:spPr>
      </p:pic>
    </p:spTree>
    <p:extLst>
      <p:ext uri="{BB962C8B-B14F-4D97-AF65-F5344CB8AC3E}">
        <p14:creationId xmlns:p14="http://schemas.microsoft.com/office/powerpoint/2010/main" val="4073498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1D89-5EA5-6749-866F-8E16EBEDF94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6C50FD8-0A0F-A745-8148-C35C68E161B5}"/>
              </a:ext>
            </a:extLst>
          </p:cNvPr>
          <p:cNvSpPr>
            <a:spLocks noGrp="1"/>
          </p:cNvSpPr>
          <p:nvPr>
            <p:ph type="body" sz="quarter" idx="22"/>
          </p:nvPr>
        </p:nvSpPr>
        <p:spPr/>
        <p:txBody>
          <a:bodyPr/>
          <a:lstStyle/>
          <a:p>
            <a:endParaRPr lang="en-US"/>
          </a:p>
        </p:txBody>
      </p:sp>
      <p:sp>
        <p:nvSpPr>
          <p:cNvPr id="4" name="Text Placeholder 3">
            <a:extLst>
              <a:ext uri="{FF2B5EF4-FFF2-40B4-BE49-F238E27FC236}">
                <a16:creationId xmlns:a16="http://schemas.microsoft.com/office/drawing/2014/main" id="{BB06C1EA-348C-234B-922E-0BD27B67CCCA}"/>
              </a:ext>
            </a:extLst>
          </p:cNvPr>
          <p:cNvSpPr>
            <a:spLocks noGrp="1"/>
          </p:cNvSpPr>
          <p:nvPr>
            <p:ph type="body" sz="quarter" idx="35"/>
          </p:nvPr>
        </p:nvSpPr>
        <p:spPr/>
        <p:txBody>
          <a:bodyPr/>
          <a:lstStyle/>
          <a:p>
            <a:endParaRPr lang="en-US"/>
          </a:p>
        </p:txBody>
      </p:sp>
      <p:sp>
        <p:nvSpPr>
          <p:cNvPr id="5" name="Text Placeholder 4">
            <a:extLst>
              <a:ext uri="{FF2B5EF4-FFF2-40B4-BE49-F238E27FC236}">
                <a16:creationId xmlns:a16="http://schemas.microsoft.com/office/drawing/2014/main" id="{D5F9BD88-17F2-8D44-818E-FA2EAF6662D0}"/>
              </a:ext>
            </a:extLst>
          </p:cNvPr>
          <p:cNvSpPr>
            <a:spLocks noGrp="1"/>
          </p:cNvSpPr>
          <p:nvPr>
            <p:ph type="body" sz="quarter" idx="38"/>
          </p:nvPr>
        </p:nvSpPr>
        <p:spPr/>
        <p:txBody>
          <a:bodyPr/>
          <a:lstStyle/>
          <a:p>
            <a:endParaRPr lang="en-US"/>
          </a:p>
        </p:txBody>
      </p:sp>
      <p:sp>
        <p:nvSpPr>
          <p:cNvPr id="6" name="Text Placeholder 5">
            <a:extLst>
              <a:ext uri="{FF2B5EF4-FFF2-40B4-BE49-F238E27FC236}">
                <a16:creationId xmlns:a16="http://schemas.microsoft.com/office/drawing/2014/main" id="{2ED9D860-02BD-8047-B9D2-1FBFE14A1C33}"/>
              </a:ext>
            </a:extLst>
          </p:cNvPr>
          <p:cNvSpPr>
            <a:spLocks noGrp="1"/>
          </p:cNvSpPr>
          <p:nvPr>
            <p:ph type="body" sz="quarter" idx="40"/>
          </p:nvPr>
        </p:nvSpPr>
        <p:spPr/>
        <p:txBody>
          <a:bodyPr/>
          <a:lstStyle/>
          <a:p>
            <a:endParaRPr lang="en-US"/>
          </a:p>
        </p:txBody>
      </p:sp>
      <p:sp>
        <p:nvSpPr>
          <p:cNvPr id="7" name="Text Placeholder 6">
            <a:extLst>
              <a:ext uri="{FF2B5EF4-FFF2-40B4-BE49-F238E27FC236}">
                <a16:creationId xmlns:a16="http://schemas.microsoft.com/office/drawing/2014/main" id="{FE3A333D-9138-5647-A0DB-731BC95B6C8E}"/>
              </a:ext>
            </a:extLst>
          </p:cNvPr>
          <p:cNvSpPr>
            <a:spLocks noGrp="1"/>
          </p:cNvSpPr>
          <p:nvPr>
            <p:ph type="body" sz="quarter" idx="41"/>
          </p:nvPr>
        </p:nvSpPr>
        <p:spPr/>
        <p:txBody>
          <a:bodyPr/>
          <a:lstStyle/>
          <a:p>
            <a:endParaRPr lang="en-US"/>
          </a:p>
        </p:txBody>
      </p:sp>
    </p:spTree>
    <p:extLst>
      <p:ext uri="{BB962C8B-B14F-4D97-AF65-F5344CB8AC3E}">
        <p14:creationId xmlns:p14="http://schemas.microsoft.com/office/powerpoint/2010/main" val="3035509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9F96-F55B-7E40-B8D6-3C8CF69EAD6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068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6">
            <a:extLst>
              <a:ext uri="{FF2B5EF4-FFF2-40B4-BE49-F238E27FC236}">
                <a16:creationId xmlns:a16="http://schemas.microsoft.com/office/drawing/2014/main" id="{6975A98C-42E1-4744-9A9F-A095E02A28B9}"/>
              </a:ext>
            </a:extLst>
          </p:cNvPr>
          <p:cNvSpPr/>
          <p:nvPr/>
        </p:nvSpPr>
        <p:spPr>
          <a:xfrm>
            <a:off x="4263336" y="5577740"/>
            <a:ext cx="3644683" cy="1062417"/>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ounded Rectangle 2">
            <a:extLst>
              <a:ext uri="{FF2B5EF4-FFF2-40B4-BE49-F238E27FC236}">
                <a16:creationId xmlns:a16="http://schemas.microsoft.com/office/drawing/2014/main" id="{1E9AA515-BDC5-44CC-B395-523928E0CF03}"/>
              </a:ext>
            </a:extLst>
          </p:cNvPr>
          <p:cNvSpPr/>
          <p:nvPr/>
        </p:nvSpPr>
        <p:spPr>
          <a:xfrm>
            <a:off x="454690" y="961466"/>
            <a:ext cx="3619856" cy="5678691"/>
          </a:xfrm>
          <a:prstGeom prst="roundRect">
            <a:avLst>
              <a:gd name="adj" fmla="val 738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6B767D"/>
                </a:solidFill>
                <a:effectLst/>
                <a:uLnTx/>
                <a:uFillTx/>
                <a:latin typeface="Arial" panose="020B0604020202020204"/>
                <a:ea typeface="+mn-ea"/>
                <a:cs typeface="+mn-cs"/>
              </a:rPr>
              <a:t>Average response time</a:t>
            </a:r>
            <a:endParaRPr kumimoji="0" lang="en-US"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148" name="Rounded Rectangle 5">
            <a:extLst>
              <a:ext uri="{FF2B5EF4-FFF2-40B4-BE49-F238E27FC236}">
                <a16:creationId xmlns:a16="http://schemas.microsoft.com/office/drawing/2014/main" id="{9F2528F3-469B-4F66-808F-ECF474549E3B}"/>
              </a:ext>
            </a:extLst>
          </p:cNvPr>
          <p:cNvSpPr/>
          <p:nvPr/>
        </p:nvSpPr>
        <p:spPr>
          <a:xfrm>
            <a:off x="4265141" y="3063664"/>
            <a:ext cx="3644683" cy="2425027"/>
          </a:xfrm>
          <a:prstGeom prst="roundRect">
            <a:avLst>
              <a:gd name="adj" fmla="val 9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7">
            <a:extLst>
              <a:ext uri="{FF2B5EF4-FFF2-40B4-BE49-F238E27FC236}">
                <a16:creationId xmlns:a16="http://schemas.microsoft.com/office/drawing/2014/main" id="{1362BCC5-AEA9-477A-ADAC-37A63C63554B}"/>
              </a:ext>
            </a:extLst>
          </p:cNvPr>
          <p:cNvSpPr/>
          <p:nvPr/>
        </p:nvSpPr>
        <p:spPr>
          <a:xfrm>
            <a:off x="8117455" y="984221"/>
            <a:ext cx="3619856" cy="2504053"/>
          </a:xfrm>
          <a:prstGeom prst="roundRect">
            <a:avLst>
              <a:gd name="adj" fmla="val 54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8">
            <a:extLst>
              <a:ext uri="{FF2B5EF4-FFF2-40B4-BE49-F238E27FC236}">
                <a16:creationId xmlns:a16="http://schemas.microsoft.com/office/drawing/2014/main" id="{4153F27D-0E47-41BF-A424-7F31C1FB2ECA}"/>
              </a:ext>
            </a:extLst>
          </p:cNvPr>
          <p:cNvSpPr/>
          <p:nvPr/>
        </p:nvSpPr>
        <p:spPr>
          <a:xfrm>
            <a:off x="8117455" y="3590106"/>
            <a:ext cx="3619856" cy="2030997"/>
          </a:xfrm>
          <a:prstGeom prst="roundRect">
            <a:avLst>
              <a:gd name="adj" fmla="val 991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a:extLst>
              <a:ext uri="{FF2B5EF4-FFF2-40B4-BE49-F238E27FC236}">
                <a16:creationId xmlns:a16="http://schemas.microsoft.com/office/drawing/2014/main" id="{DBA348C1-8265-426A-8E51-B18A172FE77B}"/>
              </a:ext>
            </a:extLst>
          </p:cNvPr>
          <p:cNvSpPr/>
          <p:nvPr/>
        </p:nvSpPr>
        <p:spPr>
          <a:xfrm>
            <a:off x="605246" y="133641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4" name="TextBox 303">
            <a:extLst>
              <a:ext uri="{FF2B5EF4-FFF2-40B4-BE49-F238E27FC236}">
                <a16:creationId xmlns:a16="http://schemas.microsoft.com/office/drawing/2014/main" id="{AC9A4635-67BB-4FDA-BAF1-A6CEE396E4DE}"/>
              </a:ext>
            </a:extLst>
          </p:cNvPr>
          <p:cNvSpPr txBox="1"/>
          <p:nvPr/>
        </p:nvSpPr>
        <p:spPr>
          <a:xfrm>
            <a:off x="605245" y="2187316"/>
            <a:ext cx="1085233" cy="215444"/>
          </a:xfrm>
          <a:prstGeom prst="rect">
            <a:avLst/>
          </a:prstGeom>
          <a:noFill/>
        </p:spPr>
        <p:txBody>
          <a:bodyPr wrap="none" lIns="0" tIns="0" rIns="0" bIns="0" rtlCol="0" anchor="ctr" anchorCtr="0">
            <a:spAutoFit/>
          </a:bodyPr>
          <a:lstStyle/>
          <a:p>
            <a:r>
              <a:rPr lang="en-US" sz="1400" b="1" dirty="0">
                <a:solidFill>
                  <a:srgbClr val="0070C0"/>
                </a:solidFill>
              </a:rPr>
              <a:t>Active Users</a:t>
            </a:r>
            <a:endParaRPr lang="en-US" sz="1050" b="1" dirty="0">
              <a:solidFill>
                <a:srgbClr val="0070C0"/>
              </a:solidFill>
            </a:endParaRPr>
          </a:p>
        </p:txBody>
      </p:sp>
      <p:sp>
        <p:nvSpPr>
          <p:cNvPr id="305" name="Rectangle 304">
            <a:extLst>
              <a:ext uri="{FF2B5EF4-FFF2-40B4-BE49-F238E27FC236}">
                <a16:creationId xmlns:a16="http://schemas.microsoft.com/office/drawing/2014/main" id="{810C169E-385F-4BDD-A1DB-1457AB8300ED}"/>
              </a:ext>
            </a:extLst>
          </p:cNvPr>
          <p:cNvSpPr/>
          <p:nvPr/>
        </p:nvSpPr>
        <p:spPr>
          <a:xfrm>
            <a:off x="605246" y="244574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7" name="TextBox 306">
            <a:extLst>
              <a:ext uri="{FF2B5EF4-FFF2-40B4-BE49-F238E27FC236}">
                <a16:creationId xmlns:a16="http://schemas.microsoft.com/office/drawing/2014/main" id="{EA90460E-7505-4615-9B97-6319966A1C63}"/>
              </a:ext>
            </a:extLst>
          </p:cNvPr>
          <p:cNvSpPr txBox="1"/>
          <p:nvPr/>
        </p:nvSpPr>
        <p:spPr>
          <a:xfrm>
            <a:off x="605245" y="3296646"/>
            <a:ext cx="1792157" cy="215444"/>
          </a:xfrm>
          <a:prstGeom prst="rect">
            <a:avLst/>
          </a:prstGeom>
          <a:noFill/>
        </p:spPr>
        <p:txBody>
          <a:bodyPr wrap="none" lIns="0" tIns="0" rIns="0" bIns="0" rtlCol="0" anchor="ctr" anchorCtr="0">
            <a:spAutoFit/>
          </a:bodyPr>
          <a:lstStyle/>
          <a:p>
            <a:r>
              <a:rPr lang="en-US" sz="1400" b="1" dirty="0">
                <a:solidFill>
                  <a:schemeClr val="accent3"/>
                </a:solidFill>
              </a:rPr>
              <a:t>System Concurrency</a:t>
            </a:r>
            <a:endParaRPr lang="en-US" sz="1050" b="1" dirty="0">
              <a:solidFill>
                <a:schemeClr val="accent3"/>
              </a:solidFill>
            </a:endParaRPr>
          </a:p>
        </p:txBody>
      </p:sp>
      <p:sp>
        <p:nvSpPr>
          <p:cNvPr id="308" name="Rectangle 307">
            <a:extLst>
              <a:ext uri="{FF2B5EF4-FFF2-40B4-BE49-F238E27FC236}">
                <a16:creationId xmlns:a16="http://schemas.microsoft.com/office/drawing/2014/main" id="{46EA9681-8EBA-4F0B-B784-C66AB9CAE3AB}"/>
              </a:ext>
            </a:extLst>
          </p:cNvPr>
          <p:cNvSpPr/>
          <p:nvPr/>
        </p:nvSpPr>
        <p:spPr>
          <a:xfrm>
            <a:off x="605246" y="355507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0" name="TextBox 309">
            <a:extLst>
              <a:ext uri="{FF2B5EF4-FFF2-40B4-BE49-F238E27FC236}">
                <a16:creationId xmlns:a16="http://schemas.microsoft.com/office/drawing/2014/main" id="{BAAE79AD-0478-4FAD-AC67-20EDB82CBF6E}"/>
              </a:ext>
            </a:extLst>
          </p:cNvPr>
          <p:cNvSpPr txBox="1"/>
          <p:nvPr/>
        </p:nvSpPr>
        <p:spPr>
          <a:xfrm>
            <a:off x="605245" y="4405976"/>
            <a:ext cx="2543453" cy="215444"/>
          </a:xfrm>
          <a:prstGeom prst="rect">
            <a:avLst/>
          </a:prstGeom>
          <a:noFill/>
        </p:spPr>
        <p:txBody>
          <a:bodyPr wrap="none" lIns="0" tIns="0" rIns="0" bIns="0" rtlCol="0" anchor="ctr" anchorCtr="0">
            <a:spAutoFit/>
          </a:bodyPr>
          <a:lstStyle/>
          <a:p>
            <a:r>
              <a:rPr lang="en-US" sz="1400" b="1" dirty="0">
                <a:solidFill>
                  <a:schemeClr val="accent4"/>
                </a:solidFill>
              </a:rPr>
              <a:t>Observed System Availability </a:t>
            </a:r>
            <a:endParaRPr lang="en-US" sz="1050" b="1" dirty="0">
              <a:solidFill>
                <a:schemeClr val="accent4"/>
              </a:solidFill>
            </a:endParaRPr>
          </a:p>
        </p:txBody>
      </p:sp>
      <p:sp>
        <p:nvSpPr>
          <p:cNvPr id="311" name="Rectangle 310">
            <a:extLst>
              <a:ext uri="{FF2B5EF4-FFF2-40B4-BE49-F238E27FC236}">
                <a16:creationId xmlns:a16="http://schemas.microsoft.com/office/drawing/2014/main" id="{B503FAFF-CC55-4593-A768-9D7E5DD1ADE9}"/>
              </a:ext>
            </a:extLst>
          </p:cNvPr>
          <p:cNvSpPr/>
          <p:nvPr/>
        </p:nvSpPr>
        <p:spPr>
          <a:xfrm>
            <a:off x="605246" y="466440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3" name="TextBox 312">
            <a:extLst>
              <a:ext uri="{FF2B5EF4-FFF2-40B4-BE49-F238E27FC236}">
                <a16:creationId xmlns:a16="http://schemas.microsoft.com/office/drawing/2014/main" id="{F995E4BB-75E7-4949-818D-E2D0FEC33A31}"/>
              </a:ext>
            </a:extLst>
          </p:cNvPr>
          <p:cNvSpPr txBox="1"/>
          <p:nvPr/>
        </p:nvSpPr>
        <p:spPr>
          <a:xfrm>
            <a:off x="605246" y="5515304"/>
            <a:ext cx="655629" cy="215444"/>
          </a:xfrm>
          <a:prstGeom prst="rect">
            <a:avLst/>
          </a:prstGeom>
          <a:noFill/>
        </p:spPr>
        <p:txBody>
          <a:bodyPr wrap="none" lIns="0" tIns="0" rIns="0" bIns="0" rtlCol="0" anchor="ctr" anchorCtr="0">
            <a:spAutoFit/>
          </a:bodyPr>
          <a:lstStyle/>
          <a:p>
            <a:r>
              <a:rPr lang="en-US" sz="1400" b="1" dirty="0">
                <a:solidFill>
                  <a:schemeClr val="accent5"/>
                </a:solidFill>
              </a:rPr>
              <a:t>Objects</a:t>
            </a:r>
            <a:endParaRPr lang="en-US" sz="1050" b="1" dirty="0">
              <a:solidFill>
                <a:schemeClr val="accent5"/>
              </a:solidFill>
            </a:endParaRPr>
          </a:p>
        </p:txBody>
      </p:sp>
      <p:sp>
        <p:nvSpPr>
          <p:cNvPr id="314" name="Rectangle 313">
            <a:extLst>
              <a:ext uri="{FF2B5EF4-FFF2-40B4-BE49-F238E27FC236}">
                <a16:creationId xmlns:a16="http://schemas.microsoft.com/office/drawing/2014/main" id="{CA9DF822-9A90-4381-A7F3-628C7B199087}"/>
              </a:ext>
            </a:extLst>
          </p:cNvPr>
          <p:cNvSpPr/>
          <p:nvPr/>
        </p:nvSpPr>
        <p:spPr>
          <a:xfrm>
            <a:off x="605246" y="5773735"/>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1" name="Rectangle: Rounded Corners 1030">
            <a:extLst>
              <a:ext uri="{FF2B5EF4-FFF2-40B4-BE49-F238E27FC236}">
                <a16:creationId xmlns:a16="http://schemas.microsoft.com/office/drawing/2014/main" id="{6F25C0EE-5A1E-4DBF-973B-8C5C2F3FC4DF}"/>
              </a:ext>
            </a:extLst>
          </p:cNvPr>
          <p:cNvSpPr/>
          <p:nvPr/>
        </p:nvSpPr>
        <p:spPr>
          <a:xfrm>
            <a:off x="1415099" y="1419615"/>
            <a:ext cx="2420915" cy="533400"/>
          </a:xfrm>
          <a:prstGeom prst="roundRect">
            <a:avLst>
              <a:gd name="adj" fmla="val 845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Rounded Corners 316">
            <a:extLst>
              <a:ext uri="{FF2B5EF4-FFF2-40B4-BE49-F238E27FC236}">
                <a16:creationId xmlns:a16="http://schemas.microsoft.com/office/drawing/2014/main" id="{72743F42-73A8-4AB9-BA70-06CD9A2BE6AA}"/>
              </a:ext>
            </a:extLst>
          </p:cNvPr>
          <p:cNvSpPr/>
          <p:nvPr/>
        </p:nvSpPr>
        <p:spPr>
          <a:xfrm>
            <a:off x="1415099" y="2528945"/>
            <a:ext cx="2420915" cy="533400"/>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Rounded Corners 317">
            <a:extLst>
              <a:ext uri="{FF2B5EF4-FFF2-40B4-BE49-F238E27FC236}">
                <a16:creationId xmlns:a16="http://schemas.microsoft.com/office/drawing/2014/main" id="{AF9D6F95-B8BC-439B-879F-27A3A0A6D13E}"/>
              </a:ext>
            </a:extLst>
          </p:cNvPr>
          <p:cNvSpPr/>
          <p:nvPr/>
        </p:nvSpPr>
        <p:spPr>
          <a:xfrm>
            <a:off x="1415099" y="3638275"/>
            <a:ext cx="2420915" cy="533400"/>
          </a:xfrm>
          <a:prstGeom prst="roundRect">
            <a:avLst>
              <a:gd name="adj" fmla="val 845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Rounded Corners 318">
            <a:extLst>
              <a:ext uri="{FF2B5EF4-FFF2-40B4-BE49-F238E27FC236}">
                <a16:creationId xmlns:a16="http://schemas.microsoft.com/office/drawing/2014/main" id="{F48C68AF-BC04-40C6-A67C-74FC31E54F02}"/>
              </a:ext>
            </a:extLst>
          </p:cNvPr>
          <p:cNvSpPr/>
          <p:nvPr/>
        </p:nvSpPr>
        <p:spPr>
          <a:xfrm>
            <a:off x="1415099" y="4747605"/>
            <a:ext cx="2420915" cy="533400"/>
          </a:xfrm>
          <a:prstGeom prst="roundRect">
            <a:avLst>
              <a:gd name="adj" fmla="val 8453"/>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Rounded Corners 319">
            <a:extLst>
              <a:ext uri="{FF2B5EF4-FFF2-40B4-BE49-F238E27FC236}">
                <a16:creationId xmlns:a16="http://schemas.microsoft.com/office/drawing/2014/main" id="{1CE12EB3-D665-444B-825C-FB74C65A38C5}"/>
              </a:ext>
            </a:extLst>
          </p:cNvPr>
          <p:cNvSpPr/>
          <p:nvPr/>
        </p:nvSpPr>
        <p:spPr>
          <a:xfrm>
            <a:off x="1415099" y="5856933"/>
            <a:ext cx="2420915" cy="533400"/>
          </a:xfrm>
          <a:prstGeom prst="roundRect">
            <a:avLst>
              <a:gd name="adj" fmla="val 84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TextBox 322">
            <a:extLst>
              <a:ext uri="{FF2B5EF4-FFF2-40B4-BE49-F238E27FC236}">
                <a16:creationId xmlns:a16="http://schemas.microsoft.com/office/drawing/2014/main" id="{A13A68A7-27F1-4C05-A7C8-01F182F7F92F}"/>
              </a:ext>
            </a:extLst>
          </p:cNvPr>
          <p:cNvSpPr txBox="1"/>
          <p:nvPr/>
        </p:nvSpPr>
        <p:spPr>
          <a:xfrm>
            <a:off x="1489241" y="1441835"/>
            <a:ext cx="2784417"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--query_counts.csv[1:6]}} Million</a:t>
            </a:r>
          </a:p>
          <a:p>
            <a:endParaRPr lang="en-US" dirty="0"/>
          </a:p>
        </p:txBody>
      </p:sp>
      <p:sp>
        <p:nvSpPr>
          <p:cNvPr id="324" name="TextBox 323">
            <a:extLst>
              <a:ext uri="{FF2B5EF4-FFF2-40B4-BE49-F238E27FC236}">
                <a16:creationId xmlns:a16="http://schemas.microsoft.com/office/drawing/2014/main" id="{F7F0B33D-AD68-452B-8B58-2F433F205314}"/>
              </a:ext>
            </a:extLst>
          </p:cNvPr>
          <p:cNvSpPr txBox="1"/>
          <p:nvPr/>
        </p:nvSpPr>
        <p:spPr>
          <a:xfrm>
            <a:off x="1489275" y="2626367"/>
            <a:ext cx="2207653"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--user_counts.csv[1:3]}}  business and applications</a:t>
            </a:r>
          </a:p>
        </p:txBody>
      </p:sp>
      <p:sp>
        <p:nvSpPr>
          <p:cNvPr id="326" name="TextBox 325">
            <a:extLst>
              <a:ext uri="{FF2B5EF4-FFF2-40B4-BE49-F238E27FC236}">
                <a16:creationId xmlns:a16="http://schemas.microsoft.com/office/drawing/2014/main" id="{22D082B3-8CEC-48DF-BAE5-9BFD58B84611}"/>
              </a:ext>
            </a:extLst>
          </p:cNvPr>
          <p:cNvSpPr txBox="1"/>
          <p:nvPr/>
        </p:nvSpPr>
        <p:spPr>
          <a:xfrm>
            <a:off x="1489276" y="4929666"/>
            <a:ext cx="3045456" cy="169277"/>
          </a:xfrm>
          <a:prstGeom prst="rect">
            <a:avLst/>
          </a:prstGeom>
          <a:noFill/>
        </p:spPr>
        <p:txBody>
          <a:bodyPr wrap="square" lIns="0" tIns="0" rIns="0" bIns="0" rtlCol="0" anchor="ctr" anchorCtr="0">
            <a:spAutoFit/>
          </a:bodyPr>
          <a:lstStyle/>
          <a:p>
            <a:r>
              <a:rPr lang="en-US" sz="1100" dirty="0"/>
              <a:t>{{</a:t>
            </a:r>
            <a:r>
              <a:rPr lang="en-US" sz="1100" dirty="0" err="1"/>
              <a:t>val:oap</a:t>
            </a:r>
            <a:r>
              <a:rPr lang="en-US" sz="1100" dirty="0"/>
              <a:t>--sys_availability.csv[1:4]}}</a:t>
            </a:r>
            <a:r>
              <a:rPr lang="en-US" sz="1100" b="1" dirty="0"/>
              <a:t> %</a:t>
            </a:r>
          </a:p>
        </p:txBody>
      </p:sp>
      <p:pic>
        <p:nvPicPr>
          <p:cNvPr id="1039" name="Graphic 1038">
            <a:extLst>
              <a:ext uri="{FF2B5EF4-FFF2-40B4-BE49-F238E27FC236}">
                <a16:creationId xmlns:a16="http://schemas.microsoft.com/office/drawing/2014/main" id="{7C4A9679-D39B-4902-98C8-B87F62EAD09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58" y="1427349"/>
            <a:ext cx="517935" cy="517935"/>
          </a:xfrm>
          <a:prstGeom prst="rect">
            <a:avLst/>
          </a:prstGeom>
        </p:spPr>
      </p:pic>
      <p:pic>
        <p:nvPicPr>
          <p:cNvPr id="1043" name="Graphic 1042">
            <a:extLst>
              <a:ext uri="{FF2B5EF4-FFF2-40B4-BE49-F238E27FC236}">
                <a16:creationId xmlns:a16="http://schemas.microsoft.com/office/drawing/2014/main" id="{E9759CE3-DA66-4A96-8A0A-CF7B9C57B40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200" y="3629151"/>
            <a:ext cx="551651" cy="551651"/>
          </a:xfrm>
          <a:prstGeom prst="rect">
            <a:avLst/>
          </a:prstGeom>
        </p:spPr>
      </p:pic>
      <p:pic>
        <p:nvPicPr>
          <p:cNvPr id="1045" name="Graphic 1044">
            <a:extLst>
              <a:ext uri="{FF2B5EF4-FFF2-40B4-BE49-F238E27FC236}">
                <a16:creationId xmlns:a16="http://schemas.microsoft.com/office/drawing/2014/main" id="{BBCD23DC-7DF8-4235-9A82-90DAADC151D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9969" y="4758250"/>
            <a:ext cx="512113" cy="512113"/>
          </a:xfrm>
          <a:prstGeom prst="rect">
            <a:avLst/>
          </a:prstGeom>
        </p:spPr>
      </p:pic>
      <p:sp>
        <p:nvSpPr>
          <p:cNvPr id="352" name="TextBox 351">
            <a:extLst>
              <a:ext uri="{FF2B5EF4-FFF2-40B4-BE49-F238E27FC236}">
                <a16:creationId xmlns:a16="http://schemas.microsoft.com/office/drawing/2014/main" id="{D5D3AFEC-6EA8-4051-9877-76A9CC3260BD}"/>
              </a:ext>
            </a:extLst>
          </p:cNvPr>
          <p:cNvSpPr txBox="1"/>
          <p:nvPr/>
        </p:nvSpPr>
        <p:spPr>
          <a:xfrm>
            <a:off x="4386163" y="3138388"/>
            <a:ext cx="4917098" cy="215444"/>
          </a:xfrm>
          <a:prstGeom prst="rect">
            <a:avLst/>
          </a:prstGeom>
          <a:noFill/>
        </p:spPr>
        <p:txBody>
          <a:bodyPr wrap="square" lIns="0" tIns="0" rIns="0" bIns="0" rtlCol="0" anchor="ctr" anchorCtr="0">
            <a:spAutoFit/>
          </a:bodyPr>
          <a:lstStyle/>
          <a:p>
            <a:r>
              <a:rPr lang="en-US" sz="1400" b="1" dirty="0">
                <a:solidFill>
                  <a:srgbClr val="898C92"/>
                </a:solidFill>
              </a:rPr>
              <a:t>Busiest Hours of Week (CPU):</a:t>
            </a:r>
          </a:p>
        </p:txBody>
      </p:sp>
      <p:sp>
        <p:nvSpPr>
          <p:cNvPr id="383" name="TextBox 382">
            <a:extLst>
              <a:ext uri="{FF2B5EF4-FFF2-40B4-BE49-F238E27FC236}">
                <a16:creationId xmlns:a16="http://schemas.microsoft.com/office/drawing/2014/main" id="{5E3E264B-7659-48F5-8224-7182191FC872}"/>
              </a:ext>
            </a:extLst>
          </p:cNvPr>
          <p:cNvSpPr txBox="1"/>
          <p:nvPr/>
        </p:nvSpPr>
        <p:spPr>
          <a:xfrm>
            <a:off x="8241125" y="1061208"/>
            <a:ext cx="2714718" cy="215444"/>
          </a:xfrm>
          <a:prstGeom prst="rect">
            <a:avLst/>
          </a:prstGeom>
          <a:noFill/>
        </p:spPr>
        <p:txBody>
          <a:bodyPr wrap="none" lIns="0" tIns="0" rIns="0" bIns="0" rtlCol="0" anchor="ctr" anchorCtr="0">
            <a:spAutoFit/>
          </a:bodyPr>
          <a:lstStyle/>
          <a:p>
            <a:r>
              <a:rPr lang="en-US" sz="1400" b="1" dirty="0">
                <a:solidFill>
                  <a:srgbClr val="898C92"/>
                </a:solidFill>
              </a:rPr>
              <a:t>System Analysis by Usage Type</a:t>
            </a:r>
          </a:p>
        </p:txBody>
      </p:sp>
      <p:sp>
        <p:nvSpPr>
          <p:cNvPr id="397" name="TextBox 396">
            <a:extLst>
              <a:ext uri="{FF2B5EF4-FFF2-40B4-BE49-F238E27FC236}">
                <a16:creationId xmlns:a16="http://schemas.microsoft.com/office/drawing/2014/main" id="{B66C7D28-97A9-4FC5-8F51-0836DBA20C08}"/>
              </a:ext>
            </a:extLst>
          </p:cNvPr>
          <p:cNvSpPr txBox="1"/>
          <p:nvPr/>
        </p:nvSpPr>
        <p:spPr>
          <a:xfrm>
            <a:off x="8241125" y="3664552"/>
            <a:ext cx="2482539" cy="215444"/>
          </a:xfrm>
          <a:prstGeom prst="rect">
            <a:avLst/>
          </a:prstGeom>
          <a:noFill/>
        </p:spPr>
        <p:txBody>
          <a:bodyPr wrap="none" lIns="0" tIns="0" rIns="0" bIns="0" rtlCol="0" anchor="ctr" anchorCtr="0">
            <a:spAutoFit/>
          </a:bodyPr>
          <a:lstStyle/>
          <a:p>
            <a:r>
              <a:rPr lang="en-US" sz="1400" b="1" dirty="0">
                <a:solidFill>
                  <a:schemeClr val="bg1">
                    <a:lumMod val="50000"/>
                  </a:schemeClr>
                </a:solidFill>
              </a:rPr>
              <a:t>Top 5 Users by Query Count</a:t>
            </a:r>
            <a:endParaRPr lang="en-US" sz="1050" b="1" dirty="0">
              <a:solidFill>
                <a:schemeClr val="bg1">
                  <a:lumMod val="50000"/>
                </a:schemeClr>
              </a:solidFill>
            </a:endParaRPr>
          </a:p>
        </p:txBody>
      </p:sp>
      <p:sp>
        <p:nvSpPr>
          <p:cNvPr id="4" name="Title 3">
            <a:extLst>
              <a:ext uri="{FF2B5EF4-FFF2-40B4-BE49-F238E27FC236}">
                <a16:creationId xmlns:a16="http://schemas.microsoft.com/office/drawing/2014/main" id="{F029E76D-3C5A-4585-9E26-86EDF20BDF09}"/>
              </a:ext>
            </a:extLst>
          </p:cNvPr>
          <p:cNvSpPr>
            <a:spLocks noGrp="1"/>
          </p:cNvSpPr>
          <p:nvPr>
            <p:ph type="title"/>
          </p:nvPr>
        </p:nvSpPr>
        <p:spPr>
          <a:xfrm>
            <a:off x="467885" y="50866"/>
            <a:ext cx="11495965" cy="715294"/>
          </a:xfrm>
        </p:spPr>
        <p:txBody>
          <a:bodyPr/>
          <a:lstStyle/>
          <a:p>
            <a:r>
              <a:rPr lang="en-US" sz="2400" dirty="0">
                <a:solidFill>
                  <a:srgbClr val="F3753F"/>
                </a:solidFill>
                <a:latin typeface="Arial" panose="020B0604020202020204" pitchFamily="34" charset="0"/>
              </a:rPr>
              <a:t>VHC on a page -- {{</a:t>
            </a:r>
            <a:r>
              <a:rPr lang="en-US" sz="2400" dirty="0" err="1">
                <a:solidFill>
                  <a:srgbClr val="F3753F"/>
                </a:solidFill>
                <a:latin typeface="Arial" panose="020B0604020202020204" pitchFamily="34" charset="0"/>
              </a:rPr>
              <a:t>val:vhc</a:t>
            </a:r>
            <a:r>
              <a:rPr lang="en-US" sz="2400" dirty="0">
                <a:solidFill>
                  <a:srgbClr val="F3753F"/>
                </a:solidFill>
                <a:latin typeface="Arial" panose="020B0604020202020204" pitchFamily="34" charset="0"/>
              </a:rPr>
              <a:t>--intro.csv[1:2]}}: {{</a:t>
            </a:r>
            <a:r>
              <a:rPr lang="en-US" sz="2400" dirty="0" err="1">
                <a:solidFill>
                  <a:srgbClr val="F3753F"/>
                </a:solidFill>
                <a:latin typeface="Arial" panose="020B0604020202020204" pitchFamily="34" charset="0"/>
              </a:rPr>
              <a:t>val:</a:t>
            </a:r>
            <a:r>
              <a:rPr lang="en-US" sz="2400" dirty="0" err="1">
                <a:solidFill>
                  <a:srgbClr val="F3753F"/>
                </a:solidFill>
              </a:rPr>
              <a:t>vhc</a:t>
            </a:r>
            <a:r>
              <a:rPr lang="en-US" sz="2400" dirty="0">
                <a:solidFill>
                  <a:srgbClr val="F3753F"/>
                </a:solidFill>
                <a:latin typeface="Arial" panose="020B0604020202020204" pitchFamily="34" charset="0"/>
              </a:rPr>
              <a:t>--intro.csv[1:1]}}</a:t>
            </a:r>
          </a:p>
        </p:txBody>
      </p:sp>
      <p:grpSp>
        <p:nvGrpSpPr>
          <p:cNvPr id="43" name="Group 42">
            <a:extLst>
              <a:ext uri="{FF2B5EF4-FFF2-40B4-BE49-F238E27FC236}">
                <a16:creationId xmlns:a16="http://schemas.microsoft.com/office/drawing/2014/main" id="{04CEC1B9-1024-4E2D-AEF3-CBE4F1D43438}"/>
              </a:ext>
            </a:extLst>
          </p:cNvPr>
          <p:cNvGrpSpPr/>
          <p:nvPr/>
        </p:nvGrpSpPr>
        <p:grpSpPr>
          <a:xfrm>
            <a:off x="687190" y="2521085"/>
            <a:ext cx="528795" cy="511970"/>
            <a:chOff x="7824978" y="3832098"/>
            <a:chExt cx="335280" cy="324612"/>
          </a:xfrm>
          <a:solidFill>
            <a:schemeClr val="tx2">
              <a:lumMod val="40000"/>
              <a:lumOff val="60000"/>
            </a:schemeClr>
          </a:solidFill>
        </p:grpSpPr>
        <p:sp>
          <p:nvSpPr>
            <p:cNvPr id="44" name="Freeform 45">
              <a:extLst>
                <a:ext uri="{FF2B5EF4-FFF2-40B4-BE49-F238E27FC236}">
                  <a16:creationId xmlns:a16="http://schemas.microsoft.com/office/drawing/2014/main" id="{EA435217-F73A-4A0B-8CD6-941ED9E9D9D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5" name="Freeform 46">
              <a:extLst>
                <a:ext uri="{FF2B5EF4-FFF2-40B4-BE49-F238E27FC236}">
                  <a16:creationId xmlns:a16="http://schemas.microsoft.com/office/drawing/2014/main" id="{EE763D96-A011-4E32-BD91-564F14E8B6C9}"/>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6" name="Freeform 47">
              <a:extLst>
                <a:ext uri="{FF2B5EF4-FFF2-40B4-BE49-F238E27FC236}">
                  <a16:creationId xmlns:a16="http://schemas.microsoft.com/office/drawing/2014/main" id="{5574CABB-C5EE-49DC-AC9F-DE6AE616C3DD}"/>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8">
              <a:extLst>
                <a:ext uri="{FF2B5EF4-FFF2-40B4-BE49-F238E27FC236}">
                  <a16:creationId xmlns:a16="http://schemas.microsoft.com/office/drawing/2014/main" id="{82F3F9ED-5480-42DF-8E1C-C1BBDB1F0705}"/>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9">
              <a:extLst>
                <a:ext uri="{FF2B5EF4-FFF2-40B4-BE49-F238E27FC236}">
                  <a16:creationId xmlns:a16="http://schemas.microsoft.com/office/drawing/2014/main" id="{7BEAA821-A47A-4DCF-BAB9-3DEB82E037A3}"/>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55">
              <a:extLst>
                <a:ext uri="{FF2B5EF4-FFF2-40B4-BE49-F238E27FC236}">
                  <a16:creationId xmlns:a16="http://schemas.microsoft.com/office/drawing/2014/main" id="{62927B37-B167-4796-8DBF-89C576B11080}"/>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56">
              <a:extLst>
                <a:ext uri="{FF2B5EF4-FFF2-40B4-BE49-F238E27FC236}">
                  <a16:creationId xmlns:a16="http://schemas.microsoft.com/office/drawing/2014/main" id="{15B47DBD-19A8-400D-A692-E57FF351CE93}"/>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52" name="TextBox 51">
            <a:extLst>
              <a:ext uri="{FF2B5EF4-FFF2-40B4-BE49-F238E27FC236}">
                <a16:creationId xmlns:a16="http://schemas.microsoft.com/office/drawing/2014/main" id="{F2478D7A-EEC8-4673-BC87-36F86AB009C0}"/>
              </a:ext>
            </a:extLst>
          </p:cNvPr>
          <p:cNvSpPr txBox="1"/>
          <p:nvPr/>
        </p:nvSpPr>
        <p:spPr>
          <a:xfrm>
            <a:off x="1501322" y="3826963"/>
            <a:ext cx="4311252"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--concurrency.csv[1:5]}} Concurrent queries (peak)</a:t>
            </a:r>
          </a:p>
        </p:txBody>
      </p:sp>
      <p:sp>
        <p:nvSpPr>
          <p:cNvPr id="51" name="TextBox 50">
            <a:extLst>
              <a:ext uri="{FF2B5EF4-FFF2-40B4-BE49-F238E27FC236}">
                <a16:creationId xmlns:a16="http://schemas.microsoft.com/office/drawing/2014/main" id="{B5B730F2-1F2B-42E5-8B72-1D1426266F96}"/>
              </a:ext>
            </a:extLst>
          </p:cNvPr>
          <p:cNvSpPr txBox="1"/>
          <p:nvPr/>
        </p:nvSpPr>
        <p:spPr>
          <a:xfrm>
            <a:off x="1489275" y="1672352"/>
            <a:ext cx="4323299"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--query_counts.csv[1:15]}} secs Average response time</a:t>
            </a:r>
          </a:p>
          <a:p>
            <a:endParaRPr lang="en-US" dirty="0"/>
          </a:p>
        </p:txBody>
      </p:sp>
      <p:sp>
        <p:nvSpPr>
          <p:cNvPr id="54" name="TextBox 53">
            <a:extLst>
              <a:ext uri="{FF2B5EF4-FFF2-40B4-BE49-F238E27FC236}">
                <a16:creationId xmlns:a16="http://schemas.microsoft.com/office/drawing/2014/main" id="{7F278678-D1FA-4853-A8BC-EB7815814319}"/>
              </a:ext>
            </a:extLst>
          </p:cNvPr>
          <p:cNvSpPr txBox="1"/>
          <p:nvPr/>
        </p:nvSpPr>
        <p:spPr>
          <a:xfrm>
            <a:off x="1489241" y="5905312"/>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AU" dirty="0"/>
              <a:t>T</a:t>
            </a:r>
            <a:r>
              <a:rPr lang="en-US" dirty="0" err="1"/>
              <a:t>ables</a:t>
            </a:r>
            <a:r>
              <a:rPr lang="en-US" dirty="0"/>
              <a:t>: {{</a:t>
            </a:r>
            <a:r>
              <a:rPr lang="en-US" dirty="0" err="1"/>
              <a:t>val:oap</a:t>
            </a:r>
            <a:r>
              <a:rPr lang="en-US" dirty="0"/>
              <a:t>--object_counts.csv[1:2]}}  Views: {{</a:t>
            </a:r>
            <a:r>
              <a:rPr lang="en-US" dirty="0" err="1"/>
              <a:t>val:oap</a:t>
            </a:r>
            <a:r>
              <a:rPr lang="en-US" dirty="0"/>
              <a:t>--object_counts.csv[1:3]}}  </a:t>
            </a:r>
          </a:p>
        </p:txBody>
      </p:sp>
      <p:sp>
        <p:nvSpPr>
          <p:cNvPr id="53" name="TextBox 52">
            <a:extLst>
              <a:ext uri="{FF2B5EF4-FFF2-40B4-BE49-F238E27FC236}">
                <a16:creationId xmlns:a16="http://schemas.microsoft.com/office/drawing/2014/main" id="{963EFCD3-DCD6-486D-BCC1-61A52A389BEB}"/>
              </a:ext>
            </a:extLst>
          </p:cNvPr>
          <p:cNvSpPr txBox="1"/>
          <p:nvPr/>
        </p:nvSpPr>
        <p:spPr>
          <a:xfrm>
            <a:off x="605245" y="1061208"/>
            <a:ext cx="6290505" cy="215444"/>
          </a:xfrm>
          <a:prstGeom prst="rect">
            <a:avLst/>
          </a:prstGeom>
          <a:noFill/>
        </p:spPr>
        <p:txBody>
          <a:bodyPr wrap="square" lIns="0" tIns="0" rIns="0" bIns="0" rtlCol="0" anchor="ctr" anchorCtr="0">
            <a:spAutoFit/>
          </a:bodyPr>
          <a:lstStyle/>
          <a:p>
            <a:r>
              <a:rPr lang="en-US" sz="1400" b="1" dirty="0">
                <a:solidFill>
                  <a:srgbClr val="898C92"/>
                </a:solidFill>
              </a:rPr>
              <a:t>Average Queries/day (</a:t>
            </a:r>
            <a:r>
              <a:rPr lang="en-PH" sz="1400" dirty="0">
                <a:solidFill>
                  <a:srgbClr val="898C92"/>
                </a:solidFill>
              </a:rPr>
              <a:t>{{</a:t>
            </a:r>
            <a:r>
              <a:rPr lang="en-PH" sz="1400" dirty="0" err="1">
                <a:solidFill>
                  <a:srgbClr val="898C92"/>
                </a:solidFill>
              </a:rPr>
              <a:t>val:oap</a:t>
            </a:r>
            <a:r>
              <a:rPr lang="en-PH" sz="1400" dirty="0">
                <a:solidFill>
                  <a:srgbClr val="898C92"/>
                </a:solidFill>
              </a:rPr>
              <a:t>--query_counts.csv[1:14</a:t>
            </a:r>
            <a:r>
              <a:rPr lang="en-PH" sz="1400" b="1" dirty="0">
                <a:solidFill>
                  <a:srgbClr val="898C92"/>
                </a:solidFill>
              </a:rPr>
              <a:t>]}}%</a:t>
            </a:r>
            <a:r>
              <a:rPr lang="en-US" sz="1400" b="1" dirty="0">
                <a:solidFill>
                  <a:srgbClr val="898C92"/>
                </a:solidFill>
              </a:rPr>
              <a:t> Sub-Second)</a:t>
            </a:r>
            <a:endParaRPr lang="en-US" sz="1050" b="1" dirty="0">
              <a:solidFill>
                <a:srgbClr val="898C92"/>
              </a:solidFill>
            </a:endParaRPr>
          </a:p>
        </p:txBody>
      </p:sp>
      <p:sp>
        <p:nvSpPr>
          <p:cNvPr id="55" name="TextBox 54">
            <a:extLst>
              <a:ext uri="{FF2B5EF4-FFF2-40B4-BE49-F238E27FC236}">
                <a16:creationId xmlns:a16="http://schemas.microsoft.com/office/drawing/2014/main" id="{972F1106-2700-4D7E-BB4C-9AAA8FB13600}"/>
              </a:ext>
            </a:extLst>
          </p:cNvPr>
          <p:cNvSpPr txBox="1"/>
          <p:nvPr/>
        </p:nvSpPr>
        <p:spPr>
          <a:xfrm>
            <a:off x="1501084" y="6155813"/>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err="1"/>
              <a:t>Programes</a:t>
            </a:r>
            <a:r>
              <a:rPr lang="en-US" dirty="0"/>
              <a:t>: {{</a:t>
            </a:r>
            <a:r>
              <a:rPr lang="en-US" dirty="0" err="1"/>
              <a:t>val:oap</a:t>
            </a:r>
            <a:r>
              <a:rPr lang="en-US" dirty="0"/>
              <a:t>--object_counts.csv[1:4]}}   Others: {{</a:t>
            </a:r>
            <a:r>
              <a:rPr lang="en-US" dirty="0" err="1"/>
              <a:t>val:oap</a:t>
            </a:r>
            <a:r>
              <a:rPr lang="en-US" dirty="0"/>
              <a:t>--object_counts.csv[1:5]}} </a:t>
            </a:r>
          </a:p>
        </p:txBody>
      </p:sp>
      <p:sp>
        <p:nvSpPr>
          <p:cNvPr id="57" name="Rectangle 56">
            <a:extLst>
              <a:ext uri="{FF2B5EF4-FFF2-40B4-BE49-F238E27FC236}">
                <a16:creationId xmlns:a16="http://schemas.microsoft.com/office/drawing/2014/main" id="{4A71473A-2A10-4CBF-B421-AB90888D172C}"/>
              </a:ext>
            </a:extLst>
          </p:cNvPr>
          <p:cNvSpPr/>
          <p:nvPr/>
        </p:nvSpPr>
        <p:spPr>
          <a:xfrm>
            <a:off x="8371615" y="3979494"/>
            <a:ext cx="3135358" cy="15172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--top_users.png}}</a:t>
            </a:r>
          </a:p>
        </p:txBody>
      </p:sp>
      <p:sp>
        <p:nvSpPr>
          <p:cNvPr id="58" name="Rectangle 57">
            <a:extLst>
              <a:ext uri="{FF2B5EF4-FFF2-40B4-BE49-F238E27FC236}">
                <a16:creationId xmlns:a16="http://schemas.microsoft.com/office/drawing/2014/main" id="{2FBA3EB6-6AAF-4CE6-819F-A258AAF40973}"/>
              </a:ext>
            </a:extLst>
          </p:cNvPr>
          <p:cNvSpPr/>
          <p:nvPr/>
        </p:nvSpPr>
        <p:spPr>
          <a:xfrm>
            <a:off x="8320902" y="3995161"/>
            <a:ext cx="3253325" cy="151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0" name="Rectangle 59">
            <a:extLst>
              <a:ext uri="{FF2B5EF4-FFF2-40B4-BE49-F238E27FC236}">
                <a16:creationId xmlns:a16="http://schemas.microsoft.com/office/drawing/2014/main" id="{597F329E-C5AC-4404-9EB8-5F89D74C11D0}"/>
              </a:ext>
            </a:extLst>
          </p:cNvPr>
          <p:cNvSpPr/>
          <p:nvPr/>
        </p:nvSpPr>
        <p:spPr>
          <a:xfrm>
            <a:off x="4509670" y="3520395"/>
            <a:ext cx="3159999" cy="18212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sz="900" dirty="0">
                <a:solidFill>
                  <a:schemeClr val="tx1"/>
                </a:solidFill>
              </a:rPr>
              <a:t>{{</a:t>
            </a:r>
            <a:r>
              <a:rPr lang="en-US" sz="900" dirty="0" err="1">
                <a:solidFill>
                  <a:schemeClr val="tx1"/>
                </a:solidFill>
              </a:rPr>
              <a:t>pic:oap</a:t>
            </a:r>
            <a:r>
              <a:rPr lang="en-US" sz="900" dirty="0">
                <a:solidFill>
                  <a:schemeClr val="tx1"/>
                </a:solidFill>
              </a:rPr>
              <a:t>--CPUHeapmapMed.png}}</a:t>
            </a:r>
          </a:p>
        </p:txBody>
      </p:sp>
      <p:sp>
        <p:nvSpPr>
          <p:cNvPr id="61" name="Rectangle 60">
            <a:extLst>
              <a:ext uri="{FF2B5EF4-FFF2-40B4-BE49-F238E27FC236}">
                <a16:creationId xmlns:a16="http://schemas.microsoft.com/office/drawing/2014/main" id="{1FB45AA9-3613-489A-9283-9E6F5E268247}"/>
              </a:ext>
            </a:extLst>
          </p:cNvPr>
          <p:cNvSpPr/>
          <p:nvPr/>
        </p:nvSpPr>
        <p:spPr>
          <a:xfrm>
            <a:off x="4509670" y="3449029"/>
            <a:ext cx="3159999" cy="1892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59" name="Rectangle 58">
            <a:extLst>
              <a:ext uri="{FF2B5EF4-FFF2-40B4-BE49-F238E27FC236}">
                <a16:creationId xmlns:a16="http://schemas.microsoft.com/office/drawing/2014/main" id="{D29B11E0-D2CD-46EF-862B-DFE5BF58E91C}"/>
              </a:ext>
            </a:extLst>
          </p:cNvPr>
          <p:cNvSpPr/>
          <p:nvPr/>
        </p:nvSpPr>
        <p:spPr>
          <a:xfrm>
            <a:off x="8336713" y="1492187"/>
            <a:ext cx="3204309" cy="18044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--OutcomeCPUConsumption.png}}</a:t>
            </a:r>
          </a:p>
        </p:txBody>
      </p:sp>
      <p:sp>
        <p:nvSpPr>
          <p:cNvPr id="62" name="Rectangle 61">
            <a:extLst>
              <a:ext uri="{FF2B5EF4-FFF2-40B4-BE49-F238E27FC236}">
                <a16:creationId xmlns:a16="http://schemas.microsoft.com/office/drawing/2014/main" id="{61D56A3E-EB5C-47F5-95B3-B478E9A37313}"/>
              </a:ext>
            </a:extLst>
          </p:cNvPr>
          <p:cNvSpPr/>
          <p:nvPr/>
        </p:nvSpPr>
        <p:spPr>
          <a:xfrm>
            <a:off x="8305993" y="1466569"/>
            <a:ext cx="3255099" cy="1887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49" name="Rounded Rectangle 6">
            <a:extLst>
              <a:ext uri="{FF2B5EF4-FFF2-40B4-BE49-F238E27FC236}">
                <a16:creationId xmlns:a16="http://schemas.microsoft.com/office/drawing/2014/main" id="{103BFF00-2D5B-4338-9CCB-ECDB5343666C}"/>
              </a:ext>
            </a:extLst>
          </p:cNvPr>
          <p:cNvSpPr/>
          <p:nvPr/>
        </p:nvSpPr>
        <p:spPr>
          <a:xfrm>
            <a:off x="4265141" y="931877"/>
            <a:ext cx="3644683" cy="2033044"/>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TextBox 376">
            <a:extLst>
              <a:ext uri="{FF2B5EF4-FFF2-40B4-BE49-F238E27FC236}">
                <a16:creationId xmlns:a16="http://schemas.microsoft.com/office/drawing/2014/main" id="{D23AED6D-DC75-4D78-8AC3-904564B2905D}"/>
              </a:ext>
            </a:extLst>
          </p:cNvPr>
          <p:cNvSpPr txBox="1"/>
          <p:nvPr/>
        </p:nvSpPr>
        <p:spPr>
          <a:xfrm>
            <a:off x="4436209" y="1047614"/>
            <a:ext cx="1014701" cy="215444"/>
          </a:xfrm>
          <a:prstGeom prst="rect">
            <a:avLst/>
          </a:prstGeom>
          <a:noFill/>
        </p:spPr>
        <p:txBody>
          <a:bodyPr wrap="none" lIns="0" tIns="0" rIns="0" bIns="0" rtlCol="0" anchor="ctr" anchorCtr="0">
            <a:spAutoFit/>
          </a:bodyPr>
          <a:lstStyle/>
          <a:p>
            <a:r>
              <a:rPr lang="en-US" sz="1400" b="1" dirty="0">
                <a:solidFill>
                  <a:srgbClr val="00B050"/>
                </a:solidFill>
              </a:rPr>
              <a:t>System Info</a:t>
            </a:r>
          </a:p>
        </p:txBody>
      </p:sp>
      <p:sp>
        <p:nvSpPr>
          <p:cNvPr id="63" name="Rectangle 62">
            <a:extLst>
              <a:ext uri="{FF2B5EF4-FFF2-40B4-BE49-F238E27FC236}">
                <a16:creationId xmlns:a16="http://schemas.microsoft.com/office/drawing/2014/main" id="{68C4FFC7-75B8-428C-ACC0-63E5E32B4781}"/>
              </a:ext>
            </a:extLst>
          </p:cNvPr>
          <p:cNvSpPr/>
          <p:nvPr/>
        </p:nvSpPr>
        <p:spPr>
          <a:xfrm>
            <a:off x="4386163" y="1368618"/>
            <a:ext cx="3353675" cy="1520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Rectangle: Rounded Corners 72">
            <a:extLst>
              <a:ext uri="{FF2B5EF4-FFF2-40B4-BE49-F238E27FC236}">
                <a16:creationId xmlns:a16="http://schemas.microsoft.com/office/drawing/2014/main" id="{4C42E207-FC3E-44B0-B059-D493A7C17434}"/>
              </a:ext>
            </a:extLst>
          </p:cNvPr>
          <p:cNvSpPr/>
          <p:nvPr/>
        </p:nvSpPr>
        <p:spPr>
          <a:xfrm>
            <a:off x="5153246" y="1447507"/>
            <a:ext cx="2539144" cy="1388622"/>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64" name="TextBox 63">
            <a:extLst>
              <a:ext uri="{FF2B5EF4-FFF2-40B4-BE49-F238E27FC236}">
                <a16:creationId xmlns:a16="http://schemas.microsoft.com/office/drawing/2014/main" id="{3C52D35F-83EF-4B4A-A2C5-9FCD9978C178}"/>
              </a:ext>
            </a:extLst>
          </p:cNvPr>
          <p:cNvSpPr txBox="1"/>
          <p:nvPr/>
        </p:nvSpPr>
        <p:spPr>
          <a:xfrm>
            <a:off x="5218002" y="1448347"/>
            <a:ext cx="1142942" cy="184666"/>
          </a:xfrm>
          <a:prstGeom prst="rect">
            <a:avLst/>
          </a:prstGeom>
          <a:noFill/>
        </p:spPr>
        <p:txBody>
          <a:bodyPr wrap="none" lIns="0" tIns="0" rIns="0" bIns="0" rtlCol="0" anchor="ctr" anchorCtr="0">
            <a:spAutoFit/>
          </a:bodyPr>
          <a:lstStyle/>
          <a:p>
            <a:r>
              <a:rPr lang="en-US" sz="1200" b="1" dirty="0"/>
              <a:t>System Name:  </a:t>
            </a:r>
          </a:p>
        </p:txBody>
      </p:sp>
      <p:sp>
        <p:nvSpPr>
          <p:cNvPr id="91" name="TextBox 90">
            <a:extLst>
              <a:ext uri="{FF2B5EF4-FFF2-40B4-BE49-F238E27FC236}">
                <a16:creationId xmlns:a16="http://schemas.microsoft.com/office/drawing/2014/main" id="{9001D61A-51A5-46B3-8445-06F92A173219}"/>
              </a:ext>
            </a:extLst>
          </p:cNvPr>
          <p:cNvSpPr txBox="1"/>
          <p:nvPr/>
        </p:nvSpPr>
        <p:spPr>
          <a:xfrm>
            <a:off x="5216679" y="1678793"/>
            <a:ext cx="1073820" cy="184666"/>
          </a:xfrm>
          <a:prstGeom prst="rect">
            <a:avLst/>
          </a:prstGeom>
          <a:noFill/>
        </p:spPr>
        <p:txBody>
          <a:bodyPr wrap="none" lIns="0" tIns="0" rIns="0" bIns="0" rtlCol="0" anchor="ctr" anchorCtr="0">
            <a:spAutoFit/>
          </a:bodyPr>
          <a:lstStyle/>
          <a:p>
            <a:r>
              <a:rPr lang="en-US" sz="1200" b="1" dirty="0"/>
              <a:t>System </a:t>
            </a:r>
            <a:r>
              <a:rPr lang="en-US" sz="1100" b="1" dirty="0"/>
              <a:t>Type</a:t>
            </a:r>
            <a:r>
              <a:rPr lang="en-US" sz="1200" b="1" dirty="0"/>
              <a:t>:  </a:t>
            </a:r>
          </a:p>
        </p:txBody>
      </p:sp>
      <p:sp>
        <p:nvSpPr>
          <p:cNvPr id="93" name="TextBox 92">
            <a:extLst>
              <a:ext uri="{FF2B5EF4-FFF2-40B4-BE49-F238E27FC236}">
                <a16:creationId xmlns:a16="http://schemas.microsoft.com/office/drawing/2014/main" id="{F7B1DA5A-A90D-4013-80D8-27712CA29347}"/>
              </a:ext>
            </a:extLst>
          </p:cNvPr>
          <p:cNvSpPr txBox="1"/>
          <p:nvPr/>
        </p:nvSpPr>
        <p:spPr>
          <a:xfrm>
            <a:off x="5235186" y="1920444"/>
            <a:ext cx="612347" cy="184666"/>
          </a:xfrm>
          <a:prstGeom prst="rect">
            <a:avLst/>
          </a:prstGeom>
          <a:noFill/>
        </p:spPr>
        <p:txBody>
          <a:bodyPr wrap="none" lIns="0" tIns="0" rIns="0" bIns="0" rtlCol="0" anchor="ctr" anchorCtr="0">
            <a:spAutoFit/>
          </a:bodyPr>
          <a:lstStyle/>
          <a:p>
            <a:r>
              <a:rPr lang="en-US" sz="1200" b="1" dirty="0"/>
              <a:t># </a:t>
            </a:r>
            <a:r>
              <a:rPr lang="en-US" sz="1100" b="1" dirty="0"/>
              <a:t>Nodes</a:t>
            </a:r>
            <a:r>
              <a:rPr lang="en-US" sz="1200" b="1" dirty="0"/>
              <a:t>:</a:t>
            </a:r>
          </a:p>
        </p:txBody>
      </p:sp>
      <p:sp>
        <p:nvSpPr>
          <p:cNvPr id="74" name="TextBox 73">
            <a:extLst>
              <a:ext uri="{FF2B5EF4-FFF2-40B4-BE49-F238E27FC236}">
                <a16:creationId xmlns:a16="http://schemas.microsoft.com/office/drawing/2014/main" id="{1E693583-1A61-42EA-8B60-8D41987CCF11}"/>
              </a:ext>
            </a:extLst>
          </p:cNvPr>
          <p:cNvSpPr txBox="1"/>
          <p:nvPr/>
        </p:nvSpPr>
        <p:spPr>
          <a:xfrm>
            <a:off x="5227566" y="2381454"/>
            <a:ext cx="607089" cy="184666"/>
          </a:xfrm>
          <a:prstGeom prst="rect">
            <a:avLst/>
          </a:prstGeom>
          <a:noFill/>
        </p:spPr>
        <p:txBody>
          <a:bodyPr wrap="none" lIns="0" tIns="0" rIns="0" bIns="0" rtlCol="0" anchor="ctr" anchorCtr="0">
            <a:spAutoFit/>
          </a:bodyPr>
          <a:lstStyle/>
          <a:p>
            <a:r>
              <a:rPr lang="en-US" sz="1200" b="1" dirty="0"/>
              <a:t>Version:</a:t>
            </a:r>
          </a:p>
        </p:txBody>
      </p:sp>
      <p:sp>
        <p:nvSpPr>
          <p:cNvPr id="79" name="TextBox 78">
            <a:extLst>
              <a:ext uri="{FF2B5EF4-FFF2-40B4-BE49-F238E27FC236}">
                <a16:creationId xmlns:a16="http://schemas.microsoft.com/office/drawing/2014/main" id="{B693F717-904E-412B-B509-FFF90B4BE08B}"/>
              </a:ext>
            </a:extLst>
          </p:cNvPr>
          <p:cNvSpPr txBox="1"/>
          <p:nvPr/>
        </p:nvSpPr>
        <p:spPr>
          <a:xfrm>
            <a:off x="5230871" y="2626063"/>
            <a:ext cx="1257460" cy="184666"/>
          </a:xfrm>
          <a:prstGeom prst="rect">
            <a:avLst/>
          </a:prstGeom>
          <a:noFill/>
        </p:spPr>
        <p:txBody>
          <a:bodyPr wrap="none" lIns="0" tIns="0" rIns="0" bIns="0" rtlCol="0" anchor="ctr" anchorCtr="0">
            <a:spAutoFit/>
          </a:bodyPr>
          <a:lstStyle/>
          <a:p>
            <a:r>
              <a:rPr lang="en-US" sz="1200" b="1" dirty="0"/>
              <a:t>COD Active CPU:</a:t>
            </a:r>
          </a:p>
        </p:txBody>
      </p:sp>
      <p:grpSp>
        <p:nvGrpSpPr>
          <p:cNvPr id="76" name="Group 75">
            <a:extLst>
              <a:ext uri="{FF2B5EF4-FFF2-40B4-BE49-F238E27FC236}">
                <a16:creationId xmlns:a16="http://schemas.microsoft.com/office/drawing/2014/main" id="{36BA854E-6D0F-4360-BC2F-F392E0B28C82}"/>
              </a:ext>
            </a:extLst>
          </p:cNvPr>
          <p:cNvGrpSpPr/>
          <p:nvPr/>
        </p:nvGrpSpPr>
        <p:grpSpPr>
          <a:xfrm>
            <a:off x="4497949" y="1791979"/>
            <a:ext cx="564218" cy="681764"/>
            <a:chOff x="562086" y="3311201"/>
            <a:chExt cx="836893" cy="772218"/>
          </a:xfrm>
          <a:solidFill>
            <a:srgbClr val="5F6062">
              <a:alpha val="49000"/>
            </a:srgbClr>
          </a:solidFill>
        </p:grpSpPr>
        <p:sp>
          <p:nvSpPr>
            <p:cNvPr id="77" name="Freeform 180">
              <a:extLst>
                <a:ext uri="{FF2B5EF4-FFF2-40B4-BE49-F238E27FC236}">
                  <a16:creationId xmlns:a16="http://schemas.microsoft.com/office/drawing/2014/main" id="{C8D1A380-5531-4C5A-A3DB-0715E7FEE286}"/>
                </a:ext>
              </a:extLst>
            </p:cNvPr>
            <p:cNvSpPr>
              <a:spLocks noEditPoints="1"/>
            </p:cNvSpPr>
            <p:nvPr/>
          </p:nvSpPr>
          <p:spPr bwMode="auto">
            <a:xfrm>
              <a:off x="664272" y="3604825"/>
              <a:ext cx="631227" cy="184970"/>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8" name="Freeform 181">
              <a:extLst>
                <a:ext uri="{FF2B5EF4-FFF2-40B4-BE49-F238E27FC236}">
                  <a16:creationId xmlns:a16="http://schemas.microsoft.com/office/drawing/2014/main" id="{0125158D-86F3-4CAE-94AA-FCA0CB5A0AFE}"/>
                </a:ext>
              </a:extLst>
            </p:cNvPr>
            <p:cNvSpPr>
              <a:spLocks noEditPoints="1"/>
            </p:cNvSpPr>
            <p:nvPr/>
          </p:nvSpPr>
          <p:spPr bwMode="auto">
            <a:xfrm>
              <a:off x="664272" y="380402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1" name="Freeform 182">
              <a:extLst>
                <a:ext uri="{FF2B5EF4-FFF2-40B4-BE49-F238E27FC236}">
                  <a16:creationId xmlns:a16="http://schemas.microsoft.com/office/drawing/2014/main" id="{7C0FC3E6-00BA-471E-9BBC-17441D6A4F81}"/>
                </a:ext>
              </a:extLst>
            </p:cNvPr>
            <p:cNvSpPr>
              <a:spLocks noEditPoints="1"/>
            </p:cNvSpPr>
            <p:nvPr/>
          </p:nvSpPr>
          <p:spPr bwMode="auto">
            <a:xfrm>
              <a:off x="664272" y="340433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2" name="Freeform 183">
              <a:extLst>
                <a:ext uri="{FF2B5EF4-FFF2-40B4-BE49-F238E27FC236}">
                  <a16:creationId xmlns:a16="http://schemas.microsoft.com/office/drawing/2014/main" id="{97C0AF6A-96F4-4FE8-9CA3-9F68AF5DF41B}"/>
                </a:ext>
              </a:extLst>
            </p:cNvPr>
            <p:cNvSpPr>
              <a:spLocks noEditPoints="1"/>
            </p:cNvSpPr>
            <p:nvPr/>
          </p:nvSpPr>
          <p:spPr bwMode="auto">
            <a:xfrm>
              <a:off x="562086" y="3311201"/>
              <a:ext cx="836893" cy="772218"/>
            </a:xfrm>
            <a:custGeom>
              <a:avLst/>
              <a:gdLst>
                <a:gd name="T0" fmla="*/ 354 w 708"/>
                <a:gd name="T1" fmla="*/ 653 h 653"/>
                <a:gd name="T2" fmla="*/ 110 w 708"/>
                <a:gd name="T3" fmla="*/ 631 h 653"/>
                <a:gd name="T4" fmla="*/ 0 w 708"/>
                <a:gd name="T5" fmla="*/ 566 h 653"/>
                <a:gd name="T6" fmla="*/ 0 w 708"/>
                <a:gd name="T7" fmla="*/ 87 h 653"/>
                <a:gd name="T8" fmla="*/ 110 w 708"/>
                <a:gd name="T9" fmla="*/ 22 h 653"/>
                <a:gd name="T10" fmla="*/ 354 w 708"/>
                <a:gd name="T11" fmla="*/ 0 h 653"/>
                <a:gd name="T12" fmla="*/ 598 w 708"/>
                <a:gd name="T13" fmla="*/ 22 h 653"/>
                <a:gd name="T14" fmla="*/ 708 w 708"/>
                <a:gd name="T15" fmla="*/ 87 h 653"/>
                <a:gd name="T16" fmla="*/ 708 w 708"/>
                <a:gd name="T17" fmla="*/ 566 h 653"/>
                <a:gd name="T18" fmla="*/ 598 w 708"/>
                <a:gd name="T19" fmla="*/ 631 h 653"/>
                <a:gd name="T20" fmla="*/ 354 w 708"/>
                <a:gd name="T21" fmla="*/ 653 h 653"/>
                <a:gd name="T22" fmla="*/ 354 w 708"/>
                <a:gd name="T23" fmla="*/ 26 h 653"/>
                <a:gd name="T24" fmla="*/ 26 w 708"/>
                <a:gd name="T25" fmla="*/ 87 h 653"/>
                <a:gd name="T26" fmla="*/ 26 w 708"/>
                <a:gd name="T27" fmla="*/ 566 h 653"/>
                <a:gd name="T28" fmla="*/ 354 w 708"/>
                <a:gd name="T29" fmla="*/ 627 h 653"/>
                <a:gd name="T30" fmla="*/ 681 w 708"/>
                <a:gd name="T31" fmla="*/ 566 h 653"/>
                <a:gd name="T32" fmla="*/ 681 w 708"/>
                <a:gd name="T33" fmla="*/ 87 h 653"/>
                <a:gd name="T34" fmla="*/ 354 w 708"/>
                <a:gd name="T35" fmla="*/ 2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8" h="653">
                  <a:moveTo>
                    <a:pt x="354" y="653"/>
                  </a:moveTo>
                  <a:cubicBezTo>
                    <a:pt x="262" y="653"/>
                    <a:pt x="175" y="645"/>
                    <a:pt x="110" y="631"/>
                  </a:cubicBezTo>
                  <a:cubicBezTo>
                    <a:pt x="36" y="615"/>
                    <a:pt x="0" y="594"/>
                    <a:pt x="0" y="566"/>
                  </a:cubicBezTo>
                  <a:cubicBezTo>
                    <a:pt x="0" y="87"/>
                    <a:pt x="0" y="87"/>
                    <a:pt x="0" y="87"/>
                  </a:cubicBezTo>
                  <a:cubicBezTo>
                    <a:pt x="0" y="59"/>
                    <a:pt x="36" y="38"/>
                    <a:pt x="110" y="22"/>
                  </a:cubicBezTo>
                  <a:cubicBezTo>
                    <a:pt x="175" y="8"/>
                    <a:pt x="262" y="0"/>
                    <a:pt x="354" y="0"/>
                  </a:cubicBezTo>
                  <a:cubicBezTo>
                    <a:pt x="446" y="0"/>
                    <a:pt x="532" y="8"/>
                    <a:pt x="598" y="22"/>
                  </a:cubicBezTo>
                  <a:cubicBezTo>
                    <a:pt x="672" y="38"/>
                    <a:pt x="708" y="59"/>
                    <a:pt x="708" y="87"/>
                  </a:cubicBezTo>
                  <a:cubicBezTo>
                    <a:pt x="708" y="566"/>
                    <a:pt x="708" y="566"/>
                    <a:pt x="708" y="566"/>
                  </a:cubicBezTo>
                  <a:cubicBezTo>
                    <a:pt x="708" y="594"/>
                    <a:pt x="672" y="615"/>
                    <a:pt x="598" y="631"/>
                  </a:cubicBezTo>
                  <a:cubicBezTo>
                    <a:pt x="532" y="645"/>
                    <a:pt x="446" y="653"/>
                    <a:pt x="354" y="653"/>
                  </a:cubicBezTo>
                  <a:close/>
                  <a:moveTo>
                    <a:pt x="354" y="26"/>
                  </a:moveTo>
                  <a:cubicBezTo>
                    <a:pt x="142" y="26"/>
                    <a:pt x="26" y="67"/>
                    <a:pt x="26" y="87"/>
                  </a:cubicBezTo>
                  <a:cubicBezTo>
                    <a:pt x="26" y="566"/>
                    <a:pt x="26" y="566"/>
                    <a:pt x="26" y="566"/>
                  </a:cubicBezTo>
                  <a:cubicBezTo>
                    <a:pt x="26" y="586"/>
                    <a:pt x="142" y="627"/>
                    <a:pt x="354" y="627"/>
                  </a:cubicBezTo>
                  <a:cubicBezTo>
                    <a:pt x="566" y="627"/>
                    <a:pt x="681" y="586"/>
                    <a:pt x="681" y="566"/>
                  </a:cubicBezTo>
                  <a:cubicBezTo>
                    <a:pt x="681" y="87"/>
                    <a:pt x="681" y="87"/>
                    <a:pt x="681" y="87"/>
                  </a:cubicBezTo>
                  <a:cubicBezTo>
                    <a:pt x="681" y="67"/>
                    <a:pt x="566" y="26"/>
                    <a:pt x="354"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grpSp>
        <p:nvGrpSpPr>
          <p:cNvPr id="102" name="Group 101">
            <a:extLst>
              <a:ext uri="{FF2B5EF4-FFF2-40B4-BE49-F238E27FC236}">
                <a16:creationId xmlns:a16="http://schemas.microsoft.com/office/drawing/2014/main" id="{09329CD3-623F-490B-92F6-25D0F008C9F2}"/>
              </a:ext>
            </a:extLst>
          </p:cNvPr>
          <p:cNvGrpSpPr/>
          <p:nvPr/>
        </p:nvGrpSpPr>
        <p:grpSpPr>
          <a:xfrm>
            <a:off x="750679" y="5881849"/>
            <a:ext cx="444757" cy="465970"/>
            <a:chOff x="6604254" y="3513582"/>
            <a:chExt cx="350520" cy="320040"/>
          </a:xfrm>
          <a:solidFill>
            <a:schemeClr val="bg1">
              <a:lumMod val="75000"/>
              <a:alpha val="45000"/>
            </a:schemeClr>
          </a:solidFill>
        </p:grpSpPr>
        <p:sp>
          <p:nvSpPr>
            <p:cNvPr id="103" name="Freeform 18">
              <a:extLst>
                <a:ext uri="{FF2B5EF4-FFF2-40B4-BE49-F238E27FC236}">
                  <a16:creationId xmlns:a16="http://schemas.microsoft.com/office/drawing/2014/main" id="{F926C205-30DF-430A-91DF-73731E4296BC}"/>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4" name="Freeform 19">
              <a:extLst>
                <a:ext uri="{FF2B5EF4-FFF2-40B4-BE49-F238E27FC236}">
                  <a16:creationId xmlns:a16="http://schemas.microsoft.com/office/drawing/2014/main" id="{2523B221-101A-4563-BBA6-5BD8835948A8}"/>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5" name="Freeform 20">
              <a:extLst>
                <a:ext uri="{FF2B5EF4-FFF2-40B4-BE49-F238E27FC236}">
                  <a16:creationId xmlns:a16="http://schemas.microsoft.com/office/drawing/2014/main" id="{9DD172A8-DCD6-4CBF-A19D-DD145F49D702}"/>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6" name="Freeform 21">
              <a:extLst>
                <a:ext uri="{FF2B5EF4-FFF2-40B4-BE49-F238E27FC236}">
                  <a16:creationId xmlns:a16="http://schemas.microsoft.com/office/drawing/2014/main" id="{4214BCB5-1074-4E42-BAC1-076F7D5D0911}"/>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7" name="Freeform 22">
              <a:extLst>
                <a:ext uri="{FF2B5EF4-FFF2-40B4-BE49-F238E27FC236}">
                  <a16:creationId xmlns:a16="http://schemas.microsoft.com/office/drawing/2014/main" id="{D630AB31-4D4C-4292-A8A4-5B13385BF620}"/>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8" name="Freeform 23">
              <a:extLst>
                <a:ext uri="{FF2B5EF4-FFF2-40B4-BE49-F238E27FC236}">
                  <a16:creationId xmlns:a16="http://schemas.microsoft.com/office/drawing/2014/main" id="{63EA89C4-1EAD-4AE6-B792-611522E1F175}"/>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9" name="Freeform 24">
              <a:extLst>
                <a:ext uri="{FF2B5EF4-FFF2-40B4-BE49-F238E27FC236}">
                  <a16:creationId xmlns:a16="http://schemas.microsoft.com/office/drawing/2014/main" id="{AC3EA7EE-4BA9-4656-B11A-638DCBA9B5F1}"/>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0" name="Freeform 25">
              <a:extLst>
                <a:ext uri="{FF2B5EF4-FFF2-40B4-BE49-F238E27FC236}">
                  <a16:creationId xmlns:a16="http://schemas.microsoft.com/office/drawing/2014/main" id="{16048490-3277-45C3-AD3E-E71F0B66079E}"/>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1" name="Freeform 26">
              <a:extLst>
                <a:ext uri="{FF2B5EF4-FFF2-40B4-BE49-F238E27FC236}">
                  <a16:creationId xmlns:a16="http://schemas.microsoft.com/office/drawing/2014/main" id="{2BBF77A5-42F1-46FE-BDB8-928855E96EAE}"/>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2" name="Freeform 27">
              <a:extLst>
                <a:ext uri="{FF2B5EF4-FFF2-40B4-BE49-F238E27FC236}">
                  <a16:creationId xmlns:a16="http://schemas.microsoft.com/office/drawing/2014/main" id="{99839D03-9BD1-4E11-BB3C-C892B809C4E5}"/>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3" name="Freeform 28">
              <a:extLst>
                <a:ext uri="{FF2B5EF4-FFF2-40B4-BE49-F238E27FC236}">
                  <a16:creationId xmlns:a16="http://schemas.microsoft.com/office/drawing/2014/main" id="{0F545E33-62C7-4113-8BE2-A70D9D4DC518}"/>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4" name="Freeform 29">
              <a:extLst>
                <a:ext uri="{FF2B5EF4-FFF2-40B4-BE49-F238E27FC236}">
                  <a16:creationId xmlns:a16="http://schemas.microsoft.com/office/drawing/2014/main" id="{A05E96CB-A50D-4A89-ADC3-014386C33BFC}"/>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5" name="Freeform 30">
              <a:extLst>
                <a:ext uri="{FF2B5EF4-FFF2-40B4-BE49-F238E27FC236}">
                  <a16:creationId xmlns:a16="http://schemas.microsoft.com/office/drawing/2014/main" id="{C1D6BF86-102B-4B33-A591-BC58B91E69F0}"/>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83" name="TextBox 82">
            <a:extLst>
              <a:ext uri="{FF2B5EF4-FFF2-40B4-BE49-F238E27FC236}">
                <a16:creationId xmlns:a16="http://schemas.microsoft.com/office/drawing/2014/main" id="{93F553F1-29BA-444B-8E29-436D059FD352}"/>
              </a:ext>
            </a:extLst>
          </p:cNvPr>
          <p:cNvSpPr txBox="1"/>
          <p:nvPr/>
        </p:nvSpPr>
        <p:spPr>
          <a:xfrm>
            <a:off x="5235186" y="2142803"/>
            <a:ext cx="572273" cy="184666"/>
          </a:xfrm>
          <a:prstGeom prst="rect">
            <a:avLst/>
          </a:prstGeom>
          <a:noFill/>
        </p:spPr>
        <p:txBody>
          <a:bodyPr wrap="none" lIns="0" tIns="0" rIns="0" bIns="0" rtlCol="0" anchor="ctr" anchorCtr="0">
            <a:spAutoFit/>
          </a:bodyPr>
          <a:lstStyle/>
          <a:p>
            <a:r>
              <a:rPr lang="en-US" sz="1200" b="1" dirty="0"/>
              <a:t># </a:t>
            </a:r>
            <a:r>
              <a:rPr lang="en-US" sz="1100" b="1" dirty="0"/>
              <a:t>AMPs</a:t>
            </a:r>
            <a:r>
              <a:rPr lang="en-US" sz="1200" b="1" dirty="0"/>
              <a:t>:</a:t>
            </a:r>
          </a:p>
        </p:txBody>
      </p:sp>
      <p:sp>
        <p:nvSpPr>
          <p:cNvPr id="85" name="TextBox 84">
            <a:extLst>
              <a:ext uri="{FF2B5EF4-FFF2-40B4-BE49-F238E27FC236}">
                <a16:creationId xmlns:a16="http://schemas.microsoft.com/office/drawing/2014/main" id="{1AB065DD-DD18-4E28-8734-98AA9F579FB7}"/>
              </a:ext>
            </a:extLst>
          </p:cNvPr>
          <p:cNvSpPr txBox="1"/>
          <p:nvPr/>
        </p:nvSpPr>
        <p:spPr>
          <a:xfrm>
            <a:off x="4394955" y="5586704"/>
            <a:ext cx="955390" cy="215444"/>
          </a:xfrm>
          <a:prstGeom prst="rect">
            <a:avLst/>
          </a:prstGeom>
          <a:noFill/>
        </p:spPr>
        <p:txBody>
          <a:bodyPr wrap="none" lIns="0" tIns="0" rIns="0" bIns="0" rtlCol="0" anchor="ctr" anchorCtr="0">
            <a:spAutoFit/>
          </a:bodyPr>
          <a:lstStyle/>
          <a:p>
            <a:r>
              <a:rPr lang="en-US" sz="1400" b="1" dirty="0">
                <a:solidFill>
                  <a:srgbClr val="F37440"/>
                </a:solidFill>
              </a:rPr>
              <a:t>Disk Space</a:t>
            </a:r>
          </a:p>
        </p:txBody>
      </p:sp>
      <p:sp>
        <p:nvSpPr>
          <p:cNvPr id="101" name="Freeform 35">
            <a:extLst>
              <a:ext uri="{FF2B5EF4-FFF2-40B4-BE49-F238E27FC236}">
                <a16:creationId xmlns:a16="http://schemas.microsoft.com/office/drawing/2014/main" id="{1F4D9ED6-AE46-456C-BD6C-10293A770772}"/>
              </a:ext>
            </a:extLst>
          </p:cNvPr>
          <p:cNvSpPr/>
          <p:nvPr/>
        </p:nvSpPr>
        <p:spPr>
          <a:xfrm>
            <a:off x="4512168" y="6078830"/>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Rectangle 85">
            <a:extLst>
              <a:ext uri="{FF2B5EF4-FFF2-40B4-BE49-F238E27FC236}">
                <a16:creationId xmlns:a16="http://schemas.microsoft.com/office/drawing/2014/main" id="{0BEE7D0D-4206-443E-A085-2981BB68B100}"/>
              </a:ext>
            </a:extLst>
          </p:cNvPr>
          <p:cNvSpPr/>
          <p:nvPr/>
        </p:nvSpPr>
        <p:spPr>
          <a:xfrm>
            <a:off x="4385101" y="5820462"/>
            <a:ext cx="3353675" cy="665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6" name="Rectangle: Rounded Corners 115">
            <a:extLst>
              <a:ext uri="{FF2B5EF4-FFF2-40B4-BE49-F238E27FC236}">
                <a16:creationId xmlns:a16="http://schemas.microsoft.com/office/drawing/2014/main" id="{773472A8-C595-4579-B0ED-0425CF6759E5}"/>
              </a:ext>
            </a:extLst>
          </p:cNvPr>
          <p:cNvSpPr/>
          <p:nvPr/>
        </p:nvSpPr>
        <p:spPr>
          <a:xfrm>
            <a:off x="4929185" y="5891196"/>
            <a:ext cx="2722208" cy="499137"/>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2AA2D72-1AB7-4327-A863-E2F7BCC97B30}"/>
              </a:ext>
            </a:extLst>
          </p:cNvPr>
          <p:cNvSpPr txBox="1"/>
          <p:nvPr/>
        </p:nvSpPr>
        <p:spPr>
          <a:xfrm>
            <a:off x="4973515" y="5952202"/>
            <a:ext cx="1966885" cy="153888"/>
          </a:xfrm>
          <a:prstGeom prst="rect">
            <a:avLst/>
          </a:prstGeom>
          <a:noFill/>
        </p:spPr>
        <p:txBody>
          <a:bodyPr wrap="none" lIns="0" tIns="0" rIns="0" bIns="0" rtlCol="0" anchor="ctr" anchorCtr="0">
            <a:spAutoFit/>
          </a:bodyPr>
          <a:lstStyle/>
          <a:p>
            <a:r>
              <a:rPr lang="en-US" sz="1000" b="1" dirty="0"/>
              <a:t>Maximum Space Available(TB):  </a:t>
            </a:r>
          </a:p>
        </p:txBody>
      </p:sp>
      <p:sp>
        <p:nvSpPr>
          <p:cNvPr id="119" name="TextBox 118">
            <a:extLst>
              <a:ext uri="{FF2B5EF4-FFF2-40B4-BE49-F238E27FC236}">
                <a16:creationId xmlns:a16="http://schemas.microsoft.com/office/drawing/2014/main" id="{44612EAC-B964-4EA4-9A57-CB04BB08350E}"/>
              </a:ext>
            </a:extLst>
          </p:cNvPr>
          <p:cNvSpPr txBox="1"/>
          <p:nvPr/>
        </p:nvSpPr>
        <p:spPr>
          <a:xfrm>
            <a:off x="4973515" y="6171840"/>
            <a:ext cx="1593385" cy="153888"/>
          </a:xfrm>
          <a:prstGeom prst="rect">
            <a:avLst/>
          </a:prstGeom>
          <a:noFill/>
        </p:spPr>
        <p:txBody>
          <a:bodyPr wrap="none" lIns="0" tIns="0" rIns="0" bIns="0" rtlCol="0" anchor="ctr" anchorCtr="0">
            <a:spAutoFit/>
          </a:bodyPr>
          <a:lstStyle/>
          <a:p>
            <a:r>
              <a:rPr lang="en-US" sz="1000" b="1" dirty="0"/>
              <a:t>Current Space Used(TB):  </a:t>
            </a:r>
          </a:p>
        </p:txBody>
      </p:sp>
      <p:sp>
        <p:nvSpPr>
          <p:cNvPr id="118" name="TextBox 117">
            <a:extLst>
              <a:ext uri="{FF2B5EF4-FFF2-40B4-BE49-F238E27FC236}">
                <a16:creationId xmlns:a16="http://schemas.microsoft.com/office/drawing/2014/main" id="{B32F52DE-A2B7-4A30-9861-EF506F0BE50B}"/>
              </a:ext>
            </a:extLst>
          </p:cNvPr>
          <p:cNvSpPr txBox="1"/>
          <p:nvPr/>
        </p:nvSpPr>
        <p:spPr>
          <a:xfrm>
            <a:off x="6931522" y="5928478"/>
            <a:ext cx="224260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--diskspace.csv[1:3]}}</a:t>
            </a:r>
          </a:p>
        </p:txBody>
      </p:sp>
      <p:sp>
        <p:nvSpPr>
          <p:cNvPr id="120" name="TextBox 119">
            <a:extLst>
              <a:ext uri="{FF2B5EF4-FFF2-40B4-BE49-F238E27FC236}">
                <a16:creationId xmlns:a16="http://schemas.microsoft.com/office/drawing/2014/main" id="{860CC882-3370-4280-AAC2-9A2E2DB0441A}"/>
              </a:ext>
            </a:extLst>
          </p:cNvPr>
          <p:cNvSpPr txBox="1"/>
          <p:nvPr/>
        </p:nvSpPr>
        <p:spPr>
          <a:xfrm>
            <a:off x="6931522" y="6148116"/>
            <a:ext cx="228588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--diskspace.csv[1:5]}}</a:t>
            </a:r>
          </a:p>
        </p:txBody>
      </p:sp>
      <p:sp>
        <p:nvSpPr>
          <p:cNvPr id="121" name="Freeform 35">
            <a:extLst>
              <a:ext uri="{FF2B5EF4-FFF2-40B4-BE49-F238E27FC236}">
                <a16:creationId xmlns:a16="http://schemas.microsoft.com/office/drawing/2014/main" id="{9E3088BB-A0D8-416A-A2A6-A1606784D21B}"/>
              </a:ext>
            </a:extLst>
          </p:cNvPr>
          <p:cNvSpPr/>
          <p:nvPr/>
        </p:nvSpPr>
        <p:spPr>
          <a:xfrm>
            <a:off x="4462774" y="5950158"/>
            <a:ext cx="345002" cy="392278"/>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bg1">
              <a:lumMod val="65000"/>
              <a:alpha val="73000"/>
            </a:schemeClr>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5" name="Rounded Rectangle 6">
            <a:extLst>
              <a:ext uri="{FF2B5EF4-FFF2-40B4-BE49-F238E27FC236}">
                <a16:creationId xmlns:a16="http://schemas.microsoft.com/office/drawing/2014/main" id="{07855AD8-4C8C-4361-9128-06C0E91F5575}"/>
              </a:ext>
            </a:extLst>
          </p:cNvPr>
          <p:cNvSpPr/>
          <p:nvPr/>
        </p:nvSpPr>
        <p:spPr>
          <a:xfrm>
            <a:off x="8114193" y="5720601"/>
            <a:ext cx="3644683" cy="908231"/>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1131D7B5-7637-4280-9AFC-4FF61DD67763}"/>
              </a:ext>
            </a:extLst>
          </p:cNvPr>
          <p:cNvSpPr txBox="1"/>
          <p:nvPr/>
        </p:nvSpPr>
        <p:spPr>
          <a:xfrm>
            <a:off x="8245812" y="5729565"/>
            <a:ext cx="1168077" cy="215444"/>
          </a:xfrm>
          <a:prstGeom prst="rect">
            <a:avLst/>
          </a:prstGeom>
          <a:noFill/>
        </p:spPr>
        <p:txBody>
          <a:bodyPr wrap="none" lIns="0" tIns="0" rIns="0" bIns="0" rtlCol="0" anchor="ctr" anchorCtr="0">
            <a:spAutoFit/>
          </a:bodyPr>
          <a:lstStyle/>
          <a:p>
            <a:r>
              <a:rPr lang="en-US" sz="1400" b="1" dirty="0">
                <a:solidFill>
                  <a:srgbClr val="F37440"/>
                </a:solidFill>
              </a:rPr>
              <a:t>Client Toolset</a:t>
            </a:r>
          </a:p>
        </p:txBody>
      </p:sp>
      <p:sp>
        <p:nvSpPr>
          <p:cNvPr id="97" name="Rectangle 96">
            <a:extLst>
              <a:ext uri="{FF2B5EF4-FFF2-40B4-BE49-F238E27FC236}">
                <a16:creationId xmlns:a16="http://schemas.microsoft.com/office/drawing/2014/main" id="{82EA81D0-F640-48DE-83BE-AE624F5BB7B6}"/>
              </a:ext>
            </a:extLst>
          </p:cNvPr>
          <p:cNvSpPr/>
          <p:nvPr/>
        </p:nvSpPr>
        <p:spPr>
          <a:xfrm>
            <a:off x="8235958" y="5963324"/>
            <a:ext cx="3353675" cy="522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8" name="Rectangle: Rounded Corners 97">
            <a:extLst>
              <a:ext uri="{FF2B5EF4-FFF2-40B4-BE49-F238E27FC236}">
                <a16:creationId xmlns:a16="http://schemas.microsoft.com/office/drawing/2014/main" id="{4C52569C-FC8C-4289-9026-DA9A731C0960}"/>
              </a:ext>
            </a:extLst>
          </p:cNvPr>
          <p:cNvSpPr/>
          <p:nvPr/>
        </p:nvSpPr>
        <p:spPr>
          <a:xfrm>
            <a:off x="8992056" y="6034058"/>
            <a:ext cx="2514917" cy="356276"/>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FA5F330A-2D04-4C14-853E-9C31378B5B63}"/>
              </a:ext>
            </a:extLst>
          </p:cNvPr>
          <p:cNvSpPr txBox="1"/>
          <p:nvPr/>
        </p:nvSpPr>
        <p:spPr>
          <a:xfrm>
            <a:off x="9085394" y="6113220"/>
            <a:ext cx="2545569" cy="184666"/>
          </a:xfrm>
          <a:prstGeom prst="rect">
            <a:avLst/>
          </a:prstGeom>
          <a:noFill/>
        </p:spPr>
        <p:txBody>
          <a:bodyPr wrap="none" lIns="0" tIns="0" rIns="0" bIns="0" rtlCol="0" anchor="ctr" anchorCtr="0">
            <a:spAutoFit/>
          </a:bodyPr>
          <a:lstStyle>
            <a:defPPr>
              <a:defRPr lang="en-US"/>
            </a:defPPr>
            <a:lvl1pPr>
              <a:defRPr sz="1200" b="1"/>
            </a:lvl1pPr>
          </a:lstStyle>
          <a:p>
            <a:r>
              <a:rPr lang="en-US"/>
              <a:t>{{val:oap--appid</a:t>
            </a:r>
            <a:r>
              <a:rPr lang="en-US" sz="1200" b="1">
                <a:solidFill>
                  <a:srgbClr val="384951"/>
                </a:solidFill>
              </a:rPr>
              <a:t>_</a:t>
            </a:r>
            <a:r>
              <a:rPr lang="en-US"/>
              <a:t>counts.csv[1:3]}}</a:t>
            </a:r>
            <a:endParaRPr lang="en-US" dirty="0"/>
          </a:p>
        </p:txBody>
      </p:sp>
      <p:sp>
        <p:nvSpPr>
          <p:cNvPr id="131" name="Freeform 166">
            <a:extLst>
              <a:ext uri="{FF2B5EF4-FFF2-40B4-BE49-F238E27FC236}">
                <a16:creationId xmlns:a16="http://schemas.microsoft.com/office/drawing/2014/main" id="{55B77F21-E611-4353-9BA2-9935C7C66A2F}"/>
              </a:ext>
            </a:extLst>
          </p:cNvPr>
          <p:cNvSpPr>
            <a:spLocks noEditPoints="1"/>
          </p:cNvSpPr>
          <p:nvPr/>
        </p:nvSpPr>
        <p:spPr bwMode="auto">
          <a:xfrm>
            <a:off x="8425624" y="6035133"/>
            <a:ext cx="349069" cy="397937"/>
          </a:xfrm>
          <a:custGeom>
            <a:avLst/>
            <a:gdLst>
              <a:gd name="T0" fmla="*/ 381 w 716"/>
              <a:gd name="T1" fmla="*/ 346 h 820"/>
              <a:gd name="T2" fmla="*/ 381 w 716"/>
              <a:gd name="T3" fmla="*/ 365 h 820"/>
              <a:gd name="T4" fmla="*/ 380 w 716"/>
              <a:gd name="T5" fmla="*/ 372 h 820"/>
              <a:gd name="T6" fmla="*/ 353 w 716"/>
              <a:gd name="T7" fmla="*/ 390 h 820"/>
              <a:gd name="T8" fmla="*/ 335 w 716"/>
              <a:gd name="T9" fmla="*/ 371 h 820"/>
              <a:gd name="T10" fmla="*/ 381 w 716"/>
              <a:gd name="T11" fmla="*/ 346 h 820"/>
              <a:gd name="T12" fmla="*/ 716 w 716"/>
              <a:gd name="T13" fmla="*/ 104 h 820"/>
              <a:gd name="T14" fmla="*/ 716 w 716"/>
              <a:gd name="T15" fmla="*/ 611 h 820"/>
              <a:gd name="T16" fmla="*/ 611 w 716"/>
              <a:gd name="T17" fmla="*/ 716 h 820"/>
              <a:gd name="T18" fmla="*/ 105 w 716"/>
              <a:gd name="T19" fmla="*/ 716 h 820"/>
              <a:gd name="T20" fmla="*/ 0 w 716"/>
              <a:gd name="T21" fmla="*/ 611 h 820"/>
              <a:gd name="T22" fmla="*/ 0 w 716"/>
              <a:gd name="T23" fmla="*/ 104 h 820"/>
              <a:gd name="T24" fmla="*/ 105 w 716"/>
              <a:gd name="T25" fmla="*/ 0 h 820"/>
              <a:gd name="T26" fmla="*/ 611 w 716"/>
              <a:gd name="T27" fmla="*/ 0 h 820"/>
              <a:gd name="T28" fmla="*/ 716 w 716"/>
              <a:gd name="T29" fmla="*/ 104 h 820"/>
              <a:gd name="T30" fmla="*/ 115 w 716"/>
              <a:gd name="T31" fmla="*/ 359 h 820"/>
              <a:gd name="T32" fmla="*/ 282 w 716"/>
              <a:gd name="T33" fmla="*/ 192 h 820"/>
              <a:gd name="T34" fmla="*/ 282 w 716"/>
              <a:gd name="T35" fmla="*/ 154 h 820"/>
              <a:gd name="T36" fmla="*/ 245 w 716"/>
              <a:gd name="T37" fmla="*/ 154 h 820"/>
              <a:gd name="T38" fmla="*/ 59 w 716"/>
              <a:gd name="T39" fmla="*/ 340 h 820"/>
              <a:gd name="T40" fmla="*/ 59 w 716"/>
              <a:gd name="T41" fmla="*/ 378 h 820"/>
              <a:gd name="T42" fmla="*/ 245 w 716"/>
              <a:gd name="T43" fmla="*/ 563 h 820"/>
              <a:gd name="T44" fmla="*/ 263 w 716"/>
              <a:gd name="T45" fmla="*/ 571 h 820"/>
              <a:gd name="T46" fmla="*/ 282 w 716"/>
              <a:gd name="T47" fmla="*/ 563 h 820"/>
              <a:gd name="T48" fmla="*/ 282 w 716"/>
              <a:gd name="T49" fmla="*/ 526 h 820"/>
              <a:gd name="T50" fmla="*/ 115 w 716"/>
              <a:gd name="T51" fmla="*/ 359 h 820"/>
              <a:gd name="T52" fmla="*/ 402 w 716"/>
              <a:gd name="T53" fmla="*/ 402 h 820"/>
              <a:gd name="T54" fmla="*/ 401 w 716"/>
              <a:gd name="T55" fmla="*/ 376 h 820"/>
              <a:gd name="T56" fmla="*/ 401 w 716"/>
              <a:gd name="T57" fmla="*/ 335 h 820"/>
              <a:gd name="T58" fmla="*/ 359 w 716"/>
              <a:gd name="T59" fmla="*/ 290 h 820"/>
              <a:gd name="T60" fmla="*/ 322 w 716"/>
              <a:gd name="T61" fmla="*/ 300 h 820"/>
              <a:gd name="T62" fmla="*/ 327 w 716"/>
              <a:gd name="T63" fmla="*/ 313 h 820"/>
              <a:gd name="T64" fmla="*/ 356 w 716"/>
              <a:gd name="T65" fmla="*/ 305 h 820"/>
              <a:gd name="T66" fmla="*/ 381 w 716"/>
              <a:gd name="T67" fmla="*/ 330 h 820"/>
              <a:gd name="T68" fmla="*/ 381 w 716"/>
              <a:gd name="T69" fmla="*/ 332 h 820"/>
              <a:gd name="T70" fmla="*/ 315 w 716"/>
              <a:gd name="T71" fmla="*/ 373 h 820"/>
              <a:gd name="T72" fmla="*/ 348 w 716"/>
              <a:gd name="T73" fmla="*/ 405 h 820"/>
              <a:gd name="T74" fmla="*/ 382 w 716"/>
              <a:gd name="T75" fmla="*/ 388 h 820"/>
              <a:gd name="T76" fmla="*/ 382 w 716"/>
              <a:gd name="T77" fmla="*/ 388 h 820"/>
              <a:gd name="T78" fmla="*/ 384 w 716"/>
              <a:gd name="T79" fmla="*/ 402 h 820"/>
              <a:gd name="T80" fmla="*/ 402 w 716"/>
              <a:gd name="T81" fmla="*/ 402 h 820"/>
              <a:gd name="T82" fmla="*/ 655 w 716"/>
              <a:gd name="T83" fmla="*/ 340 h 820"/>
              <a:gd name="T84" fmla="*/ 469 w 716"/>
              <a:gd name="T85" fmla="*/ 154 h 820"/>
              <a:gd name="T86" fmla="*/ 431 w 716"/>
              <a:gd name="T87" fmla="*/ 154 h 820"/>
              <a:gd name="T88" fmla="*/ 431 w 716"/>
              <a:gd name="T89" fmla="*/ 192 h 820"/>
              <a:gd name="T90" fmla="*/ 598 w 716"/>
              <a:gd name="T91" fmla="*/ 359 h 820"/>
              <a:gd name="T92" fmla="*/ 431 w 716"/>
              <a:gd name="T93" fmla="*/ 526 h 820"/>
              <a:gd name="T94" fmla="*/ 431 w 716"/>
              <a:gd name="T95" fmla="*/ 563 h 820"/>
              <a:gd name="T96" fmla="*/ 450 w 716"/>
              <a:gd name="T97" fmla="*/ 571 h 820"/>
              <a:gd name="T98" fmla="*/ 469 w 716"/>
              <a:gd name="T99" fmla="*/ 563 h 820"/>
              <a:gd name="T100" fmla="*/ 655 w 716"/>
              <a:gd name="T101" fmla="*/ 378 h 820"/>
              <a:gd name="T102" fmla="*/ 655 w 716"/>
              <a:gd name="T103" fmla="*/ 340 h 820"/>
              <a:gd name="T104" fmla="*/ 656 w 716"/>
              <a:gd name="T105" fmla="*/ 762 h 820"/>
              <a:gd name="T106" fmla="*/ 59 w 716"/>
              <a:gd name="T107" fmla="*/ 762 h 820"/>
              <a:gd name="T108" fmla="*/ 22 w 716"/>
              <a:gd name="T109" fmla="*/ 791 h 820"/>
              <a:gd name="T110" fmla="*/ 59 w 716"/>
              <a:gd name="T111" fmla="*/ 820 h 820"/>
              <a:gd name="T112" fmla="*/ 656 w 716"/>
              <a:gd name="T113" fmla="*/ 820 h 820"/>
              <a:gd name="T114" fmla="*/ 694 w 716"/>
              <a:gd name="T115" fmla="*/ 791 h 820"/>
              <a:gd name="T116" fmla="*/ 656 w 716"/>
              <a:gd name="T117" fmla="*/ 762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6" h="820">
                <a:moveTo>
                  <a:pt x="381" y="346"/>
                </a:moveTo>
                <a:cubicBezTo>
                  <a:pt x="381" y="365"/>
                  <a:pt x="381" y="365"/>
                  <a:pt x="381" y="365"/>
                </a:cubicBezTo>
                <a:cubicBezTo>
                  <a:pt x="381" y="367"/>
                  <a:pt x="381" y="370"/>
                  <a:pt x="380" y="372"/>
                </a:cubicBezTo>
                <a:cubicBezTo>
                  <a:pt x="377" y="381"/>
                  <a:pt x="368" y="390"/>
                  <a:pt x="353" y="390"/>
                </a:cubicBezTo>
                <a:cubicBezTo>
                  <a:pt x="343" y="390"/>
                  <a:pt x="335" y="384"/>
                  <a:pt x="335" y="371"/>
                </a:cubicBezTo>
                <a:cubicBezTo>
                  <a:pt x="335" y="350"/>
                  <a:pt x="359" y="346"/>
                  <a:pt x="381" y="346"/>
                </a:cubicBezTo>
                <a:close/>
                <a:moveTo>
                  <a:pt x="716" y="104"/>
                </a:moveTo>
                <a:cubicBezTo>
                  <a:pt x="716" y="611"/>
                  <a:pt x="716" y="611"/>
                  <a:pt x="716" y="611"/>
                </a:cubicBezTo>
                <a:cubicBezTo>
                  <a:pt x="716" y="669"/>
                  <a:pt x="669" y="716"/>
                  <a:pt x="611" y="716"/>
                </a:cubicBezTo>
                <a:cubicBezTo>
                  <a:pt x="105" y="716"/>
                  <a:pt x="105" y="716"/>
                  <a:pt x="105" y="716"/>
                </a:cubicBezTo>
                <a:cubicBezTo>
                  <a:pt x="47" y="716"/>
                  <a:pt x="0" y="669"/>
                  <a:pt x="0" y="611"/>
                </a:cubicBezTo>
                <a:cubicBezTo>
                  <a:pt x="0" y="104"/>
                  <a:pt x="0" y="104"/>
                  <a:pt x="0" y="104"/>
                </a:cubicBezTo>
                <a:cubicBezTo>
                  <a:pt x="0" y="47"/>
                  <a:pt x="47" y="0"/>
                  <a:pt x="105" y="0"/>
                </a:cubicBezTo>
                <a:cubicBezTo>
                  <a:pt x="611" y="0"/>
                  <a:pt x="611" y="0"/>
                  <a:pt x="611" y="0"/>
                </a:cubicBezTo>
                <a:cubicBezTo>
                  <a:pt x="669" y="0"/>
                  <a:pt x="716" y="47"/>
                  <a:pt x="716" y="104"/>
                </a:cubicBezTo>
                <a:close/>
                <a:moveTo>
                  <a:pt x="115" y="359"/>
                </a:moveTo>
                <a:cubicBezTo>
                  <a:pt x="282" y="192"/>
                  <a:pt x="282" y="192"/>
                  <a:pt x="282" y="192"/>
                </a:cubicBezTo>
                <a:cubicBezTo>
                  <a:pt x="293" y="182"/>
                  <a:pt x="293" y="165"/>
                  <a:pt x="282" y="154"/>
                </a:cubicBezTo>
                <a:cubicBezTo>
                  <a:pt x="272" y="144"/>
                  <a:pt x="255" y="144"/>
                  <a:pt x="245" y="154"/>
                </a:cubicBezTo>
                <a:cubicBezTo>
                  <a:pt x="59" y="340"/>
                  <a:pt x="59" y="340"/>
                  <a:pt x="59" y="340"/>
                </a:cubicBezTo>
                <a:cubicBezTo>
                  <a:pt x="48" y="350"/>
                  <a:pt x="48" y="367"/>
                  <a:pt x="59" y="378"/>
                </a:cubicBezTo>
                <a:cubicBezTo>
                  <a:pt x="245" y="563"/>
                  <a:pt x="245" y="563"/>
                  <a:pt x="245" y="563"/>
                </a:cubicBezTo>
                <a:cubicBezTo>
                  <a:pt x="250" y="569"/>
                  <a:pt x="257" y="571"/>
                  <a:pt x="263" y="571"/>
                </a:cubicBezTo>
                <a:cubicBezTo>
                  <a:pt x="270" y="571"/>
                  <a:pt x="277" y="569"/>
                  <a:pt x="282" y="563"/>
                </a:cubicBezTo>
                <a:cubicBezTo>
                  <a:pt x="293" y="553"/>
                  <a:pt x="293" y="536"/>
                  <a:pt x="282" y="526"/>
                </a:cubicBezTo>
                <a:lnTo>
                  <a:pt x="115" y="359"/>
                </a:lnTo>
                <a:close/>
                <a:moveTo>
                  <a:pt x="402" y="402"/>
                </a:moveTo>
                <a:cubicBezTo>
                  <a:pt x="401" y="395"/>
                  <a:pt x="401" y="385"/>
                  <a:pt x="401" y="376"/>
                </a:cubicBezTo>
                <a:cubicBezTo>
                  <a:pt x="401" y="335"/>
                  <a:pt x="401" y="335"/>
                  <a:pt x="401" y="335"/>
                </a:cubicBezTo>
                <a:cubicBezTo>
                  <a:pt x="401" y="313"/>
                  <a:pt x="392" y="290"/>
                  <a:pt x="359" y="290"/>
                </a:cubicBezTo>
                <a:cubicBezTo>
                  <a:pt x="345" y="290"/>
                  <a:pt x="331" y="294"/>
                  <a:pt x="322" y="300"/>
                </a:cubicBezTo>
                <a:cubicBezTo>
                  <a:pt x="327" y="313"/>
                  <a:pt x="327" y="313"/>
                  <a:pt x="327" y="313"/>
                </a:cubicBezTo>
                <a:cubicBezTo>
                  <a:pt x="335" y="308"/>
                  <a:pt x="345" y="305"/>
                  <a:pt x="356" y="305"/>
                </a:cubicBezTo>
                <a:cubicBezTo>
                  <a:pt x="378" y="305"/>
                  <a:pt x="381" y="321"/>
                  <a:pt x="381" y="330"/>
                </a:cubicBezTo>
                <a:cubicBezTo>
                  <a:pt x="381" y="332"/>
                  <a:pt x="381" y="332"/>
                  <a:pt x="381" y="332"/>
                </a:cubicBezTo>
                <a:cubicBezTo>
                  <a:pt x="338" y="332"/>
                  <a:pt x="315" y="347"/>
                  <a:pt x="315" y="373"/>
                </a:cubicBezTo>
                <a:cubicBezTo>
                  <a:pt x="315" y="389"/>
                  <a:pt x="326" y="405"/>
                  <a:pt x="348" y="405"/>
                </a:cubicBezTo>
                <a:cubicBezTo>
                  <a:pt x="364" y="405"/>
                  <a:pt x="376" y="397"/>
                  <a:pt x="382" y="388"/>
                </a:cubicBezTo>
                <a:cubicBezTo>
                  <a:pt x="382" y="388"/>
                  <a:pt x="382" y="388"/>
                  <a:pt x="382" y="388"/>
                </a:cubicBezTo>
                <a:cubicBezTo>
                  <a:pt x="384" y="402"/>
                  <a:pt x="384" y="402"/>
                  <a:pt x="384" y="402"/>
                </a:cubicBezTo>
                <a:lnTo>
                  <a:pt x="402" y="402"/>
                </a:lnTo>
                <a:close/>
                <a:moveTo>
                  <a:pt x="655" y="340"/>
                </a:moveTo>
                <a:cubicBezTo>
                  <a:pt x="469" y="154"/>
                  <a:pt x="469" y="154"/>
                  <a:pt x="469" y="154"/>
                </a:cubicBezTo>
                <a:cubicBezTo>
                  <a:pt x="458" y="144"/>
                  <a:pt x="442" y="144"/>
                  <a:pt x="431" y="154"/>
                </a:cubicBezTo>
                <a:cubicBezTo>
                  <a:pt x="421" y="165"/>
                  <a:pt x="421" y="182"/>
                  <a:pt x="431" y="192"/>
                </a:cubicBezTo>
                <a:cubicBezTo>
                  <a:pt x="598" y="359"/>
                  <a:pt x="598" y="359"/>
                  <a:pt x="598" y="359"/>
                </a:cubicBezTo>
                <a:cubicBezTo>
                  <a:pt x="431" y="526"/>
                  <a:pt x="431" y="526"/>
                  <a:pt x="431" y="526"/>
                </a:cubicBezTo>
                <a:cubicBezTo>
                  <a:pt x="421" y="536"/>
                  <a:pt x="421" y="553"/>
                  <a:pt x="431" y="563"/>
                </a:cubicBezTo>
                <a:cubicBezTo>
                  <a:pt x="436" y="569"/>
                  <a:pt x="443" y="571"/>
                  <a:pt x="450" y="571"/>
                </a:cubicBezTo>
                <a:cubicBezTo>
                  <a:pt x="457" y="571"/>
                  <a:pt x="464" y="569"/>
                  <a:pt x="469" y="563"/>
                </a:cubicBezTo>
                <a:cubicBezTo>
                  <a:pt x="655" y="378"/>
                  <a:pt x="655" y="378"/>
                  <a:pt x="655" y="378"/>
                </a:cubicBezTo>
                <a:cubicBezTo>
                  <a:pt x="665" y="367"/>
                  <a:pt x="665" y="350"/>
                  <a:pt x="655" y="340"/>
                </a:cubicBezTo>
                <a:close/>
                <a:moveTo>
                  <a:pt x="656" y="762"/>
                </a:moveTo>
                <a:cubicBezTo>
                  <a:pt x="59" y="762"/>
                  <a:pt x="59" y="762"/>
                  <a:pt x="59" y="762"/>
                </a:cubicBezTo>
                <a:cubicBezTo>
                  <a:pt x="39" y="762"/>
                  <a:pt x="22" y="775"/>
                  <a:pt x="22" y="791"/>
                </a:cubicBezTo>
                <a:cubicBezTo>
                  <a:pt x="22" y="807"/>
                  <a:pt x="39" y="820"/>
                  <a:pt x="59" y="820"/>
                </a:cubicBezTo>
                <a:cubicBezTo>
                  <a:pt x="656" y="820"/>
                  <a:pt x="656" y="820"/>
                  <a:pt x="656" y="820"/>
                </a:cubicBezTo>
                <a:cubicBezTo>
                  <a:pt x="677" y="820"/>
                  <a:pt x="694" y="807"/>
                  <a:pt x="694" y="791"/>
                </a:cubicBezTo>
                <a:cubicBezTo>
                  <a:pt x="694" y="775"/>
                  <a:pt x="677" y="762"/>
                  <a:pt x="656" y="762"/>
                </a:cubicBezTo>
                <a:close/>
              </a:path>
            </a:pathLst>
          </a:custGeom>
          <a:solidFill>
            <a:schemeClr val="bg1">
              <a:lumMod val="75000"/>
              <a:alpha val="72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32" name="TextBox 131">
            <a:extLst>
              <a:ext uri="{FF2B5EF4-FFF2-40B4-BE49-F238E27FC236}">
                <a16:creationId xmlns:a16="http://schemas.microsoft.com/office/drawing/2014/main" id="{86C3B50B-32E2-4DBF-B8C6-A55832D6685A}"/>
              </a:ext>
            </a:extLst>
          </p:cNvPr>
          <p:cNvSpPr txBox="1"/>
          <p:nvPr/>
        </p:nvSpPr>
        <p:spPr>
          <a:xfrm>
            <a:off x="9359351" y="6124647"/>
            <a:ext cx="2417447" cy="176972"/>
          </a:xfrm>
          <a:prstGeom prst="rect">
            <a:avLst/>
          </a:prstGeom>
          <a:noFill/>
        </p:spPr>
        <p:txBody>
          <a:bodyPr wrap="square" lIns="0" tIns="0" rIns="0" bIns="0" rtlCol="0" anchor="ctr" anchorCtr="0">
            <a:spAutoFit/>
          </a:bodyPr>
          <a:lstStyle>
            <a:defPPr>
              <a:defRPr lang="en-US"/>
            </a:defPPr>
            <a:lvl1pPr>
              <a:defRPr sz="1000" b="1"/>
            </a:lvl1pPr>
          </a:lstStyle>
          <a:p>
            <a:r>
              <a:rPr lang="en-US" sz="1150" dirty="0"/>
              <a:t>Applications on the platform</a:t>
            </a:r>
          </a:p>
        </p:txBody>
      </p:sp>
      <p:sp>
        <p:nvSpPr>
          <p:cNvPr id="90" name="TextBox 89">
            <a:extLst>
              <a:ext uri="{FF2B5EF4-FFF2-40B4-BE49-F238E27FC236}">
                <a16:creationId xmlns:a16="http://schemas.microsoft.com/office/drawing/2014/main" id="{B4038997-2C89-4408-A84E-D8F30FD435B7}"/>
              </a:ext>
            </a:extLst>
          </p:cNvPr>
          <p:cNvSpPr txBox="1"/>
          <p:nvPr/>
        </p:nvSpPr>
        <p:spPr>
          <a:xfrm>
            <a:off x="6511797" y="1464281"/>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--dbcinfo.csv[3:2]}}</a:t>
            </a:r>
          </a:p>
        </p:txBody>
      </p:sp>
      <p:sp>
        <p:nvSpPr>
          <p:cNvPr id="92" name="TextBox 91">
            <a:extLst>
              <a:ext uri="{FF2B5EF4-FFF2-40B4-BE49-F238E27FC236}">
                <a16:creationId xmlns:a16="http://schemas.microsoft.com/office/drawing/2014/main" id="{05C9BBE1-1CEE-4596-A56E-EDD649031959}"/>
              </a:ext>
            </a:extLst>
          </p:cNvPr>
          <p:cNvSpPr txBox="1"/>
          <p:nvPr/>
        </p:nvSpPr>
        <p:spPr>
          <a:xfrm>
            <a:off x="6499044" y="1694727"/>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--dbcinfo.csv[4:2]}}</a:t>
            </a:r>
          </a:p>
        </p:txBody>
      </p:sp>
      <p:sp>
        <p:nvSpPr>
          <p:cNvPr id="94" name="TextBox 93">
            <a:extLst>
              <a:ext uri="{FF2B5EF4-FFF2-40B4-BE49-F238E27FC236}">
                <a16:creationId xmlns:a16="http://schemas.microsoft.com/office/drawing/2014/main" id="{319D8A66-F0EA-4E8F-AA13-63EC083E5732}"/>
              </a:ext>
            </a:extLst>
          </p:cNvPr>
          <p:cNvSpPr txBox="1"/>
          <p:nvPr/>
        </p:nvSpPr>
        <p:spPr>
          <a:xfrm>
            <a:off x="6494691" y="192868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--COD.csv[2:2]}}</a:t>
            </a:r>
          </a:p>
        </p:txBody>
      </p:sp>
      <p:sp>
        <p:nvSpPr>
          <p:cNvPr id="75" name="TextBox 74">
            <a:extLst>
              <a:ext uri="{FF2B5EF4-FFF2-40B4-BE49-F238E27FC236}">
                <a16:creationId xmlns:a16="http://schemas.microsoft.com/office/drawing/2014/main" id="{A3F8E0F3-AD7D-4DBB-A366-65ECD64BF3B0}"/>
              </a:ext>
            </a:extLst>
          </p:cNvPr>
          <p:cNvSpPr txBox="1"/>
          <p:nvPr/>
        </p:nvSpPr>
        <p:spPr>
          <a:xfrm>
            <a:off x="6487071" y="238969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--dbcinfo.csv[5:2]}}</a:t>
            </a:r>
          </a:p>
        </p:txBody>
      </p:sp>
      <p:sp>
        <p:nvSpPr>
          <p:cNvPr id="80" name="TextBox 79">
            <a:extLst>
              <a:ext uri="{FF2B5EF4-FFF2-40B4-BE49-F238E27FC236}">
                <a16:creationId xmlns:a16="http://schemas.microsoft.com/office/drawing/2014/main" id="{E2A83592-0BF0-4640-A083-20A2004056CE}"/>
              </a:ext>
            </a:extLst>
          </p:cNvPr>
          <p:cNvSpPr txBox="1"/>
          <p:nvPr/>
        </p:nvSpPr>
        <p:spPr>
          <a:xfrm>
            <a:off x="6490376" y="263430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--COD.csv[3:2]}}%</a:t>
            </a:r>
          </a:p>
        </p:txBody>
      </p:sp>
      <p:sp>
        <p:nvSpPr>
          <p:cNvPr id="84" name="TextBox 83">
            <a:extLst>
              <a:ext uri="{FF2B5EF4-FFF2-40B4-BE49-F238E27FC236}">
                <a16:creationId xmlns:a16="http://schemas.microsoft.com/office/drawing/2014/main" id="{09C20783-1255-4887-846D-EC2CE6547E1E}"/>
              </a:ext>
            </a:extLst>
          </p:cNvPr>
          <p:cNvSpPr txBox="1"/>
          <p:nvPr/>
        </p:nvSpPr>
        <p:spPr>
          <a:xfrm>
            <a:off x="6494691" y="215104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--COD.csv[1:2]}}</a:t>
            </a:r>
          </a:p>
        </p:txBody>
      </p:sp>
    </p:spTree>
    <p:extLst>
      <p:ext uri="{BB962C8B-B14F-4D97-AF65-F5344CB8AC3E}">
        <p14:creationId xmlns:p14="http://schemas.microsoft.com/office/powerpoint/2010/main" val="283802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System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43247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ADD47C-C943-6040-BD99-FD8EA805A678}"/>
              </a:ext>
            </a:extLst>
          </p:cNvPr>
          <p:cNvSpPr>
            <a:spLocks noGrp="1"/>
          </p:cNvSpPr>
          <p:nvPr>
            <p:ph type="body" sz="quarter" idx="11"/>
          </p:nvPr>
        </p:nvSpPr>
        <p:spPr>
          <a:xfrm>
            <a:off x="576072" y="1230850"/>
            <a:ext cx="11033760" cy="475488"/>
          </a:xfrm>
        </p:spPr>
        <p:txBody>
          <a:bodyPr/>
          <a:lstStyle/>
          <a:p>
            <a:r>
              <a:rPr lang="en-US"/>
              <a:t>Summary</a:t>
            </a:r>
          </a:p>
        </p:txBody>
      </p:sp>
      <p:sp>
        <p:nvSpPr>
          <p:cNvPr id="3" name="Title 2">
            <a:extLst>
              <a:ext uri="{FF2B5EF4-FFF2-40B4-BE49-F238E27FC236}">
                <a16:creationId xmlns:a16="http://schemas.microsoft.com/office/drawing/2014/main" id="{763FD213-6D7E-AA47-9BA7-3131EDB92B1C}"/>
              </a:ext>
            </a:extLst>
          </p:cNvPr>
          <p:cNvSpPr>
            <a:spLocks noGrp="1"/>
          </p:cNvSpPr>
          <p:nvPr>
            <p:ph type="title"/>
          </p:nvPr>
        </p:nvSpPr>
        <p:spPr>
          <a:xfrm>
            <a:off x="575310" y="395492"/>
            <a:ext cx="11041380" cy="813548"/>
          </a:xfrm>
        </p:spPr>
        <p:txBody>
          <a:bodyPr/>
          <a:lstStyle/>
          <a:p>
            <a:r>
              <a:rPr lang="en-US"/>
              <a:t>Key System Metrics</a:t>
            </a:r>
          </a:p>
        </p:txBody>
      </p:sp>
      <p:sp>
        <p:nvSpPr>
          <p:cNvPr id="12" name="TextBox 11">
            <a:extLst>
              <a:ext uri="{FF2B5EF4-FFF2-40B4-BE49-F238E27FC236}">
                <a16:creationId xmlns:a16="http://schemas.microsoft.com/office/drawing/2014/main" id="{E6476BFC-08FA-7444-9805-BC7EB2DA1EE7}"/>
              </a:ext>
            </a:extLst>
          </p:cNvPr>
          <p:cNvSpPr txBox="1"/>
          <p:nvPr/>
        </p:nvSpPr>
        <p:spPr>
          <a:xfrm>
            <a:off x="3021379" y="3809418"/>
            <a:ext cx="24801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Active users, business</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and applications</a:t>
            </a:r>
          </a:p>
        </p:txBody>
      </p:sp>
      <p:sp>
        <p:nvSpPr>
          <p:cNvPr id="18" name="TextBox 17">
            <a:extLst>
              <a:ext uri="{FF2B5EF4-FFF2-40B4-BE49-F238E27FC236}">
                <a16:creationId xmlns:a16="http://schemas.microsoft.com/office/drawing/2014/main" id="{FFE96618-6439-4848-9C18-2992E525F75C}"/>
              </a:ext>
            </a:extLst>
          </p:cNvPr>
          <p:cNvSpPr txBox="1"/>
          <p:nvPr/>
        </p:nvSpPr>
        <p:spPr>
          <a:xfrm>
            <a:off x="1041152" y="3747863"/>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user_counts.csv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45" name="Group 44">
            <a:extLst>
              <a:ext uri="{FF2B5EF4-FFF2-40B4-BE49-F238E27FC236}">
                <a16:creationId xmlns:a16="http://schemas.microsoft.com/office/drawing/2014/main" id="{48D0112F-B49D-1A4D-871E-A680C29E6C3F}"/>
              </a:ext>
            </a:extLst>
          </p:cNvPr>
          <p:cNvGrpSpPr/>
          <p:nvPr/>
        </p:nvGrpSpPr>
        <p:grpSpPr>
          <a:xfrm>
            <a:off x="627297" y="3907376"/>
            <a:ext cx="528795" cy="511970"/>
            <a:chOff x="7824978" y="3832098"/>
            <a:chExt cx="335280" cy="324612"/>
          </a:xfrm>
          <a:solidFill>
            <a:schemeClr val="tx2">
              <a:lumMod val="40000"/>
              <a:lumOff val="60000"/>
            </a:schemeClr>
          </a:solidFill>
        </p:grpSpPr>
        <p:sp>
          <p:nvSpPr>
            <p:cNvPr id="46" name="Freeform 45">
              <a:extLst>
                <a:ext uri="{FF2B5EF4-FFF2-40B4-BE49-F238E27FC236}">
                  <a16:creationId xmlns:a16="http://schemas.microsoft.com/office/drawing/2014/main" id="{7C5F4640-35F4-0746-A760-11E9978FC5B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6">
              <a:extLst>
                <a:ext uri="{FF2B5EF4-FFF2-40B4-BE49-F238E27FC236}">
                  <a16:creationId xmlns:a16="http://schemas.microsoft.com/office/drawing/2014/main" id="{20660261-61BD-7C40-A62B-B3F12CA2066A}"/>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7">
              <a:extLst>
                <a:ext uri="{FF2B5EF4-FFF2-40B4-BE49-F238E27FC236}">
                  <a16:creationId xmlns:a16="http://schemas.microsoft.com/office/drawing/2014/main" id="{51BEF659-B177-634F-A524-DA106CD1752C}"/>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48">
              <a:extLst>
                <a:ext uri="{FF2B5EF4-FFF2-40B4-BE49-F238E27FC236}">
                  <a16:creationId xmlns:a16="http://schemas.microsoft.com/office/drawing/2014/main" id="{32748236-5849-784F-A4AC-555FEC583E47}"/>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49">
              <a:extLst>
                <a:ext uri="{FF2B5EF4-FFF2-40B4-BE49-F238E27FC236}">
                  <a16:creationId xmlns:a16="http://schemas.microsoft.com/office/drawing/2014/main" id="{B48AA5ED-FE05-8143-9D89-6D9311244180}"/>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6" name="Freeform 55">
              <a:extLst>
                <a:ext uri="{FF2B5EF4-FFF2-40B4-BE49-F238E27FC236}">
                  <a16:creationId xmlns:a16="http://schemas.microsoft.com/office/drawing/2014/main" id="{A046A233-663A-9B41-B2A3-1CFE5B893F1D}"/>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7" name="Freeform 56">
              <a:extLst>
                <a:ext uri="{FF2B5EF4-FFF2-40B4-BE49-F238E27FC236}">
                  <a16:creationId xmlns:a16="http://schemas.microsoft.com/office/drawing/2014/main" id="{8C189EB7-E80A-434E-8D51-94ADF8C22D44}"/>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0" name="TextBox 9">
            <a:extLst>
              <a:ext uri="{FF2B5EF4-FFF2-40B4-BE49-F238E27FC236}">
                <a16:creationId xmlns:a16="http://schemas.microsoft.com/office/drawing/2014/main" id="{13DF3DD5-CA85-7B44-9893-E0F98565537A}"/>
              </a:ext>
            </a:extLst>
          </p:cNvPr>
          <p:cNvSpPr txBox="1"/>
          <p:nvPr/>
        </p:nvSpPr>
        <p:spPr>
          <a:xfrm>
            <a:off x="3021379" y="2454342"/>
            <a:ext cx="174919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Applications on</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same platform</a:t>
            </a:r>
          </a:p>
        </p:txBody>
      </p:sp>
      <p:sp>
        <p:nvSpPr>
          <p:cNvPr id="19" name="TextBox 18">
            <a:extLst>
              <a:ext uri="{FF2B5EF4-FFF2-40B4-BE49-F238E27FC236}">
                <a16:creationId xmlns:a16="http://schemas.microsoft.com/office/drawing/2014/main" id="{08C0BB9F-CE97-8F49-8EB5-D7E9ACF7DA04}"/>
              </a:ext>
            </a:extLst>
          </p:cNvPr>
          <p:cNvSpPr txBox="1"/>
          <p:nvPr/>
        </p:nvSpPr>
        <p:spPr>
          <a:xfrm>
            <a:off x="1041152" y="2392787"/>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appid_counts.csv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58" name="Group 57">
            <a:extLst>
              <a:ext uri="{FF2B5EF4-FFF2-40B4-BE49-F238E27FC236}">
                <a16:creationId xmlns:a16="http://schemas.microsoft.com/office/drawing/2014/main" id="{14675EE3-192F-724C-8A1C-AC979F0BF2A1}"/>
              </a:ext>
            </a:extLst>
          </p:cNvPr>
          <p:cNvGrpSpPr/>
          <p:nvPr/>
        </p:nvGrpSpPr>
        <p:grpSpPr>
          <a:xfrm>
            <a:off x="651333" y="2613209"/>
            <a:ext cx="480723" cy="438920"/>
            <a:chOff x="5199126" y="3513582"/>
            <a:chExt cx="350520" cy="320040"/>
          </a:xfrm>
          <a:solidFill>
            <a:schemeClr val="tx2">
              <a:lumMod val="40000"/>
              <a:lumOff val="60000"/>
            </a:schemeClr>
          </a:solidFill>
        </p:grpSpPr>
        <p:sp>
          <p:nvSpPr>
            <p:cNvPr id="59" name="Freeform 58">
              <a:extLst>
                <a:ext uri="{FF2B5EF4-FFF2-40B4-BE49-F238E27FC236}">
                  <a16:creationId xmlns:a16="http://schemas.microsoft.com/office/drawing/2014/main" id="{84088C62-B346-A946-B10D-2A2D093DC1CB}"/>
                </a:ext>
              </a:extLst>
            </p:cNvPr>
            <p:cNvSpPr/>
            <p:nvPr/>
          </p:nvSpPr>
          <p:spPr>
            <a:xfrm>
              <a:off x="5199126"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0" name="Freeform 59">
              <a:extLst>
                <a:ext uri="{FF2B5EF4-FFF2-40B4-BE49-F238E27FC236}">
                  <a16:creationId xmlns:a16="http://schemas.microsoft.com/office/drawing/2014/main" id="{18C50A08-AE78-0545-B9A2-8C2501CF8E25}"/>
                </a:ext>
              </a:extLst>
            </p:cNvPr>
            <p:cNvSpPr/>
            <p:nvPr/>
          </p:nvSpPr>
          <p:spPr>
            <a:xfrm>
              <a:off x="524484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1" name="Freeform 60">
              <a:extLst>
                <a:ext uri="{FF2B5EF4-FFF2-40B4-BE49-F238E27FC236}">
                  <a16:creationId xmlns:a16="http://schemas.microsoft.com/office/drawing/2014/main" id="{2F640E78-F8F4-594B-BDB0-373AFA7F451F}"/>
                </a:ext>
              </a:extLst>
            </p:cNvPr>
            <p:cNvSpPr/>
            <p:nvPr/>
          </p:nvSpPr>
          <p:spPr>
            <a:xfrm>
              <a:off x="524484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2" name="Freeform 61">
              <a:extLst>
                <a:ext uri="{FF2B5EF4-FFF2-40B4-BE49-F238E27FC236}">
                  <a16:creationId xmlns:a16="http://schemas.microsoft.com/office/drawing/2014/main" id="{4331D7ED-2BDF-514F-9C20-2A2BC90E66E6}"/>
                </a:ext>
              </a:extLst>
            </p:cNvPr>
            <p:cNvSpPr/>
            <p:nvPr/>
          </p:nvSpPr>
          <p:spPr>
            <a:xfrm>
              <a:off x="533628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3" name="Freeform 62">
              <a:extLst>
                <a:ext uri="{FF2B5EF4-FFF2-40B4-BE49-F238E27FC236}">
                  <a16:creationId xmlns:a16="http://schemas.microsoft.com/office/drawing/2014/main" id="{AEFF9A6D-CFC1-D248-AE8B-29C73C627EF2}"/>
                </a:ext>
              </a:extLst>
            </p:cNvPr>
            <p:cNvSpPr/>
            <p:nvPr/>
          </p:nvSpPr>
          <p:spPr>
            <a:xfrm>
              <a:off x="533628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4" name="Freeform 63">
              <a:extLst>
                <a:ext uri="{FF2B5EF4-FFF2-40B4-BE49-F238E27FC236}">
                  <a16:creationId xmlns:a16="http://schemas.microsoft.com/office/drawing/2014/main" id="{78764DD3-41BD-B240-A5B8-7A8FCE74E692}"/>
                </a:ext>
              </a:extLst>
            </p:cNvPr>
            <p:cNvSpPr/>
            <p:nvPr/>
          </p:nvSpPr>
          <p:spPr>
            <a:xfrm>
              <a:off x="542772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5" name="Freeform 64">
              <a:extLst>
                <a:ext uri="{FF2B5EF4-FFF2-40B4-BE49-F238E27FC236}">
                  <a16:creationId xmlns:a16="http://schemas.microsoft.com/office/drawing/2014/main" id="{8BE63E19-4724-4648-AE8A-5AF3E791E644}"/>
                </a:ext>
              </a:extLst>
            </p:cNvPr>
            <p:cNvSpPr/>
            <p:nvPr/>
          </p:nvSpPr>
          <p:spPr>
            <a:xfrm>
              <a:off x="542772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cxnSp>
        <p:nvCxnSpPr>
          <p:cNvPr id="86" name="Straight Connector 85">
            <a:extLst>
              <a:ext uri="{FF2B5EF4-FFF2-40B4-BE49-F238E27FC236}">
                <a16:creationId xmlns:a16="http://schemas.microsoft.com/office/drawing/2014/main" id="{170D4C7D-6863-B741-B146-74883EF5B4F6}"/>
              </a:ext>
            </a:extLst>
          </p:cNvPr>
          <p:cNvCxnSpPr>
            <a:cxnSpLocks/>
          </p:cNvCxnSpPr>
          <p:nvPr/>
        </p:nvCxnSpPr>
        <p:spPr>
          <a:xfrm>
            <a:off x="5794872" y="1828800"/>
            <a:ext cx="0" cy="3481330"/>
          </a:xfrm>
          <a:prstGeom prst="line">
            <a:avLst/>
          </a:prstGeom>
          <a:ln w="29209" cap="rnd">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F8742B21-CCEC-F840-90CB-A57BBD541197}"/>
              </a:ext>
            </a:extLst>
          </p:cNvPr>
          <p:cNvGrpSpPr/>
          <p:nvPr/>
        </p:nvGrpSpPr>
        <p:grpSpPr>
          <a:xfrm>
            <a:off x="3643189" y="4818734"/>
            <a:ext cx="7930682" cy="461665"/>
            <a:chOff x="3618140" y="4113952"/>
            <a:chExt cx="7930682" cy="461665"/>
          </a:xfrm>
        </p:grpSpPr>
        <p:grpSp>
          <p:nvGrpSpPr>
            <p:cNvPr id="114" name="Group 113">
              <a:extLst>
                <a:ext uri="{FF2B5EF4-FFF2-40B4-BE49-F238E27FC236}">
                  <a16:creationId xmlns:a16="http://schemas.microsoft.com/office/drawing/2014/main" id="{09BDC8F2-2D78-194E-BF77-5D3C35DAFAA5}"/>
                </a:ext>
              </a:extLst>
            </p:cNvPr>
            <p:cNvGrpSpPr/>
            <p:nvPr/>
          </p:nvGrpSpPr>
          <p:grpSpPr>
            <a:xfrm>
              <a:off x="3618140" y="4113952"/>
              <a:ext cx="7930682" cy="461665"/>
              <a:chOff x="2670687" y="4645136"/>
              <a:chExt cx="7930682" cy="461665"/>
            </a:xfrm>
          </p:grpSpPr>
          <p:sp>
            <p:nvSpPr>
              <p:cNvPr id="115" name="TextBox 114">
                <a:extLst>
                  <a:ext uri="{FF2B5EF4-FFF2-40B4-BE49-F238E27FC236}">
                    <a16:creationId xmlns:a16="http://schemas.microsoft.com/office/drawing/2014/main" id="{82A21B61-8B77-254F-982D-7BA2D35538C9}"/>
                  </a:ext>
                </a:extLst>
              </p:cNvPr>
              <p:cNvSpPr txBox="1"/>
              <p:nvPr/>
            </p:nvSpPr>
            <p:spPr>
              <a:xfrm>
                <a:off x="7676550" y="4706691"/>
                <a:ext cx="292481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Concurrent queries (peak)</a:t>
                </a:r>
              </a:p>
            </p:txBody>
          </p:sp>
          <p:sp>
            <p:nvSpPr>
              <p:cNvPr id="116" name="TextBox 115">
                <a:extLst>
                  <a:ext uri="{FF2B5EF4-FFF2-40B4-BE49-F238E27FC236}">
                    <a16:creationId xmlns:a16="http://schemas.microsoft.com/office/drawing/2014/main" id="{1468F383-2F9A-B44E-8C6D-237487FA992C}"/>
                  </a:ext>
                </a:extLst>
              </p:cNvPr>
              <p:cNvSpPr txBox="1"/>
              <p:nvPr/>
            </p:nvSpPr>
            <p:spPr>
              <a:xfrm>
                <a:off x="2670687" y="4645136"/>
                <a:ext cx="4972451"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concurrency.csv</a:t>
                </a:r>
                <a:r>
                  <a:rPr lang="en-US" sz="2400" b="1" dirty="0">
                    <a:solidFill>
                      <a:srgbClr val="384951"/>
                    </a:solidFill>
                  </a:rPr>
                  <a:t>[1:5]}}</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sp>
          <p:nvSpPr>
            <p:cNvPr id="120" name="Freeform 119">
              <a:extLst>
                <a:ext uri="{FF2B5EF4-FFF2-40B4-BE49-F238E27FC236}">
                  <a16:creationId xmlns:a16="http://schemas.microsoft.com/office/drawing/2014/main" id="{FD162C88-D901-1549-936E-0DF6EFE1D83E}"/>
                </a:ext>
              </a:extLst>
            </p:cNvPr>
            <p:cNvSpPr>
              <a:spLocks noChangeAspect="1"/>
            </p:cNvSpPr>
            <p:nvPr/>
          </p:nvSpPr>
          <p:spPr>
            <a:xfrm>
              <a:off x="6301268" y="4145095"/>
              <a:ext cx="303259" cy="27720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2">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8" name="Group 7">
            <a:extLst>
              <a:ext uri="{FF2B5EF4-FFF2-40B4-BE49-F238E27FC236}">
                <a16:creationId xmlns:a16="http://schemas.microsoft.com/office/drawing/2014/main" id="{D8AA63A0-61B6-7640-9CAC-B72C77C7D149}"/>
              </a:ext>
            </a:extLst>
          </p:cNvPr>
          <p:cNvGrpSpPr/>
          <p:nvPr/>
        </p:nvGrpSpPr>
        <p:grpSpPr>
          <a:xfrm>
            <a:off x="3048048" y="1844365"/>
            <a:ext cx="7034046" cy="461665"/>
            <a:chOff x="3048048" y="1844365"/>
            <a:chExt cx="7034046" cy="461665"/>
          </a:xfrm>
        </p:grpSpPr>
        <p:grpSp>
          <p:nvGrpSpPr>
            <p:cNvPr id="87" name="Group 86">
              <a:extLst>
                <a:ext uri="{FF2B5EF4-FFF2-40B4-BE49-F238E27FC236}">
                  <a16:creationId xmlns:a16="http://schemas.microsoft.com/office/drawing/2014/main" id="{00D92EF5-DDAA-0B49-BD18-40EE72A64535}"/>
                </a:ext>
              </a:extLst>
            </p:cNvPr>
            <p:cNvGrpSpPr/>
            <p:nvPr/>
          </p:nvGrpSpPr>
          <p:grpSpPr>
            <a:xfrm>
              <a:off x="3048048" y="1844365"/>
              <a:ext cx="7034046" cy="461665"/>
              <a:chOff x="2100595" y="1436741"/>
              <a:chExt cx="7034046" cy="461665"/>
            </a:xfrm>
          </p:grpSpPr>
          <p:sp>
            <p:nvSpPr>
              <p:cNvPr id="88" name="TextBox 87">
                <a:extLst>
                  <a:ext uri="{FF2B5EF4-FFF2-40B4-BE49-F238E27FC236}">
                    <a16:creationId xmlns:a16="http://schemas.microsoft.com/office/drawing/2014/main" id="{226FC752-7908-234F-9C68-57BF6657D84E}"/>
                  </a:ext>
                </a:extLst>
              </p:cNvPr>
              <p:cNvSpPr txBox="1"/>
              <p:nvPr/>
            </p:nvSpPr>
            <p:spPr>
              <a:xfrm>
                <a:off x="7676550" y="1495912"/>
                <a:ext cx="1458091"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Annual queries</a:t>
                </a:r>
              </a:p>
            </p:txBody>
          </p:sp>
          <p:sp>
            <p:nvSpPr>
              <p:cNvPr id="98" name="TextBox 97">
                <a:extLst>
                  <a:ext uri="{FF2B5EF4-FFF2-40B4-BE49-F238E27FC236}">
                    <a16:creationId xmlns:a16="http://schemas.microsoft.com/office/drawing/2014/main" id="{75ED67F5-8843-3B4E-9DF2-AF51D6F68B6B}"/>
                  </a:ext>
                </a:extLst>
              </p:cNvPr>
              <p:cNvSpPr txBox="1"/>
              <p:nvPr/>
            </p:nvSpPr>
            <p:spPr>
              <a:xfrm>
                <a:off x="2100595" y="1436741"/>
                <a:ext cx="5542543"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[1:11]}}</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B</a:t>
                </a:r>
              </a:p>
            </p:txBody>
          </p:sp>
        </p:grpSp>
        <p:grpSp>
          <p:nvGrpSpPr>
            <p:cNvPr id="121" name="Group 120">
              <a:extLst>
                <a:ext uri="{FF2B5EF4-FFF2-40B4-BE49-F238E27FC236}">
                  <a16:creationId xmlns:a16="http://schemas.microsoft.com/office/drawing/2014/main" id="{955E6E5C-7E5B-8548-B1EF-BEBE4CFEDA57}"/>
                </a:ext>
              </a:extLst>
            </p:cNvPr>
            <p:cNvGrpSpPr/>
            <p:nvPr/>
          </p:nvGrpSpPr>
          <p:grpSpPr>
            <a:xfrm>
              <a:off x="6301268" y="1906049"/>
              <a:ext cx="1185532" cy="324000"/>
              <a:chOff x="6301268" y="1906049"/>
              <a:chExt cx="1185532" cy="324000"/>
            </a:xfrm>
          </p:grpSpPr>
          <p:grpSp>
            <p:nvGrpSpPr>
              <p:cNvPr id="122" name="Group 121">
                <a:extLst>
                  <a:ext uri="{FF2B5EF4-FFF2-40B4-BE49-F238E27FC236}">
                    <a16:creationId xmlns:a16="http://schemas.microsoft.com/office/drawing/2014/main" id="{AE94990D-342D-3540-81CD-1EE42D46278C}"/>
                  </a:ext>
                </a:extLst>
              </p:cNvPr>
              <p:cNvGrpSpPr>
                <a:grpSpLocks noChangeAspect="1"/>
              </p:cNvGrpSpPr>
              <p:nvPr/>
            </p:nvGrpSpPr>
            <p:grpSpPr>
              <a:xfrm>
                <a:off x="6301268" y="1906049"/>
                <a:ext cx="324000" cy="324000"/>
                <a:chOff x="9402318" y="3483102"/>
                <a:chExt cx="381000" cy="381000"/>
              </a:xfrm>
              <a:solidFill>
                <a:schemeClr val="accent2">
                  <a:lumMod val="40000"/>
                  <a:lumOff val="60000"/>
                </a:schemeClr>
              </a:solidFill>
            </p:grpSpPr>
            <p:sp>
              <p:nvSpPr>
                <p:cNvPr id="129" name="Freeform 128">
                  <a:extLst>
                    <a:ext uri="{FF2B5EF4-FFF2-40B4-BE49-F238E27FC236}">
                      <a16:creationId xmlns:a16="http://schemas.microsoft.com/office/drawing/2014/main" id="{459009ED-54A0-0346-8C4D-13219BB17DD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0" name="Freeform 129">
                  <a:extLst>
                    <a:ext uri="{FF2B5EF4-FFF2-40B4-BE49-F238E27FC236}">
                      <a16:creationId xmlns:a16="http://schemas.microsoft.com/office/drawing/2014/main" id="{97455FA8-19BB-2649-B9A3-FDEBD0AFF3AC}"/>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3" name="Group 122">
                <a:extLst>
                  <a:ext uri="{FF2B5EF4-FFF2-40B4-BE49-F238E27FC236}">
                    <a16:creationId xmlns:a16="http://schemas.microsoft.com/office/drawing/2014/main" id="{2B281A46-1114-7543-840A-446D8F7F678D}"/>
                  </a:ext>
                </a:extLst>
              </p:cNvPr>
              <p:cNvGrpSpPr>
                <a:grpSpLocks noChangeAspect="1"/>
              </p:cNvGrpSpPr>
              <p:nvPr/>
            </p:nvGrpSpPr>
            <p:grpSpPr>
              <a:xfrm>
                <a:off x="6732034" y="1906049"/>
                <a:ext cx="324000" cy="324000"/>
                <a:chOff x="9402318" y="3483102"/>
                <a:chExt cx="381000" cy="381000"/>
              </a:xfrm>
              <a:solidFill>
                <a:schemeClr val="accent2">
                  <a:lumMod val="40000"/>
                  <a:lumOff val="60000"/>
                </a:schemeClr>
              </a:solidFill>
            </p:grpSpPr>
            <p:sp>
              <p:nvSpPr>
                <p:cNvPr id="127" name="Freeform 126">
                  <a:extLst>
                    <a:ext uri="{FF2B5EF4-FFF2-40B4-BE49-F238E27FC236}">
                      <a16:creationId xmlns:a16="http://schemas.microsoft.com/office/drawing/2014/main" id="{F745FF09-FA98-1444-9334-6B090AB05A64}"/>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8" name="Freeform 127">
                  <a:extLst>
                    <a:ext uri="{FF2B5EF4-FFF2-40B4-BE49-F238E27FC236}">
                      <a16:creationId xmlns:a16="http://schemas.microsoft.com/office/drawing/2014/main" id="{C133B31F-29A1-4548-A5A9-B30E7036A0A5}"/>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4" name="Group 123">
                <a:extLst>
                  <a:ext uri="{FF2B5EF4-FFF2-40B4-BE49-F238E27FC236}">
                    <a16:creationId xmlns:a16="http://schemas.microsoft.com/office/drawing/2014/main" id="{34612B09-9A80-4D4E-8A0F-D5D8A8D37779}"/>
                  </a:ext>
                </a:extLst>
              </p:cNvPr>
              <p:cNvGrpSpPr>
                <a:grpSpLocks noChangeAspect="1"/>
              </p:cNvGrpSpPr>
              <p:nvPr/>
            </p:nvGrpSpPr>
            <p:grpSpPr>
              <a:xfrm>
                <a:off x="7162800" y="1906049"/>
                <a:ext cx="324000" cy="324000"/>
                <a:chOff x="9402318" y="3483102"/>
                <a:chExt cx="381000" cy="381000"/>
              </a:xfrm>
              <a:solidFill>
                <a:schemeClr val="accent2">
                  <a:lumMod val="40000"/>
                  <a:lumOff val="60000"/>
                </a:schemeClr>
              </a:solidFill>
            </p:grpSpPr>
            <p:sp>
              <p:nvSpPr>
                <p:cNvPr id="125" name="Freeform 124">
                  <a:extLst>
                    <a:ext uri="{FF2B5EF4-FFF2-40B4-BE49-F238E27FC236}">
                      <a16:creationId xmlns:a16="http://schemas.microsoft.com/office/drawing/2014/main" id="{06CEC776-32B1-EC47-B08A-0E9618D8442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6" name="Freeform 125">
                  <a:extLst>
                    <a:ext uri="{FF2B5EF4-FFF2-40B4-BE49-F238E27FC236}">
                      <a16:creationId xmlns:a16="http://schemas.microsoft.com/office/drawing/2014/main" id="{D2C5A165-FFB8-8A4E-BD41-0BADA67FB52A}"/>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7" name="Group 6">
            <a:extLst>
              <a:ext uri="{FF2B5EF4-FFF2-40B4-BE49-F238E27FC236}">
                <a16:creationId xmlns:a16="http://schemas.microsoft.com/office/drawing/2014/main" id="{D574DE34-A7C6-3A4B-8748-FAC3CBF716C4}"/>
              </a:ext>
            </a:extLst>
          </p:cNvPr>
          <p:cNvGrpSpPr/>
          <p:nvPr/>
        </p:nvGrpSpPr>
        <p:grpSpPr>
          <a:xfrm>
            <a:off x="3133648" y="2600894"/>
            <a:ext cx="8353490" cy="461665"/>
            <a:chOff x="3133648" y="2600894"/>
            <a:chExt cx="8353490" cy="461665"/>
          </a:xfrm>
        </p:grpSpPr>
        <p:grpSp>
          <p:nvGrpSpPr>
            <p:cNvPr id="99" name="Group 98">
              <a:extLst>
                <a:ext uri="{FF2B5EF4-FFF2-40B4-BE49-F238E27FC236}">
                  <a16:creationId xmlns:a16="http://schemas.microsoft.com/office/drawing/2014/main" id="{75D0257A-F998-2242-B897-FC056DCE4840}"/>
                </a:ext>
              </a:extLst>
            </p:cNvPr>
            <p:cNvGrpSpPr/>
            <p:nvPr/>
          </p:nvGrpSpPr>
          <p:grpSpPr>
            <a:xfrm>
              <a:off x="3133648" y="2600894"/>
              <a:ext cx="8353490" cy="461665"/>
              <a:chOff x="2186195" y="2548270"/>
              <a:chExt cx="8353490" cy="461665"/>
            </a:xfrm>
          </p:grpSpPr>
          <p:sp>
            <p:nvSpPr>
              <p:cNvPr id="100" name="TextBox 99">
                <a:extLst>
                  <a:ext uri="{FF2B5EF4-FFF2-40B4-BE49-F238E27FC236}">
                    <a16:creationId xmlns:a16="http://schemas.microsoft.com/office/drawing/2014/main" id="{90009A33-F894-4549-A851-EA5C6FDC8966}"/>
                  </a:ext>
                </a:extLst>
              </p:cNvPr>
              <p:cNvSpPr txBox="1"/>
              <p:nvPr/>
            </p:nvSpPr>
            <p:spPr>
              <a:xfrm>
                <a:off x="7676550" y="2619632"/>
                <a:ext cx="2863135"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queries per month</a:t>
                </a:r>
              </a:p>
            </p:txBody>
          </p:sp>
          <p:sp>
            <p:nvSpPr>
              <p:cNvPr id="107" name="TextBox 106">
                <a:extLst>
                  <a:ext uri="{FF2B5EF4-FFF2-40B4-BE49-F238E27FC236}">
                    <a16:creationId xmlns:a16="http://schemas.microsoft.com/office/drawing/2014/main" id="{B9235C08-D9A9-9644-8E3D-36A5B805F6E7}"/>
                  </a:ext>
                </a:extLst>
              </p:cNvPr>
              <p:cNvSpPr txBox="1"/>
              <p:nvPr/>
            </p:nvSpPr>
            <p:spPr>
              <a:xfrm>
                <a:off x="2186195" y="2548270"/>
                <a:ext cx="5456943"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[1:8]}}M</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grpSp>
          <p:nvGrpSpPr>
            <p:cNvPr id="131" name="Group 130">
              <a:extLst>
                <a:ext uri="{FF2B5EF4-FFF2-40B4-BE49-F238E27FC236}">
                  <a16:creationId xmlns:a16="http://schemas.microsoft.com/office/drawing/2014/main" id="{13211449-AED9-0243-8471-22B99D37B93E}"/>
                </a:ext>
              </a:extLst>
            </p:cNvPr>
            <p:cNvGrpSpPr/>
            <p:nvPr/>
          </p:nvGrpSpPr>
          <p:grpSpPr>
            <a:xfrm>
              <a:off x="6301268" y="2655983"/>
              <a:ext cx="754766" cy="324000"/>
              <a:chOff x="6732034" y="2655983"/>
              <a:chExt cx="754766" cy="324000"/>
            </a:xfrm>
          </p:grpSpPr>
          <p:grpSp>
            <p:nvGrpSpPr>
              <p:cNvPr id="132" name="Group 131">
                <a:extLst>
                  <a:ext uri="{FF2B5EF4-FFF2-40B4-BE49-F238E27FC236}">
                    <a16:creationId xmlns:a16="http://schemas.microsoft.com/office/drawing/2014/main" id="{1A30ACD8-9D76-B440-A244-5EBB492FDFDC}"/>
                  </a:ext>
                </a:extLst>
              </p:cNvPr>
              <p:cNvGrpSpPr>
                <a:grpSpLocks noChangeAspect="1"/>
              </p:cNvGrpSpPr>
              <p:nvPr/>
            </p:nvGrpSpPr>
            <p:grpSpPr>
              <a:xfrm>
                <a:off x="6732034" y="2655983"/>
                <a:ext cx="324000" cy="324000"/>
                <a:chOff x="9402318" y="3483102"/>
                <a:chExt cx="381000" cy="381000"/>
              </a:xfrm>
              <a:solidFill>
                <a:schemeClr val="accent2">
                  <a:lumMod val="40000"/>
                  <a:lumOff val="60000"/>
                </a:schemeClr>
              </a:solidFill>
            </p:grpSpPr>
            <p:sp>
              <p:nvSpPr>
                <p:cNvPr id="136" name="Freeform 135">
                  <a:extLst>
                    <a:ext uri="{FF2B5EF4-FFF2-40B4-BE49-F238E27FC236}">
                      <a16:creationId xmlns:a16="http://schemas.microsoft.com/office/drawing/2014/main" id="{787920CB-63FC-EA4F-8B38-BDB65D965BC5}"/>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7" name="Freeform 136">
                  <a:extLst>
                    <a:ext uri="{FF2B5EF4-FFF2-40B4-BE49-F238E27FC236}">
                      <a16:creationId xmlns:a16="http://schemas.microsoft.com/office/drawing/2014/main" id="{B391ECB3-8F94-0B46-8D69-8B55C2816D01}"/>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33" name="Group 132">
                <a:extLst>
                  <a:ext uri="{FF2B5EF4-FFF2-40B4-BE49-F238E27FC236}">
                    <a16:creationId xmlns:a16="http://schemas.microsoft.com/office/drawing/2014/main" id="{DA79EB73-D97F-1446-AF72-E5DC0D49DE19}"/>
                  </a:ext>
                </a:extLst>
              </p:cNvPr>
              <p:cNvGrpSpPr>
                <a:grpSpLocks noChangeAspect="1"/>
              </p:cNvGrpSpPr>
              <p:nvPr/>
            </p:nvGrpSpPr>
            <p:grpSpPr>
              <a:xfrm>
                <a:off x="7162800" y="2655983"/>
                <a:ext cx="324000" cy="324000"/>
                <a:chOff x="9402318" y="3483102"/>
                <a:chExt cx="381000" cy="381000"/>
              </a:xfrm>
              <a:solidFill>
                <a:schemeClr val="accent2">
                  <a:lumMod val="40000"/>
                  <a:lumOff val="60000"/>
                </a:schemeClr>
              </a:solidFill>
            </p:grpSpPr>
            <p:sp>
              <p:nvSpPr>
                <p:cNvPr id="134" name="Freeform 133">
                  <a:extLst>
                    <a:ext uri="{FF2B5EF4-FFF2-40B4-BE49-F238E27FC236}">
                      <a16:creationId xmlns:a16="http://schemas.microsoft.com/office/drawing/2014/main" id="{AAFEDDF1-9214-BF49-8FE9-4F45AD0DFA1E}"/>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5" name="Freeform 134">
                  <a:extLst>
                    <a:ext uri="{FF2B5EF4-FFF2-40B4-BE49-F238E27FC236}">
                      <a16:creationId xmlns:a16="http://schemas.microsoft.com/office/drawing/2014/main" id="{066F9D09-4469-E945-9E93-EADFF7922C1D}"/>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6" name="Group 5">
            <a:extLst>
              <a:ext uri="{FF2B5EF4-FFF2-40B4-BE49-F238E27FC236}">
                <a16:creationId xmlns:a16="http://schemas.microsoft.com/office/drawing/2014/main" id="{F594FB63-C005-5347-BEBC-DF6F77B4640C}"/>
              </a:ext>
            </a:extLst>
          </p:cNvPr>
          <p:cNvGrpSpPr/>
          <p:nvPr/>
        </p:nvGrpSpPr>
        <p:grpSpPr>
          <a:xfrm>
            <a:off x="3168914" y="3357423"/>
            <a:ext cx="8704588" cy="461665"/>
            <a:chOff x="3168914" y="3357423"/>
            <a:chExt cx="8704588" cy="461665"/>
          </a:xfrm>
        </p:grpSpPr>
        <p:grpSp>
          <p:nvGrpSpPr>
            <p:cNvPr id="108" name="Group 107">
              <a:extLst>
                <a:ext uri="{FF2B5EF4-FFF2-40B4-BE49-F238E27FC236}">
                  <a16:creationId xmlns:a16="http://schemas.microsoft.com/office/drawing/2014/main" id="{7E755D15-A51E-C641-B77E-8686B5145235}"/>
                </a:ext>
              </a:extLst>
            </p:cNvPr>
            <p:cNvGrpSpPr/>
            <p:nvPr/>
          </p:nvGrpSpPr>
          <p:grpSpPr>
            <a:xfrm>
              <a:off x="3168914" y="3357423"/>
              <a:ext cx="8704588" cy="461665"/>
              <a:chOff x="2221461" y="3484031"/>
              <a:chExt cx="8704588" cy="461665"/>
            </a:xfrm>
          </p:grpSpPr>
          <p:sp>
            <p:nvSpPr>
              <p:cNvPr id="109" name="TextBox 108">
                <a:extLst>
                  <a:ext uri="{FF2B5EF4-FFF2-40B4-BE49-F238E27FC236}">
                    <a16:creationId xmlns:a16="http://schemas.microsoft.com/office/drawing/2014/main" id="{AAC0078F-3C41-DA42-A9CE-804C1F6B266F}"/>
                  </a:ext>
                </a:extLst>
              </p:cNvPr>
              <p:cNvSpPr txBox="1"/>
              <p:nvPr/>
            </p:nvSpPr>
            <p:spPr>
              <a:xfrm>
                <a:off x="7676550" y="3545586"/>
                <a:ext cx="324949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6B767D"/>
                    </a:solidFill>
                    <a:effectLst/>
                    <a:uLnTx/>
                    <a:uFillTx/>
                    <a:latin typeface="Arial" panose="020B0604020202020204"/>
                    <a:ea typeface="+mn-ea"/>
                    <a:cs typeface="+mn-cs"/>
                  </a:rPr>
                  <a:t>Average queries per day</a:t>
                </a:r>
              </a:p>
            </p:txBody>
          </p:sp>
          <p:sp>
            <p:nvSpPr>
              <p:cNvPr id="113" name="TextBox 112">
                <a:extLst>
                  <a:ext uri="{FF2B5EF4-FFF2-40B4-BE49-F238E27FC236}">
                    <a16:creationId xmlns:a16="http://schemas.microsoft.com/office/drawing/2014/main" id="{FCA96143-5D32-8A48-A1BA-B67410B09982}"/>
                  </a:ext>
                </a:extLst>
              </p:cNvPr>
              <p:cNvSpPr txBox="1"/>
              <p:nvPr/>
            </p:nvSpPr>
            <p:spPr>
              <a:xfrm>
                <a:off x="2221461" y="3484031"/>
                <a:ext cx="5421677" cy="461665"/>
              </a:xfrm>
              <a:prstGeom prst="rect">
                <a:avLst/>
              </a:prstGeom>
              <a:noFill/>
            </p:spPr>
            <p:txBody>
              <a:bodyPr wrap="none" rtlCol="0">
                <a:spAutoFit/>
              </a:bodyPr>
              <a:lstStyle/>
              <a:p>
                <a:pPr lvl="0" algn="r">
                  <a:defRPr/>
                </a:pPr>
                <a:r>
                  <a:rPr lang="en-US" sz="2400" b="1" dirty="0">
                    <a:solidFill>
                      <a:srgbClr val="384951"/>
                    </a:solidFill>
                    <a:latin typeface="Arial" panose="020B0604020202020204"/>
                  </a:rPr>
                  <a:t>{{</a:t>
                </a:r>
                <a:r>
                  <a:rPr lang="en-US" sz="2400" b="1" dirty="0" err="1">
                    <a:solidFill>
                      <a:srgbClr val="384951"/>
                    </a:solidFill>
                    <a:latin typeface="Arial" panose="020B0604020202020204"/>
                  </a:rPr>
                  <a:t>val</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[1:6]}}</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M</a:t>
                </a:r>
              </a:p>
            </p:txBody>
          </p:sp>
        </p:grpSp>
        <p:grpSp>
          <p:nvGrpSpPr>
            <p:cNvPr id="138" name="Group 137">
              <a:extLst>
                <a:ext uri="{FF2B5EF4-FFF2-40B4-BE49-F238E27FC236}">
                  <a16:creationId xmlns:a16="http://schemas.microsoft.com/office/drawing/2014/main" id="{280B64B9-C7EB-504A-9227-ED4C4443EB2C}"/>
                </a:ext>
              </a:extLst>
            </p:cNvPr>
            <p:cNvGrpSpPr>
              <a:grpSpLocks noChangeAspect="1"/>
            </p:cNvGrpSpPr>
            <p:nvPr/>
          </p:nvGrpSpPr>
          <p:grpSpPr>
            <a:xfrm>
              <a:off x="6301268" y="3429000"/>
              <a:ext cx="324000" cy="324000"/>
              <a:chOff x="9402318" y="3483102"/>
              <a:chExt cx="381000" cy="381000"/>
            </a:xfrm>
            <a:solidFill>
              <a:schemeClr val="accent2">
                <a:lumMod val="40000"/>
                <a:lumOff val="60000"/>
              </a:schemeClr>
            </a:solidFill>
          </p:grpSpPr>
          <p:sp>
            <p:nvSpPr>
              <p:cNvPr id="139" name="Freeform 138">
                <a:extLst>
                  <a:ext uri="{FF2B5EF4-FFF2-40B4-BE49-F238E27FC236}">
                    <a16:creationId xmlns:a16="http://schemas.microsoft.com/office/drawing/2014/main" id="{687D05E9-4604-7B40-B3E9-829FD8B86246}"/>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0" name="Freeform 139">
                <a:extLst>
                  <a:ext uri="{FF2B5EF4-FFF2-40B4-BE49-F238E27FC236}">
                    <a16:creationId xmlns:a16="http://schemas.microsoft.com/office/drawing/2014/main" id="{ADA9822D-013F-7D47-83A8-960EEA593A66}"/>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2" name="Group 1">
            <a:extLst>
              <a:ext uri="{FF2B5EF4-FFF2-40B4-BE49-F238E27FC236}">
                <a16:creationId xmlns:a16="http://schemas.microsoft.com/office/drawing/2014/main" id="{799B0DE4-7A39-0F48-9591-BDC7E0A48AD2}"/>
              </a:ext>
            </a:extLst>
          </p:cNvPr>
          <p:cNvGrpSpPr/>
          <p:nvPr/>
        </p:nvGrpSpPr>
        <p:grpSpPr>
          <a:xfrm>
            <a:off x="2520787" y="4080841"/>
            <a:ext cx="8339340" cy="461665"/>
            <a:chOff x="2482829" y="4870479"/>
            <a:chExt cx="8339340" cy="461665"/>
          </a:xfrm>
        </p:grpSpPr>
        <p:grpSp>
          <p:nvGrpSpPr>
            <p:cNvPr id="117" name="Group 116">
              <a:extLst>
                <a:ext uri="{FF2B5EF4-FFF2-40B4-BE49-F238E27FC236}">
                  <a16:creationId xmlns:a16="http://schemas.microsoft.com/office/drawing/2014/main" id="{510F53DE-0786-1B43-981B-C749418CF777}"/>
                </a:ext>
              </a:extLst>
            </p:cNvPr>
            <p:cNvGrpSpPr/>
            <p:nvPr/>
          </p:nvGrpSpPr>
          <p:grpSpPr>
            <a:xfrm>
              <a:off x="2482829" y="4870479"/>
              <a:ext cx="8339340" cy="461665"/>
              <a:chOff x="1535376" y="5553525"/>
              <a:chExt cx="8339340" cy="461665"/>
            </a:xfrm>
          </p:grpSpPr>
          <p:sp>
            <p:nvSpPr>
              <p:cNvPr id="118" name="TextBox 117">
                <a:extLst>
                  <a:ext uri="{FF2B5EF4-FFF2-40B4-BE49-F238E27FC236}">
                    <a16:creationId xmlns:a16="http://schemas.microsoft.com/office/drawing/2014/main" id="{34E034B9-38C0-3445-B520-A93E2A4A1289}"/>
                  </a:ext>
                </a:extLst>
              </p:cNvPr>
              <p:cNvSpPr txBox="1"/>
              <p:nvPr/>
            </p:nvSpPr>
            <p:spPr>
              <a:xfrm>
                <a:off x="7676550" y="5615080"/>
                <a:ext cx="2198166"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response time</a:t>
                </a:r>
              </a:p>
            </p:txBody>
          </p:sp>
          <p:sp>
            <p:nvSpPr>
              <p:cNvPr id="119" name="TextBox 118">
                <a:extLst>
                  <a:ext uri="{FF2B5EF4-FFF2-40B4-BE49-F238E27FC236}">
                    <a16:creationId xmlns:a16="http://schemas.microsoft.com/office/drawing/2014/main" id="{00F900B7-2128-CC45-9432-472D4DDCFED1}"/>
                  </a:ext>
                </a:extLst>
              </p:cNvPr>
              <p:cNvSpPr txBox="1"/>
              <p:nvPr/>
            </p:nvSpPr>
            <p:spPr>
              <a:xfrm>
                <a:off x="1535376" y="5553525"/>
                <a:ext cx="6107762"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kumimoji="0" lang="en-US" sz="2400" b="1" i="0" u="none" strike="noStrike" kern="1200" cap="none" spc="0" normalizeH="0" baseline="0" noProof="0" dirty="0" err="1">
                    <a:ln>
                      <a:noFill/>
                    </a:ln>
                    <a:solidFill>
                      <a:srgbClr val="384951"/>
                    </a:solidFill>
                    <a:effectLst/>
                    <a:uLnTx/>
                    <a:uFillTx/>
                    <a:latin typeface="Arial" panose="020B0604020202020204"/>
                    <a:ea typeface="+mn-ea"/>
                    <a:cs typeface="+mn-cs"/>
                  </a:rPr>
                  <a:t>val</a:t>
                </a:r>
                <a:r>
                  <a:rPr lang="en-US" sz="2400" b="1" dirty="0">
                    <a:solidFill>
                      <a:srgbClr val="384951"/>
                    </a:solidFill>
                  </a:rPr>
                  <a:t>:</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[1:15]}} </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secs</a:t>
                </a:r>
              </a:p>
            </p:txBody>
          </p:sp>
        </p:grpSp>
        <p:grpSp>
          <p:nvGrpSpPr>
            <p:cNvPr id="141" name="Group 140">
              <a:extLst>
                <a:ext uri="{FF2B5EF4-FFF2-40B4-BE49-F238E27FC236}">
                  <a16:creationId xmlns:a16="http://schemas.microsoft.com/office/drawing/2014/main" id="{62875137-AA55-A743-B744-2DE8B6433517}"/>
                </a:ext>
              </a:extLst>
            </p:cNvPr>
            <p:cNvGrpSpPr/>
            <p:nvPr/>
          </p:nvGrpSpPr>
          <p:grpSpPr>
            <a:xfrm>
              <a:off x="6301268" y="4938210"/>
              <a:ext cx="350520" cy="262800"/>
              <a:chOff x="10687050" y="3263646"/>
              <a:chExt cx="350520" cy="259080"/>
            </a:xfrm>
            <a:solidFill>
              <a:schemeClr val="accent2">
                <a:lumMod val="40000"/>
                <a:lumOff val="60000"/>
              </a:schemeClr>
            </a:solidFill>
          </p:grpSpPr>
          <p:sp>
            <p:nvSpPr>
              <p:cNvPr id="142" name="Freeform 141">
                <a:extLst>
                  <a:ext uri="{FF2B5EF4-FFF2-40B4-BE49-F238E27FC236}">
                    <a16:creationId xmlns:a16="http://schemas.microsoft.com/office/drawing/2014/main" id="{12E5EAD1-19A0-8A4D-AA52-2F301B7ACE04}"/>
                  </a:ext>
                </a:extLst>
              </p:cNvPr>
              <p:cNvSpPr/>
              <p:nvPr/>
            </p:nvSpPr>
            <p:spPr>
              <a:xfrm>
                <a:off x="10687050" y="3263646"/>
                <a:ext cx="350520" cy="259080"/>
              </a:xfrm>
              <a:custGeom>
                <a:avLst/>
                <a:gdLst>
                  <a:gd name="connsiteX0" fmla="*/ 179070 w 350520"/>
                  <a:gd name="connsiteY0" fmla="*/ 11430 h 259080"/>
                  <a:gd name="connsiteX1" fmla="*/ 11430 w 350520"/>
                  <a:gd name="connsiteY1" fmla="*/ 179070 h 259080"/>
                  <a:gd name="connsiteX2" fmla="*/ 11430 w 350520"/>
                  <a:gd name="connsiteY2" fmla="*/ 255270 h 259080"/>
                  <a:gd name="connsiteX3" fmla="*/ 118110 w 350520"/>
                  <a:gd name="connsiteY3" fmla="*/ 255270 h 259080"/>
                  <a:gd name="connsiteX4" fmla="*/ 240030 w 350520"/>
                  <a:gd name="connsiteY4" fmla="*/ 255270 h 259080"/>
                  <a:gd name="connsiteX5" fmla="*/ 346710 w 350520"/>
                  <a:gd name="connsiteY5" fmla="*/ 255270 h 259080"/>
                  <a:gd name="connsiteX6" fmla="*/ 346710 w 350520"/>
                  <a:gd name="connsiteY6" fmla="*/ 179070 h 259080"/>
                  <a:gd name="connsiteX7" fmla="*/ 179070 w 350520"/>
                  <a:gd name="connsiteY7" fmla="*/ 11430 h 259080"/>
                  <a:gd name="connsiteX8" fmla="*/ 153162 w 350520"/>
                  <a:gd name="connsiteY8" fmla="*/ 224790 h 259080"/>
                  <a:gd name="connsiteX9" fmla="*/ 179070 w 350520"/>
                  <a:gd name="connsiteY9" fmla="*/ 209550 h 259080"/>
                  <a:gd name="connsiteX10" fmla="*/ 204978 w 350520"/>
                  <a:gd name="connsiteY10" fmla="*/ 224790 h 259080"/>
                  <a:gd name="connsiteX11" fmla="*/ 153162 w 350520"/>
                  <a:gd name="connsiteY11" fmla="*/ 224790 h 259080"/>
                  <a:gd name="connsiteX12" fmla="*/ 316230 w 350520"/>
                  <a:gd name="connsiteY12" fmla="*/ 224790 h 259080"/>
                  <a:gd name="connsiteX13" fmla="*/ 238506 w 350520"/>
                  <a:gd name="connsiteY13" fmla="*/ 224790 h 259080"/>
                  <a:gd name="connsiteX14" fmla="*/ 194310 w 350520"/>
                  <a:gd name="connsiteY14" fmla="*/ 180594 h 259080"/>
                  <a:gd name="connsiteX15" fmla="*/ 194310 w 350520"/>
                  <a:gd name="connsiteY15" fmla="*/ 118110 h 259080"/>
                  <a:gd name="connsiteX16" fmla="*/ 163830 w 350520"/>
                  <a:gd name="connsiteY16" fmla="*/ 118110 h 259080"/>
                  <a:gd name="connsiteX17" fmla="*/ 163830 w 350520"/>
                  <a:gd name="connsiteY17" fmla="*/ 180594 h 259080"/>
                  <a:gd name="connsiteX18" fmla="*/ 119634 w 350520"/>
                  <a:gd name="connsiteY18" fmla="*/ 224790 h 259080"/>
                  <a:gd name="connsiteX19" fmla="*/ 41910 w 350520"/>
                  <a:gd name="connsiteY19" fmla="*/ 224790 h 259080"/>
                  <a:gd name="connsiteX20" fmla="*/ 41910 w 350520"/>
                  <a:gd name="connsiteY20" fmla="*/ 179070 h 259080"/>
                  <a:gd name="connsiteX21" fmla="*/ 179070 w 350520"/>
                  <a:gd name="connsiteY21" fmla="*/ 41910 h 259080"/>
                  <a:gd name="connsiteX22" fmla="*/ 316230 w 350520"/>
                  <a:gd name="connsiteY22" fmla="*/ 179070 h 259080"/>
                  <a:gd name="connsiteX23" fmla="*/ 316230 w 350520"/>
                  <a:gd name="connsiteY23" fmla="*/ 224790 h 25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0520" h="259080">
                    <a:moveTo>
                      <a:pt x="179070" y="11430"/>
                    </a:moveTo>
                    <a:cubicBezTo>
                      <a:pt x="86106" y="11430"/>
                      <a:pt x="11430" y="86106"/>
                      <a:pt x="11430" y="179070"/>
                    </a:cubicBezTo>
                    <a:lnTo>
                      <a:pt x="11430" y="255270"/>
                    </a:lnTo>
                    <a:lnTo>
                      <a:pt x="118110" y="255270"/>
                    </a:lnTo>
                    <a:lnTo>
                      <a:pt x="240030" y="255270"/>
                    </a:lnTo>
                    <a:lnTo>
                      <a:pt x="346710" y="255270"/>
                    </a:lnTo>
                    <a:lnTo>
                      <a:pt x="346710" y="179070"/>
                    </a:lnTo>
                    <a:cubicBezTo>
                      <a:pt x="346710" y="86106"/>
                      <a:pt x="272034" y="11430"/>
                      <a:pt x="179070" y="11430"/>
                    </a:cubicBezTo>
                    <a:close/>
                    <a:moveTo>
                      <a:pt x="153162" y="224790"/>
                    </a:moveTo>
                    <a:cubicBezTo>
                      <a:pt x="157734" y="215646"/>
                      <a:pt x="168402" y="209550"/>
                      <a:pt x="179070" y="209550"/>
                    </a:cubicBezTo>
                    <a:cubicBezTo>
                      <a:pt x="189738" y="209550"/>
                      <a:pt x="200406" y="215646"/>
                      <a:pt x="204978" y="224790"/>
                    </a:cubicBezTo>
                    <a:lnTo>
                      <a:pt x="153162" y="224790"/>
                    </a:lnTo>
                    <a:close/>
                    <a:moveTo>
                      <a:pt x="316230" y="224790"/>
                    </a:moveTo>
                    <a:lnTo>
                      <a:pt x="238506" y="224790"/>
                    </a:lnTo>
                    <a:cubicBezTo>
                      <a:pt x="232410" y="203454"/>
                      <a:pt x="215646" y="186690"/>
                      <a:pt x="194310" y="180594"/>
                    </a:cubicBezTo>
                    <a:lnTo>
                      <a:pt x="194310" y="118110"/>
                    </a:lnTo>
                    <a:lnTo>
                      <a:pt x="163830" y="118110"/>
                    </a:lnTo>
                    <a:lnTo>
                      <a:pt x="163830" y="180594"/>
                    </a:lnTo>
                    <a:cubicBezTo>
                      <a:pt x="142494" y="186690"/>
                      <a:pt x="125730" y="203454"/>
                      <a:pt x="119634" y="224790"/>
                    </a:cubicBezTo>
                    <a:lnTo>
                      <a:pt x="41910" y="224790"/>
                    </a:lnTo>
                    <a:lnTo>
                      <a:pt x="41910" y="179070"/>
                    </a:lnTo>
                    <a:cubicBezTo>
                      <a:pt x="41910" y="102870"/>
                      <a:pt x="102870" y="41910"/>
                      <a:pt x="179070" y="41910"/>
                    </a:cubicBezTo>
                    <a:cubicBezTo>
                      <a:pt x="255270" y="41910"/>
                      <a:pt x="316230" y="102870"/>
                      <a:pt x="316230" y="179070"/>
                    </a:cubicBezTo>
                    <a:lnTo>
                      <a:pt x="316230" y="22479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3" name="Freeform 142">
                <a:extLst>
                  <a:ext uri="{FF2B5EF4-FFF2-40B4-BE49-F238E27FC236}">
                    <a16:creationId xmlns:a16="http://schemas.microsoft.com/office/drawing/2014/main" id="{3201CAB5-1545-7845-BD06-087DFBDE0AC0}"/>
                  </a:ext>
                </a:extLst>
              </p:cNvPr>
              <p:cNvSpPr/>
              <p:nvPr/>
            </p:nvSpPr>
            <p:spPr>
              <a:xfrm>
                <a:off x="10839450" y="330936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43">
                <a:extLst>
                  <a:ext uri="{FF2B5EF4-FFF2-40B4-BE49-F238E27FC236}">
                    <a16:creationId xmlns:a16="http://schemas.microsoft.com/office/drawing/2014/main" id="{50F014AD-C7DC-D047-A8D1-448D42092248}"/>
                  </a:ext>
                </a:extLst>
              </p:cNvPr>
              <p:cNvSpPr/>
              <p:nvPr/>
            </p:nvSpPr>
            <p:spPr>
              <a:xfrm>
                <a:off x="10914126"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4" y="31242"/>
                      <a:pt x="43434"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44">
                <a:extLst>
                  <a:ext uri="{FF2B5EF4-FFF2-40B4-BE49-F238E27FC236}">
                    <a16:creationId xmlns:a16="http://schemas.microsoft.com/office/drawing/2014/main" id="{D0CB116D-AD04-3F47-86FE-A3B7246F798A}"/>
                  </a:ext>
                </a:extLst>
              </p:cNvPr>
              <p:cNvSpPr/>
              <p:nvPr/>
            </p:nvSpPr>
            <p:spPr>
              <a:xfrm>
                <a:off x="1094613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45">
                <a:extLst>
                  <a:ext uri="{FF2B5EF4-FFF2-40B4-BE49-F238E27FC236}">
                    <a16:creationId xmlns:a16="http://schemas.microsoft.com/office/drawing/2014/main" id="{8993EF62-BA57-3C4E-B112-2DD5B21B2FAC}"/>
                  </a:ext>
                </a:extLst>
              </p:cNvPr>
              <p:cNvSpPr/>
              <p:nvPr/>
            </p:nvSpPr>
            <p:spPr>
              <a:xfrm>
                <a:off x="10763250"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3" y="31242"/>
                      <a:pt x="43433"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7" name="Freeform 146">
                <a:extLst>
                  <a:ext uri="{FF2B5EF4-FFF2-40B4-BE49-F238E27FC236}">
                    <a16:creationId xmlns:a16="http://schemas.microsoft.com/office/drawing/2014/main" id="{A116AF16-F43F-FC43-AB60-4620ECC5ABA9}"/>
                  </a:ext>
                </a:extLst>
              </p:cNvPr>
              <p:cNvSpPr/>
              <p:nvPr/>
            </p:nvSpPr>
            <p:spPr>
              <a:xfrm>
                <a:off x="1073277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spTree>
    <p:custDataLst>
      <p:tags r:id="rId1"/>
    </p:custDataLst>
    <p:extLst>
      <p:ext uri="{BB962C8B-B14F-4D97-AF65-F5344CB8AC3E}">
        <p14:creationId xmlns:p14="http://schemas.microsoft.com/office/powerpoint/2010/main" val="111246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8F3A-CDCA-C645-9CEC-91A6D8583234}"/>
              </a:ext>
            </a:extLst>
          </p:cNvPr>
          <p:cNvSpPr>
            <a:spLocks noGrp="1"/>
          </p:cNvSpPr>
          <p:nvPr>
            <p:ph type="title"/>
          </p:nvPr>
        </p:nvSpPr>
        <p:spPr/>
        <p:txBody>
          <a:bodyPr/>
          <a:lstStyle/>
          <a:p>
            <a:r>
              <a:rPr lang="en-US" dirty="0"/>
              <a:t>Key System Metrics</a:t>
            </a:r>
          </a:p>
        </p:txBody>
      </p:sp>
      <p:grpSp>
        <p:nvGrpSpPr>
          <p:cNvPr id="12" name="Group 11">
            <a:extLst>
              <a:ext uri="{FF2B5EF4-FFF2-40B4-BE49-F238E27FC236}">
                <a16:creationId xmlns:a16="http://schemas.microsoft.com/office/drawing/2014/main" id="{672EFF54-147C-6047-921F-3E6DB4E2EEEE}"/>
              </a:ext>
            </a:extLst>
          </p:cNvPr>
          <p:cNvGrpSpPr/>
          <p:nvPr/>
        </p:nvGrpSpPr>
        <p:grpSpPr>
          <a:xfrm>
            <a:off x="572497" y="1599292"/>
            <a:ext cx="1137408" cy="276999"/>
            <a:chOff x="572497" y="1598401"/>
            <a:chExt cx="1137408" cy="276999"/>
          </a:xfrm>
        </p:grpSpPr>
        <p:sp>
          <p:nvSpPr>
            <p:cNvPr id="4" name="TextBox 3">
              <a:extLst>
                <a:ext uri="{FF2B5EF4-FFF2-40B4-BE49-F238E27FC236}">
                  <a16:creationId xmlns:a16="http://schemas.microsoft.com/office/drawing/2014/main" id="{BA4EA557-3C27-504A-9DFA-8D941BB30D7E}"/>
                </a:ext>
              </a:extLst>
            </p:cNvPr>
            <p:cNvSpPr txBox="1"/>
            <p:nvPr/>
          </p:nvSpPr>
          <p:spPr>
            <a:xfrm>
              <a:off x="887244" y="1598401"/>
              <a:ext cx="8226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USERS</a:t>
              </a:r>
            </a:p>
          </p:txBody>
        </p:sp>
        <p:grpSp>
          <p:nvGrpSpPr>
            <p:cNvPr id="14" name="Group 13">
              <a:extLst>
                <a:ext uri="{FF2B5EF4-FFF2-40B4-BE49-F238E27FC236}">
                  <a16:creationId xmlns:a16="http://schemas.microsoft.com/office/drawing/2014/main" id="{2EF2AE6F-2991-5B44-BE41-5ADB15390F63}"/>
                </a:ext>
              </a:extLst>
            </p:cNvPr>
            <p:cNvGrpSpPr/>
            <p:nvPr/>
          </p:nvGrpSpPr>
          <p:grpSpPr>
            <a:xfrm>
              <a:off x="572497" y="1598401"/>
              <a:ext cx="238401" cy="276999"/>
              <a:chOff x="7828026" y="2599182"/>
              <a:chExt cx="320040" cy="371856"/>
            </a:xfrm>
            <a:solidFill>
              <a:schemeClr val="accent3"/>
            </a:solidFill>
          </p:grpSpPr>
          <p:sp>
            <p:nvSpPr>
              <p:cNvPr id="15" name="Freeform 14">
                <a:extLst>
                  <a:ext uri="{FF2B5EF4-FFF2-40B4-BE49-F238E27FC236}">
                    <a16:creationId xmlns:a16="http://schemas.microsoft.com/office/drawing/2014/main" id="{E4C3ADDC-CBC9-E343-AC45-B1936CC560EF}"/>
                  </a:ext>
                </a:extLst>
              </p:cNvPr>
              <p:cNvSpPr/>
              <p:nvPr/>
            </p:nvSpPr>
            <p:spPr>
              <a:xfrm>
                <a:off x="7828026" y="2864358"/>
                <a:ext cx="320040" cy="106680"/>
              </a:xfrm>
              <a:custGeom>
                <a:avLst/>
                <a:gdLst>
                  <a:gd name="connsiteX0" fmla="*/ 163830 w 320040"/>
                  <a:gd name="connsiteY0" fmla="*/ 96774 h 106680"/>
                  <a:gd name="connsiteX1" fmla="*/ 11430 w 320040"/>
                  <a:gd name="connsiteY1" fmla="*/ 51054 h 106680"/>
                  <a:gd name="connsiteX2" fmla="*/ 84582 w 320040"/>
                  <a:gd name="connsiteY2" fmla="*/ 11430 h 106680"/>
                  <a:gd name="connsiteX3" fmla="*/ 89154 w 320040"/>
                  <a:gd name="connsiteY3" fmla="*/ 41910 h 106680"/>
                  <a:gd name="connsiteX4" fmla="*/ 48005 w 320040"/>
                  <a:gd name="connsiteY4" fmla="*/ 52578 h 106680"/>
                  <a:gd name="connsiteX5" fmla="*/ 163830 w 320040"/>
                  <a:gd name="connsiteY5" fmla="*/ 67818 h 106680"/>
                  <a:gd name="connsiteX6" fmla="*/ 279654 w 320040"/>
                  <a:gd name="connsiteY6" fmla="*/ 52578 h 106680"/>
                  <a:gd name="connsiteX7" fmla="*/ 236982 w 320040"/>
                  <a:gd name="connsiteY7" fmla="*/ 41910 h 106680"/>
                  <a:gd name="connsiteX8" fmla="*/ 241554 w 320040"/>
                  <a:gd name="connsiteY8" fmla="*/ 11430 h 106680"/>
                  <a:gd name="connsiteX9" fmla="*/ 316230 w 320040"/>
                  <a:gd name="connsiteY9" fmla="*/ 52578 h 106680"/>
                  <a:gd name="connsiteX10" fmla="*/ 163830 w 320040"/>
                  <a:gd name="connsiteY10" fmla="*/ 96774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0040" h="106680">
                    <a:moveTo>
                      <a:pt x="163830" y="96774"/>
                    </a:moveTo>
                    <a:cubicBezTo>
                      <a:pt x="128777" y="96774"/>
                      <a:pt x="11430" y="93726"/>
                      <a:pt x="11430" y="51054"/>
                    </a:cubicBezTo>
                    <a:cubicBezTo>
                      <a:pt x="11430" y="31242"/>
                      <a:pt x="34290" y="17526"/>
                      <a:pt x="84582" y="11430"/>
                    </a:cubicBezTo>
                    <a:lnTo>
                      <a:pt x="89154" y="41910"/>
                    </a:lnTo>
                    <a:cubicBezTo>
                      <a:pt x="67817" y="44958"/>
                      <a:pt x="54102" y="49530"/>
                      <a:pt x="48005" y="52578"/>
                    </a:cubicBezTo>
                    <a:cubicBezTo>
                      <a:pt x="63245" y="58674"/>
                      <a:pt x="104394" y="67818"/>
                      <a:pt x="163830" y="67818"/>
                    </a:cubicBezTo>
                    <a:cubicBezTo>
                      <a:pt x="223265" y="67818"/>
                      <a:pt x="264414" y="58674"/>
                      <a:pt x="279654" y="52578"/>
                    </a:cubicBezTo>
                    <a:cubicBezTo>
                      <a:pt x="272034" y="49530"/>
                      <a:pt x="259842" y="44958"/>
                      <a:pt x="236982" y="41910"/>
                    </a:cubicBezTo>
                    <a:lnTo>
                      <a:pt x="241554" y="11430"/>
                    </a:lnTo>
                    <a:cubicBezTo>
                      <a:pt x="291845" y="19050"/>
                      <a:pt x="316230" y="31242"/>
                      <a:pt x="316230" y="52578"/>
                    </a:cubicBezTo>
                    <a:cubicBezTo>
                      <a:pt x="316230" y="93726"/>
                      <a:pt x="198882" y="96774"/>
                      <a:pt x="163830" y="9677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6" name="Freeform 15">
                <a:extLst>
                  <a:ext uri="{FF2B5EF4-FFF2-40B4-BE49-F238E27FC236}">
                    <a16:creationId xmlns:a16="http://schemas.microsoft.com/office/drawing/2014/main" id="{0057A257-DAEE-6241-A8CE-E306D3BAB30B}"/>
                  </a:ext>
                </a:extLst>
              </p:cNvPr>
              <p:cNvSpPr/>
              <p:nvPr/>
            </p:nvSpPr>
            <p:spPr>
              <a:xfrm>
                <a:off x="7934706" y="2599182"/>
                <a:ext cx="106680" cy="106680"/>
              </a:xfrm>
              <a:custGeom>
                <a:avLst/>
                <a:gdLst>
                  <a:gd name="connsiteX0" fmla="*/ 57150 w 106680"/>
                  <a:gd name="connsiteY0" fmla="*/ 102870 h 106680"/>
                  <a:gd name="connsiteX1" fmla="*/ 11430 w 106680"/>
                  <a:gd name="connsiteY1" fmla="*/ 57150 h 106680"/>
                  <a:gd name="connsiteX2" fmla="*/ 57150 w 106680"/>
                  <a:gd name="connsiteY2" fmla="*/ 11430 h 106680"/>
                  <a:gd name="connsiteX3" fmla="*/ 102870 w 106680"/>
                  <a:gd name="connsiteY3" fmla="*/ 57150 h 106680"/>
                  <a:gd name="connsiteX4" fmla="*/ 57150 w 106680"/>
                  <a:gd name="connsiteY4" fmla="*/ 102870 h 106680"/>
                  <a:gd name="connsiteX5" fmla="*/ 57150 w 106680"/>
                  <a:gd name="connsiteY5" fmla="*/ 41910 h 106680"/>
                  <a:gd name="connsiteX6" fmla="*/ 41910 w 106680"/>
                  <a:gd name="connsiteY6" fmla="*/ 57150 h 106680"/>
                  <a:gd name="connsiteX7" fmla="*/ 57150 w 106680"/>
                  <a:gd name="connsiteY7" fmla="*/ 72390 h 106680"/>
                  <a:gd name="connsiteX8" fmla="*/ 72390 w 106680"/>
                  <a:gd name="connsiteY8" fmla="*/ 57150 h 106680"/>
                  <a:gd name="connsiteX9" fmla="*/ 57150 w 106680"/>
                  <a:gd name="connsiteY9" fmla="*/ 41910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80" h="106680">
                    <a:moveTo>
                      <a:pt x="57150" y="102870"/>
                    </a:moveTo>
                    <a:cubicBezTo>
                      <a:pt x="31242" y="102870"/>
                      <a:pt x="11430" y="83058"/>
                      <a:pt x="11430" y="57150"/>
                    </a:cubicBezTo>
                    <a:cubicBezTo>
                      <a:pt x="11430" y="31242"/>
                      <a:pt x="31242" y="11430"/>
                      <a:pt x="57150" y="11430"/>
                    </a:cubicBezTo>
                    <a:cubicBezTo>
                      <a:pt x="83057" y="11430"/>
                      <a:pt x="102870" y="31242"/>
                      <a:pt x="102870" y="57150"/>
                    </a:cubicBezTo>
                    <a:cubicBezTo>
                      <a:pt x="102870" y="83058"/>
                      <a:pt x="83057" y="102870"/>
                      <a:pt x="57150" y="102870"/>
                    </a:cubicBezTo>
                    <a:close/>
                    <a:moveTo>
                      <a:pt x="57150" y="41910"/>
                    </a:moveTo>
                    <a:cubicBezTo>
                      <a:pt x="48005" y="41910"/>
                      <a:pt x="41910" y="48006"/>
                      <a:pt x="41910" y="57150"/>
                    </a:cubicBezTo>
                    <a:cubicBezTo>
                      <a:pt x="41910" y="66294"/>
                      <a:pt x="48005" y="72390"/>
                      <a:pt x="57150" y="72390"/>
                    </a:cubicBezTo>
                    <a:cubicBezTo>
                      <a:pt x="66294" y="72390"/>
                      <a:pt x="72390" y="66294"/>
                      <a:pt x="72390" y="57150"/>
                    </a:cubicBezTo>
                    <a:cubicBezTo>
                      <a:pt x="72390" y="49530"/>
                      <a:pt x="66294" y="41910"/>
                      <a:pt x="57150" y="4191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7" name="Freeform 16">
                <a:extLst>
                  <a:ext uri="{FF2B5EF4-FFF2-40B4-BE49-F238E27FC236}">
                    <a16:creationId xmlns:a16="http://schemas.microsoft.com/office/drawing/2014/main" id="{E85396B5-CA94-7E4A-9C45-5E73476517A1}"/>
                  </a:ext>
                </a:extLst>
              </p:cNvPr>
              <p:cNvSpPr/>
              <p:nvPr/>
            </p:nvSpPr>
            <p:spPr>
              <a:xfrm>
                <a:off x="7904226" y="2690622"/>
                <a:ext cx="167640" cy="228600"/>
              </a:xfrm>
              <a:custGeom>
                <a:avLst/>
                <a:gdLst>
                  <a:gd name="connsiteX0" fmla="*/ 118110 w 167640"/>
                  <a:gd name="connsiteY0" fmla="*/ 224790 h 228600"/>
                  <a:gd name="connsiteX1" fmla="*/ 57150 w 167640"/>
                  <a:gd name="connsiteY1" fmla="*/ 224790 h 228600"/>
                  <a:gd name="connsiteX2" fmla="*/ 41910 w 167640"/>
                  <a:gd name="connsiteY2" fmla="*/ 209550 h 228600"/>
                  <a:gd name="connsiteX3" fmla="*/ 41910 w 167640"/>
                  <a:gd name="connsiteY3" fmla="*/ 148590 h 228600"/>
                  <a:gd name="connsiteX4" fmla="*/ 26670 w 167640"/>
                  <a:gd name="connsiteY4" fmla="*/ 148590 h 228600"/>
                  <a:gd name="connsiteX5" fmla="*/ 11430 w 167640"/>
                  <a:gd name="connsiteY5" fmla="*/ 133350 h 228600"/>
                  <a:gd name="connsiteX6" fmla="*/ 11430 w 167640"/>
                  <a:gd name="connsiteY6" fmla="*/ 87630 h 228600"/>
                  <a:gd name="connsiteX7" fmla="*/ 87630 w 167640"/>
                  <a:gd name="connsiteY7" fmla="*/ 11430 h 228600"/>
                  <a:gd name="connsiteX8" fmla="*/ 163830 w 167640"/>
                  <a:gd name="connsiteY8" fmla="*/ 87630 h 228600"/>
                  <a:gd name="connsiteX9" fmla="*/ 163830 w 167640"/>
                  <a:gd name="connsiteY9" fmla="*/ 133350 h 228600"/>
                  <a:gd name="connsiteX10" fmla="*/ 148590 w 167640"/>
                  <a:gd name="connsiteY10" fmla="*/ 148590 h 228600"/>
                  <a:gd name="connsiteX11" fmla="*/ 133350 w 167640"/>
                  <a:gd name="connsiteY11" fmla="*/ 148590 h 228600"/>
                  <a:gd name="connsiteX12" fmla="*/ 133350 w 167640"/>
                  <a:gd name="connsiteY12" fmla="*/ 209550 h 228600"/>
                  <a:gd name="connsiteX13" fmla="*/ 118110 w 167640"/>
                  <a:gd name="connsiteY13" fmla="*/ 224790 h 228600"/>
                  <a:gd name="connsiteX14" fmla="*/ 72390 w 167640"/>
                  <a:gd name="connsiteY14" fmla="*/ 194310 h 228600"/>
                  <a:gd name="connsiteX15" fmla="*/ 102870 w 167640"/>
                  <a:gd name="connsiteY15" fmla="*/ 194310 h 228600"/>
                  <a:gd name="connsiteX16" fmla="*/ 102870 w 167640"/>
                  <a:gd name="connsiteY16" fmla="*/ 133350 h 228600"/>
                  <a:gd name="connsiteX17" fmla="*/ 118110 w 167640"/>
                  <a:gd name="connsiteY17" fmla="*/ 118110 h 228600"/>
                  <a:gd name="connsiteX18" fmla="*/ 133350 w 167640"/>
                  <a:gd name="connsiteY18" fmla="*/ 118110 h 228600"/>
                  <a:gd name="connsiteX19" fmla="*/ 133350 w 167640"/>
                  <a:gd name="connsiteY19" fmla="*/ 87630 h 228600"/>
                  <a:gd name="connsiteX20" fmla="*/ 87630 w 167640"/>
                  <a:gd name="connsiteY20" fmla="*/ 41910 h 228600"/>
                  <a:gd name="connsiteX21" fmla="*/ 41910 w 167640"/>
                  <a:gd name="connsiteY21" fmla="*/ 87630 h 228600"/>
                  <a:gd name="connsiteX22" fmla="*/ 41910 w 167640"/>
                  <a:gd name="connsiteY22" fmla="*/ 118110 h 228600"/>
                  <a:gd name="connsiteX23" fmla="*/ 57150 w 167640"/>
                  <a:gd name="connsiteY23" fmla="*/ 118110 h 228600"/>
                  <a:gd name="connsiteX24" fmla="*/ 72390 w 167640"/>
                  <a:gd name="connsiteY24" fmla="*/ 133350 h 228600"/>
                  <a:gd name="connsiteX25" fmla="*/ 72390 w 167640"/>
                  <a:gd name="connsiteY25" fmla="*/ 19431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7640" h="228600">
                    <a:moveTo>
                      <a:pt x="118110" y="224790"/>
                    </a:moveTo>
                    <a:lnTo>
                      <a:pt x="57150" y="224790"/>
                    </a:lnTo>
                    <a:cubicBezTo>
                      <a:pt x="48005" y="224790"/>
                      <a:pt x="41910" y="218694"/>
                      <a:pt x="41910" y="209550"/>
                    </a:cubicBezTo>
                    <a:lnTo>
                      <a:pt x="41910" y="148590"/>
                    </a:lnTo>
                    <a:lnTo>
                      <a:pt x="26670" y="148590"/>
                    </a:lnTo>
                    <a:cubicBezTo>
                      <a:pt x="17525" y="148590"/>
                      <a:pt x="11430" y="142494"/>
                      <a:pt x="11430" y="133350"/>
                    </a:cubicBezTo>
                    <a:lnTo>
                      <a:pt x="11430" y="87630"/>
                    </a:lnTo>
                    <a:cubicBezTo>
                      <a:pt x="11430" y="44958"/>
                      <a:pt x="44957" y="11430"/>
                      <a:pt x="87630" y="11430"/>
                    </a:cubicBezTo>
                    <a:cubicBezTo>
                      <a:pt x="130302" y="11430"/>
                      <a:pt x="163830" y="44958"/>
                      <a:pt x="163830" y="87630"/>
                    </a:cubicBezTo>
                    <a:lnTo>
                      <a:pt x="163830" y="133350"/>
                    </a:lnTo>
                    <a:cubicBezTo>
                      <a:pt x="163830" y="142494"/>
                      <a:pt x="157734" y="148590"/>
                      <a:pt x="148590" y="148590"/>
                    </a:cubicBezTo>
                    <a:lnTo>
                      <a:pt x="133350" y="148590"/>
                    </a:lnTo>
                    <a:lnTo>
                      <a:pt x="133350" y="209550"/>
                    </a:lnTo>
                    <a:cubicBezTo>
                      <a:pt x="133350" y="218694"/>
                      <a:pt x="127254" y="224790"/>
                      <a:pt x="118110" y="224790"/>
                    </a:cubicBezTo>
                    <a:close/>
                    <a:moveTo>
                      <a:pt x="72390" y="194310"/>
                    </a:moveTo>
                    <a:lnTo>
                      <a:pt x="102870" y="194310"/>
                    </a:lnTo>
                    <a:lnTo>
                      <a:pt x="102870" y="133350"/>
                    </a:lnTo>
                    <a:cubicBezTo>
                      <a:pt x="102870" y="124206"/>
                      <a:pt x="108965" y="118110"/>
                      <a:pt x="118110" y="118110"/>
                    </a:cubicBezTo>
                    <a:lnTo>
                      <a:pt x="133350" y="118110"/>
                    </a:lnTo>
                    <a:lnTo>
                      <a:pt x="133350" y="87630"/>
                    </a:lnTo>
                    <a:cubicBezTo>
                      <a:pt x="133350" y="61722"/>
                      <a:pt x="113537" y="41910"/>
                      <a:pt x="87630" y="41910"/>
                    </a:cubicBezTo>
                    <a:cubicBezTo>
                      <a:pt x="61722" y="41910"/>
                      <a:pt x="41910" y="61722"/>
                      <a:pt x="41910" y="87630"/>
                    </a:cubicBezTo>
                    <a:lnTo>
                      <a:pt x="41910" y="118110"/>
                    </a:lnTo>
                    <a:lnTo>
                      <a:pt x="57150" y="118110"/>
                    </a:lnTo>
                    <a:cubicBezTo>
                      <a:pt x="66294" y="118110"/>
                      <a:pt x="72390" y="124206"/>
                      <a:pt x="72390" y="133350"/>
                    </a:cubicBezTo>
                    <a:lnTo>
                      <a:pt x="72390" y="19431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1" name="Group 10">
            <a:extLst>
              <a:ext uri="{FF2B5EF4-FFF2-40B4-BE49-F238E27FC236}">
                <a16:creationId xmlns:a16="http://schemas.microsoft.com/office/drawing/2014/main" id="{073ECC46-305B-D24A-A705-770A76A9695F}"/>
              </a:ext>
            </a:extLst>
          </p:cNvPr>
          <p:cNvGrpSpPr/>
          <p:nvPr/>
        </p:nvGrpSpPr>
        <p:grpSpPr>
          <a:xfrm>
            <a:off x="572497" y="2550997"/>
            <a:ext cx="1378179" cy="276999"/>
            <a:chOff x="572497" y="2666584"/>
            <a:chExt cx="1378179" cy="276999"/>
          </a:xfrm>
        </p:grpSpPr>
        <p:sp>
          <p:nvSpPr>
            <p:cNvPr id="6" name="TextBox 5">
              <a:extLst>
                <a:ext uri="{FF2B5EF4-FFF2-40B4-BE49-F238E27FC236}">
                  <a16:creationId xmlns:a16="http://schemas.microsoft.com/office/drawing/2014/main" id="{D3C7CDDF-6876-F443-9C00-F6C7FC4B49CA}"/>
                </a:ext>
              </a:extLst>
            </p:cNvPr>
            <p:cNvSpPr txBox="1"/>
            <p:nvPr/>
          </p:nvSpPr>
          <p:spPr>
            <a:xfrm>
              <a:off x="887244" y="2666584"/>
              <a:ext cx="10634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OBJECTS</a:t>
              </a:r>
            </a:p>
          </p:txBody>
        </p:sp>
        <p:grpSp>
          <p:nvGrpSpPr>
            <p:cNvPr id="18" name="Group 17">
              <a:extLst>
                <a:ext uri="{FF2B5EF4-FFF2-40B4-BE49-F238E27FC236}">
                  <a16:creationId xmlns:a16="http://schemas.microsoft.com/office/drawing/2014/main" id="{C291C261-67EC-8643-8408-2AF8ABCC17CC}"/>
                </a:ext>
              </a:extLst>
            </p:cNvPr>
            <p:cNvGrpSpPr/>
            <p:nvPr/>
          </p:nvGrpSpPr>
          <p:grpSpPr>
            <a:xfrm>
              <a:off x="572497" y="2685883"/>
              <a:ext cx="261106" cy="238401"/>
              <a:chOff x="6604254" y="3513582"/>
              <a:chExt cx="350520" cy="320040"/>
            </a:xfrm>
            <a:solidFill>
              <a:schemeClr val="accent3"/>
            </a:solidFill>
          </p:grpSpPr>
          <p:sp>
            <p:nvSpPr>
              <p:cNvPr id="19" name="Freeform 18">
                <a:extLst>
                  <a:ext uri="{FF2B5EF4-FFF2-40B4-BE49-F238E27FC236}">
                    <a16:creationId xmlns:a16="http://schemas.microsoft.com/office/drawing/2014/main" id="{B4632D13-2708-EB49-82B1-632B11C24066}"/>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0" name="Freeform 19">
                <a:extLst>
                  <a:ext uri="{FF2B5EF4-FFF2-40B4-BE49-F238E27FC236}">
                    <a16:creationId xmlns:a16="http://schemas.microsoft.com/office/drawing/2014/main" id="{70687ECE-11E3-8E42-823A-36B0F35F4CB4}"/>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1" name="Freeform 20">
                <a:extLst>
                  <a:ext uri="{FF2B5EF4-FFF2-40B4-BE49-F238E27FC236}">
                    <a16:creationId xmlns:a16="http://schemas.microsoft.com/office/drawing/2014/main" id="{74BCA0F5-6559-4E48-8C99-235F3DCDF8F0}"/>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2" name="Freeform 21">
                <a:extLst>
                  <a:ext uri="{FF2B5EF4-FFF2-40B4-BE49-F238E27FC236}">
                    <a16:creationId xmlns:a16="http://schemas.microsoft.com/office/drawing/2014/main" id="{59931C9E-4BA2-D44E-B816-B4BB17C84AB8}"/>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3" name="Freeform 22">
                <a:extLst>
                  <a:ext uri="{FF2B5EF4-FFF2-40B4-BE49-F238E27FC236}">
                    <a16:creationId xmlns:a16="http://schemas.microsoft.com/office/drawing/2014/main" id="{D6D4039C-0FB6-4B46-80E4-E93F0660818E}"/>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4" name="Freeform 23">
                <a:extLst>
                  <a:ext uri="{FF2B5EF4-FFF2-40B4-BE49-F238E27FC236}">
                    <a16:creationId xmlns:a16="http://schemas.microsoft.com/office/drawing/2014/main" id="{64C10719-DBB8-2A4B-9675-007D0A04C353}"/>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5" name="Freeform 24">
                <a:extLst>
                  <a:ext uri="{FF2B5EF4-FFF2-40B4-BE49-F238E27FC236}">
                    <a16:creationId xmlns:a16="http://schemas.microsoft.com/office/drawing/2014/main" id="{ACFC97AB-6D97-5D4F-A35B-24FF6A4265D0}"/>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6" name="Freeform 25">
                <a:extLst>
                  <a:ext uri="{FF2B5EF4-FFF2-40B4-BE49-F238E27FC236}">
                    <a16:creationId xmlns:a16="http://schemas.microsoft.com/office/drawing/2014/main" id="{851CD7D1-0A31-A641-A5D2-56310F1E653F}"/>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7" name="Freeform 26">
                <a:extLst>
                  <a:ext uri="{FF2B5EF4-FFF2-40B4-BE49-F238E27FC236}">
                    <a16:creationId xmlns:a16="http://schemas.microsoft.com/office/drawing/2014/main" id="{8E31BB33-F4B6-384D-96C6-607F5119F40D}"/>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8" name="Freeform 27">
                <a:extLst>
                  <a:ext uri="{FF2B5EF4-FFF2-40B4-BE49-F238E27FC236}">
                    <a16:creationId xmlns:a16="http://schemas.microsoft.com/office/drawing/2014/main" id="{97AA07B9-FFF4-7D43-8009-F3FBBCC8389F}"/>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9" name="Freeform 28">
                <a:extLst>
                  <a:ext uri="{FF2B5EF4-FFF2-40B4-BE49-F238E27FC236}">
                    <a16:creationId xmlns:a16="http://schemas.microsoft.com/office/drawing/2014/main" id="{948FA4E5-A54D-1946-B562-A04194BC38F9}"/>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0" name="Freeform 29">
                <a:extLst>
                  <a:ext uri="{FF2B5EF4-FFF2-40B4-BE49-F238E27FC236}">
                    <a16:creationId xmlns:a16="http://schemas.microsoft.com/office/drawing/2014/main" id="{5C1943C5-5FAE-944B-B443-9884EC67E595}"/>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1" name="Freeform 30">
                <a:extLst>
                  <a:ext uri="{FF2B5EF4-FFF2-40B4-BE49-F238E27FC236}">
                    <a16:creationId xmlns:a16="http://schemas.microsoft.com/office/drawing/2014/main" id="{804BA441-41AD-9E42-AB7B-17F874C9B26B}"/>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0" name="Group 9">
            <a:extLst>
              <a:ext uri="{FF2B5EF4-FFF2-40B4-BE49-F238E27FC236}">
                <a16:creationId xmlns:a16="http://schemas.microsoft.com/office/drawing/2014/main" id="{2250C6AA-E798-6140-A6F8-BCE13878B22A}"/>
              </a:ext>
            </a:extLst>
          </p:cNvPr>
          <p:cNvGrpSpPr/>
          <p:nvPr/>
        </p:nvGrpSpPr>
        <p:grpSpPr>
          <a:xfrm>
            <a:off x="572497" y="3675431"/>
            <a:ext cx="1149334" cy="283810"/>
            <a:chOff x="572497" y="3887248"/>
            <a:chExt cx="1149334" cy="283810"/>
          </a:xfrm>
        </p:grpSpPr>
        <p:sp>
          <p:nvSpPr>
            <p:cNvPr id="7" name="TextBox 6">
              <a:extLst>
                <a:ext uri="{FF2B5EF4-FFF2-40B4-BE49-F238E27FC236}">
                  <a16:creationId xmlns:a16="http://schemas.microsoft.com/office/drawing/2014/main" id="{5B1AD522-7FB7-F747-BBED-A7E8C7529D34}"/>
                </a:ext>
              </a:extLst>
            </p:cNvPr>
            <p:cNvSpPr txBox="1"/>
            <p:nvPr/>
          </p:nvSpPr>
          <p:spPr>
            <a:xfrm>
              <a:off x="887244" y="3890654"/>
              <a:ext cx="83458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QUERY</a:t>
              </a:r>
            </a:p>
          </p:txBody>
        </p:sp>
        <p:grpSp>
          <p:nvGrpSpPr>
            <p:cNvPr id="32" name="Group 31">
              <a:extLst>
                <a:ext uri="{FF2B5EF4-FFF2-40B4-BE49-F238E27FC236}">
                  <a16:creationId xmlns:a16="http://schemas.microsoft.com/office/drawing/2014/main" id="{B74EF715-5789-5E4F-9455-7F61B6CDFBFB}"/>
                </a:ext>
              </a:extLst>
            </p:cNvPr>
            <p:cNvGrpSpPr/>
            <p:nvPr/>
          </p:nvGrpSpPr>
          <p:grpSpPr>
            <a:xfrm>
              <a:off x="572497" y="3887248"/>
              <a:ext cx="283810" cy="283810"/>
              <a:chOff x="9402318" y="3483102"/>
              <a:chExt cx="381000" cy="381000"/>
            </a:xfrm>
            <a:solidFill>
              <a:schemeClr val="accent3"/>
            </a:solidFill>
          </p:grpSpPr>
          <p:sp>
            <p:nvSpPr>
              <p:cNvPr id="33" name="Freeform 32">
                <a:extLst>
                  <a:ext uri="{FF2B5EF4-FFF2-40B4-BE49-F238E27FC236}">
                    <a16:creationId xmlns:a16="http://schemas.microsoft.com/office/drawing/2014/main" id="{B61D2FE4-B4A3-724F-A858-158E9A9939B7}"/>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4" name="Freeform 33">
                <a:extLst>
                  <a:ext uri="{FF2B5EF4-FFF2-40B4-BE49-F238E27FC236}">
                    <a16:creationId xmlns:a16="http://schemas.microsoft.com/office/drawing/2014/main" id="{F02C5233-909C-AE4B-9C16-A2167A99D48E}"/>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3" name="Group 2">
            <a:extLst>
              <a:ext uri="{FF2B5EF4-FFF2-40B4-BE49-F238E27FC236}">
                <a16:creationId xmlns:a16="http://schemas.microsoft.com/office/drawing/2014/main" id="{1A614110-3B27-7549-BD67-1633BBAC9440}"/>
              </a:ext>
            </a:extLst>
          </p:cNvPr>
          <p:cNvGrpSpPr/>
          <p:nvPr/>
        </p:nvGrpSpPr>
        <p:grpSpPr>
          <a:xfrm>
            <a:off x="572497" y="5519863"/>
            <a:ext cx="1949489" cy="276999"/>
            <a:chOff x="572497" y="4898034"/>
            <a:chExt cx="1949489" cy="276999"/>
          </a:xfrm>
        </p:grpSpPr>
        <p:sp>
          <p:nvSpPr>
            <p:cNvPr id="8" name="TextBox 7">
              <a:extLst>
                <a:ext uri="{FF2B5EF4-FFF2-40B4-BE49-F238E27FC236}">
                  <a16:creationId xmlns:a16="http://schemas.microsoft.com/office/drawing/2014/main" id="{7A5802C5-0EEA-D341-B5D7-B9564569341D}"/>
                </a:ext>
              </a:extLst>
            </p:cNvPr>
            <p:cNvSpPr txBox="1"/>
            <p:nvPr/>
          </p:nvSpPr>
          <p:spPr>
            <a:xfrm>
              <a:off x="887244" y="4898034"/>
              <a:ext cx="163474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CONCURRENCY</a:t>
              </a:r>
            </a:p>
          </p:txBody>
        </p:sp>
        <p:sp>
          <p:nvSpPr>
            <p:cNvPr id="35" name="Freeform 34">
              <a:extLst>
                <a:ext uri="{FF2B5EF4-FFF2-40B4-BE49-F238E27FC236}">
                  <a16:creationId xmlns:a16="http://schemas.microsoft.com/office/drawing/2014/main" id="{1D62979F-C1A3-8A49-9961-BFD82DE2E2BA}"/>
                </a:ext>
              </a:extLst>
            </p:cNvPr>
            <p:cNvSpPr/>
            <p:nvPr/>
          </p:nvSpPr>
          <p:spPr>
            <a:xfrm>
              <a:off x="572497" y="4917333"/>
              <a:ext cx="261106" cy="238401"/>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5" name="Group 4">
            <a:extLst>
              <a:ext uri="{FF2B5EF4-FFF2-40B4-BE49-F238E27FC236}">
                <a16:creationId xmlns:a16="http://schemas.microsoft.com/office/drawing/2014/main" id="{C7E8FEA1-A0DE-2D4F-8092-15B0214E1743}"/>
              </a:ext>
            </a:extLst>
          </p:cNvPr>
          <p:cNvGrpSpPr/>
          <p:nvPr/>
        </p:nvGrpSpPr>
        <p:grpSpPr>
          <a:xfrm>
            <a:off x="572497" y="4532730"/>
            <a:ext cx="1645368" cy="276999"/>
            <a:chOff x="572497" y="5771780"/>
            <a:chExt cx="1645368" cy="276999"/>
          </a:xfrm>
        </p:grpSpPr>
        <p:sp>
          <p:nvSpPr>
            <p:cNvPr id="9" name="TextBox 8">
              <a:extLst>
                <a:ext uri="{FF2B5EF4-FFF2-40B4-BE49-F238E27FC236}">
                  <a16:creationId xmlns:a16="http://schemas.microsoft.com/office/drawing/2014/main" id="{990FB5B6-DDC6-5649-97A3-DE169A3FF42D}"/>
                </a:ext>
              </a:extLst>
            </p:cNvPr>
            <p:cNvSpPr txBox="1"/>
            <p:nvPr/>
          </p:nvSpPr>
          <p:spPr>
            <a:xfrm>
              <a:off x="887244" y="5771780"/>
              <a:ext cx="133062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DISK SPACE</a:t>
              </a:r>
            </a:p>
          </p:txBody>
        </p:sp>
        <p:sp>
          <p:nvSpPr>
            <p:cNvPr id="36" name="Freeform 35">
              <a:extLst>
                <a:ext uri="{FF2B5EF4-FFF2-40B4-BE49-F238E27FC236}">
                  <a16:creationId xmlns:a16="http://schemas.microsoft.com/office/drawing/2014/main" id="{9EAFB183-0C96-9F45-962B-199C8F323073}"/>
                </a:ext>
              </a:extLst>
            </p:cNvPr>
            <p:cNvSpPr/>
            <p:nvPr/>
          </p:nvSpPr>
          <p:spPr>
            <a:xfrm>
              <a:off x="572497" y="5785403"/>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aphicFrame>
        <p:nvGraphicFramePr>
          <p:cNvPr id="48" name="Content Placeholder 4">
            <a:extLst>
              <a:ext uri="{FF2B5EF4-FFF2-40B4-BE49-F238E27FC236}">
                <a16:creationId xmlns:a16="http://schemas.microsoft.com/office/drawing/2014/main" id="{FB26F872-1128-814D-8947-3614C78ADFB4}"/>
              </a:ext>
            </a:extLst>
          </p:cNvPr>
          <p:cNvGraphicFramePr>
            <a:graphicFrameLocks/>
          </p:cNvGraphicFramePr>
          <p:nvPr/>
        </p:nvGraphicFramePr>
        <p:xfrm>
          <a:off x="2575627" y="1419961"/>
          <a:ext cx="8985674" cy="4887060"/>
        </p:xfrm>
        <a:graphic>
          <a:graphicData uri="http://schemas.openxmlformats.org/drawingml/2006/table">
            <a:tbl>
              <a:tblPr>
                <a:tableStyleId>{9DCAF9ED-07DC-4A11-8D7F-57B35C25682E}</a:tableStyleId>
              </a:tblPr>
              <a:tblGrid>
                <a:gridCol w="3730863">
                  <a:extLst>
                    <a:ext uri="{9D8B030D-6E8A-4147-A177-3AD203B41FA5}">
                      <a16:colId xmlns:a16="http://schemas.microsoft.com/office/drawing/2014/main" val="2659564971"/>
                    </a:ext>
                  </a:extLst>
                </a:gridCol>
                <a:gridCol w="5254811">
                  <a:extLst>
                    <a:ext uri="{9D8B030D-6E8A-4147-A177-3AD203B41FA5}">
                      <a16:colId xmlns:a16="http://schemas.microsoft.com/office/drawing/2014/main" val="1023460423"/>
                    </a:ext>
                  </a:extLst>
                </a:gridCol>
              </a:tblGrid>
              <a:tr h="325804">
                <a:tc>
                  <a:txBody>
                    <a:bodyPr/>
                    <a:lstStyle/>
                    <a:p>
                      <a:pPr algn="l" fontAlgn="ctr"/>
                      <a:r>
                        <a:rPr lang="en-US" sz="1200" u="none" strike="noStrike" dirty="0">
                          <a:solidFill>
                            <a:schemeClr val="tx1"/>
                          </a:solidFill>
                          <a:effectLst/>
                          <a:latin typeface="+mn-lt"/>
                        </a:rPr>
                        <a:t>Total Users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ctr">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3863906513"/>
                  </a:ext>
                </a:extLst>
              </a:tr>
              <a:tr h="325804">
                <a:tc>
                  <a:txBody>
                    <a:bodyPr/>
                    <a:lstStyle/>
                    <a:p>
                      <a:pPr marL="0" algn="l" defTabSz="914400" rtl="0" eaLnBrk="1" fontAlgn="ctr" latinLnBrk="0" hangingPunct="1"/>
                      <a:r>
                        <a:rPr lang="en-US" sz="1200" u="none" strike="noStrike" kern="1200" dirty="0">
                          <a:solidFill>
                            <a:schemeClr val="tx1"/>
                          </a:solidFill>
                          <a:effectLst/>
                          <a:latin typeface="+mn-lt"/>
                          <a:ea typeface="+mn-ea"/>
                          <a:cs typeface="+mn-cs"/>
                        </a:rPr>
                        <a:t>Active Users</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9126164"/>
                  </a:ext>
                </a:extLst>
              </a:tr>
              <a:tr h="325804">
                <a:tc>
                  <a:txBody>
                    <a:bodyPr/>
                    <a:lstStyle/>
                    <a:p>
                      <a:pPr algn="l" fontAlgn="b"/>
                      <a:r>
                        <a:rPr lang="en-US" sz="1200" u="none" strike="noStrike" dirty="0">
                          <a:solidFill>
                            <a:schemeClr val="tx1"/>
                          </a:solidFill>
                          <a:effectLst/>
                          <a:latin typeface="+mn-lt"/>
                        </a:rPr>
                        <a:t>Tables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00813"/>
                  </a:ext>
                </a:extLst>
              </a:tr>
              <a:tr h="325804">
                <a:tc>
                  <a:txBody>
                    <a:bodyPr/>
                    <a:lstStyle/>
                    <a:p>
                      <a:pPr algn="l" fontAlgn="b"/>
                      <a:r>
                        <a:rPr lang="en-US" sz="1200" u="none" strike="noStrike" dirty="0">
                          <a:solidFill>
                            <a:schemeClr val="tx1"/>
                          </a:solidFill>
                          <a:effectLst/>
                          <a:latin typeface="+mn-lt"/>
                        </a:rPr>
                        <a:t>Views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540709"/>
                  </a:ext>
                </a:extLst>
              </a:tr>
              <a:tr h="325804">
                <a:tc>
                  <a:txBody>
                    <a:bodyPr/>
                    <a:lstStyle/>
                    <a:p>
                      <a:pPr algn="l" fontAlgn="b"/>
                      <a:r>
                        <a:rPr lang="en-US" sz="1200" u="none" strike="noStrike" dirty="0">
                          <a:solidFill>
                            <a:schemeClr val="tx1"/>
                          </a:solidFill>
                          <a:effectLst/>
                          <a:latin typeface="+mn-lt"/>
                        </a:rPr>
                        <a:t>Programs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[1:4]}}</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5082765"/>
                  </a:ext>
                </a:extLst>
              </a:tr>
              <a:tr h="325804">
                <a:tc>
                  <a:txBody>
                    <a:bodyPr/>
                    <a:lstStyle/>
                    <a:p>
                      <a:pPr algn="l" fontAlgn="b"/>
                      <a:r>
                        <a:rPr lang="en-US" sz="1200" u="none" strike="noStrike" dirty="0">
                          <a:solidFill>
                            <a:schemeClr val="tx1"/>
                          </a:solidFill>
                          <a:effectLst/>
                          <a:latin typeface="+mn-lt"/>
                        </a:rPr>
                        <a:t>Other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0154972"/>
                  </a:ext>
                </a:extLst>
              </a:tr>
              <a:tr h="325804">
                <a:tc>
                  <a:txBody>
                    <a:bodyPr/>
                    <a:lstStyle/>
                    <a:p>
                      <a:pPr algn="l" fontAlgn="b"/>
                      <a:r>
                        <a:rPr lang="en-US" sz="1200" u="none" strike="noStrike" dirty="0">
                          <a:solidFill>
                            <a:schemeClr val="tx1"/>
                          </a:solidFill>
                          <a:effectLst/>
                          <a:latin typeface="+mn-lt"/>
                        </a:rPr>
                        <a:t>Queries per Second</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[1:4]}}</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885030858"/>
                  </a:ext>
                </a:extLst>
              </a:tr>
              <a:tr h="325804">
                <a:tc>
                  <a:txBody>
                    <a:bodyPr/>
                    <a:lstStyle/>
                    <a:p>
                      <a:pPr algn="l" fontAlgn="b"/>
                      <a:r>
                        <a:rPr lang="en-US" sz="1200" b="0" i="0" u="none" strike="noStrike" dirty="0">
                          <a:solidFill>
                            <a:schemeClr val="tx1"/>
                          </a:solidFill>
                          <a:effectLst/>
                          <a:latin typeface="+mn-lt"/>
                        </a:rPr>
                        <a:t>Queries per Day</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0210570"/>
                  </a:ext>
                </a:extLst>
              </a:tr>
              <a:tr h="325804">
                <a:tc>
                  <a:txBody>
                    <a:bodyPr/>
                    <a:lstStyle/>
                    <a:p>
                      <a:pPr algn="l" fontAlgn="b"/>
                      <a:r>
                        <a:rPr lang="en-US" sz="1200" u="none" strike="noStrike" dirty="0">
                          <a:solidFill>
                            <a:schemeClr val="tx1"/>
                          </a:solidFill>
                          <a:effectLst/>
                          <a:latin typeface="+mn-lt"/>
                        </a:rPr>
                        <a:t>Queries per Year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[1:9]}}</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575118792"/>
                  </a:ext>
                </a:extLst>
              </a:tr>
              <a:tr h="325804">
                <a:tc>
                  <a:txBody>
                    <a:bodyPr/>
                    <a:lstStyle/>
                    <a:p>
                      <a:pPr algn="l" fontAlgn="b"/>
                      <a:r>
                        <a:rPr lang="en-US" sz="1200" u="none" strike="noStrike" dirty="0">
                          <a:solidFill>
                            <a:schemeClr val="tx1"/>
                          </a:solidFill>
                          <a:effectLst/>
                          <a:latin typeface="+mn-lt"/>
                        </a:rPr>
                        <a:t>Maximum Space Available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3]}}</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089648"/>
                  </a:ext>
                </a:extLst>
              </a:tr>
              <a:tr h="325804">
                <a:tc>
                  <a:txBody>
                    <a:bodyPr/>
                    <a:lstStyle/>
                    <a:p>
                      <a:pPr algn="l" fontAlgn="b"/>
                      <a:r>
                        <a:rPr lang="en-US" sz="1200" u="none" strike="noStrike" dirty="0">
                          <a:solidFill>
                            <a:schemeClr val="tx1"/>
                          </a:solidFill>
                          <a:effectLst/>
                          <a:latin typeface="+mn-lt"/>
                        </a:rPr>
                        <a:t>Current Space Used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4860705"/>
                  </a:ext>
                </a:extLst>
              </a:tr>
              <a:tr h="325804">
                <a:tc>
                  <a:txBody>
                    <a:bodyPr/>
                    <a:lstStyle/>
                    <a:p>
                      <a:pPr algn="l" fontAlgn="b"/>
                      <a:r>
                        <a:rPr lang="en-US" sz="1200" u="none" strike="noStrike" dirty="0">
                          <a:solidFill>
                            <a:schemeClr val="tx1"/>
                          </a:solidFill>
                          <a:effectLst/>
                          <a:latin typeface="+mn-lt"/>
                        </a:rPr>
                        <a:t>Absolute Peak</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4162102619"/>
                  </a:ext>
                </a:extLst>
              </a:tr>
              <a:tr h="325804">
                <a:tc>
                  <a:txBody>
                    <a:bodyPr/>
                    <a:lstStyle/>
                    <a:p>
                      <a:pPr algn="l" fontAlgn="b"/>
                      <a:r>
                        <a:rPr lang="en-US" sz="1200" u="none" strike="noStrike" dirty="0">
                          <a:solidFill>
                            <a:schemeClr val="tx1"/>
                          </a:solidFill>
                          <a:effectLst/>
                          <a:latin typeface="+mn-lt"/>
                        </a:rPr>
                        <a:t>95</a:t>
                      </a:r>
                      <a:r>
                        <a:rPr lang="en-US" sz="1200" u="none" strike="noStrike" baseline="30000" dirty="0">
                          <a:solidFill>
                            <a:schemeClr val="tx1"/>
                          </a:solidFill>
                          <a:effectLst/>
                          <a:latin typeface="+mn-lt"/>
                        </a:rPr>
                        <a:t>th</a:t>
                      </a:r>
                      <a:r>
                        <a:rPr lang="en-US" sz="1200" u="none" strike="noStrike" dirty="0">
                          <a:solidFill>
                            <a:schemeClr val="tx1"/>
                          </a:solidFill>
                          <a:effectLst/>
                          <a:latin typeface="+mn-lt"/>
                        </a:rPr>
                        <a:t> Percentile</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4]}}</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70312474"/>
                  </a:ext>
                </a:extLst>
              </a:tr>
              <a:tr h="325804">
                <a:tc>
                  <a:txBody>
                    <a:bodyPr/>
                    <a:lstStyle/>
                    <a:p>
                      <a:pPr algn="l" fontAlgn="b"/>
                      <a:r>
                        <a:rPr lang="en-US" sz="1200" u="none" strike="noStrike" kern="1200" dirty="0">
                          <a:solidFill>
                            <a:schemeClr val="tx1"/>
                          </a:solidFill>
                          <a:effectLst/>
                          <a:latin typeface="+mn-lt"/>
                          <a:ea typeface="+mn-ea"/>
                          <a:cs typeface="+mn-cs"/>
                        </a:rPr>
                        <a:t>50</a:t>
                      </a:r>
                      <a:r>
                        <a:rPr lang="en-US" sz="1200" u="none" strike="noStrike" kern="1200" baseline="30000" dirty="0">
                          <a:solidFill>
                            <a:schemeClr val="tx1"/>
                          </a:solidFill>
                          <a:effectLst/>
                          <a:latin typeface="+mn-lt"/>
                          <a:ea typeface="+mn-ea"/>
                          <a:cs typeface="+mn-cs"/>
                        </a:rPr>
                        <a:t>th</a:t>
                      </a:r>
                      <a:r>
                        <a:rPr lang="en-US" sz="1200" u="none" strike="noStrike" kern="1200" dirty="0">
                          <a:solidFill>
                            <a:schemeClr val="tx1"/>
                          </a:solidFill>
                          <a:effectLst/>
                          <a:latin typeface="+mn-lt"/>
                          <a:ea typeface="+mn-ea"/>
                          <a:cs typeface="+mn-cs"/>
                        </a:rPr>
                        <a:t> Percentile / Average</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2]}}</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526756993"/>
                  </a:ext>
                </a:extLst>
              </a:tr>
              <a:tr h="325804">
                <a:tc>
                  <a:txBody>
                    <a:bodyPr/>
                    <a:lstStyle/>
                    <a:p>
                      <a:pPr algn="l" fontAlgn="b"/>
                      <a:r>
                        <a:rPr lang="en-US" sz="1200" u="none" strike="noStrike" dirty="0">
                          <a:solidFill>
                            <a:schemeClr val="tx1"/>
                          </a:solidFill>
                          <a:effectLst/>
                          <a:latin typeface="+mn-lt"/>
                        </a:rPr>
                        <a:t>Average Query Runtime, Seconds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query_counts.csv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15]}}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671528653"/>
                  </a:ext>
                </a:extLst>
              </a:tr>
            </a:tbl>
          </a:graphicData>
        </a:graphic>
      </p:graphicFrame>
    </p:spTree>
    <p:custDataLst>
      <p:tags r:id="rId1"/>
    </p:custDataLst>
    <p:extLst>
      <p:ext uri="{BB962C8B-B14F-4D97-AF65-F5344CB8AC3E}">
        <p14:creationId xmlns:p14="http://schemas.microsoft.com/office/powerpoint/2010/main" val="243484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692FF6-2F4A-9240-85A9-BCCEAA4131F2}"/>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3BB7AAE2-06D6-E940-A5E7-E52B2518767C}"/>
              </a:ext>
            </a:extLst>
          </p:cNvPr>
          <p:cNvSpPr>
            <a:spLocks noGrp="1"/>
          </p:cNvSpPr>
          <p:nvPr>
            <p:ph type="body" sz="quarter" idx="10"/>
          </p:nvPr>
        </p:nvSpPr>
        <p:spPr/>
        <p:txBody>
          <a:bodyPr/>
          <a:lstStyle/>
          <a:p>
            <a:r>
              <a:rPr lang="en-US" dirty="0"/>
              <a:t>Full Platform View</a:t>
            </a:r>
          </a:p>
        </p:txBody>
      </p:sp>
    </p:spTree>
    <p:extLst>
      <p:ext uri="{BB962C8B-B14F-4D97-AF65-F5344CB8AC3E}">
        <p14:creationId xmlns:p14="http://schemas.microsoft.com/office/powerpoint/2010/main" val="20635174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eme1">
  <a:themeElements>
    <a:clrScheme name="Teradata Colors 2018">
      <a:dk1>
        <a:srgbClr val="6B767D"/>
      </a:dk1>
      <a:lt1>
        <a:srgbClr val="FFFFFF"/>
      </a:lt1>
      <a:dk2>
        <a:srgbClr val="384851"/>
      </a:dk2>
      <a:lt2>
        <a:srgbClr val="E7E6E6"/>
      </a:lt2>
      <a:accent1>
        <a:srgbClr val="F3753F"/>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Generic Teradata Template - Minimal" id="{DE418DD7-7A92-8840-9991-BE4A391037D7}" vid="{C3DA10E2-01D6-1D45-810D-36E429BF4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B8E814A3F7584EAE8FF0B3DB852A19" ma:contentTypeVersion="9" ma:contentTypeDescription="Create a new document." ma:contentTypeScope="" ma:versionID="e69ab516aeb44ea5badcc8eb89028f65">
  <xsd:schema xmlns:xsd="http://www.w3.org/2001/XMLSchema" xmlns:xs="http://www.w3.org/2001/XMLSchema" xmlns:p="http://schemas.microsoft.com/office/2006/metadata/properties" xmlns:ns2="02124634-a52d-4e0c-b527-846138045ca7" xmlns:ns3="7d2247ee-dcae-49b5-8e6a-08fc19cc9b93" targetNamespace="http://schemas.microsoft.com/office/2006/metadata/properties" ma:root="true" ma:fieldsID="059e6346cdd3e15961f0c09961190cf6" ns2:_="" ns3:_="">
    <xsd:import namespace="02124634-a52d-4e0c-b527-846138045ca7"/>
    <xsd:import namespace="7d2247ee-dcae-49b5-8e6a-08fc19cc9b9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124634-a52d-4e0c-b527-846138045c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2247ee-dcae-49b5-8e6a-08fc19cc9b9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3F60F6-267C-4F0B-90AC-53495EF22DB8}">
  <ds:schemaRefs>
    <ds:schemaRef ds:uri="http://schemas.microsoft.com/sharepoint/v3/contenttype/forms"/>
  </ds:schemaRefs>
</ds:datastoreItem>
</file>

<file path=customXml/itemProps2.xml><?xml version="1.0" encoding="utf-8"?>
<ds:datastoreItem xmlns:ds="http://schemas.openxmlformats.org/officeDocument/2006/customXml" ds:itemID="{22E467C6-7046-42E3-AB96-5B40937727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124634-a52d-4e0c-b527-846138045ca7"/>
    <ds:schemaRef ds:uri="7d2247ee-dcae-49b5-8e6a-08fc19cc9b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C64E80-8200-4669-BC3C-EA57A9064010}">
  <ds:schemaRef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elements/1.1/"/>
    <ds:schemaRef ds:uri="7d2247ee-dcae-49b5-8e6a-08fc19cc9b93"/>
    <ds:schemaRef ds:uri="02124634-a52d-4e0c-b527-846138045ca7"/>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Theme1</Template>
  <TotalTime>2234</TotalTime>
  <Words>4441</Words>
  <Application>Microsoft Macintosh PowerPoint</Application>
  <PresentationFormat>Widescreen</PresentationFormat>
  <Paragraphs>385</Paragraphs>
  <Slides>44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Arial Regular</vt:lpstr>
      <vt:lpstr>Calibri</vt:lpstr>
      <vt:lpstr>Courier New</vt:lpstr>
      <vt:lpstr>Microsoft Sans Serif</vt:lpstr>
      <vt:lpstr>Segoe UI</vt:lpstr>
      <vt:lpstr>Theme1</vt:lpstr>
      <vt:lpstr>PowerPoint Presentation</vt:lpstr>
      <vt:lpstr>Agenda: Vantage Health Check (VHC)</vt:lpstr>
      <vt:lpstr>PowerPoint Presentation</vt:lpstr>
      <vt:lpstr>Vantage Health Check (VHC) - Overview</vt:lpstr>
      <vt:lpstr>VHC on a page -- {{val:vhc--intro.csv[1:2]}}: {{val:vhc--intro.csv[1:1]}}</vt:lpstr>
      <vt:lpstr>PowerPoint Presentation</vt:lpstr>
      <vt:lpstr>Key System Metrics</vt:lpstr>
      <vt:lpstr>Key System Metrics</vt:lpstr>
      <vt:lpstr>PowerPoint Presentation</vt:lpstr>
      <vt:lpstr>System CPU Usage </vt:lpstr>
      <vt:lpstr>System CPU Usage - HeatMaps </vt:lpstr>
      <vt:lpstr>System IO Busy</vt:lpstr>
      <vt:lpstr>System IO Busy – HeatMaps</vt:lpstr>
      <vt:lpstr>PowerPoint Presentation</vt:lpstr>
      <vt:lpstr>System CPU Usage</vt:lpstr>
      <vt:lpstr>System CPU Usage - HeatMaps </vt:lpstr>
      <vt:lpstr>System IO Busy</vt:lpstr>
      <vt:lpstr>System IO Busy – HeatMaps</vt:lpstr>
      <vt:lpstr>PowerPoint Presentation</vt:lpstr>
      <vt:lpstr>Concurrency Levels</vt:lpstr>
      <vt:lpstr>Daily Queries Throughput</vt:lpstr>
      <vt:lpstr>Daily Data Transfers</vt:lpstr>
      <vt:lpstr>JOIN Frequency</vt:lpstr>
      <vt:lpstr>Allocation by Top 50 Databases – CPU</vt:lpstr>
      <vt:lpstr>Allocation by Top 50 Databases – IO Count</vt:lpstr>
      <vt:lpstr>Allocation by Top 50 Databases – IO GB / Throughput</vt:lpstr>
      <vt:lpstr>Applications and Data Extracts</vt:lpstr>
      <vt:lpstr>PowerPoint Presentation</vt:lpstr>
      <vt:lpstr>Feature Usage – Top 25 by Frequency</vt:lpstr>
      <vt:lpstr>Feature Usage – Top 25 by CPU </vt:lpstr>
      <vt:lpstr>Feature Usage – By Subcategory</vt:lpstr>
      <vt:lpstr>Feature Usage – By Solution Type</vt:lpstr>
      <vt:lpstr>Feature Usage – By Objective</vt:lpstr>
      <vt:lpstr>Feature Usage – Unused Features</vt:lpstr>
      <vt:lpstr>PowerPoint Presentation</vt:lpstr>
      <vt:lpstr>Databases with Most Frequent INSERTS/UPDATES/DELETES</vt:lpstr>
      <vt:lpstr>Disk Consumption: Top 25 Largest Databases</vt:lpstr>
      <vt:lpstr>Constraint Analysis</vt:lpstr>
      <vt:lpstr>Constraint Analysis</vt:lpstr>
      <vt:lpstr>PowerPoint Presentation</vt:lpstr>
      <vt:lpstr>Next Steps &amp; Recommendations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Hilton, Stephen</dc:creator>
  <cp:keywords/>
  <dc:description/>
  <cp:lastModifiedBy>Hilton, Stephen</cp:lastModifiedBy>
  <cp:revision>26</cp:revision>
  <dcterms:created xsi:type="dcterms:W3CDTF">2021-10-06T23:37:55Z</dcterms:created>
  <dcterms:modified xsi:type="dcterms:W3CDTF">2022-01-14T02:18:32Z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0x0101002EB8E814A3F7584EAE8FF0B3DB852A19</vt:lpwstr>
  </property>
</Properties>
</file>