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 id="2147483796" r:id="rId5"/>
  </p:sldMasterIdLst>
  <p:notesMasterIdLst>
    <p:notesMasterId r:id="rId12"/>
  </p:notesMasterIdLst>
  <p:handoutMasterIdLst>
    <p:handoutMasterId r:id="rId13"/>
  </p:handoutMasterIdLst>
  <p:sldIdLst>
    <p:sldId id="398" r:id="rId6"/>
    <p:sldId id="2139118369" r:id="rId7"/>
    <p:sldId id="311" r:id="rId8"/>
    <p:sldId id="310" r:id="rId9"/>
    <p:sldId id="291"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a:srgbClr val="394851"/>
    <a:srgbClr val="898C92"/>
    <a:srgbClr val="F3753F"/>
    <a:srgbClr val="F37440"/>
    <a:srgbClr val="00B2B2"/>
    <a:srgbClr val="16A3CC"/>
    <a:srgbClr val="737373"/>
    <a:srgbClr val="394951"/>
    <a:srgbClr val="FF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96"/>
    <p:restoredTop sz="95908"/>
  </p:normalViewPr>
  <p:slideViewPr>
    <p:cSldViewPr snapToGrid="0" snapToObjects="1">
      <p:cViewPr varScale="1">
        <p:scale>
          <a:sx n="111" d="100"/>
          <a:sy n="111" d="100"/>
        </p:scale>
        <p:origin x="264" y="208"/>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lton, Stephen" userId="31d271fa-ada9-4687-8905-2cbe8c7d29f9" providerId="ADAL" clId="{E48E600E-82B9-374F-8873-A050D13DDD3A}"/>
    <pc:docChg chg="modSld">
      <pc:chgData name="Hilton, Stephen" userId="31d271fa-ada9-4687-8905-2cbe8c7d29f9" providerId="ADAL" clId="{E48E600E-82B9-374F-8873-A050D13DDD3A}" dt="2021-05-27T19:18:40.485" v="1" actId="20577"/>
      <pc:docMkLst>
        <pc:docMk/>
      </pc:docMkLst>
      <pc:sldChg chg="modSp mod">
        <pc:chgData name="Hilton, Stephen" userId="31d271fa-ada9-4687-8905-2cbe8c7d29f9" providerId="ADAL" clId="{E48E600E-82B9-374F-8873-A050D13DDD3A}" dt="2021-05-27T19:18:40.485" v="1" actId="20577"/>
        <pc:sldMkLst>
          <pc:docMk/>
          <pc:sldMk cId="306665509" sldId="310"/>
        </pc:sldMkLst>
        <pc:spChg chg="mod">
          <ac:chgData name="Hilton, Stephen" userId="31d271fa-ada9-4687-8905-2cbe8c7d29f9" providerId="ADAL" clId="{E48E600E-82B9-374F-8873-A050D13DDD3A}" dt="2021-05-27T19:18:32.254" v="0" actId="20577"/>
          <ac:spMkLst>
            <pc:docMk/>
            <pc:sldMk cId="306665509" sldId="310"/>
            <ac:spMk id="110" creationId="{E06D6F74-C049-E840-9572-4F0A5D52923E}"/>
          </ac:spMkLst>
        </pc:spChg>
        <pc:spChg chg="mod">
          <ac:chgData name="Hilton, Stephen" userId="31d271fa-ada9-4687-8905-2cbe8c7d29f9" providerId="ADAL" clId="{E48E600E-82B9-374F-8873-A050D13DDD3A}" dt="2021-05-27T19:18:40.485" v="1" actId="20577"/>
          <ac:spMkLst>
            <pc:docMk/>
            <pc:sldMk cId="306665509" sldId="310"/>
            <ac:spMk id="113" creationId="{ED21D0F4-3A0F-7B4D-BB5E-7ED8D2615F35}"/>
          </ac:spMkLst>
        </pc:spChg>
      </pc:sldChg>
    </pc:docChg>
  </pc:docChgLst>
  <pc:docChgLst>
    <pc:chgData name="Akkanapalli, Sai Kumar" userId="d8e94ea8-d718-49e6-af0a-47163ca765e1" providerId="ADAL" clId="{9B0196DC-A3BB-F241-BAF3-9B2861161149}"/>
    <pc:docChg chg="undo custSel modSld">
      <pc:chgData name="Akkanapalli, Sai Kumar" userId="d8e94ea8-d718-49e6-af0a-47163ca765e1" providerId="ADAL" clId="{9B0196DC-A3BB-F241-BAF3-9B2861161149}" dt="2021-04-29T15:13:25.694" v="70" actId="20577"/>
      <pc:docMkLst>
        <pc:docMk/>
      </pc:docMkLst>
      <pc:sldChg chg="addSp delSp modSp mod">
        <pc:chgData name="Akkanapalli, Sai Kumar" userId="d8e94ea8-d718-49e6-af0a-47163ca765e1" providerId="ADAL" clId="{9B0196DC-A3BB-F241-BAF3-9B2861161149}" dt="2021-04-29T15:13:25.694" v="70" actId="20577"/>
        <pc:sldMkLst>
          <pc:docMk/>
          <pc:sldMk cId="306665509" sldId="310"/>
        </pc:sldMkLst>
        <pc:spChg chg="add del mod">
          <ac:chgData name="Akkanapalli, Sai Kumar" userId="d8e94ea8-d718-49e6-af0a-47163ca765e1" providerId="ADAL" clId="{9B0196DC-A3BB-F241-BAF3-9B2861161149}" dt="2021-04-29T04:17:31.381" v="40"/>
          <ac:spMkLst>
            <pc:docMk/>
            <pc:sldMk cId="306665509" sldId="310"/>
            <ac:spMk id="3" creationId="{8B55300E-680F-2A40-A201-53E3DFEA9726}"/>
          </ac:spMkLst>
        </pc:spChg>
        <pc:spChg chg="mod">
          <ac:chgData name="Akkanapalli, Sai Kumar" userId="d8e94ea8-d718-49e6-af0a-47163ca765e1" providerId="ADAL" clId="{9B0196DC-A3BB-F241-BAF3-9B2861161149}" dt="2021-04-29T15:13:25.694" v="70" actId="20577"/>
          <ac:spMkLst>
            <pc:docMk/>
            <pc:sldMk cId="306665509" sldId="310"/>
            <ac:spMk id="110" creationId="{E06D6F74-C049-E840-9572-4F0A5D52923E}"/>
          </ac:spMkLst>
        </pc:spChg>
        <pc:spChg chg="mod">
          <ac:chgData name="Akkanapalli, Sai Kumar" userId="d8e94ea8-d718-49e6-af0a-47163ca765e1" providerId="ADAL" clId="{9B0196DC-A3BB-F241-BAF3-9B2861161149}" dt="2021-04-29T04:28:28.728" v="52" actId="20577"/>
          <ac:spMkLst>
            <pc:docMk/>
            <pc:sldMk cId="306665509" sldId="310"/>
            <ac:spMk id="113" creationId="{ED21D0F4-3A0F-7B4D-BB5E-7ED8D2615F35}"/>
          </ac:spMkLst>
        </pc:spChg>
      </pc:sldChg>
    </pc:docChg>
  </pc:docChgLst>
  <pc:docChgLst>
    <pc:chgData name="Hilton, Stephen" userId="31d271fa-ada9-4687-8905-2cbe8c7d29f9" providerId="ADAL" clId="{A384708C-CE75-EF4C-A520-50E0503F0BF1}"/>
    <pc:docChg chg="modSld">
      <pc:chgData name="Hilton, Stephen" userId="31d271fa-ada9-4687-8905-2cbe8c7d29f9" providerId="ADAL" clId="{A384708C-CE75-EF4C-A520-50E0503F0BF1}" dt="2021-04-27T16:11:19.114" v="101" actId="20577"/>
      <pc:docMkLst>
        <pc:docMk/>
      </pc:docMkLst>
      <pc:sldChg chg="modSp mod">
        <pc:chgData name="Hilton, Stephen" userId="31d271fa-ada9-4687-8905-2cbe8c7d29f9" providerId="ADAL" clId="{A384708C-CE75-EF4C-A520-50E0503F0BF1}" dt="2021-04-27T16:11:19.114" v="101" actId="20577"/>
        <pc:sldMkLst>
          <pc:docMk/>
          <pc:sldMk cId="306665509" sldId="310"/>
        </pc:sldMkLst>
        <pc:spChg chg="mod">
          <ac:chgData name="Hilton, Stephen" userId="31d271fa-ada9-4687-8905-2cbe8c7d29f9" providerId="ADAL" clId="{A384708C-CE75-EF4C-A520-50E0503F0BF1}" dt="2021-04-27T16:11:19.114" v="101" actId="20577"/>
          <ac:spMkLst>
            <pc:docMk/>
            <pc:sldMk cId="306665509" sldId="310"/>
            <ac:spMk id="110" creationId="{E06D6F74-C049-E840-9572-4F0A5D52923E}"/>
          </ac:spMkLst>
        </pc:spChg>
        <pc:spChg chg="mod">
          <ac:chgData name="Hilton, Stephen" userId="31d271fa-ada9-4687-8905-2cbe8c7d29f9" providerId="ADAL" clId="{A384708C-CE75-EF4C-A520-50E0503F0BF1}" dt="2021-04-12T19:18:32.221" v="13" actId="20577"/>
          <ac:spMkLst>
            <pc:docMk/>
            <pc:sldMk cId="306665509" sldId="310"/>
            <ac:spMk id="113" creationId="{ED21D0F4-3A0F-7B4D-BB5E-7ED8D2615F35}"/>
          </ac:spMkLst>
        </pc:spChg>
        <pc:spChg chg="mod">
          <ac:chgData name="Hilton, Stephen" userId="31d271fa-ada9-4687-8905-2cbe8c7d29f9" providerId="ADAL" clId="{A384708C-CE75-EF4C-A520-50E0503F0BF1}" dt="2021-04-12T19:18:35.888" v="14" actId="20577"/>
          <ac:spMkLst>
            <pc:docMk/>
            <pc:sldMk cId="306665509" sldId="310"/>
            <ac:spMk id="116" creationId="{0472C166-2486-7B4B-842D-305521F13968}"/>
          </ac:spMkLst>
        </pc:spChg>
        <pc:spChg chg="mod">
          <ac:chgData name="Hilton, Stephen" userId="31d271fa-ada9-4687-8905-2cbe8c7d29f9" providerId="ADAL" clId="{A384708C-CE75-EF4C-A520-50E0503F0BF1}" dt="2021-04-12T19:18:39.677" v="15" actId="20577"/>
          <ac:spMkLst>
            <pc:docMk/>
            <pc:sldMk cId="306665509" sldId="310"/>
            <ac:spMk id="122" creationId="{641ABCC1-FABD-9149-9F37-1DA87AC9F060}"/>
          </ac:spMkLst>
        </pc:spChg>
        <pc:spChg chg="mod">
          <ac:chgData name="Hilton, Stephen" userId="31d271fa-ada9-4687-8905-2cbe8c7d29f9" providerId="ADAL" clId="{A384708C-CE75-EF4C-A520-50E0503F0BF1}" dt="2021-04-12T19:18:43.293" v="16" actId="20577"/>
          <ac:spMkLst>
            <pc:docMk/>
            <pc:sldMk cId="306665509" sldId="310"/>
            <ac:spMk id="125" creationId="{8A5C98CA-F1A7-CA4C-8E02-9C5E0CC3FA82}"/>
          </ac:spMkLst>
        </pc:spChg>
        <pc:spChg chg="mod">
          <ac:chgData name="Hilton, Stephen" userId="31d271fa-ada9-4687-8905-2cbe8c7d29f9" providerId="ADAL" clId="{A384708C-CE75-EF4C-A520-50E0503F0BF1}" dt="2021-04-12T19:18:46.984" v="17" actId="20577"/>
          <ac:spMkLst>
            <pc:docMk/>
            <pc:sldMk cId="306665509" sldId="310"/>
            <ac:spMk id="128" creationId="{88AC1DAB-9FEC-E34C-AA41-422B0FBD2FCD}"/>
          </ac:spMkLst>
        </pc:spChg>
      </pc:sldChg>
      <pc:sldChg chg="modSp mod">
        <pc:chgData name="Hilton, Stephen" userId="31d271fa-ada9-4687-8905-2cbe8c7d29f9" providerId="ADAL" clId="{A384708C-CE75-EF4C-A520-50E0503F0BF1}" dt="2021-04-12T19:55:32.715" v="90" actId="20577"/>
        <pc:sldMkLst>
          <pc:docMk/>
          <pc:sldMk cId="1809164923" sldId="398"/>
        </pc:sldMkLst>
        <pc:spChg chg="mod">
          <ac:chgData name="Hilton, Stephen" userId="31d271fa-ada9-4687-8905-2cbe8c7d29f9" providerId="ADAL" clId="{A384708C-CE75-EF4C-A520-50E0503F0BF1}" dt="2021-04-12T19:55:32.715" v="90" actId="20577"/>
          <ac:spMkLst>
            <pc:docMk/>
            <pc:sldMk cId="1809164923" sldId="398"/>
            <ac:spMk id="3" creationId="{FCB4228D-8847-4EC8-80C0-50734A48622B}"/>
          </ac:spMkLst>
        </pc:spChg>
        <pc:spChg chg="mod">
          <ac:chgData name="Hilton, Stephen" userId="31d271fa-ada9-4687-8905-2cbe8c7d29f9" providerId="ADAL" clId="{A384708C-CE75-EF4C-A520-50E0503F0BF1}" dt="2021-04-12T19:54:40.666" v="50" actId="20577"/>
          <ac:spMkLst>
            <pc:docMk/>
            <pc:sldMk cId="1809164923" sldId="398"/>
            <ac:spMk id="4" creationId="{A9745149-D1D8-4939-AF31-49C728789D7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5/27/21</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5/27/21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13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D8D8D8"/>
                </a:solidFill>
                <a:effectLst/>
                <a:uLnTx/>
                <a:uFillTx/>
                <a:latin typeface="Century Gothic"/>
                <a:ea typeface="+mn-ea"/>
                <a:cs typeface="+mn-cs"/>
              </a:rPr>
              <a:t>© 2014 Teradata</a:t>
            </a:r>
          </a:p>
        </p:txBody>
      </p:sp>
    </p:spTree>
    <p:extLst>
      <p:ext uri="{BB962C8B-B14F-4D97-AF65-F5344CB8AC3E}">
        <p14:creationId xmlns:p14="http://schemas.microsoft.com/office/powerpoint/2010/main" val="106435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Snowflake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Snowflake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a:t>
            </a:fld>
            <a:endParaRPr lang="en-US"/>
          </a:p>
        </p:txBody>
      </p:sp>
    </p:spTree>
    <p:extLst>
      <p:ext uri="{BB962C8B-B14F-4D97-AF65-F5344CB8AC3E}">
        <p14:creationId xmlns:p14="http://schemas.microsoft.com/office/powerpoint/2010/main" val="37488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4</a:t>
            </a:fld>
            <a:endParaRPr lang="en-US"/>
          </a:p>
        </p:txBody>
      </p:sp>
    </p:spTree>
    <p:extLst>
      <p:ext uri="{BB962C8B-B14F-4D97-AF65-F5344CB8AC3E}">
        <p14:creationId xmlns:p14="http://schemas.microsoft.com/office/powerpoint/2010/main" val="4120659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2"/>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2469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2019</a:t>
            </a:r>
          </a:p>
        </p:txBody>
      </p:sp>
    </p:spTree>
    <p:extLst>
      <p:ext uri="{BB962C8B-B14F-4D97-AF65-F5344CB8AC3E}">
        <p14:creationId xmlns:p14="http://schemas.microsoft.com/office/powerpoint/2010/main" val="217279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F32C0DE-DE8B-6E4D-B8BE-BB336B89F12B}"/>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2019</a:t>
            </a:r>
          </a:p>
        </p:txBody>
      </p:sp>
    </p:spTree>
    <p:extLst>
      <p:ext uri="{BB962C8B-B14F-4D97-AF65-F5344CB8AC3E}">
        <p14:creationId xmlns:p14="http://schemas.microsoft.com/office/powerpoint/2010/main" val="55344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3D021C7A-1FC5-5E42-8E7C-4594BBEBCC41}"/>
              </a:ext>
            </a:extLst>
          </p:cNvPr>
          <p:cNvSpPr>
            <a:spLocks noGrp="1"/>
          </p:cNvSpPr>
          <p:nvPr>
            <p:ph type="dt" sz="half" idx="19"/>
          </p:nvPr>
        </p:nvSpPr>
        <p:spPr/>
        <p:txBody>
          <a:bodyPr/>
          <a:lstStyle/>
          <a:p>
            <a:r>
              <a:rPr lang="en-US" dirty="0"/>
              <a:t>©2020 Teradata</a:t>
            </a:r>
          </a:p>
        </p:txBody>
      </p:sp>
    </p:spTree>
    <p:extLst>
      <p:ext uri="{BB962C8B-B14F-4D97-AF65-F5344CB8AC3E}">
        <p14:creationId xmlns:p14="http://schemas.microsoft.com/office/powerpoint/2010/main" val="3853533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97172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a:xfrm>
            <a:off x="933278" y="6446965"/>
            <a:ext cx="2743200" cy="169277"/>
          </a:xfrm>
          <a:prstGeom prst="rect">
            <a:avLst/>
          </a:prstGeom>
        </p:spPr>
        <p:txBody>
          <a:bodyPr/>
          <a:lstStyle/>
          <a:p>
            <a:r>
              <a:rPr lang="en-US" dirty="0"/>
              <a:t>©2020 Teradata</a:t>
            </a:r>
          </a:p>
        </p:txBody>
      </p:sp>
    </p:spTree>
    <p:extLst>
      <p:ext uri="{BB962C8B-B14F-4D97-AF65-F5344CB8AC3E}">
        <p14:creationId xmlns:p14="http://schemas.microsoft.com/office/powerpoint/2010/main" val="2288561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a:xfrm>
            <a:off x="933278" y="6446965"/>
            <a:ext cx="2743200" cy="169277"/>
          </a:xfrm>
          <a:prstGeom prst="rect">
            <a:avLst/>
          </a:prstGeom>
        </p:spPr>
        <p:txBody>
          <a:bodyPr/>
          <a:lstStyle/>
          <a:p>
            <a:r>
              <a:rPr lang="en-US" dirty="0"/>
              <a:t>©2020 Teradata</a:t>
            </a:r>
          </a:p>
        </p:txBody>
      </p:sp>
    </p:spTree>
    <p:extLst>
      <p:ext uri="{BB962C8B-B14F-4D97-AF65-F5344CB8AC3E}">
        <p14:creationId xmlns:p14="http://schemas.microsoft.com/office/powerpoint/2010/main" val="313905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a:xfrm>
            <a:off x="933278" y="6446965"/>
            <a:ext cx="2743200" cy="169277"/>
          </a:xfrm>
          <a:prstGeom prst="rect">
            <a:avLst/>
          </a:prstGeom>
        </p:spPr>
        <p:txBody>
          <a:bodyPr/>
          <a:lstStyle/>
          <a:p>
            <a:r>
              <a:rPr lang="en-US" dirty="0"/>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2">
            <a:extLst>
              <a:ext uri="{FF2B5EF4-FFF2-40B4-BE49-F238E27FC236}">
                <a16:creationId xmlns:a16="http://schemas.microsoft.com/office/drawing/2014/main" id="{9F08E5DE-9306-334B-B203-7864E801E19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1842256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a:xfrm>
            <a:off x="933278" y="6446965"/>
            <a:ext cx="2743200" cy="169277"/>
          </a:xfrm>
          <a:prstGeom prst="rect">
            <a:avLst/>
          </a:prstGeom>
        </p:spPr>
        <p:txBody>
          <a:bodyPr/>
          <a:lstStyle/>
          <a:p>
            <a:r>
              <a:rPr lang="en-US" dirty="0"/>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3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a:xfrm>
            <a:off x="933278" y="6446965"/>
            <a:ext cx="2743200" cy="169277"/>
          </a:xfrm>
          <a:prstGeom prst="rect">
            <a:avLst/>
          </a:prstGeom>
        </p:spPr>
        <p:txBody>
          <a:bodyPr/>
          <a:lstStyle/>
          <a:p>
            <a:r>
              <a:rPr lang="en-US" dirty="0"/>
              <a:t>©2020 Teradata</a:t>
            </a:r>
          </a:p>
        </p:txBody>
      </p:sp>
    </p:spTree>
    <p:extLst>
      <p:ext uri="{BB962C8B-B14F-4D97-AF65-F5344CB8AC3E}">
        <p14:creationId xmlns:p14="http://schemas.microsoft.com/office/powerpoint/2010/main" val="96557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a:xfrm>
            <a:off x="933278" y="6446965"/>
            <a:ext cx="2743200" cy="169277"/>
          </a:xfrm>
          <a:prstGeom prst="rect">
            <a:avLst/>
          </a:prstGeom>
        </p:spPr>
        <p:txBody>
          <a:bodyPr/>
          <a:lstStyle/>
          <a:p>
            <a:r>
              <a:rPr lang="en-US" dirty="0"/>
              <a:t>©2020 Teradata</a:t>
            </a:r>
          </a:p>
        </p:txBody>
      </p:sp>
    </p:spTree>
    <p:extLst>
      <p:ext uri="{BB962C8B-B14F-4D97-AF65-F5344CB8AC3E}">
        <p14:creationId xmlns:p14="http://schemas.microsoft.com/office/powerpoint/2010/main" val="4060474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a:xfrm>
            <a:off x="933278" y="6446965"/>
            <a:ext cx="2743200" cy="169277"/>
          </a:xfrm>
          <a:prstGeom prst="rect">
            <a:avLst/>
          </a:prstGeom>
        </p:spPr>
        <p:txBody>
          <a:bodyPr/>
          <a:lstStyle/>
          <a:p>
            <a:r>
              <a:rPr lang="en-US" dirty="0"/>
              <a:t>©2020 Teradata</a:t>
            </a:r>
          </a:p>
        </p:txBody>
      </p:sp>
      <p:sp>
        <p:nvSpPr>
          <p:cNvPr id="6" name="Text Placeholder 12">
            <a:extLst>
              <a:ext uri="{FF2B5EF4-FFF2-40B4-BE49-F238E27FC236}">
                <a16:creationId xmlns:a16="http://schemas.microsoft.com/office/drawing/2014/main" id="{B1538B3B-98B9-3548-8C30-3CBF3C6EB033}"/>
              </a:ext>
            </a:extLst>
          </p:cNvPr>
          <p:cNvSpPr>
            <a:spLocks noGrp="1"/>
          </p:cNvSpPr>
          <p:nvPr>
            <p:ph type="body" sz="quarter" idx="11" hasCustomPrompt="1"/>
          </p:nvPr>
        </p:nvSpPr>
        <p:spPr>
          <a:xfrm>
            <a:off x="586740" y="1605118"/>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210207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a:xfrm>
            <a:off x="933278" y="6446965"/>
            <a:ext cx="2743200" cy="169277"/>
          </a:xfrm>
          <a:prstGeom prst="rect">
            <a:avLst/>
          </a:prstGeom>
        </p:spPr>
        <p:txBody>
          <a:bodyPr/>
          <a:lstStyle/>
          <a:p>
            <a:r>
              <a:rPr lang="en-US" dirty="0"/>
              <a:t>©2020 Teradata</a:t>
            </a:r>
          </a:p>
        </p:txBody>
      </p:sp>
    </p:spTree>
    <p:extLst>
      <p:ext uri="{BB962C8B-B14F-4D97-AF65-F5344CB8AC3E}">
        <p14:creationId xmlns:p14="http://schemas.microsoft.com/office/powerpoint/2010/main" val="97279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a:xfrm>
            <a:off x="933278" y="6446965"/>
            <a:ext cx="2743200" cy="169277"/>
          </a:xfrm>
          <a:prstGeom prst="rect">
            <a:avLst/>
          </a:prstGeom>
        </p:spPr>
        <p:txBody>
          <a:bodyPr/>
          <a:lstStyle/>
          <a:p>
            <a:r>
              <a:rPr lang="en-US" dirty="0"/>
              <a:t>©2020 Teradata</a:t>
            </a:r>
          </a:p>
        </p:txBody>
      </p:sp>
      <p:sp>
        <p:nvSpPr>
          <p:cNvPr id="7" name="Text Placeholder 12">
            <a:extLst>
              <a:ext uri="{FF2B5EF4-FFF2-40B4-BE49-F238E27FC236}">
                <a16:creationId xmlns:a16="http://schemas.microsoft.com/office/drawing/2014/main" id="{1B3FEC71-FF53-9747-9744-35489D5BFED9}"/>
              </a:ext>
            </a:extLst>
          </p:cNvPr>
          <p:cNvSpPr>
            <a:spLocks noGrp="1"/>
          </p:cNvSpPr>
          <p:nvPr>
            <p:ph type="body" sz="quarter" idx="11" hasCustomPrompt="1"/>
          </p:nvPr>
        </p:nvSpPr>
        <p:spPr>
          <a:xfrm>
            <a:off x="586740" y="160897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1828258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a:xfrm>
            <a:off x="933278" y="6446965"/>
            <a:ext cx="2743200" cy="169277"/>
          </a:xfrm>
          <a:prstGeom prst="rect">
            <a:avLst/>
          </a:prstGeom>
        </p:spPr>
        <p:txBody>
          <a:bodyPr/>
          <a:lstStyle/>
          <a:p>
            <a:r>
              <a:rPr lang="en-US" dirty="0"/>
              <a:t>©2020 Teradata</a:t>
            </a:r>
          </a:p>
        </p:txBody>
      </p:sp>
    </p:spTree>
    <p:extLst>
      <p:ext uri="{BB962C8B-B14F-4D97-AF65-F5344CB8AC3E}">
        <p14:creationId xmlns:p14="http://schemas.microsoft.com/office/powerpoint/2010/main" val="27578006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a:xfrm>
            <a:off x="933278" y="6446965"/>
            <a:ext cx="2743200" cy="169277"/>
          </a:xfrm>
          <a:prstGeom prst="rect">
            <a:avLst/>
          </a:prstGeom>
        </p:spPr>
        <p:txBody>
          <a:bodyPr/>
          <a:lstStyle/>
          <a:p>
            <a:r>
              <a:rPr lang="en-US" dirty="0"/>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2">
            <a:extLst>
              <a:ext uri="{FF2B5EF4-FFF2-40B4-BE49-F238E27FC236}">
                <a16:creationId xmlns:a16="http://schemas.microsoft.com/office/drawing/2014/main" id="{E22E265F-93C6-7844-8A45-5A5D8BFA46C1}"/>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1574968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a:xfrm>
            <a:off x="933278" y="6446965"/>
            <a:ext cx="2743200" cy="169277"/>
          </a:xfrm>
          <a:prstGeom prst="rect">
            <a:avLst/>
          </a:prstGeom>
        </p:spPr>
        <p:txBody>
          <a:bodyPr/>
          <a:lstStyle/>
          <a:p>
            <a:r>
              <a:rPr lang="en-US" dirty="0"/>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2" name="Text Placeholder 12">
            <a:extLst>
              <a:ext uri="{FF2B5EF4-FFF2-40B4-BE49-F238E27FC236}">
                <a16:creationId xmlns:a16="http://schemas.microsoft.com/office/drawing/2014/main" id="{85BF99CF-3C64-C341-BBBD-CD55C0DBA730}"/>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5146652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a:xfrm>
            <a:off x="933278" y="6446965"/>
            <a:ext cx="2743200" cy="169277"/>
          </a:xfrm>
          <a:prstGeom prst="rect">
            <a:avLst/>
          </a:prstGeom>
        </p:spPr>
        <p:txBody>
          <a:bodyPr/>
          <a:lstStyle/>
          <a:p>
            <a:r>
              <a:rPr lang="en-US" dirty="0"/>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4177175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a:xfrm>
            <a:off x="933278" y="6446965"/>
            <a:ext cx="2743200" cy="169277"/>
          </a:xfrm>
          <a:prstGeom prst="rect">
            <a:avLst/>
          </a:prstGeom>
        </p:spPr>
        <p:txBody>
          <a:bodyPr/>
          <a:lstStyle/>
          <a:p>
            <a:r>
              <a:rPr lang="en-US" dirty="0"/>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2">
            <a:extLst>
              <a:ext uri="{FF2B5EF4-FFF2-40B4-BE49-F238E27FC236}">
                <a16:creationId xmlns:a16="http://schemas.microsoft.com/office/drawing/2014/main" id="{A860716A-7230-FE44-9049-AB0A7AFDE545}"/>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1025949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96020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2522358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509731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789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a:xfrm>
            <a:off x="933278" y="6446965"/>
            <a:ext cx="2743200" cy="169277"/>
          </a:xfrm>
          <a:prstGeom prst="rect">
            <a:avLst/>
          </a:prstGeom>
        </p:spPr>
        <p:txBody>
          <a:bodyPr/>
          <a:lstStyle/>
          <a:p>
            <a:r>
              <a:rPr lang="en-US" dirty="0"/>
              <a:t>©2020 Teradata</a:t>
            </a:r>
          </a:p>
        </p:txBody>
      </p:sp>
      <p:sp>
        <p:nvSpPr>
          <p:cNvPr id="9" name="Text Placeholder 12">
            <a:extLst>
              <a:ext uri="{FF2B5EF4-FFF2-40B4-BE49-F238E27FC236}">
                <a16:creationId xmlns:a16="http://schemas.microsoft.com/office/drawing/2014/main" id="{DAEA0E30-B6F9-B440-961D-66F1FB1489F1}"/>
              </a:ext>
            </a:extLst>
          </p:cNvPr>
          <p:cNvSpPr>
            <a:spLocks noGrp="1"/>
          </p:cNvSpPr>
          <p:nvPr>
            <p:ph type="body" sz="quarter" idx="11" hasCustomPrompt="1"/>
          </p:nvPr>
        </p:nvSpPr>
        <p:spPr>
          <a:xfrm>
            <a:off x="586740" y="1120581"/>
            <a:ext cx="5807075"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12195122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Tree>
    <p:extLst>
      <p:ext uri="{BB962C8B-B14F-4D97-AF65-F5344CB8AC3E}">
        <p14:creationId xmlns:p14="http://schemas.microsoft.com/office/powerpoint/2010/main" val="19190578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a:xfrm>
            <a:off x="933278" y="6446965"/>
            <a:ext cx="2743200" cy="169277"/>
          </a:xfrm>
          <a:prstGeom prst="rect">
            <a:avLst/>
          </a:prstGeom>
        </p:spPr>
        <p:txBody>
          <a:bodyPr/>
          <a:lstStyle/>
          <a:p>
            <a:r>
              <a:rPr lang="en-US" dirty="0"/>
              <a:t>©2020 Teradata</a:t>
            </a:r>
          </a:p>
        </p:txBody>
      </p:sp>
      <p:pic>
        <p:nvPicPr>
          <p:cNvPr id="21" name="Picture 20">
            <a:extLst>
              <a:ext uri="{FF2B5EF4-FFF2-40B4-BE49-F238E27FC236}">
                <a16:creationId xmlns:a16="http://schemas.microsoft.com/office/drawing/2014/main" id="{284515A8-5BC3-DF44-BD19-393FCF0A5759}"/>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27" name="Picture 26">
            <a:extLst>
              <a:ext uri="{FF2B5EF4-FFF2-40B4-BE49-F238E27FC236}">
                <a16:creationId xmlns:a16="http://schemas.microsoft.com/office/drawing/2014/main" id="{645C61CF-F086-924F-BD73-2043E44DD4AC}"/>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28" name="Picture 27">
            <a:extLst>
              <a:ext uri="{FF2B5EF4-FFF2-40B4-BE49-F238E27FC236}">
                <a16:creationId xmlns:a16="http://schemas.microsoft.com/office/drawing/2014/main" id="{7371B073-8E3D-5442-89C8-4EDA5E289E07}"/>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29" name="Text Placeholder 12">
            <a:extLst>
              <a:ext uri="{FF2B5EF4-FFF2-40B4-BE49-F238E27FC236}">
                <a16:creationId xmlns:a16="http://schemas.microsoft.com/office/drawing/2014/main" id="{E0FFEED8-C158-354B-8E08-81D6261999E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36796788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dirty="0"/>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a:prstGeom prst="rect">
            <a:avLst/>
          </a:prstGeom>
        </p:spPr>
        <p:txBody>
          <a:bodyPr/>
          <a:lstStyle/>
          <a:p>
            <a:r>
              <a:rPr lang="en-US" dirty="0"/>
              <a:t>©2020 Teradata</a:t>
            </a:r>
          </a:p>
        </p:txBody>
      </p:sp>
      <p:sp>
        <p:nvSpPr>
          <p:cNvPr id="6" name="Text Placeholder 12">
            <a:extLst>
              <a:ext uri="{FF2B5EF4-FFF2-40B4-BE49-F238E27FC236}">
                <a16:creationId xmlns:a16="http://schemas.microsoft.com/office/drawing/2014/main" id="{F8FB952B-89E1-D047-8836-D0891A6C5C8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38949524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stitution analysis">
    <p:spTree>
      <p:nvGrpSpPr>
        <p:cNvPr id="1" name=""/>
        <p:cNvGrpSpPr/>
        <p:nvPr/>
      </p:nvGrpSpPr>
      <p:grpSpPr>
        <a:xfrm>
          <a:off x="0" y="0"/>
          <a:ext cx="0" cy="0"/>
          <a:chOff x="0" y="0"/>
          <a:chExt cx="0" cy="0"/>
        </a:xfrm>
      </p:grpSpPr>
      <p:grpSp>
        <p:nvGrpSpPr>
          <p:cNvPr id="56" name="Gruppieren 17">
            <a:extLst>
              <a:ext uri="{FF2B5EF4-FFF2-40B4-BE49-F238E27FC236}">
                <a16:creationId xmlns:a16="http://schemas.microsoft.com/office/drawing/2014/main" id="{2CD19BA5-D9F1-C140-84B0-72E5F70AFC9F}"/>
              </a:ext>
            </a:extLst>
          </p:cNvPr>
          <p:cNvGrpSpPr/>
          <p:nvPr userDrawn="1"/>
        </p:nvGrpSpPr>
        <p:grpSpPr>
          <a:xfrm>
            <a:off x="586740" y="2221056"/>
            <a:ext cx="10384479" cy="3771352"/>
            <a:chOff x="530475" y="1569454"/>
            <a:chExt cx="11124000" cy="4315046"/>
          </a:xfrm>
        </p:grpSpPr>
        <p:grpSp>
          <p:nvGrpSpPr>
            <p:cNvPr id="57" name="Gruppieren 6">
              <a:extLst>
                <a:ext uri="{FF2B5EF4-FFF2-40B4-BE49-F238E27FC236}">
                  <a16:creationId xmlns:a16="http://schemas.microsoft.com/office/drawing/2014/main" id="{17D0D232-82F2-D140-A360-6BDEDF5AD618}"/>
                </a:ext>
              </a:extLst>
            </p:cNvPr>
            <p:cNvGrpSpPr>
              <a:grpSpLocks noChangeAspect="1"/>
            </p:cNvGrpSpPr>
            <p:nvPr/>
          </p:nvGrpSpPr>
          <p:grpSpPr>
            <a:xfrm>
              <a:off x="530475" y="1905316"/>
              <a:ext cx="11124000" cy="3979184"/>
              <a:chOff x="540000" y="1834981"/>
              <a:chExt cx="11109600" cy="3974032"/>
            </a:xfrm>
          </p:grpSpPr>
          <p:sp>
            <p:nvSpPr>
              <p:cNvPr id="61" name="Richtungspfeil 7">
                <a:extLst>
                  <a:ext uri="{FF2B5EF4-FFF2-40B4-BE49-F238E27FC236}">
                    <a16:creationId xmlns:a16="http://schemas.microsoft.com/office/drawing/2014/main" id="{520B1CA1-90BA-C649-B173-5B26D93123E6}"/>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2" name="Eingekerbter Richtungspfeil 8">
                <a:extLst>
                  <a:ext uri="{FF2B5EF4-FFF2-40B4-BE49-F238E27FC236}">
                    <a16:creationId xmlns:a16="http://schemas.microsoft.com/office/drawing/2014/main" id="{48F12312-0011-8A45-8174-17A08940A06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63" name="Eingekerbter Richtungspfeil 9">
                <a:extLst>
                  <a:ext uri="{FF2B5EF4-FFF2-40B4-BE49-F238E27FC236}">
                    <a16:creationId xmlns:a16="http://schemas.microsoft.com/office/drawing/2014/main" id="{F8AAB727-A225-0245-8C48-21AEF6AAB773}"/>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64" name="Gruppieren 10">
                <a:extLst>
                  <a:ext uri="{FF2B5EF4-FFF2-40B4-BE49-F238E27FC236}">
                    <a16:creationId xmlns:a16="http://schemas.microsoft.com/office/drawing/2014/main" id="{F91896BB-A446-9344-9F2A-40A6C4A7A241}"/>
                  </a:ext>
                </a:extLst>
              </p:cNvPr>
              <p:cNvGrpSpPr/>
              <p:nvPr userDrawn="1"/>
            </p:nvGrpSpPr>
            <p:grpSpPr>
              <a:xfrm>
                <a:off x="3075408" y="1834981"/>
                <a:ext cx="3089642" cy="3974031"/>
                <a:chOff x="3075408" y="1834982"/>
                <a:chExt cx="3089642" cy="3974031"/>
              </a:xfrm>
              <a:noFill/>
            </p:grpSpPr>
            <p:sp>
              <p:nvSpPr>
                <p:cNvPr id="65" name="Parallelogramm 11">
                  <a:extLst>
                    <a:ext uri="{FF2B5EF4-FFF2-40B4-BE49-F238E27FC236}">
                      <a16:creationId xmlns:a16="http://schemas.microsoft.com/office/drawing/2014/main" id="{C298BF85-BA38-AC41-BED4-9C7AC794D333}"/>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66" name="Parallelogramm 12">
                  <a:extLst>
                    <a:ext uri="{FF2B5EF4-FFF2-40B4-BE49-F238E27FC236}">
                      <a16:creationId xmlns:a16="http://schemas.microsoft.com/office/drawing/2014/main" id="{8F15B7A8-A12B-3D46-9A6D-C30D4184461A}"/>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67" name="Eingekerbter Richtungspfeil 13">
                  <a:extLst>
                    <a:ext uri="{FF2B5EF4-FFF2-40B4-BE49-F238E27FC236}">
                      <a16:creationId xmlns:a16="http://schemas.microsoft.com/office/drawing/2014/main" id="{83E72884-ACFE-6B4F-B3BA-794940EC4916}"/>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58" name="Ellipse 14">
              <a:extLst>
                <a:ext uri="{FF2B5EF4-FFF2-40B4-BE49-F238E27FC236}">
                  <a16:creationId xmlns:a16="http://schemas.microsoft.com/office/drawing/2014/main" id="{D9A490B8-E29A-CB40-B0F3-A90B6937AABD}"/>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59" name="Ellipse 15">
              <a:extLst>
                <a:ext uri="{FF2B5EF4-FFF2-40B4-BE49-F238E27FC236}">
                  <a16:creationId xmlns:a16="http://schemas.microsoft.com/office/drawing/2014/main" id="{263EFF24-466D-B848-B9CD-5EE6D02EFF1E}"/>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60" name="Ellipse 16">
              <a:extLst>
                <a:ext uri="{FF2B5EF4-FFF2-40B4-BE49-F238E27FC236}">
                  <a16:creationId xmlns:a16="http://schemas.microsoft.com/office/drawing/2014/main" id="{AEC60350-F885-9C41-B4A9-C7A90C30067B}"/>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a:xfrm>
            <a:off x="933278" y="6446965"/>
            <a:ext cx="2743200" cy="169277"/>
          </a:xfrm>
          <a:prstGeom prst="rect">
            <a:avLst/>
          </a:prstGeom>
        </p:spPr>
        <p:txBody>
          <a:bodyPr/>
          <a:lstStyle/>
          <a:p>
            <a:r>
              <a:rPr lang="en-US" dirty="0"/>
              <a:t>©2020 Teradata</a:t>
            </a:r>
          </a:p>
        </p:txBody>
      </p:sp>
      <p:sp>
        <p:nvSpPr>
          <p:cNvPr id="68" name="Text Placeholder 12">
            <a:extLst>
              <a:ext uri="{FF2B5EF4-FFF2-40B4-BE49-F238E27FC236}">
                <a16:creationId xmlns:a16="http://schemas.microsoft.com/office/drawing/2014/main" id="{FE7EE06B-9537-DC4A-9885-1CA7A289B56A}"/>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22717965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a:xfrm>
            <a:off x="933278" y="6446965"/>
            <a:ext cx="2743200" cy="169277"/>
          </a:xfrm>
          <a:prstGeom prst="rect">
            <a:avLst/>
          </a:prstGeom>
        </p:spPr>
        <p:txBody>
          <a:bodyPr/>
          <a:lstStyle/>
          <a:p>
            <a:r>
              <a:rPr lang="en-US" dirty="0"/>
              <a:t>©2020 Teradata</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spTree>
    <p:extLst>
      <p:ext uri="{BB962C8B-B14F-4D97-AF65-F5344CB8AC3E}">
        <p14:creationId xmlns:p14="http://schemas.microsoft.com/office/powerpoint/2010/main" val="701525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userDrawn="1"/>
        </p:nvSpPr>
        <p:spPr>
          <a:xfrm>
            <a:off x="3214194" y="280314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6" name="TextBox 85">
            <a:extLst>
              <a:ext uri="{FF2B5EF4-FFF2-40B4-BE49-F238E27FC236}">
                <a16:creationId xmlns:a16="http://schemas.microsoft.com/office/drawing/2014/main" id="{3ACA67FE-E27B-5141-868A-E310F8D2F308}"/>
              </a:ext>
            </a:extLst>
          </p:cNvPr>
          <p:cNvSpPr txBox="1"/>
          <p:nvPr userDrawn="1"/>
        </p:nvSpPr>
        <p:spPr>
          <a:xfrm>
            <a:off x="3439479"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04616"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169753"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034891" y="5989109"/>
            <a:ext cx="1809649" cy="246221"/>
          </a:xfrm>
          <a:prstGeom prst="rect">
            <a:avLst/>
          </a:prstGeom>
          <a:noFill/>
        </p:spPr>
        <p:txBody>
          <a:bodyPr wrap="square" lIns="0" tIns="0" rIns="0" bIns="0" rtlCol="0" anchor="ctr" anchorCtr="0">
            <a:sp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userDrawn="1">
            <p:ph type="dt" sz="half" idx="21"/>
          </p:nvPr>
        </p:nvSpPr>
        <p:spPr>
          <a:xfrm>
            <a:off x="933278" y="6446965"/>
            <a:ext cx="2743200" cy="169277"/>
          </a:xfrm>
          <a:prstGeom prst="rect">
            <a:avLst/>
          </a:prstGeom>
        </p:spPr>
        <p:txBody>
          <a:bodyPr/>
          <a:lstStyle/>
          <a:p>
            <a:r>
              <a:rPr lang="en-US" dirty="0"/>
              <a:t>©2020 Teradata</a:t>
            </a:r>
          </a:p>
        </p:txBody>
      </p:sp>
      <p:sp>
        <p:nvSpPr>
          <p:cNvPr id="119" name="Text Placeholder 12">
            <a:extLst>
              <a:ext uri="{FF2B5EF4-FFF2-40B4-BE49-F238E27FC236}">
                <a16:creationId xmlns:a16="http://schemas.microsoft.com/office/drawing/2014/main" id="{61232BDE-00AD-5E4D-835F-00C901AC0BCD}"/>
              </a:ext>
            </a:extLst>
          </p:cNvPr>
          <p:cNvSpPr>
            <a:spLocks noGrp="1"/>
          </p:cNvSpPr>
          <p:nvPr userDrawn="1">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a:t>Subtitle Placeholder</a:t>
            </a:r>
          </a:p>
        </p:txBody>
      </p:sp>
      <p:grpSp>
        <p:nvGrpSpPr>
          <p:cNvPr id="8" name="Group 7">
            <a:extLst>
              <a:ext uri="{FF2B5EF4-FFF2-40B4-BE49-F238E27FC236}">
                <a16:creationId xmlns:a16="http://schemas.microsoft.com/office/drawing/2014/main" id="{687A9355-D7F6-B846-8FFE-63C2BDF26B1E}"/>
              </a:ext>
            </a:extLst>
          </p:cNvPr>
          <p:cNvGrpSpPr/>
          <p:nvPr userDrawn="1"/>
        </p:nvGrpSpPr>
        <p:grpSpPr>
          <a:xfrm>
            <a:off x="3439479" y="1978088"/>
            <a:ext cx="7405062" cy="3835261"/>
            <a:chOff x="3439479" y="1978088"/>
            <a:chExt cx="7405062" cy="3835261"/>
          </a:xfrm>
        </p:grpSpPr>
        <p:grpSp>
          <p:nvGrpSpPr>
            <p:cNvPr id="7" name="Group 6">
              <a:extLst>
                <a:ext uri="{FF2B5EF4-FFF2-40B4-BE49-F238E27FC236}">
                  <a16:creationId xmlns:a16="http://schemas.microsoft.com/office/drawing/2014/main" id="{A13F8758-2B9B-9E4D-A2FD-621B6C45416B}"/>
                </a:ext>
              </a:extLst>
            </p:cNvPr>
            <p:cNvGrpSpPr/>
            <p:nvPr userDrawn="1"/>
          </p:nvGrpSpPr>
          <p:grpSpPr>
            <a:xfrm>
              <a:off x="3439479" y="1978088"/>
              <a:ext cx="7405062" cy="3828489"/>
              <a:chOff x="3439479" y="1978088"/>
              <a:chExt cx="7405062" cy="3828489"/>
            </a:xfrm>
          </p:grpSpPr>
          <p:cxnSp>
            <p:nvCxnSpPr>
              <p:cNvPr id="32" name="Straight Connector 31">
                <a:extLst>
                  <a:ext uri="{FF2B5EF4-FFF2-40B4-BE49-F238E27FC236}">
                    <a16:creationId xmlns:a16="http://schemas.microsoft.com/office/drawing/2014/main" id="{12524C48-C6AB-6741-9A61-977DC5EA4A70}"/>
                  </a:ext>
                </a:extLst>
              </p:cNvPr>
              <p:cNvCxnSpPr>
                <a:cxnSpLocks/>
              </p:cNvCxnSpPr>
              <p:nvPr userDrawn="1"/>
            </p:nvCxnSpPr>
            <p:spPr>
              <a:xfrm>
                <a:off x="343947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userDrawn="1"/>
            </p:nvCxnSpPr>
            <p:spPr>
              <a:xfrm>
                <a:off x="529074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4200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899327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B98315C-C388-4942-A944-1E026829C1DB}"/>
                </a:ext>
              </a:extLst>
            </p:cNvPr>
            <p:cNvGrpSpPr/>
            <p:nvPr userDrawn="1"/>
          </p:nvGrpSpPr>
          <p:grpSpPr>
            <a:xfrm>
              <a:off x="7583484" y="1990216"/>
              <a:ext cx="949556" cy="3823133"/>
              <a:chOff x="7668267" y="1990216"/>
              <a:chExt cx="949556" cy="3823133"/>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CF2D825-D29C-4948-AEE7-B96F39F27ED9}"/>
                </a:ext>
              </a:extLst>
            </p:cNvPr>
            <p:cNvGrpSpPr/>
            <p:nvPr userDrawn="1"/>
          </p:nvGrpSpPr>
          <p:grpSpPr>
            <a:xfrm>
              <a:off x="9435208" y="1990216"/>
              <a:ext cx="949556" cy="3823133"/>
              <a:chOff x="9470044" y="1990216"/>
              <a:chExt cx="949556" cy="3823133"/>
            </a:xfrm>
          </p:grpSpPr>
          <p:cxnSp>
            <p:nvCxnSpPr>
              <p:cNvPr id="111" name="Straight Connector 110">
                <a:extLst>
                  <a:ext uri="{FF2B5EF4-FFF2-40B4-BE49-F238E27FC236}">
                    <a16:creationId xmlns:a16="http://schemas.microsoft.com/office/drawing/2014/main" id="{9B2CD111-05A0-EB49-A36B-6D24D7BDBFAD}"/>
                  </a:ext>
                </a:extLst>
              </p:cNvPr>
              <p:cNvCxnSpPr/>
              <p:nvPr userDrawn="1"/>
            </p:nvCxnSpPr>
            <p:spPr>
              <a:xfrm>
                <a:off x="9470044"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userDrawn="1"/>
            </p:nvCxnSpPr>
            <p:spPr>
              <a:xfrm>
                <a:off x="9944822"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userDrawn="1"/>
            </p:nvCxnSpPr>
            <p:spPr>
              <a:xfrm>
                <a:off x="10419600"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E052BB69-7304-DC43-BF98-721BF24BF2C7}"/>
                </a:ext>
              </a:extLst>
            </p:cNvPr>
            <p:cNvGrpSpPr/>
            <p:nvPr userDrawn="1"/>
          </p:nvGrpSpPr>
          <p:grpSpPr>
            <a:xfrm>
              <a:off x="5731761" y="1990216"/>
              <a:ext cx="949556" cy="3823133"/>
              <a:chOff x="7668267" y="1990216"/>
              <a:chExt cx="949556" cy="3823133"/>
            </a:xfrm>
          </p:grpSpPr>
          <p:cxnSp>
            <p:nvCxnSpPr>
              <p:cNvPr id="126" name="Straight Connector 125">
                <a:extLst>
                  <a:ext uri="{FF2B5EF4-FFF2-40B4-BE49-F238E27FC236}">
                    <a16:creationId xmlns:a16="http://schemas.microsoft.com/office/drawing/2014/main" id="{500FF8F2-A530-054E-9B4B-7C4279F230C5}"/>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D64B6F8-613A-D840-BFED-A2C85A3101CA}"/>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59F8390-A99F-1248-9FDF-8AD872E0B52A}"/>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7340AC37-B29D-D546-B7E7-88936BEF6802}"/>
                </a:ext>
              </a:extLst>
            </p:cNvPr>
            <p:cNvGrpSpPr/>
            <p:nvPr userDrawn="1"/>
          </p:nvGrpSpPr>
          <p:grpSpPr>
            <a:xfrm>
              <a:off x="3880038" y="1990216"/>
              <a:ext cx="949556" cy="3823133"/>
              <a:chOff x="7668267" y="1990216"/>
              <a:chExt cx="949556" cy="3823133"/>
            </a:xfrm>
          </p:grpSpPr>
          <p:cxnSp>
            <p:nvCxnSpPr>
              <p:cNvPr id="130" name="Straight Connector 129">
                <a:extLst>
                  <a:ext uri="{FF2B5EF4-FFF2-40B4-BE49-F238E27FC236}">
                    <a16:creationId xmlns:a16="http://schemas.microsoft.com/office/drawing/2014/main" id="{FAB9D86D-3F85-BB47-883B-ADB78354B9A4}"/>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C9304D8-7929-E448-99AE-DC90A10B0AD9}"/>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B177D78-44C8-094C-A9BC-2B93C776B29F}"/>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Tree>
    <p:extLst>
      <p:ext uri="{BB962C8B-B14F-4D97-AF65-F5344CB8AC3E}">
        <p14:creationId xmlns:p14="http://schemas.microsoft.com/office/powerpoint/2010/main" val="21297091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28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dirty="0"/>
              <a:t>© 2015 Teradata</a:t>
            </a:r>
          </a:p>
        </p:txBody>
      </p:sp>
      <p:sp>
        <p:nvSpPr>
          <p:cNvPr id="10" name="Text Placeholder 15"/>
          <p:cNvSpPr>
            <a:spLocks noGrp="1"/>
          </p:cNvSpPr>
          <p:nvPr>
            <p:ph type="body" sz="quarter" idx="15" hasCustomPrompt="1"/>
          </p:nvPr>
        </p:nvSpPr>
        <p:spPr bwMode="gray">
          <a:xfrm>
            <a:off x="4397326" y="6473952"/>
            <a:ext cx="3397349" cy="141581"/>
          </a:xfrm>
        </p:spPr>
        <p:txBody>
          <a:bodyPr wrap="square">
            <a:noAutofit/>
          </a:bodyPr>
          <a:lstStyle>
            <a:lvl1pPr marL="0" indent="0" algn="ctr" defTabSz="1219172" rtl="0" eaLnBrk="1" latinLnBrk="0" hangingPunct="1">
              <a:lnSpc>
                <a:spcPct val="85000"/>
              </a:lnSpc>
              <a:spcBef>
                <a:spcPts val="0"/>
              </a:spcBef>
              <a:spcAft>
                <a:spcPts val="0"/>
              </a:spcAft>
              <a:buFontTx/>
              <a:buNone/>
              <a:defRPr lang="en-US" sz="933" b="1" kern="1200" dirty="0">
                <a:solidFill>
                  <a:schemeClr val="tx2">
                    <a:lumMod val="60000"/>
                    <a:lumOff val="40000"/>
                  </a:schemeClr>
                </a:solidFill>
                <a:latin typeface="+mn-lt"/>
                <a:ea typeface="+mn-ea"/>
                <a:cs typeface="+mn-cs"/>
              </a:defRPr>
            </a:lvl1pPr>
            <a:lvl2pPr>
              <a:buFontTx/>
              <a:buNone/>
              <a:defRPr sz="2133">
                <a:solidFill>
                  <a:schemeClr val="accent2"/>
                </a:solidFill>
              </a:defRPr>
            </a:lvl2pPr>
            <a:lvl3pPr>
              <a:buFontTx/>
              <a:buNone/>
              <a:defRPr sz="2133">
                <a:solidFill>
                  <a:schemeClr val="accent2"/>
                </a:solidFill>
              </a:defRPr>
            </a:lvl3pPr>
            <a:lvl4pPr>
              <a:buFontTx/>
              <a:buNone/>
              <a:defRPr sz="2133">
                <a:solidFill>
                  <a:schemeClr val="accent2"/>
                </a:solidFill>
              </a:defRPr>
            </a:lvl4pPr>
            <a:lvl5pPr marL="0" indent="0">
              <a:buFontTx/>
              <a:buNone/>
              <a:defRPr sz="2133">
                <a:solidFill>
                  <a:schemeClr val="accent2"/>
                </a:solidFill>
              </a:defRPr>
            </a:lvl5pPr>
          </a:lstStyle>
          <a:p>
            <a:pPr lvl="0"/>
            <a:r>
              <a:rPr lang="en-US"/>
              <a:t>#Insert Hashtag</a:t>
            </a:r>
          </a:p>
        </p:txBody>
      </p:sp>
      <p:sp>
        <p:nvSpPr>
          <p:cNvPr id="12" name="Title 16"/>
          <p:cNvSpPr>
            <a:spLocks noGrp="1"/>
          </p:cNvSpPr>
          <p:nvPr>
            <p:ph type="title" hasCustomPrompt="1"/>
          </p:nvPr>
        </p:nvSpPr>
        <p:spPr bwMode="gray">
          <a:xfrm>
            <a:off x="609601" y="231648"/>
            <a:ext cx="10972800" cy="938784"/>
          </a:xfrm>
          <a:prstGeom prst="rect">
            <a:avLst/>
          </a:prstGeom>
        </p:spPr>
        <p:txBody>
          <a:bodyPr anchor="b" anchorCtr="0"/>
          <a:lstStyle>
            <a:lvl1pPr>
              <a:defRPr/>
            </a:lvl1pPr>
          </a:lstStyle>
          <a:p>
            <a:r>
              <a:rPr lang="en-US"/>
              <a:t>Click To Edit Master Title Style</a:t>
            </a:r>
          </a:p>
        </p:txBody>
      </p:sp>
    </p:spTree>
    <p:extLst>
      <p:ext uri="{BB962C8B-B14F-4D97-AF65-F5344CB8AC3E}">
        <p14:creationId xmlns:p14="http://schemas.microsoft.com/office/powerpoint/2010/main" val="30041153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a:xfrm>
            <a:off x="4165600" y="6542972"/>
            <a:ext cx="3860800" cy="169277"/>
          </a:xfrm>
          <a:prstGeom prst="rect">
            <a:avLst/>
          </a:prstGeom>
        </p:spPr>
        <p:txBody>
          <a:bodyPr/>
          <a:lstStyle/>
          <a:p>
            <a:r>
              <a:rPr lang="en-US" dirty="0"/>
              <a:t>© 2014 Teradata</a:t>
            </a:r>
          </a:p>
        </p:txBody>
      </p:sp>
      <p:sp>
        <p:nvSpPr>
          <p:cNvPr id="7" name="Text Placeholder 15"/>
          <p:cNvSpPr>
            <a:spLocks noGrp="1"/>
          </p:cNvSpPr>
          <p:nvPr>
            <p:ph type="body" sz="quarter" idx="15" hasCustomPrompt="1"/>
          </p:nvPr>
        </p:nvSpPr>
        <p:spPr bwMode="gray">
          <a:xfrm>
            <a:off x="4397326" y="6473952"/>
            <a:ext cx="3397349" cy="141581"/>
          </a:xfrm>
        </p:spPr>
        <p:txBody>
          <a:bodyPr wrap="square">
            <a:noAutofit/>
          </a:bodyPr>
          <a:lstStyle>
            <a:lvl1pPr marL="0" indent="0" algn="ctr" defTabSz="1219170" rtl="0" eaLnBrk="1" latinLnBrk="0" hangingPunct="1">
              <a:lnSpc>
                <a:spcPct val="85000"/>
              </a:lnSpc>
              <a:spcBef>
                <a:spcPts val="0"/>
              </a:spcBef>
              <a:spcAft>
                <a:spcPts val="0"/>
              </a:spcAft>
              <a:buFontTx/>
              <a:buNone/>
              <a:defRPr lang="en-US" sz="933" b="1" kern="1200" dirty="0">
                <a:solidFill>
                  <a:schemeClr val="tx2">
                    <a:lumMod val="60000"/>
                    <a:lumOff val="40000"/>
                  </a:schemeClr>
                </a:solidFill>
                <a:latin typeface="+mn-lt"/>
                <a:ea typeface="+mn-ea"/>
                <a:cs typeface="+mn-cs"/>
              </a:defRPr>
            </a:lvl1pPr>
            <a:lvl2pPr>
              <a:buFontTx/>
              <a:buNone/>
              <a:defRPr sz="2133">
                <a:solidFill>
                  <a:schemeClr val="accent2"/>
                </a:solidFill>
              </a:defRPr>
            </a:lvl2pPr>
            <a:lvl3pPr>
              <a:buFontTx/>
              <a:buNone/>
              <a:defRPr sz="2133">
                <a:solidFill>
                  <a:schemeClr val="accent2"/>
                </a:solidFill>
              </a:defRPr>
            </a:lvl3pPr>
            <a:lvl4pPr>
              <a:buFontTx/>
              <a:buNone/>
              <a:defRPr sz="2133">
                <a:solidFill>
                  <a:schemeClr val="accent2"/>
                </a:solidFill>
              </a:defRPr>
            </a:lvl4pPr>
            <a:lvl5pPr marL="0" indent="0">
              <a:buFontTx/>
              <a:buNone/>
              <a:defRPr sz="2133">
                <a:solidFill>
                  <a:schemeClr val="accent2"/>
                </a:solidFill>
              </a:defRPr>
            </a:lvl5pPr>
          </a:lstStyle>
          <a:p>
            <a:pPr lvl="0"/>
            <a:r>
              <a:rPr lang="en-US"/>
              <a:t>#Insert Hashtag</a:t>
            </a:r>
          </a:p>
        </p:txBody>
      </p:sp>
    </p:spTree>
    <p:extLst>
      <p:ext uri="{BB962C8B-B14F-4D97-AF65-F5344CB8AC3E}">
        <p14:creationId xmlns:p14="http://schemas.microsoft.com/office/powerpoint/2010/main" val="951395000"/>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 2017 Teradata</a:t>
            </a:r>
          </a:p>
        </p:txBody>
      </p:sp>
      <p:sp>
        <p:nvSpPr>
          <p:cNvPr id="3" name="Footer Placeholder 2"/>
          <p:cNvSpPr>
            <a:spLocks noGrp="1"/>
          </p:cNvSpPr>
          <p:nvPr>
            <p:ph type="ftr" sz="quarter" idx="11"/>
          </p:nvPr>
        </p:nvSpPr>
        <p:spPr>
          <a:xfrm>
            <a:off x="4165600" y="6542972"/>
            <a:ext cx="3860800" cy="169277"/>
          </a:xfrm>
          <a:prstGeom prst="rect">
            <a:avLst/>
          </a:prstGeom>
        </p:spPr>
        <p:txBody>
          <a:bodyPr/>
          <a:lstStyle/>
          <a:p>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2461586"/>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545168"/>
            <a:ext cx="10972800" cy="4529667"/>
          </a:xfrm>
        </p:spPr>
        <p:txBody>
          <a:bodyPr>
            <a:noAutofit/>
          </a:bodyPr>
          <a:lstStyle>
            <a:lvl1pPr>
              <a:defRPr sz="2400">
                <a:solidFill>
                  <a:schemeClr val="tx1"/>
                </a:solidFill>
              </a:defRPr>
            </a:lvl1pPr>
            <a:lvl2pPr marL="687900" indent="-306910">
              <a:defRPr sz="2133">
                <a:solidFill>
                  <a:schemeClr val="tx1"/>
                </a:solidFill>
              </a:defRPr>
            </a:lvl2pPr>
            <a:lvl3pPr marL="990575" indent="-302676">
              <a:defRPr sz="1867">
                <a:solidFill>
                  <a:schemeClr val="tx1"/>
                </a:solidFill>
              </a:defRPr>
            </a:lvl3pPr>
            <a:lvl4pPr>
              <a:defRPr sz="2400">
                <a:solidFill>
                  <a:schemeClr val="tx1"/>
                </a:solidFill>
              </a:defRPr>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6"/>
          <p:cNvSpPr>
            <a:spLocks noGrp="1"/>
          </p:cNvSpPr>
          <p:nvPr>
            <p:ph type="title" hasCustomPrompt="1"/>
          </p:nvPr>
        </p:nvSpPr>
        <p:spPr bwMode="gray">
          <a:xfrm>
            <a:off x="609600" y="215900"/>
            <a:ext cx="10972800" cy="941917"/>
          </a:xfrm>
          <a:prstGeom prst="rect">
            <a:avLst/>
          </a:prstGeom>
        </p:spPr>
        <p:txBody>
          <a:bodyPr anchor="b" anchorCtr="0"/>
          <a:lstStyle>
            <a:lvl1pPr>
              <a:defRPr/>
            </a:lvl1pPr>
          </a:lstStyle>
          <a:p>
            <a:r>
              <a:rPr lang="en-US"/>
              <a:t>Click to Edit Master Title Style</a:t>
            </a:r>
          </a:p>
        </p:txBody>
      </p:sp>
      <p:sp>
        <p:nvSpPr>
          <p:cNvPr id="2" name="Date Placeholder 1"/>
          <p:cNvSpPr>
            <a:spLocks noGrp="1"/>
          </p:cNvSpPr>
          <p:nvPr>
            <p:ph type="dt" sz="half" idx="10"/>
          </p:nvPr>
        </p:nvSpPr>
        <p:spPr/>
        <p:txBody>
          <a:bodyPr/>
          <a:lstStyle/>
          <a:p>
            <a:r>
              <a:rPr lang="en-US" dirty="0"/>
              <a:t>© 2020 Teradata</a:t>
            </a:r>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7521765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084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image" Target="../media/image1.png"/><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theme" Target="../theme/theme2.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12"/>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781" r:id="rId6"/>
    <p:sldLayoutId id="2147483782" r:id="rId7"/>
    <p:sldLayoutId id="2147483783" r:id="rId8"/>
    <p:sldLayoutId id="2147483793" r:id="rId9"/>
    <p:sldLayoutId id="2147483795" r:id="rId10"/>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6"/>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dirty="0"/>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7DE3568E-EAC8-6549-804F-A3A438B67A4A}"/>
              </a:ext>
            </a:extLst>
          </p:cNvPr>
          <p:cNvSpPr>
            <a:spLocks noGrp="1"/>
          </p:cNvSpPr>
          <p:nvPr>
            <p:ph type="ftr" sz="quarter" idx="3"/>
          </p:nvPr>
        </p:nvSpPr>
        <p:spPr>
          <a:xfrm>
            <a:off x="4038600" y="6454273"/>
            <a:ext cx="4114800" cy="169277"/>
          </a:xfrm>
          <a:prstGeom prst="rect">
            <a:avLst/>
          </a:prstGeom>
        </p:spPr>
        <p:txBody>
          <a:bodyPr vert="horz" lIns="0" tIns="0" rIns="0" bIns="0" rtlCol="0" anchor="ctr">
            <a:spAutoFit/>
          </a:bodyPr>
          <a:lstStyle>
            <a:lvl1pPr algn="ctr">
              <a:defRPr sz="1100">
                <a:solidFill>
                  <a:schemeClr val="tx1">
                    <a:tint val="75000"/>
                  </a:schemeClr>
                </a:solidFill>
              </a:defRPr>
            </a:lvl1pPr>
          </a:lstStyle>
          <a:p>
            <a:endParaRPr lang="en-US" dirty="0"/>
          </a:p>
        </p:txBody>
      </p:sp>
    </p:spTree>
    <p:extLst>
      <p:ext uri="{BB962C8B-B14F-4D97-AF65-F5344CB8AC3E}">
        <p14:creationId xmlns:p14="http://schemas.microsoft.com/office/powerpoint/2010/main" val="124708039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 id="2147483815" r:id="rId19"/>
    <p:sldLayoutId id="2147483816" r:id="rId20"/>
    <p:sldLayoutId id="2147483817" r:id="rId21"/>
    <p:sldLayoutId id="2147483818" r:id="rId22"/>
    <p:sldLayoutId id="2147483819" r:id="rId23"/>
    <p:sldLayoutId id="2147483820" r:id="rId24"/>
    <p:sldLayoutId id="2147483821" r:id="rId25"/>
    <p:sldLayoutId id="2147483822" r:id="rId26"/>
    <p:sldLayoutId id="2147483823" r:id="rId27"/>
    <p:sldLayoutId id="2147483824" r:id="rId28"/>
    <p:sldLayoutId id="2147483825" r:id="rId29"/>
    <p:sldLayoutId id="2147483826" r:id="rId30"/>
    <p:sldLayoutId id="2147483827" r:id="rId31"/>
    <p:sldLayoutId id="2147483828" r:id="rId32"/>
    <p:sldLayoutId id="2147483829" r:id="rId33"/>
    <p:sldLayoutId id="2147483830" r:id="rId34"/>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1.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dat_autotune.csv"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B4228D-8847-4EC8-80C0-50734A48622B}"/>
              </a:ext>
            </a:extLst>
          </p:cNvPr>
          <p:cNvSpPr>
            <a:spLocks noGrp="1"/>
          </p:cNvSpPr>
          <p:nvPr>
            <p:ph type="body" sz="quarter" idx="14"/>
          </p:nvPr>
        </p:nvSpPr>
        <p:spPr>
          <a:xfrm>
            <a:off x="5070677" y="3429000"/>
            <a:ext cx="6571596" cy="959904"/>
          </a:xfrm>
        </p:spPr>
        <p:txBody>
          <a:bodyPr/>
          <a:lstStyle/>
          <a:p>
            <a:r>
              <a:rPr lang="en-US" dirty="0"/>
              <a:t>Simplify and Automate Basic </a:t>
            </a:r>
          </a:p>
          <a:p>
            <a:r>
              <a:rPr lang="en-US" dirty="0"/>
              <a:t>Performance Tuning</a:t>
            </a:r>
          </a:p>
          <a:p>
            <a:r>
              <a:rPr lang="en-US"/>
              <a:t>Prepared for: {{</a:t>
            </a:r>
            <a:r>
              <a:rPr lang="en-US" dirty="0" err="1"/>
              <a:t>customer_name</a:t>
            </a:r>
            <a:r>
              <a:rPr lang="en-US" dirty="0"/>
              <a:t>}}</a:t>
            </a:r>
          </a:p>
        </p:txBody>
      </p:sp>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a:xfrm>
            <a:off x="4519246" y="2359786"/>
            <a:ext cx="7032491" cy="1269714"/>
          </a:xfrm>
          <a:noFill/>
        </p:spPr>
        <p:txBody>
          <a:bodyPr anchor="ctr" anchorCtr="1"/>
          <a:lstStyle/>
          <a:p>
            <a:pPr algn="ctr"/>
            <a:r>
              <a:rPr lang="en-US" dirty="0"/>
              <a:t>Vantage AutoTune Offering</a:t>
            </a:r>
          </a:p>
        </p:txBody>
      </p:sp>
      <p:sp>
        <p:nvSpPr>
          <p:cNvPr id="4" name="Text Placeholder 16">
            <a:extLst>
              <a:ext uri="{FF2B5EF4-FFF2-40B4-BE49-F238E27FC236}">
                <a16:creationId xmlns:a16="http://schemas.microsoft.com/office/drawing/2014/main" id="{A9745149-D1D8-4939-AF31-49C728789D78}"/>
              </a:ext>
            </a:extLst>
          </p:cNvPr>
          <p:cNvSpPr>
            <a:spLocks noGrp="1"/>
          </p:cNvSpPr>
          <p:nvPr>
            <p:ph type="body" sz="quarter" idx="15"/>
          </p:nvPr>
        </p:nvSpPr>
        <p:spPr>
          <a:xfrm>
            <a:off x="5070677" y="5137104"/>
            <a:ext cx="6571596" cy="643718"/>
          </a:xfrm>
        </p:spPr>
        <p:txBody>
          <a:bodyPr/>
          <a:lstStyle/>
          <a:p>
            <a:pPr>
              <a:buNone/>
            </a:pPr>
            <a:endParaRPr lang="en-US" dirty="0"/>
          </a:p>
          <a:p>
            <a:pPr>
              <a:buNone/>
            </a:pPr>
            <a:r>
              <a:rPr lang="en-US" dirty="0"/>
              <a:t>{{</a:t>
            </a:r>
            <a:r>
              <a:rPr lang="en-US" dirty="0" err="1"/>
              <a:t>your_name</a:t>
            </a:r>
            <a:r>
              <a:rPr lang="en-US" dirty="0"/>
              <a:t>}}</a:t>
            </a:r>
          </a:p>
          <a:p>
            <a:pPr>
              <a:buNone/>
            </a:pPr>
            <a:r>
              <a:rPr lang="en-US" dirty="0"/>
              <a:t>{{</a:t>
            </a:r>
            <a:r>
              <a:rPr lang="en-US" dirty="0" err="1"/>
              <a:t>your_title</a:t>
            </a:r>
            <a:r>
              <a:rPr lang="en-US" dirty="0"/>
              <a:t>}}</a:t>
            </a:r>
          </a:p>
        </p:txBody>
      </p:sp>
    </p:spTree>
    <p:extLst>
      <p:ext uri="{BB962C8B-B14F-4D97-AF65-F5344CB8AC3E}">
        <p14:creationId xmlns:p14="http://schemas.microsoft.com/office/powerpoint/2010/main" val="180916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377505" y="1155826"/>
          <a:ext cx="6739287" cy="5080436"/>
        </p:xfrm>
        <a:graphic>
          <a:graphicData uri="http://schemas.openxmlformats.org/drawingml/2006/table">
            <a:tbl>
              <a:tblPr firstRow="1">
                <a:tableStyleId>{3B4B98B0-60AC-42C2-AFA5-B58CD77FA1E5}</a:tableStyleId>
              </a:tblPr>
              <a:tblGrid>
                <a:gridCol w="1287394">
                  <a:extLst>
                    <a:ext uri="{9D8B030D-6E8A-4147-A177-3AD203B41FA5}">
                      <a16:colId xmlns:a16="http://schemas.microsoft.com/office/drawing/2014/main" val="20000"/>
                    </a:ext>
                  </a:extLst>
                </a:gridCol>
                <a:gridCol w="5451893">
                  <a:extLst>
                    <a:ext uri="{9D8B030D-6E8A-4147-A177-3AD203B41FA5}">
                      <a16:colId xmlns:a16="http://schemas.microsoft.com/office/drawing/2014/main" val="20001"/>
                    </a:ext>
                  </a:extLst>
                </a:gridCol>
              </a:tblGrid>
              <a:tr h="3197151">
                <a:tc gridSpan="2">
                  <a:txBody>
                    <a:bodyPr/>
                    <a:lstStyle/>
                    <a:p>
                      <a:pPr marL="0" indent="0">
                        <a:buFont typeface="Arial" panose="020B0604020202020204" pitchFamily="34" charset="0"/>
                        <a:buNone/>
                      </a:pPr>
                      <a:r>
                        <a:rPr lang="en-US" sz="1100" b="1" kern="1200" dirty="0">
                          <a:effectLst/>
                        </a:rPr>
                        <a:t>What is Vantage AutoTune?</a:t>
                      </a:r>
                    </a:p>
                    <a:p>
                      <a:pPr marL="0" indent="0">
                        <a:lnSpc>
                          <a:spcPct val="95000"/>
                        </a:lnSpc>
                        <a:buClr>
                          <a:schemeClr val="accent1"/>
                        </a:buClr>
                        <a:buSzPct val="100000"/>
                      </a:pPr>
                      <a:r>
                        <a:rPr lang="en-US" sz="1100" b="0" dirty="0"/>
                        <a:t>The Vantage AutoTune toolset uses proven collateral developed by our expert consultants to automate the analysis of objects and workloads to “Automatically Tune” the database with statistics that support the various implemented structures and workloads being run on the system. </a:t>
                      </a:r>
                    </a:p>
                    <a:p>
                      <a:pPr marL="0" indent="0">
                        <a:lnSpc>
                          <a:spcPct val="95000"/>
                        </a:lnSpc>
                        <a:buClr>
                          <a:schemeClr val="accent1"/>
                        </a:buClr>
                        <a:buSzPct val="100000"/>
                      </a:pPr>
                      <a:endParaRPr lang="en-US" sz="1100" b="0" dirty="0"/>
                    </a:p>
                    <a:p>
                      <a:pPr marL="0" indent="0">
                        <a:lnSpc>
                          <a:spcPct val="95000"/>
                        </a:lnSpc>
                        <a:buClr>
                          <a:schemeClr val="accent1"/>
                        </a:buClr>
                        <a:buSzPct val="100000"/>
                      </a:pPr>
                      <a:r>
                        <a:rPr lang="en-US" sz="1100" b="0" dirty="0"/>
                        <a:t>In-depth analysis of object metadata and workload also provides observations and numerous structural recommendations that can be implemented to further increase performance gains.</a:t>
                      </a:r>
                    </a:p>
                    <a:p>
                      <a:pPr marL="114300" marR="0" lvl="0" indent="0" algn="l" defTabSz="91410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1" kern="1200" dirty="0">
                        <a:solidFill>
                          <a:schemeClr val="tx1"/>
                        </a:solidFill>
                        <a:effectLst/>
                      </a:endParaRPr>
                    </a:p>
                    <a:p>
                      <a:pPr marL="0" indent="0">
                        <a:buFont typeface="Arial" panose="020B0604020202020204" pitchFamily="34" charset="0"/>
                        <a:buNone/>
                      </a:pPr>
                      <a:r>
                        <a:rPr lang="en-US" sz="1100" b="1" kern="1200" dirty="0">
                          <a:effectLst/>
                        </a:rPr>
                        <a:t>Why the Teradata Vantage AutoTune Service?</a:t>
                      </a:r>
                    </a:p>
                    <a:p>
                      <a:pPr marL="287338" indent="-173038">
                        <a:buFont typeface="Arial" panose="020B0604020202020204" pitchFamily="34" charset="0"/>
                        <a:buChar char="•"/>
                      </a:pPr>
                      <a:r>
                        <a:rPr lang="en-US" sz="1100" b="0" kern="1200" dirty="0">
                          <a:solidFill>
                            <a:schemeClr val="tx1"/>
                          </a:solidFill>
                          <a:latin typeface="+mn-lt"/>
                          <a:ea typeface="+mn-ea"/>
                          <a:cs typeface="+mn-cs"/>
                        </a:rPr>
                        <a:t>Want to reduce the time taken to achieve a well performing workload</a:t>
                      </a:r>
                    </a:p>
                    <a:p>
                      <a:pPr marL="287338" indent="-173038">
                        <a:buFont typeface="Arial" panose="020B0604020202020204" pitchFamily="34" charset="0"/>
                        <a:buChar char="•"/>
                      </a:pPr>
                      <a:r>
                        <a:rPr lang="en-US" sz="1100" b="0" kern="1200" dirty="0">
                          <a:solidFill>
                            <a:schemeClr val="tx1"/>
                          </a:solidFill>
                          <a:latin typeface="+mn-lt"/>
                          <a:ea typeface="+mn-ea"/>
                          <a:cs typeface="+mn-cs"/>
                        </a:rPr>
                        <a:t>Want to free up your highly in-demand dba resources</a:t>
                      </a:r>
                    </a:p>
                    <a:p>
                      <a:pPr marL="287338" indent="-173038">
                        <a:buFont typeface="Arial" panose="020B0604020202020204" pitchFamily="34" charset="0"/>
                        <a:buChar char="•"/>
                      </a:pPr>
                      <a:r>
                        <a:rPr lang="en-US" sz="1100" b="0" kern="1200" dirty="0">
                          <a:solidFill>
                            <a:schemeClr val="tx1"/>
                          </a:solidFill>
                          <a:latin typeface="+mn-lt"/>
                          <a:ea typeface="+mn-ea"/>
                          <a:cs typeface="+mn-cs"/>
                        </a:rPr>
                        <a:t>Want to leverage the latest performance tuning knowledge from across our customer base</a:t>
                      </a:r>
                    </a:p>
                    <a:p>
                      <a:pPr marL="287338" indent="-173038">
                        <a:buFont typeface="Arial" panose="020B0604020202020204" pitchFamily="34" charset="0"/>
                        <a:buChar char="•"/>
                      </a:pPr>
                      <a:r>
                        <a:rPr lang="en-US" sz="1100" b="0" kern="1200" dirty="0">
                          <a:solidFill>
                            <a:schemeClr val="tx1"/>
                          </a:solidFill>
                          <a:latin typeface="+mn-lt"/>
                          <a:ea typeface="+mn-ea"/>
                          <a:cs typeface="+mn-cs"/>
                        </a:rPr>
                        <a:t>Want confidence in the recommendations based on proven implementations</a:t>
                      </a:r>
                    </a:p>
                    <a:p>
                      <a:pPr marL="0" indent="0">
                        <a:buFont typeface="Arial" panose="020B0604020202020204" pitchFamily="34" charset="0"/>
                        <a:buNone/>
                      </a:pPr>
                      <a:endParaRPr lang="en-US" sz="1100" b="0" kern="1200" dirty="0">
                        <a:effectLst/>
                      </a:endParaRPr>
                    </a:p>
                    <a:p>
                      <a:pPr marL="0" indent="0">
                        <a:buFont typeface="Arial" panose="020B0604020202020204" pitchFamily="34" charset="0"/>
                        <a:buNone/>
                      </a:pPr>
                      <a:r>
                        <a:rPr lang="en-US" sz="1100" b="1" kern="1200" dirty="0">
                          <a:effectLst/>
                        </a:rPr>
                        <a:t>Teradata’s Offer </a:t>
                      </a:r>
                    </a:p>
                    <a:p>
                      <a:pPr marL="0" indent="0">
                        <a:buNone/>
                      </a:pPr>
                      <a:r>
                        <a:rPr lang="en-US" sz="1100" b="0" dirty="0">
                          <a:solidFill>
                            <a:srgbClr val="394951"/>
                          </a:solidFill>
                        </a:rPr>
                        <a:t>A $50K AutoTune Package includes the installation and configuration of our proprietary IP and automated performance management monitoring tools to ensure basic performance management</a:t>
                      </a:r>
                      <a:endParaRPr lang="en-US" sz="1100" b="0" dirty="0"/>
                    </a:p>
                    <a:p>
                      <a:pPr marL="0" indent="0">
                        <a:buFont typeface="Arial" panose="020B0604020202020204" pitchFamily="34" charset="0"/>
                        <a:buNone/>
                      </a:pPr>
                      <a:endParaRPr lang="en-US" sz="1100" b="0" kern="1200" dirty="0">
                        <a:solidFill>
                          <a:schemeClr val="tx1"/>
                        </a:solidFill>
                        <a:effectLst/>
                        <a:latin typeface="+mn-lt"/>
                        <a:ea typeface="+mn-ea"/>
                        <a:cs typeface="+mn-cs"/>
                      </a:endParaRPr>
                    </a:p>
                  </a:txBody>
                  <a:tcPr marT="45735" marB="45735"/>
                </a:tc>
                <a:tc hMerge="1">
                  <a:txBody>
                    <a:bodyPr/>
                    <a:lstStyle/>
                    <a:p>
                      <a:endParaRPr lang="en-US"/>
                    </a:p>
                  </a:txBody>
                  <a:tcPr/>
                </a:tc>
                <a:extLst>
                  <a:ext uri="{0D108BD9-81ED-4DB2-BD59-A6C34878D82A}">
                    <a16:rowId xmlns:a16="http://schemas.microsoft.com/office/drawing/2014/main" val="10000"/>
                  </a:ext>
                </a:extLst>
              </a:tr>
              <a:tr h="32510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bg1"/>
                          </a:solidFill>
                          <a:latin typeface="Calibri" panose="020F0502020204030204" pitchFamily="34" charset="0"/>
                          <a:ea typeface="+mn-ea"/>
                          <a:cs typeface="Calibri" panose="020F0502020204030204" pitchFamily="34" charset="0"/>
                        </a:rPr>
                        <a:t>Service Details</a:t>
                      </a:r>
                    </a:p>
                  </a:txBody>
                  <a:tcPr marT="45735" marB="45735">
                    <a:solidFill>
                      <a:schemeClr val="accent1"/>
                    </a:solidFill>
                  </a:tcPr>
                </a:tc>
                <a:tc hMerge="1">
                  <a:txBody>
                    <a:bodyPr/>
                    <a:lstStyle/>
                    <a:p>
                      <a:endParaRPr lang="en-US"/>
                    </a:p>
                  </a:txBody>
                  <a:tcPr/>
                </a:tc>
                <a:extLst>
                  <a:ext uri="{0D108BD9-81ED-4DB2-BD59-A6C34878D82A}">
                    <a16:rowId xmlns:a16="http://schemas.microsoft.com/office/drawing/2014/main" val="10001"/>
                  </a:ext>
                </a:extLst>
              </a:tr>
              <a:tr h="1114584">
                <a:tc>
                  <a:txBody>
                    <a:bodyPr/>
                    <a:lstStyle/>
                    <a:p>
                      <a:pPr marL="0" indent="0">
                        <a:buFont typeface="Arial" pitchFamily="34" charset="0"/>
                        <a:buNone/>
                      </a:pPr>
                      <a:r>
                        <a:rPr lang="en-US" sz="1100" b="1" dirty="0">
                          <a:solidFill>
                            <a:schemeClr val="tx1"/>
                          </a:solidFill>
                        </a:rPr>
                        <a:t>What’s Included</a:t>
                      </a:r>
                    </a:p>
                  </a:txBody>
                  <a:tcPr marT="45735" marB="45735">
                    <a:solidFill>
                      <a:schemeClr val="bg2">
                        <a:lumMod val="20000"/>
                        <a:lumOff val="80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kern="1200" dirty="0">
                          <a:solidFill>
                            <a:schemeClr val="tx1"/>
                          </a:solidFill>
                          <a:latin typeface="+mn-lt"/>
                          <a:ea typeface="+mn-ea"/>
                          <a:cs typeface="+mn-cs"/>
                        </a:rPr>
                        <a:t>Pre-Deployment Assessment </a:t>
                      </a:r>
                      <a:r>
                        <a:rPr lang="en-US" sz="1100" b="0" dirty="0"/>
                        <a:t>of existing databases and objects to form a performance tuning strategy</a:t>
                      </a:r>
                      <a:endParaRPr lang="en-US" sz="1100" b="0" kern="1200" dirty="0">
                        <a:solidFill>
                          <a:schemeClr val="tx1"/>
                        </a:solidFill>
                        <a:latin typeface="+mn-lt"/>
                        <a:ea typeface="+mn-ea"/>
                        <a:cs typeface="+mn-cs"/>
                      </a:endParaRPr>
                    </a:p>
                    <a:p>
                      <a:pPr marL="171450" lvl="0" indent="-171450">
                        <a:buFont typeface="Arial" panose="020B0604020202020204" pitchFamily="34" charset="0"/>
                        <a:buChar char="•"/>
                      </a:pPr>
                      <a:r>
                        <a:rPr lang="en-US" sz="1100" b="0" dirty="0"/>
                        <a:t>Configuration and Initial execution of AutoTune software either in Advisory or Active Implementation mode</a:t>
                      </a:r>
                      <a:endParaRPr lang="en-US" sz="1100" b="0" dirty="0">
                        <a:cs typeface="Aria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kern="1200" dirty="0">
                          <a:solidFill>
                            <a:schemeClr val="tx1"/>
                          </a:solidFill>
                          <a:latin typeface="+mn-lt"/>
                          <a:ea typeface="+mn-ea"/>
                          <a:cs typeface="+mn-cs"/>
                        </a:rPr>
                        <a:t>Post-Deployment  Mentoring</a:t>
                      </a:r>
                    </a:p>
                    <a:p>
                      <a:pPr marL="171450" lvl="0" indent="-171450">
                        <a:buFont typeface="Arial" panose="020B0604020202020204" pitchFamily="34" charset="0"/>
                        <a:buChar char="•"/>
                      </a:pPr>
                      <a:r>
                        <a:rPr lang="en-US" sz="1100" b="0" dirty="0"/>
                        <a:t>Knowledge transfer session of AutoTune specifics</a:t>
                      </a:r>
                      <a:endParaRPr lang="en-US" sz="1100" b="0" dirty="0">
                        <a:cs typeface="Arial" panose="020B0604020202020204"/>
                      </a:endParaRPr>
                    </a:p>
                  </a:txBody>
                  <a:tcPr marT="45735" marB="45735">
                    <a:solidFill>
                      <a:schemeClr val="bg2">
                        <a:lumMod val="20000"/>
                        <a:lumOff val="80000"/>
                      </a:schemeClr>
                    </a:solidFill>
                  </a:tcPr>
                </a:tc>
                <a:extLst>
                  <a:ext uri="{0D108BD9-81ED-4DB2-BD59-A6C34878D82A}">
                    <a16:rowId xmlns:a16="http://schemas.microsoft.com/office/drawing/2014/main" val="10005"/>
                  </a:ext>
                </a:extLst>
              </a:tr>
              <a:tr h="443592">
                <a:tc>
                  <a:txBody>
                    <a:bodyPr/>
                    <a:lstStyle/>
                    <a:p>
                      <a:pPr marL="0" indent="0">
                        <a:buFont typeface="Arial" pitchFamily="34" charset="0"/>
                        <a:buNone/>
                      </a:pPr>
                      <a:r>
                        <a:rPr lang="en-US" sz="1100" b="1" dirty="0">
                          <a:solidFill>
                            <a:schemeClr val="tx1"/>
                          </a:solidFill>
                        </a:rPr>
                        <a:t>Add-on options</a:t>
                      </a:r>
                    </a:p>
                  </a:txBody>
                  <a:tcPr marT="45735" marB="45735">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100" b="0" i="0" kern="1200" dirty="0">
                        <a:solidFill>
                          <a:schemeClr val="tx1"/>
                        </a:solidFill>
                        <a:effectLst/>
                        <a:latin typeface="+mn-lt"/>
                        <a:ea typeface="+mn-ea"/>
                        <a:cs typeface="+mn-cs"/>
                      </a:endParaRPr>
                    </a:p>
                  </a:txBody>
                  <a:tcPr marT="45735" marB="45735">
                    <a:solidFill>
                      <a:schemeClr val="bg2">
                        <a:lumMod val="20000"/>
                        <a:lumOff val="80000"/>
                      </a:schemeClr>
                    </a:solidFill>
                  </a:tcPr>
                </a:tc>
                <a:extLst>
                  <a:ext uri="{0D108BD9-81ED-4DB2-BD59-A6C34878D82A}">
                    <a16:rowId xmlns:a16="http://schemas.microsoft.com/office/drawing/2014/main" val="10006"/>
                  </a:ext>
                </a:extLst>
              </a:tr>
            </a:tbl>
          </a:graphicData>
        </a:graphic>
      </p:graphicFrame>
      <p:sp>
        <p:nvSpPr>
          <p:cNvPr id="16" name="TextBox 15">
            <a:extLst>
              <a:ext uri="{FF2B5EF4-FFF2-40B4-BE49-F238E27FC236}">
                <a16:creationId xmlns:a16="http://schemas.microsoft.com/office/drawing/2014/main" id="{8498DAA0-AE42-4F5A-ACB1-58C3727EBD00}"/>
              </a:ext>
            </a:extLst>
          </p:cNvPr>
          <p:cNvSpPr txBox="1"/>
          <p:nvPr/>
        </p:nvSpPr>
        <p:spPr>
          <a:xfrm>
            <a:off x="375669" y="98186"/>
            <a:ext cx="3308278" cy="584775"/>
          </a:xfrm>
          <a:prstGeom prst="rect">
            <a:avLst/>
          </a:prstGeom>
          <a:noFill/>
        </p:spPr>
        <p:txBody>
          <a:bodyPr wrap="none" rtlCol="0">
            <a:spAutoFit/>
          </a:bodyPr>
          <a:lstStyle/>
          <a:p>
            <a:pPr defTabSz="1218810"/>
            <a:r>
              <a:rPr lang="en-AU" sz="3200" b="1" dirty="0">
                <a:solidFill>
                  <a:schemeClr val="accent1"/>
                </a:solidFill>
                <a:latin typeface="Calibri" panose="020F0502020204030204" pitchFamily="34" charset="0"/>
                <a:cs typeface="Calibri" panose="020F0502020204030204" pitchFamily="34" charset="0"/>
              </a:rPr>
              <a:t>Vantage AutoTune</a:t>
            </a:r>
          </a:p>
        </p:txBody>
      </p:sp>
      <p:graphicFrame>
        <p:nvGraphicFramePr>
          <p:cNvPr id="5" name="Table 5">
            <a:extLst>
              <a:ext uri="{FF2B5EF4-FFF2-40B4-BE49-F238E27FC236}">
                <a16:creationId xmlns:a16="http://schemas.microsoft.com/office/drawing/2014/main" id="{8E7CD026-4A18-46CB-AF8D-A2A63F80B46C}"/>
              </a:ext>
            </a:extLst>
          </p:cNvPr>
          <p:cNvGraphicFramePr>
            <a:graphicFrameLocks noGrp="1"/>
          </p:cNvGraphicFramePr>
          <p:nvPr/>
        </p:nvGraphicFramePr>
        <p:xfrm>
          <a:off x="7323589" y="1155825"/>
          <a:ext cx="4427869" cy="2019300"/>
        </p:xfrm>
        <a:graphic>
          <a:graphicData uri="http://schemas.openxmlformats.org/drawingml/2006/table">
            <a:tbl>
              <a:tblPr firstRow="1">
                <a:tableStyleId>{5C22544A-7EE6-4342-B048-85BDC9FD1C3A}</a:tableStyleId>
              </a:tblPr>
              <a:tblGrid>
                <a:gridCol w="4427869">
                  <a:extLst>
                    <a:ext uri="{9D8B030D-6E8A-4147-A177-3AD203B41FA5}">
                      <a16:colId xmlns:a16="http://schemas.microsoft.com/office/drawing/2014/main" val="2112821746"/>
                    </a:ext>
                  </a:extLst>
                </a:gridCol>
              </a:tblGrid>
              <a:tr h="211599">
                <a:tc>
                  <a:txBody>
                    <a:bodyPr/>
                    <a:lstStyle/>
                    <a:p>
                      <a:pPr algn="ctr"/>
                      <a:r>
                        <a:rPr lang="en-US" sz="1400" dirty="0">
                          <a:latin typeface="Calibri" panose="020F0502020204030204" pitchFamily="34" charset="0"/>
                          <a:cs typeface="Calibri" panose="020F0502020204030204" pitchFamily="34" charset="0"/>
                        </a:rPr>
                        <a:t>Value Generated</a:t>
                      </a:r>
                    </a:p>
                  </a:txBody>
                  <a:tcPr/>
                </a:tc>
                <a:extLst>
                  <a:ext uri="{0D108BD9-81ED-4DB2-BD59-A6C34878D82A}">
                    <a16:rowId xmlns:a16="http://schemas.microsoft.com/office/drawing/2014/main" val="2119101276"/>
                  </a:ext>
                </a:extLst>
              </a:tr>
              <a:tr h="1379848">
                <a:tc>
                  <a:txBody>
                    <a:bodyPr/>
                    <a:lstStyle/>
                    <a:p>
                      <a:pPr marL="171450" indent="-171450">
                        <a:spcAft>
                          <a:spcPts val="300"/>
                        </a:spcAft>
                        <a:buFont typeface="Arial" panose="020B0604020202020204" pitchFamily="34" charset="0"/>
                        <a:buChar char="•"/>
                      </a:pPr>
                      <a:r>
                        <a:rPr lang="en-US" sz="1100" b="1" dirty="0"/>
                        <a:t>End to End Solution </a:t>
                      </a:r>
                      <a:r>
                        <a:rPr lang="en-US" sz="1100" dirty="0"/>
                        <a:t>– </a:t>
                      </a:r>
                      <a:r>
                        <a:rPr lang="en-GB" sz="1100" dirty="0"/>
                        <a:t>Software installation, configuration, deployment, and knowledge transfer.</a:t>
                      </a:r>
                      <a:endParaRPr lang="en-US" sz="1100" dirty="0"/>
                    </a:p>
                    <a:p>
                      <a:pPr marL="171450" indent="-171450">
                        <a:spcAft>
                          <a:spcPts val="300"/>
                        </a:spcAft>
                        <a:buFont typeface="Arial" panose="020B0604020202020204" pitchFamily="34" charset="0"/>
                        <a:buChar char="•"/>
                      </a:pPr>
                      <a:r>
                        <a:rPr lang="en-US" sz="1100" b="1" dirty="0"/>
                        <a:t>Proven Methodology</a:t>
                      </a:r>
                      <a:r>
                        <a:rPr lang="en-US" sz="1100" dirty="0"/>
                        <a:t> – Using Teradata’s performance management Best Practices, refined over many customer implementations</a:t>
                      </a:r>
                    </a:p>
                    <a:p>
                      <a:pPr marL="171450" indent="-171450">
                        <a:spcAft>
                          <a:spcPts val="300"/>
                        </a:spcAft>
                        <a:buFont typeface="Arial" panose="020B0604020202020204" pitchFamily="34" charset="0"/>
                        <a:buChar char="•"/>
                      </a:pPr>
                      <a:r>
                        <a:rPr lang="en-US" sz="1100" b="1" dirty="0"/>
                        <a:t>Single Point of Contact </a:t>
                      </a:r>
                      <a:r>
                        <a:rPr lang="en-US" sz="1100" dirty="0"/>
                        <a:t>– </a:t>
                      </a:r>
                      <a:r>
                        <a:rPr lang="en-GB" sz="1100" dirty="0"/>
                        <a:t>Experienced Lead who understands performance implications</a:t>
                      </a:r>
                      <a:endParaRPr lang="en-US" sz="1100" dirty="0"/>
                    </a:p>
                    <a:p>
                      <a:pPr marL="171450" indent="-171450">
                        <a:spcAft>
                          <a:spcPts val="300"/>
                        </a:spcAft>
                        <a:buFont typeface="Arial" panose="020B0604020202020204" pitchFamily="34" charset="0"/>
                        <a:buChar char="•"/>
                      </a:pPr>
                      <a:r>
                        <a:rPr lang="en-US" sz="1100" b="1" dirty="0"/>
                        <a:t>Automation </a:t>
                      </a:r>
                      <a:r>
                        <a:rPr lang="en-US" sz="1100" dirty="0"/>
                        <a:t>– </a:t>
                      </a:r>
                      <a:r>
                        <a:rPr lang="en-GB" sz="1100" dirty="0"/>
                        <a:t>Development of a repeatable and verifiable performance management process</a:t>
                      </a:r>
                      <a:endParaRPr lang="en-US" sz="1100" dirty="0"/>
                    </a:p>
                  </a:txBody>
                  <a:tcPr/>
                </a:tc>
                <a:extLst>
                  <a:ext uri="{0D108BD9-81ED-4DB2-BD59-A6C34878D82A}">
                    <a16:rowId xmlns:a16="http://schemas.microsoft.com/office/drawing/2014/main" val="21357268"/>
                  </a:ext>
                </a:extLst>
              </a:tr>
            </a:tbl>
          </a:graphicData>
        </a:graphic>
      </p:graphicFrame>
      <p:sp>
        <p:nvSpPr>
          <p:cNvPr id="6" name="TextBox 5">
            <a:extLst>
              <a:ext uri="{FF2B5EF4-FFF2-40B4-BE49-F238E27FC236}">
                <a16:creationId xmlns:a16="http://schemas.microsoft.com/office/drawing/2014/main" id="{E95E6465-6509-42DD-BF1F-4CF873EED9A2}"/>
              </a:ext>
            </a:extLst>
          </p:cNvPr>
          <p:cNvSpPr txBox="1"/>
          <p:nvPr/>
        </p:nvSpPr>
        <p:spPr>
          <a:xfrm>
            <a:off x="7308761" y="3319880"/>
            <a:ext cx="4442696" cy="1015663"/>
          </a:xfrm>
          <a:prstGeom prst="rect">
            <a:avLst/>
          </a:prstGeom>
          <a:solidFill>
            <a:schemeClr val="accent1">
              <a:lumMod val="60000"/>
              <a:lumOff val="40000"/>
            </a:schemeClr>
          </a:solidFill>
        </p:spPr>
        <p:txBody>
          <a:bodyPr wrap="square" rtlCol="0">
            <a:spAutoFit/>
          </a:bodyPr>
          <a:lstStyle/>
          <a:p>
            <a:pPr algn="ctr"/>
            <a:endParaRPr lang="en-US" sz="1200" dirty="0">
              <a:solidFill>
                <a:schemeClr val="bg1"/>
              </a:solidFill>
            </a:endParaRPr>
          </a:p>
          <a:p>
            <a:pPr algn="ctr"/>
            <a:r>
              <a:rPr lang="en-US" sz="1200" dirty="0">
                <a:solidFill>
                  <a:schemeClr val="bg1"/>
                </a:solidFill>
              </a:rPr>
              <a:t>Teradata Vantage AutoTune service is available for any Teradata deployment option whether on-premise or Cloud                       (AWS / Google Cloud / Azure / Private Cloud) </a:t>
            </a:r>
          </a:p>
          <a:p>
            <a:pPr marL="0" indent="0" algn="ctr">
              <a:buFont typeface="Arial" panose="020B0604020202020204" pitchFamily="34" charset="0"/>
              <a:buNone/>
            </a:pPr>
            <a:r>
              <a:rPr lang="en-US" sz="1200" b="0" dirty="0">
                <a:solidFill>
                  <a:schemeClr val="bg1"/>
                </a:solidFill>
              </a:rPr>
              <a:t>.</a:t>
            </a:r>
          </a:p>
        </p:txBody>
      </p:sp>
      <p:graphicFrame>
        <p:nvGraphicFramePr>
          <p:cNvPr id="8" name="Table 8">
            <a:extLst>
              <a:ext uri="{FF2B5EF4-FFF2-40B4-BE49-F238E27FC236}">
                <a16:creationId xmlns:a16="http://schemas.microsoft.com/office/drawing/2014/main" id="{245EFC2A-F3A8-4E9A-AFD0-DE808A520273}"/>
              </a:ext>
            </a:extLst>
          </p:cNvPr>
          <p:cNvGraphicFramePr>
            <a:graphicFrameLocks noGrp="1"/>
          </p:cNvGraphicFramePr>
          <p:nvPr/>
        </p:nvGraphicFramePr>
        <p:xfrm>
          <a:off x="7308761" y="4452494"/>
          <a:ext cx="4442696" cy="1783768"/>
        </p:xfrm>
        <a:graphic>
          <a:graphicData uri="http://schemas.openxmlformats.org/drawingml/2006/table">
            <a:tbl>
              <a:tblPr firstRow="1" bandRow="1">
                <a:tableStyleId>{5C22544A-7EE6-4342-B048-85BDC9FD1C3A}</a:tableStyleId>
              </a:tblPr>
              <a:tblGrid>
                <a:gridCol w="4442696">
                  <a:extLst>
                    <a:ext uri="{9D8B030D-6E8A-4147-A177-3AD203B41FA5}">
                      <a16:colId xmlns:a16="http://schemas.microsoft.com/office/drawing/2014/main" val="1568310556"/>
                    </a:ext>
                  </a:extLst>
                </a:gridCol>
              </a:tblGrid>
              <a:tr h="419710">
                <a:tc>
                  <a:txBody>
                    <a:bodyPr/>
                    <a:lstStyle/>
                    <a:p>
                      <a:pPr algn="ctr"/>
                      <a:r>
                        <a:rPr lang="en-US" sz="1400" dirty="0">
                          <a:latin typeface="Calibri" panose="020F0502020204030204" pitchFamily="34" charset="0"/>
                          <a:cs typeface="Calibri" panose="020F0502020204030204" pitchFamily="34" charset="0"/>
                        </a:rPr>
                        <a:t>Delivery Model</a:t>
                      </a:r>
                    </a:p>
                  </a:txBody>
                  <a:tcPr/>
                </a:tc>
                <a:extLst>
                  <a:ext uri="{0D108BD9-81ED-4DB2-BD59-A6C34878D82A}">
                    <a16:rowId xmlns:a16="http://schemas.microsoft.com/office/drawing/2014/main" val="4090757873"/>
                  </a:ext>
                </a:extLst>
              </a:tr>
              <a:tr h="1364058">
                <a:tc>
                  <a:txBody>
                    <a:bodyPr/>
                    <a:lstStyle/>
                    <a:p>
                      <a:pPr marL="0" marR="0" lvl="0" indent="0" algn="ctr" rtl="0" eaLnBrk="1" fontAlgn="auto" latinLnBrk="0" hangingPunct="1">
                        <a:lnSpc>
                          <a:spcPct val="100000"/>
                        </a:lnSpc>
                        <a:spcBef>
                          <a:spcPts val="0"/>
                        </a:spcBef>
                        <a:spcAft>
                          <a:spcPts val="0"/>
                        </a:spcAft>
                        <a:buFont typeface="Arial" panose="020B0604020202020204" pitchFamily="34" charset="0"/>
                        <a:buNone/>
                      </a:pPr>
                      <a:endParaRPr lang="en-US" sz="1100" i="0" baseline="0" dirty="0">
                        <a:solidFill>
                          <a:schemeClr val="tx1"/>
                        </a:solidFill>
                      </a:endParaRPr>
                    </a:p>
                    <a:p>
                      <a:pPr marL="0" marR="0" lvl="0" indent="0" algn="ctr" rtl="0" eaLnBrk="1" fontAlgn="auto" latinLnBrk="0" hangingPunct="1">
                        <a:lnSpc>
                          <a:spcPct val="100000"/>
                        </a:lnSpc>
                        <a:spcBef>
                          <a:spcPts val="0"/>
                        </a:spcBef>
                        <a:spcAft>
                          <a:spcPts val="0"/>
                        </a:spcAft>
                        <a:buFont typeface="Arial" panose="020B0604020202020204" pitchFamily="34" charset="0"/>
                        <a:buNone/>
                      </a:pPr>
                      <a:r>
                        <a:rPr lang="en-US" sz="1200" i="0" baseline="0" dirty="0">
                          <a:solidFill>
                            <a:schemeClr val="tx1"/>
                          </a:solidFill>
                        </a:rPr>
                        <a:t>Teradata Vantage AutoTune Deployment can be performed using onshore, offshore or blended resources and possible inclusion of post-deployment assistance</a:t>
                      </a:r>
                      <a:endParaRPr lang="en-US" sz="1200" i="0" kern="1200" baseline="0" dirty="0">
                        <a:solidFill>
                          <a:schemeClr val="tx1"/>
                        </a:solidFill>
                        <a:latin typeface="+mn-lt"/>
                        <a:ea typeface="+mn-ea"/>
                        <a:cs typeface="+mn-cs"/>
                      </a:endParaRPr>
                    </a:p>
                    <a:p>
                      <a:pPr marL="0" marR="0" lvl="0" indent="0" algn="l" rtl="0" eaLnBrk="1" fontAlgn="auto" latinLnBrk="0" hangingPunct="1">
                        <a:lnSpc>
                          <a:spcPct val="100000"/>
                        </a:lnSpc>
                        <a:spcBef>
                          <a:spcPts val="0"/>
                        </a:spcBef>
                        <a:spcAft>
                          <a:spcPts val="0"/>
                        </a:spcAft>
                        <a:buFont typeface="Arial" panose="020B0604020202020204" pitchFamily="34" charset="0"/>
                        <a:buNone/>
                      </a:pPr>
                      <a:endParaRPr lang="en-US" sz="1200" i="0" kern="1200" baseline="0" dirty="0">
                        <a:solidFill>
                          <a:schemeClr val="tx1"/>
                        </a:solidFill>
                        <a:latin typeface="+mn-lt"/>
                        <a:ea typeface="+mn-ea"/>
                        <a:cs typeface="+mn-cs"/>
                      </a:endParaRPr>
                    </a:p>
                  </a:txBody>
                  <a:tcPr/>
                </a:tc>
                <a:extLst>
                  <a:ext uri="{0D108BD9-81ED-4DB2-BD59-A6C34878D82A}">
                    <a16:rowId xmlns:a16="http://schemas.microsoft.com/office/drawing/2014/main" val="4113122566"/>
                  </a:ext>
                </a:extLst>
              </a:tr>
            </a:tbl>
          </a:graphicData>
        </a:graphic>
      </p:graphicFrame>
      <p:sp>
        <p:nvSpPr>
          <p:cNvPr id="2" name="TextBox 1">
            <a:extLst>
              <a:ext uri="{FF2B5EF4-FFF2-40B4-BE49-F238E27FC236}">
                <a16:creationId xmlns:a16="http://schemas.microsoft.com/office/drawing/2014/main" id="{DF3B5423-E713-407D-8C4D-1B5CBEBE7387}"/>
              </a:ext>
            </a:extLst>
          </p:cNvPr>
          <p:cNvSpPr txBox="1"/>
          <p:nvPr/>
        </p:nvSpPr>
        <p:spPr>
          <a:xfrm>
            <a:off x="10922" y="6597386"/>
            <a:ext cx="1244251" cy="261610"/>
          </a:xfrm>
          <a:prstGeom prst="rect">
            <a:avLst/>
          </a:prstGeom>
          <a:noFill/>
        </p:spPr>
        <p:txBody>
          <a:bodyPr wrap="none" rtlCol="0">
            <a:spAutoFit/>
          </a:bodyPr>
          <a:lstStyle/>
          <a:p>
            <a:r>
              <a:rPr lang="en-US" sz="1100" i="1" dirty="0"/>
              <a:t>© 2021 Teradata</a:t>
            </a:r>
          </a:p>
        </p:txBody>
      </p:sp>
      <p:sp>
        <p:nvSpPr>
          <p:cNvPr id="10" name="TextBox 9">
            <a:extLst>
              <a:ext uri="{FF2B5EF4-FFF2-40B4-BE49-F238E27FC236}">
                <a16:creationId xmlns:a16="http://schemas.microsoft.com/office/drawing/2014/main" id="{2B690B40-F984-44A2-AE38-DD66A89EC92A}"/>
              </a:ext>
            </a:extLst>
          </p:cNvPr>
          <p:cNvSpPr txBox="1"/>
          <p:nvPr/>
        </p:nvSpPr>
        <p:spPr>
          <a:xfrm>
            <a:off x="9405321" y="236684"/>
            <a:ext cx="1917513" cy="307777"/>
          </a:xfrm>
          <a:prstGeom prst="rect">
            <a:avLst/>
          </a:prstGeom>
          <a:noFill/>
        </p:spPr>
        <p:txBody>
          <a:bodyPr wrap="none" rtlCol="0">
            <a:spAutoFit/>
          </a:bodyPr>
          <a:lstStyle/>
          <a:p>
            <a:r>
              <a:rPr lang="en-US" sz="1400" b="1" dirty="0">
                <a:solidFill>
                  <a:schemeClr val="bg1">
                    <a:lumMod val="75000"/>
                  </a:schemeClr>
                </a:solidFill>
              </a:rPr>
              <a:t>Ecosystem Services</a:t>
            </a:r>
          </a:p>
        </p:txBody>
      </p:sp>
      <p:pic>
        <p:nvPicPr>
          <p:cNvPr id="4" name="Picture 3">
            <a:extLst>
              <a:ext uri="{FF2B5EF4-FFF2-40B4-BE49-F238E27FC236}">
                <a16:creationId xmlns:a16="http://schemas.microsoft.com/office/drawing/2014/main" id="{9705B0C6-C240-4212-BAD5-756B45C6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2834" y="171497"/>
            <a:ext cx="428625" cy="438150"/>
          </a:xfrm>
          <a:prstGeom prst="rect">
            <a:avLst/>
          </a:prstGeom>
        </p:spPr>
      </p:pic>
      <p:sp>
        <p:nvSpPr>
          <p:cNvPr id="3" name="Rectangle 2">
            <a:extLst>
              <a:ext uri="{FF2B5EF4-FFF2-40B4-BE49-F238E27FC236}">
                <a16:creationId xmlns:a16="http://schemas.microsoft.com/office/drawing/2014/main" id="{CDF0691F-73ED-4656-9EB7-2162ED3EE8E1}"/>
              </a:ext>
            </a:extLst>
          </p:cNvPr>
          <p:cNvSpPr/>
          <p:nvPr/>
        </p:nvSpPr>
        <p:spPr>
          <a:xfrm>
            <a:off x="377504" y="623646"/>
            <a:ext cx="8254767" cy="369332"/>
          </a:xfrm>
          <a:prstGeom prst="rect">
            <a:avLst/>
          </a:prstGeom>
        </p:spPr>
        <p:txBody>
          <a:bodyPr wrap="square">
            <a:spAutoFit/>
          </a:bodyPr>
          <a:lstStyle/>
          <a:p>
            <a:r>
              <a:rPr lang="en-US" dirty="0">
                <a:solidFill>
                  <a:schemeClr val="accent6"/>
                </a:solidFill>
              </a:rPr>
              <a:t>For Customers Looking to Simplify and Automate Performance Management</a:t>
            </a:r>
          </a:p>
        </p:txBody>
      </p:sp>
    </p:spTree>
    <p:custDataLst>
      <p:tags r:id="rId1"/>
    </p:custDataLst>
    <p:extLst>
      <p:ext uri="{BB962C8B-B14F-4D97-AF65-F5344CB8AC3E}">
        <p14:creationId xmlns:p14="http://schemas.microsoft.com/office/powerpoint/2010/main" val="4030015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Performance Impacts of Missing Basic Statistics</a:t>
            </a: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7882" y="6420720"/>
            <a:ext cx="4114800" cy="221599"/>
          </a:xfrm>
          <a:prstGeom prst="rect">
            <a:avLst/>
          </a:prstGeom>
        </p:spPr>
        <p:txBody>
          <a:bodyPr vert="horz" lIns="0" tIns="0" rIns="0" bIns="0" rtlCol="0" anchor="ctr">
            <a:spAutoFit/>
          </a:bodyPr>
          <a:lstStyle>
            <a:defPPr>
              <a:defRPr lang="en-US"/>
            </a:defPPr>
            <a:lvl1pPr marL="0" algn="ctr" defTabSz="914400" rtl="0" eaLnBrk="1" latinLnBrk="0" hangingPunct="1">
              <a:lnSpc>
                <a:spcPct val="90000"/>
              </a:lnSpc>
              <a:defRPr lang="en-US"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67933" y="3723748"/>
            <a:ext cx="1009529" cy="734675"/>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a:stCxn id="113" idx="3"/>
          </p:cNvCxnSpPr>
          <p:nvPr/>
        </p:nvCxnSpPr>
        <p:spPr>
          <a:xfrm flipV="1">
            <a:off x="3446621" y="3008314"/>
            <a:ext cx="369418" cy="1034188"/>
          </a:xfrm>
          <a:prstGeom prst="bentConnector2">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369116" y="1304541"/>
            <a:ext cx="2647492" cy="1349495"/>
            <a:chOff x="681214" y="1646497"/>
            <a:chExt cx="2647492" cy="1349495"/>
          </a:xfrm>
        </p:grpSpPr>
        <p:sp>
          <p:nvSpPr>
            <p:cNvPr id="110" name="TextBox 109">
              <a:extLst>
                <a:ext uri="{FF2B5EF4-FFF2-40B4-BE49-F238E27FC236}">
                  <a16:creationId xmlns:a16="http://schemas.microsoft.com/office/drawing/2014/main" id="{E06D6F74-C049-E840-9572-4F0A5D52923E}"/>
                </a:ext>
              </a:extLst>
            </p:cNvPr>
            <p:cNvSpPr txBox="1"/>
            <p:nvPr/>
          </p:nvSpPr>
          <p:spPr>
            <a:xfrm>
              <a:off x="681214" y="1980329"/>
              <a:ext cx="2647492" cy="1015663"/>
            </a:xfrm>
            <a:prstGeom prst="rect">
              <a:avLst/>
            </a:prstGeom>
            <a:noFill/>
          </p:spPr>
          <p:txBody>
            <a:bodyPr wrap="square" rtlCol="0">
              <a:spAutoFit/>
            </a:bodyPr>
            <a:lstStyle/>
            <a:p>
              <a:r>
                <a:rPr lang="en-US" sz="1200" dirty="0"/>
                <a:t>Summary Statistics provide the most basic demographic information to the Optimizer for execution plan creation. Without them plans are created with random data sampling.</a:t>
              </a:r>
              <a:endParaRPr lang="en-IN" sz="1200" dirty="0">
                <a:solidFill>
                  <a:schemeClr val="tx2"/>
                </a:solidFill>
                <a:latin typeface="Arial" pitchFamily="34" charset="0"/>
                <a:cs typeface="Arial" pitchFamily="34" charset="0"/>
              </a:endParaRPr>
            </a:p>
          </p:txBody>
        </p:sp>
        <p:sp>
          <p:nvSpPr>
            <p:cNvPr id="111" name="TextBox 110">
              <a:extLst>
                <a:ext uri="{FF2B5EF4-FFF2-40B4-BE49-F238E27FC236}">
                  <a16:creationId xmlns:a16="http://schemas.microsoft.com/office/drawing/2014/main" id="{808B95F8-0592-1244-A845-64306AA74620}"/>
                </a:ext>
              </a:extLst>
            </p:cNvPr>
            <p:cNvSpPr txBox="1"/>
            <p:nvPr/>
          </p:nvSpPr>
          <p:spPr>
            <a:xfrm>
              <a:off x="681214"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Summary Statistics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6"/>
            <a:ext cx="3393030" cy="1391587"/>
            <a:chOff x="812462" y="1646497"/>
            <a:chExt cx="2848751" cy="885834"/>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885797"/>
              <a:ext cx="2647028" cy="646534"/>
            </a:xfrm>
            <a:prstGeom prst="rect">
              <a:avLst/>
            </a:prstGeom>
            <a:noFill/>
          </p:spPr>
          <p:txBody>
            <a:bodyPr wrap="square" rtlCol="0">
              <a:spAutoFit/>
            </a:bodyPr>
            <a:lstStyle/>
            <a:p>
              <a:r>
                <a:rPr lang="en-US" sz="1200" dirty="0"/>
                <a:t>Partitions and Partitioning Columns must have Statistics for this feature to work. No partition elimination increases data block reads and IOs degrading throughput and performance.</a:t>
              </a:r>
              <a:endParaRPr lang="en-IN" sz="1200" dirty="0">
                <a:solidFill>
                  <a:schemeClr val="tx2"/>
                </a:solidFill>
                <a:latin typeface="Arial" pitchFamily="34" charset="0"/>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848751" cy="215511"/>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Statistics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494985" y="5071869"/>
            <a:ext cx="2904683" cy="1164829"/>
            <a:chOff x="637922" y="1646497"/>
            <a:chExt cx="2724108" cy="1164829"/>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830997"/>
            </a:xfrm>
            <a:prstGeom prst="rect">
              <a:avLst/>
            </a:prstGeom>
            <a:noFill/>
          </p:spPr>
          <p:txBody>
            <a:bodyPr wrap="square" rtlCol="0">
              <a:spAutoFit/>
            </a:bodyPr>
            <a:lstStyle/>
            <a:p>
              <a:r>
                <a:rPr lang="en-US" sz="1200" dirty="0"/>
                <a:t>Secondary Indexes without statistics will be ignored by the Optimizer eliminating any chance of decreasing data movement and IOs.</a:t>
              </a:r>
              <a:endParaRPr lang="en-IN" sz="1200" dirty="0">
                <a:solidFill>
                  <a:schemeClr val="tx2"/>
                </a:solidFill>
                <a:latin typeface="Arial" pitchFamily="34" charset="0"/>
                <a:cs typeface="Arial" pitchFamily="34" charset="0"/>
              </a:endParaRPr>
            </a:p>
          </p:txBody>
        </p:sp>
        <p:sp>
          <p:nvSpPr>
            <p:cNvPr id="117" name="TextBox 116">
              <a:extLst>
                <a:ext uri="{FF2B5EF4-FFF2-40B4-BE49-F238E27FC236}">
                  <a16:creationId xmlns:a16="http://schemas.microsoft.com/office/drawing/2014/main" id="{4F22D371-5721-8B44-8D8E-869B752BC5D8}"/>
                </a:ext>
              </a:extLst>
            </p:cNvPr>
            <p:cNvSpPr txBox="1"/>
            <p:nvPr/>
          </p:nvSpPr>
          <p:spPr>
            <a:xfrm>
              <a:off x="637922" y="1646497"/>
              <a:ext cx="2724108"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Secondary Index Statistics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473818"/>
            <a:ext cx="2782834" cy="980163"/>
            <a:chOff x="812462" y="1646497"/>
            <a:chExt cx="2185605" cy="980163"/>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646331"/>
            </a:xfrm>
            <a:prstGeom prst="rect">
              <a:avLst/>
            </a:prstGeom>
            <a:noFill/>
          </p:spPr>
          <p:txBody>
            <a:bodyPr wrap="square" rtlCol="0">
              <a:spAutoFit/>
            </a:bodyPr>
            <a:lstStyle/>
            <a:p>
              <a:r>
                <a:rPr lang="en-US" sz="1200" dirty="0"/>
                <a:t>Temporal Begin &amp; End Periods with Statistics are used by the Optimizer for efficient Temporal Data Elimination.</a:t>
              </a:r>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Temporal</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87312" y="3010046"/>
            <a:ext cx="2668063" cy="1349495"/>
            <a:chOff x="812461" y="1646497"/>
            <a:chExt cx="2668063"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015663"/>
            </a:xfrm>
            <a:prstGeom prst="rect">
              <a:avLst/>
            </a:prstGeom>
            <a:noFill/>
          </p:spPr>
          <p:txBody>
            <a:bodyPr wrap="square" rtlCol="0">
              <a:spAutoFit/>
            </a:bodyPr>
            <a:lstStyle/>
            <a:p>
              <a:r>
                <a:rPr lang="en-US" sz="1200" dirty="0"/>
                <a:t>Soft-RI Columns without Statistics will not be used by the Optimizer for Join Elimination, precluding the possibility of decreasing data movement and IOs. </a:t>
              </a:r>
              <a:endParaRPr lang="en-IN" sz="1200" dirty="0">
                <a:solidFill>
                  <a:schemeClr val="tx2"/>
                </a:solidFill>
                <a:latin typeface="Arial" pitchFamily="34" charset="0"/>
                <a:cs typeface="Arial" pitchFamily="34" charset="0"/>
              </a:endParaRP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Soft RI Statistics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856299"/>
            <a:ext cx="2211083" cy="1349495"/>
            <a:chOff x="786984" y="1646497"/>
            <a:chExt cx="2211083" cy="1349495"/>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015663"/>
            </a:xfrm>
            <a:prstGeom prst="rect">
              <a:avLst/>
            </a:prstGeom>
            <a:noFill/>
          </p:spPr>
          <p:txBody>
            <a:bodyPr wrap="square" rtlCol="0">
              <a:spAutoFit/>
            </a:bodyPr>
            <a:lstStyle/>
            <a:p>
              <a:r>
                <a:rPr lang="en-US" sz="1200" dirty="0"/>
                <a:t>Join Indexes without Statistics will be ignored by the Optimizer eliminating any chance of decreasing data movement and IOs.</a:t>
              </a: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Join Index Statistics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Customer Best Practices Statistics Analysis </a:t>
            </a: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7882" y="6420720"/>
            <a:ext cx="4114800" cy="221599"/>
          </a:xfrm>
          <a:prstGeom prst="rect">
            <a:avLst/>
          </a:prstGeom>
        </p:spPr>
        <p:txBody>
          <a:bodyPr vert="horz" lIns="0" tIns="0" rIns="0" bIns="0" rtlCol="0" anchor="ctr">
            <a:spAutoFit/>
          </a:bodyPr>
          <a:lstStyle>
            <a:defPPr>
              <a:defRPr lang="en-US"/>
            </a:defPPr>
            <a:lvl1pPr marL="0" algn="ctr" defTabSz="914400" rtl="0" eaLnBrk="1" latinLnBrk="0" hangingPunct="1">
              <a:lnSpc>
                <a:spcPct val="90000"/>
              </a:lnSpc>
              <a:defRPr lang="en-US"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r>
                <a:rPr lang="en-IN" dirty="0"/>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dirty="0"/>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560829" y="1684156"/>
            <a:ext cx="2857888" cy="4458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381339" y="3884881"/>
            <a:ext cx="839431"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718257" y="5466611"/>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242003" y="3166859"/>
            <a:ext cx="629210" cy="488431"/>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373309" y="1866312"/>
            <a:ext cx="2774042" cy="604043"/>
            <a:chOff x="844900" y="1672397"/>
            <a:chExt cx="2951839" cy="493375"/>
          </a:xfrm>
        </p:grpSpPr>
        <p:sp>
          <p:nvSpPr>
            <p:cNvPr id="110" name="TextBox 109">
              <a:hlinkClick r:id="rId3" action="ppaction://hlinkfile"/>
              <a:extLst>
                <a:ext uri="{FF2B5EF4-FFF2-40B4-BE49-F238E27FC236}">
                  <a16:creationId xmlns:a16="http://schemas.microsoft.com/office/drawing/2014/main" id="{E06D6F74-C049-E840-9572-4F0A5D52923E}"/>
                </a:ext>
              </a:extLst>
            </p:cNvPr>
            <p:cNvSpPr txBox="1"/>
            <p:nvPr/>
          </p:nvSpPr>
          <p:spPr>
            <a:xfrm>
              <a:off x="844900" y="1939522"/>
              <a:ext cx="2951839" cy="226250"/>
            </a:xfrm>
            <a:prstGeom prst="rect">
              <a:avLst/>
            </a:prstGeom>
            <a:noFill/>
          </p:spPr>
          <p:txBody>
            <a:bodyPr wrap="square" rtlCol="0">
              <a:spAutoFit/>
            </a:bodyPr>
            <a:lstStyle/>
            <a:p>
              <a:r>
                <a:rPr lang="en-US" sz="1200" dirty="0"/>
                <a:t>{{</a:t>
              </a:r>
              <a:r>
                <a:rPr lang="en-US" sz="1200" dirty="0" err="1"/>
                <a:t>val:dat_autotune.csv</a:t>
              </a:r>
              <a:r>
                <a:rPr lang="en-US" sz="1200" dirty="0"/>
                <a:t>[1:2]}}</a:t>
              </a:r>
              <a:endParaRPr lang="en-IN" sz="1200" dirty="0">
                <a:solidFill>
                  <a:schemeClr val="tx2"/>
                </a:solidFill>
                <a:latin typeface="Arial" panose="020B0604020202020204" pitchFamily="34" charset="0"/>
                <a:cs typeface="Arial" pitchFamily="34" charset="0"/>
              </a:endParaRP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358135" cy="397831"/>
            </a:xfrm>
            <a:prstGeom prst="rect">
              <a:avLst/>
            </a:prstGeom>
            <a:noFill/>
          </p:spPr>
          <p:txBody>
            <a:bodyPr wrap="square" rtlCol="0">
              <a:spAutoFit/>
            </a:bodyPr>
            <a:lstStyle/>
            <a:p>
              <a:r>
                <a:rPr lang="en-IN" sz="1600" b="1" dirty="0">
                  <a:solidFill>
                    <a:schemeClr val="tx2"/>
                  </a:solidFill>
                  <a:latin typeface="Arial" pitchFamily="34" charset="0"/>
                  <a:cs typeface="Arial" pitchFamily="34" charset="0"/>
                </a:rPr>
                <a:t>Summary Statistics</a:t>
              </a: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380561" y="3304995"/>
            <a:ext cx="2979101" cy="573678"/>
            <a:chOff x="822200" y="1648791"/>
            <a:chExt cx="2647028" cy="322132"/>
          </a:xfrm>
        </p:grpSpPr>
        <p:sp>
          <p:nvSpPr>
            <p:cNvPr id="113" name="TextBox 112">
              <a:extLst>
                <a:ext uri="{FF2B5EF4-FFF2-40B4-BE49-F238E27FC236}">
                  <a16:creationId xmlns:a16="http://schemas.microsoft.com/office/drawing/2014/main" id="{ED21D0F4-3A0F-7B4D-BB5E-7ED8D2615F35}"/>
                </a:ext>
              </a:extLst>
            </p:cNvPr>
            <p:cNvSpPr txBox="1"/>
            <p:nvPr/>
          </p:nvSpPr>
          <p:spPr>
            <a:xfrm>
              <a:off x="822200" y="1815382"/>
              <a:ext cx="2647028" cy="155541"/>
            </a:xfrm>
            <a:prstGeom prst="rect">
              <a:avLst/>
            </a:prstGeom>
            <a:noFill/>
          </p:spPr>
          <p:txBody>
            <a:bodyPr wrap="square" rtlCol="0">
              <a:spAutoFit/>
            </a:bodyPr>
            <a:lstStyle/>
            <a:p>
              <a:r>
                <a:rPr lang="en-US" sz="1200" dirty="0"/>
                <a:t>{{</a:t>
              </a:r>
              <a:r>
                <a:rPr lang="en-US" sz="1200" dirty="0" err="1"/>
                <a:t>val:dat_autotune.csv</a:t>
              </a:r>
              <a:r>
                <a:rPr lang="en-US" sz="1200"/>
                <a:t>[2:2</a:t>
              </a:r>
              <a:r>
                <a:rPr lang="en-US" sz="1200" dirty="0"/>
                <a:t>]}}</a:t>
              </a:r>
              <a:endParaRPr lang="en-IN" sz="1200" dirty="0">
                <a:solidFill>
                  <a:schemeClr val="tx2"/>
                </a:solidFill>
                <a:latin typeface="Arial" panose="020B0604020202020204" pitchFamily="34" charset="0"/>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29161" y="1648791"/>
              <a:ext cx="2185605" cy="190105"/>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Statistics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4892817"/>
            <a:ext cx="2886304" cy="587174"/>
            <a:chOff x="642967" y="1670154"/>
            <a:chExt cx="2528239" cy="587174"/>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276999"/>
            </a:xfrm>
            <a:prstGeom prst="rect">
              <a:avLst/>
            </a:prstGeom>
            <a:noFill/>
          </p:spPr>
          <p:txBody>
            <a:bodyPr wrap="square" rtlCol="0">
              <a:spAutoFit/>
            </a:bodyPr>
            <a:lstStyle/>
            <a:p>
              <a:r>
                <a:rPr lang="en-US" sz="1200" dirty="0"/>
                <a:t>{{</a:t>
              </a:r>
              <a:r>
                <a:rPr lang="en-US" sz="1200" dirty="0" err="1"/>
                <a:t>val:dat_autotune.csv</a:t>
              </a:r>
              <a:r>
                <a:rPr lang="en-US" sz="1200" dirty="0"/>
                <a:t>[3:2]}}</a:t>
              </a:r>
              <a:endParaRPr lang="en-IN" sz="1200" dirty="0">
                <a:solidFill>
                  <a:schemeClr val="tx2"/>
                </a:solidFill>
                <a:latin typeface="Arial" panose="020B0604020202020204" pitchFamily="34" charset="0"/>
                <a:cs typeface="Arial" pitchFamily="34" charset="0"/>
              </a:endParaRPr>
            </a:p>
          </p:txBody>
        </p:sp>
        <p:sp>
          <p:nvSpPr>
            <p:cNvPr id="117" name="TextBox 116">
              <a:extLst>
                <a:ext uri="{FF2B5EF4-FFF2-40B4-BE49-F238E27FC236}">
                  <a16:creationId xmlns:a16="http://schemas.microsoft.com/office/drawing/2014/main" id="{4F22D371-5721-8B44-8D8E-869B752BC5D8}"/>
                </a:ext>
              </a:extLst>
            </p:cNvPr>
            <p:cNvSpPr txBox="1"/>
            <p:nvPr/>
          </p:nvSpPr>
          <p:spPr>
            <a:xfrm>
              <a:off x="650563" y="1670154"/>
              <a:ext cx="2520643"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Secondary Index Statistics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5"/>
            <a:ext cx="2782834" cy="567025"/>
            <a:chOff x="812462" y="1646497"/>
            <a:chExt cx="2185605" cy="77231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2041527"/>
              <a:ext cx="2185605" cy="377287"/>
            </a:xfrm>
            <a:prstGeom prst="rect">
              <a:avLst/>
            </a:prstGeom>
            <a:noFill/>
          </p:spPr>
          <p:txBody>
            <a:bodyPr wrap="square" rtlCol="0">
              <a:spAutoFit/>
            </a:bodyPr>
            <a:lstStyle/>
            <a:p>
              <a:r>
                <a:rPr lang="en-US" sz="1200" dirty="0"/>
                <a:t>{{</a:t>
              </a:r>
              <a:r>
                <a:rPr lang="en-US" sz="1200" dirty="0" err="1"/>
                <a:t>val:dat_autotune.csv</a:t>
              </a:r>
              <a:r>
                <a:rPr lang="en-US" sz="1200" dirty="0"/>
                <a:t>[6:2]}}</a:t>
              </a:r>
              <a:endParaRPr lang="en-IN" sz="1200" dirty="0">
                <a:solidFill>
                  <a:schemeClr val="tx2"/>
                </a:solidFill>
                <a:latin typeface="Arial" panose="020B0604020202020204"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461128"/>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Temporal Statistics</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453" y="3382605"/>
            <a:ext cx="2197178" cy="634567"/>
            <a:chOff x="812462" y="1739991"/>
            <a:chExt cx="2197178" cy="634567"/>
          </a:xfrm>
        </p:grpSpPr>
        <p:sp>
          <p:nvSpPr>
            <p:cNvPr id="125" name="TextBox 124">
              <a:extLst>
                <a:ext uri="{FF2B5EF4-FFF2-40B4-BE49-F238E27FC236}">
                  <a16:creationId xmlns:a16="http://schemas.microsoft.com/office/drawing/2014/main" id="{8A5C98CA-F1A7-CA4C-8E02-9C5E0CC3FA82}"/>
                </a:ext>
              </a:extLst>
            </p:cNvPr>
            <p:cNvSpPr txBox="1"/>
            <p:nvPr/>
          </p:nvSpPr>
          <p:spPr>
            <a:xfrm>
              <a:off x="824035" y="2097559"/>
              <a:ext cx="2185605" cy="276999"/>
            </a:xfrm>
            <a:prstGeom prst="rect">
              <a:avLst/>
            </a:prstGeom>
            <a:noFill/>
          </p:spPr>
          <p:txBody>
            <a:bodyPr wrap="square" rtlCol="0">
              <a:spAutoFit/>
            </a:bodyPr>
            <a:lstStyle/>
            <a:p>
              <a:r>
                <a:rPr lang="en-US" sz="1200" dirty="0"/>
                <a:t>{{</a:t>
              </a:r>
              <a:r>
                <a:rPr lang="en-US" sz="1200" dirty="0" err="1"/>
                <a:t>val:dat_autotune.csv</a:t>
              </a:r>
              <a:r>
                <a:rPr lang="en-US" sz="1200" dirty="0"/>
                <a:t>[5:2]}}</a:t>
              </a:r>
              <a:endParaRPr lang="en-IN" sz="1200" dirty="0">
                <a:solidFill>
                  <a:schemeClr val="tx2"/>
                </a:solidFill>
                <a:latin typeface="Arial" panose="020B0604020202020204" pitchFamily="34" charset="0"/>
                <a:cs typeface="Arial" pitchFamily="34" charset="0"/>
              </a:endParaRP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739991"/>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Soft RI Statistics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41143" y="4988614"/>
            <a:ext cx="2211083" cy="610831"/>
            <a:chOff x="786984" y="1646497"/>
            <a:chExt cx="2211083" cy="610831"/>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276999"/>
            </a:xfrm>
            <a:prstGeom prst="rect">
              <a:avLst/>
            </a:prstGeom>
            <a:noFill/>
          </p:spPr>
          <p:txBody>
            <a:bodyPr wrap="square" rtlCol="0">
              <a:spAutoFit/>
            </a:bodyPr>
            <a:lstStyle/>
            <a:p>
              <a:r>
                <a:rPr lang="en-US" sz="1200" dirty="0"/>
                <a:t>{{</a:t>
              </a:r>
              <a:r>
                <a:rPr lang="en-US" sz="1200" dirty="0" err="1"/>
                <a:t>val:dat_autotune.csv</a:t>
              </a:r>
              <a:r>
                <a:rPr lang="en-US" sz="1200"/>
                <a:t>[4:2</a:t>
              </a:r>
              <a:r>
                <a:rPr lang="en-US" sz="1200" dirty="0"/>
                <a:t>]}}</a:t>
              </a: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Join Index Statistics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DB3AD4-5886-DE4C-A79D-857FACABB1F2}"/>
              </a:ext>
            </a:extLst>
          </p:cNvPr>
          <p:cNvSpPr>
            <a:spLocks noGrp="1"/>
          </p:cNvSpPr>
          <p:nvPr>
            <p:ph sz="quarter" idx="15"/>
          </p:nvPr>
        </p:nvSpPr>
        <p:spPr>
          <a:xfrm>
            <a:off x="587375" y="1600200"/>
            <a:ext cx="10939098" cy="4610100"/>
          </a:xfrm>
        </p:spPr>
        <p:txBody>
          <a:bodyPr/>
          <a:lstStyle/>
          <a:p>
            <a:pPr>
              <a:buClr>
                <a:srgbClr val="F3753F"/>
              </a:buClr>
            </a:pPr>
            <a:endParaRPr lang="en-US" dirty="0">
              <a:solidFill>
                <a:schemeClr val="tx1">
                  <a:lumMod val="75000"/>
                </a:schemeClr>
              </a:solidFill>
            </a:endParaRPr>
          </a:p>
          <a:p>
            <a:pPr>
              <a:buClr>
                <a:srgbClr val="F3753F"/>
              </a:buClr>
            </a:pPr>
            <a:r>
              <a:rPr lang="en-US" dirty="0">
                <a:solidFill>
                  <a:schemeClr val="tx1">
                    <a:lumMod val="75000"/>
                  </a:schemeClr>
                </a:solidFill>
              </a:rPr>
              <a:t>Contact Your Local </a:t>
            </a:r>
            <a:r>
              <a:rPr lang="en-US" dirty="0"/>
              <a:t>Sales Team or Customer Success Manager </a:t>
            </a:r>
            <a:r>
              <a:rPr lang="en-US" dirty="0">
                <a:solidFill>
                  <a:schemeClr val="tx1">
                    <a:lumMod val="75000"/>
                  </a:schemeClr>
                </a:solidFill>
              </a:rPr>
              <a:t>to Learn more about automatically improving performance with AutoTune.</a:t>
            </a:r>
          </a:p>
          <a:p>
            <a:pPr>
              <a:buClr>
                <a:srgbClr val="F3753F"/>
              </a:buClr>
            </a:pPr>
            <a:endParaRPr lang="en-US" dirty="0">
              <a:solidFill>
                <a:schemeClr val="tx1">
                  <a:lumMod val="75000"/>
                </a:schemeClr>
              </a:solidFill>
            </a:endParaRPr>
          </a:p>
          <a:p>
            <a:pPr>
              <a:buClr>
                <a:srgbClr val="F3753F"/>
              </a:buClr>
            </a:pPr>
            <a:r>
              <a:rPr lang="en-US" dirty="0">
                <a:solidFill>
                  <a:schemeClr val="tx1">
                    <a:lumMod val="75000"/>
                  </a:schemeClr>
                </a:solidFill>
              </a:rPr>
              <a:t>Inquire about a Live Demo of AutoTune</a:t>
            </a:r>
          </a:p>
          <a:p>
            <a:pPr>
              <a:buClr>
                <a:srgbClr val="F3753F"/>
              </a:buClr>
            </a:pPr>
            <a:endParaRPr lang="en-US" dirty="0">
              <a:solidFill>
                <a:schemeClr val="tx1">
                  <a:lumMod val="75000"/>
                </a:schemeClr>
              </a:solidFill>
            </a:endParaRPr>
          </a:p>
          <a:p>
            <a:pPr>
              <a:buClr>
                <a:srgbClr val="F3753F"/>
              </a:buClr>
            </a:pPr>
            <a:endParaRPr lang="en-US" dirty="0">
              <a:solidFill>
                <a:schemeClr val="tx1">
                  <a:lumMod val="75000"/>
                </a:schemeClr>
              </a:solidFill>
            </a:endParaRPr>
          </a:p>
          <a:p>
            <a:pPr lvl="1">
              <a:buClr>
                <a:srgbClr val="F3753F"/>
              </a:buClr>
            </a:pPr>
            <a:endParaRPr lang="en-US" dirty="0">
              <a:solidFill>
                <a:schemeClr val="tx1">
                  <a:lumMod val="75000"/>
                </a:schemeClr>
              </a:solidFill>
            </a:endParaRPr>
          </a:p>
          <a:p>
            <a:pPr>
              <a:buClr>
                <a:srgbClr val="F3753F"/>
              </a:buClr>
            </a:pPr>
            <a:endParaRPr lang="en-US" dirty="0">
              <a:solidFill>
                <a:schemeClr val="tx1">
                  <a:lumMod val="75000"/>
                </a:schemeClr>
              </a:solidFill>
            </a:endParaRPr>
          </a:p>
        </p:txBody>
      </p:sp>
      <p:sp>
        <p:nvSpPr>
          <p:cNvPr id="3" name="Title 2">
            <a:extLst>
              <a:ext uri="{FF2B5EF4-FFF2-40B4-BE49-F238E27FC236}">
                <a16:creationId xmlns:a16="http://schemas.microsoft.com/office/drawing/2014/main" id="{57AA42DD-E136-1C4E-BBC9-A0F5E1C3BB6B}"/>
              </a:ext>
            </a:extLst>
          </p:cNvPr>
          <p:cNvSpPr>
            <a:spLocks noGrp="1"/>
          </p:cNvSpPr>
          <p:nvPr>
            <p:ph type="title"/>
          </p:nvPr>
        </p:nvSpPr>
        <p:spPr/>
        <p:txBody>
          <a:bodyPr/>
          <a:lstStyle/>
          <a:p>
            <a:r>
              <a:rPr lang="en-US" dirty="0"/>
              <a:t>Questions Answers and Next Steps</a:t>
            </a:r>
          </a:p>
        </p:txBody>
      </p:sp>
      <p:sp>
        <p:nvSpPr>
          <p:cNvPr id="4" name="Footer Placeholder 4">
            <a:extLst>
              <a:ext uri="{FF2B5EF4-FFF2-40B4-BE49-F238E27FC236}">
                <a16:creationId xmlns:a16="http://schemas.microsoft.com/office/drawing/2014/main" id="{17C68D3D-3C63-4C01-8D0B-BC390ECD074E}"/>
              </a:ext>
            </a:extLst>
          </p:cNvPr>
          <p:cNvSpPr txBox="1">
            <a:spLocks/>
          </p:cNvSpPr>
          <p:nvPr/>
        </p:nvSpPr>
        <p:spPr>
          <a:xfrm>
            <a:off x="3787882" y="6420720"/>
            <a:ext cx="4114800" cy="221599"/>
          </a:xfrm>
          <a:prstGeom prst="rect">
            <a:avLst/>
          </a:prstGeom>
        </p:spPr>
        <p:txBody>
          <a:bodyPr vert="horz" lIns="0" tIns="0" rIns="0" bIns="0" rtlCol="0" anchor="ctr">
            <a:spAutoFit/>
          </a:bodyPr>
          <a:lstStyle>
            <a:defPPr>
              <a:defRPr lang="en-US"/>
            </a:defPPr>
            <a:lvl1pPr marL="0" algn="ctr" defTabSz="914400" rtl="0" eaLnBrk="1" latinLnBrk="0" hangingPunct="1">
              <a:lnSpc>
                <a:spcPct val="90000"/>
              </a:lnSpc>
              <a:defRPr lang="en-US" sz="800" kern="1200">
                <a:solidFill>
                  <a:schemeClr val="tx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TERADATA – CUSTOMER CONFIDENTIAL
Use pursuant to Customer and Company instructions</a:t>
            </a:r>
            <a:endParaRPr lang="en-US" dirty="0"/>
          </a:p>
        </p:txBody>
      </p:sp>
    </p:spTree>
    <p:extLst>
      <p:ext uri="{BB962C8B-B14F-4D97-AF65-F5344CB8AC3E}">
        <p14:creationId xmlns:p14="http://schemas.microsoft.com/office/powerpoint/2010/main" val="263045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SLIDE_GUID" val="752c904b-7eb6-4543-8a61-6a2e2ec6e3f6"/>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9 Generic Teradata Template - Minimal" id="{39A00911-2665-3B4B-87DC-00D7127D7FDF}" vid="{EC6E185F-445C-F846-8DE9-61327FB2625B}"/>
    </a:ext>
  </a:extLst>
</a:theme>
</file>

<file path=ppt/theme/theme2.xml><?xml version="1.0" encoding="utf-8"?>
<a:theme xmlns:a="http://schemas.openxmlformats.org/drawingml/2006/main" name="1_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718" id="{23CA8521-1A41-7542-8E3D-8E7D9F7384E9}" vid="{37ECD779-5383-8244-B334-4B06EBE3696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3F60F6-267C-4F0B-90AC-53495EF22DB8}">
  <ds:schemaRefs>
    <ds:schemaRef ds:uri="http://schemas.microsoft.com/sharepoint/v3/contenttype/forms"/>
  </ds:schemaRefs>
</ds:datastoreItem>
</file>

<file path=customXml/itemProps2.xml><?xml version="1.0" encoding="utf-8"?>
<ds:datastoreItem xmlns:ds="http://schemas.openxmlformats.org/officeDocument/2006/customXml" ds:itemID="{1D292E2B-603B-4E5E-A766-E89B7000FD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64E80-8200-4669-BC3C-EA57A9064010}">
  <ds:schemaRefs>
    <ds:schemaRef ds:uri="http://schemas.microsoft.com/office/2006/documentManagement/types"/>
    <ds:schemaRef ds:uri="http://purl.org/dc/dcmitype/"/>
    <ds:schemaRef ds:uri="http://purl.org/dc/terms/"/>
    <ds:schemaRef ds:uri="7d2247ee-dcae-49b5-8e6a-08fc19cc9b93"/>
    <ds:schemaRef ds:uri="http://www.w3.org/XML/1998/namespace"/>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02124634-a52d-4e0c-b527-846138045ca7"/>
  </ds:schemaRefs>
</ds:datastoreItem>
</file>

<file path=docProps/app.xml><?xml version="1.0" encoding="utf-8"?>
<Properties xmlns="http://schemas.openxmlformats.org/officeDocument/2006/extended-properties" xmlns:vt="http://schemas.openxmlformats.org/officeDocument/2006/docPropsVTypes">
  <Template>Theme1</Template>
  <TotalTime>826</TotalTime>
  <Words>860</Words>
  <Application>Microsoft Macintosh PowerPoint</Application>
  <PresentationFormat>Widescreen</PresentationFormat>
  <Paragraphs>101</Paragraphs>
  <Slides>6</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Arial Regular</vt:lpstr>
      <vt:lpstr>Calibri</vt:lpstr>
      <vt:lpstr>Century Gothic</vt:lpstr>
      <vt:lpstr>Courier New</vt:lpstr>
      <vt:lpstr>System Font Regular</vt:lpstr>
      <vt:lpstr>Theme1</vt:lpstr>
      <vt:lpstr>1_Theme1</vt:lpstr>
      <vt:lpstr>PowerPoint Presentation</vt:lpstr>
      <vt:lpstr>PowerPoint Presentation</vt:lpstr>
      <vt:lpstr>Performance Impacts of Missing Basic Statistics</vt:lpstr>
      <vt:lpstr>Customer Best Practices Statistics Analysis </vt:lpstr>
      <vt:lpstr>Questions Answers and 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Hilton, Stephen</dc:creator>
  <cp:lastModifiedBy>Hilton, Stephen</cp:lastModifiedBy>
  <cp:revision>44</cp:revision>
  <dcterms:created xsi:type="dcterms:W3CDTF">2020-08-03T17:24:02Z</dcterms:created>
  <dcterms:modified xsi:type="dcterms:W3CDTF">2021-05-27T19:18:46Z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