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8" r:id="rId5"/>
    <p:sldId id="274" r:id="rId6"/>
    <p:sldId id="279" r:id="rId7"/>
    <p:sldId id="276" r:id="rId8"/>
    <p:sldId id="285" r:id="rId9"/>
    <p:sldId id="284" r:id="rId10"/>
    <p:sldId id="257" r:id="rId11"/>
    <p:sldId id="262" r:id="rId12"/>
    <p:sldId id="258" r:id="rId13"/>
    <p:sldId id="259" r:id="rId14"/>
    <p:sldId id="283" r:id="rId15"/>
    <p:sldId id="263" r:id="rId16"/>
    <p:sldId id="264" r:id="rId17"/>
    <p:sldId id="265" r:id="rId18"/>
    <p:sldId id="266" r:id="rId19"/>
    <p:sldId id="280" r:id="rId20"/>
    <p:sldId id="281" r:id="rId21"/>
    <p:sldId id="272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C924-0ACD-4DDE-9AE1-51212BE66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B60D9-58F1-4080-AE87-35D230C66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971D-EFF4-4E0A-8876-750A6A6B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0DAD-9A2E-4AFB-8246-5BFA9097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2D21-702D-4967-82D2-FDFCFC8E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CFA5-4C2B-4291-AD0C-7820371C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2D1B-152F-4209-B781-1163F91BC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EDBB-95C1-4C8F-B595-D955522F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7C68-C652-444B-9913-8F2EA1FB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2F78-3B56-45A4-BE78-CBC9DF75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E05E7-1E85-497D-A2FB-FEDD37C55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6E22E-AA90-4AEB-9252-256520A1A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E8B1-A9B4-48BF-8E96-9EFDC231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FBAE-96E1-4C40-8098-098583D0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F7AA-8872-4986-93A7-B29E609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02DC-19CC-46A5-85D9-B5AD19C8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BBF-F461-40A7-B20D-61D61FEF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2062-B8E0-419D-949A-5CB45F22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42C3-DE72-4990-9A49-EC876FBA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08E1-EF8A-4FAB-9312-4FA09C14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B2CB-9583-40B2-816E-EDE2671B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63D0-F6EC-4F12-B653-2FD94A47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80DA-D883-4FD4-8E2A-AD5DB990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C8F0-C617-4915-A7C5-DD2B324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5ADC-0EFA-4F6F-9F45-CD7FBF9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46B8-EE01-432D-97B0-FAF6AEF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E515-8AE6-41BD-8F13-CEE5A5B03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4B5FA-C952-4EA6-9505-8542B73E6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4AAC5-033A-40D1-A239-ED2593EC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82F18-396A-41D0-81DF-A1DEF7C2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5D58-41BD-4029-8DB6-74723A4F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4935-AEA0-4FEE-A633-687194C6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D3AA-76C6-4913-9FAC-639C7716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EA5FA-4DBA-43E1-8D39-410776CFA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C7FB-6868-460E-8BBB-10F71E886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96FCA-0D31-4781-A391-6A2013C93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37281-DE28-44C6-8047-40C45A7F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EF84D-3C59-4A73-BB82-4759853E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CFC08-3F94-49D9-AEE4-C0DA9B6B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8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94C9-351B-403E-92D6-196B7CBC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24D7A-34A1-4100-ABAD-39B04B10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A70AD-FC1A-4A08-B228-D0BCB8A2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E06FC-EF66-4C02-B2E8-BAC60351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0D3B8-D859-484A-B976-DD41BD0C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05FA6-8625-4C72-B019-878C5C58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4E309-E8CE-4380-B74D-CC7557DC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DC99-606E-47ED-B1E5-EC4BCD54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84F-9A75-47D5-8F02-5B816105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5AE0E-8D7E-4650-A84B-34F22643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CB9EF-F652-41FE-A173-4C37F3EA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684D-1FF8-42DE-8D24-80FA7E2B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02E0-158C-4A33-AF2E-B4B69E40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42CF-FB33-40A7-B714-6E509FB5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26C11-B32E-4D5F-8822-CA35D0BA7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ED4D0-E414-4B9F-BD9C-E01DA056D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5E63D-A3C7-421C-937B-CA43AE6D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23E0-77A5-4C0F-BB02-839B7034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AB9E3-653B-4AB0-AF06-1287F9D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F2C04-595A-4CBE-91C3-4C337C76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A4BA-E55D-46E1-B368-11E8064D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17B2-B592-4FA2-93B0-678A24A2E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ADA4-66B9-475E-A2AB-9385292014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F352-0172-4E4C-AB0D-F591B6BB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81F8-A388-4200-BAE7-000317A67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2ECB-F681-4AAB-9EA8-3700CFAD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52664-629A-4E33-BEF9-37DE0C3B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 ưu lập kế hoạch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84CC-070C-4CDE-B48C-CC814DD9D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Trần Đức Anh Tr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Phan Thanh Long</a:t>
            </a:r>
          </a:p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Trần Đức Duy</a:t>
            </a:r>
          </a:p>
        </p:txBody>
      </p:sp>
    </p:spTree>
    <p:extLst>
      <p:ext uri="{BB962C8B-B14F-4D97-AF65-F5344CB8AC3E}">
        <p14:creationId xmlns:p14="http://schemas.microsoft.com/office/powerpoint/2010/main" val="733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99C4-A562-4631-81CF-98DE5518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CP Model - Trần Đức Anh Tr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E2CD-33CC-4A3F-92E7-8E70A2A0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Đ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logic 2</a:t>
            </a:r>
            <a:r>
              <a:rPr lang="en-GB" sz="1800" i="1">
                <a:latin typeface="Arial" pitchFamily="34" charset="0"/>
                <a:cs typeface="Arial" pitchFamily="34" charset="0"/>
              </a:rPr>
              <a:t>N+2M</a:t>
            </a:r>
            <a:r>
              <a:rPr lang="en-GB" sz="1800">
                <a:latin typeface="Arial" pitchFamily="34" charset="0"/>
                <a:cs typeface="Arial" pitchFamily="34" charset="0"/>
              </a:rPr>
              <a:t>+1, …, 2</a:t>
            </a:r>
            <a:r>
              <a:rPr lang="en-GB" sz="1800" i="1">
                <a:latin typeface="Arial" pitchFamily="34" charset="0"/>
                <a:cs typeface="Arial" pitchFamily="34" charset="0"/>
              </a:rPr>
              <a:t>N+2M</a:t>
            </a:r>
            <a:r>
              <a:rPr lang="en-GB" sz="1800">
                <a:latin typeface="Arial" pitchFamily="34" charset="0"/>
                <a:cs typeface="Arial" pitchFamily="34" charset="0"/>
              </a:rPr>
              <a:t>+2</a:t>
            </a:r>
            <a:r>
              <a:rPr lang="en-GB" sz="1800" i="1">
                <a:latin typeface="Arial" pitchFamily="34" charset="0"/>
                <a:cs typeface="Arial" pitchFamily="34" charset="0"/>
              </a:rPr>
              <a:t>K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trong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vi-VN" sz="1800">
                <a:latin typeface="Arial" pitchFamily="34" charset="0"/>
                <a:cs typeface="Arial" pitchFamily="34" charset="0"/>
              </a:rPr>
              <a:t>đó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GB" sz="1800" i="1">
                <a:latin typeface="Arial" panose="020B0604020202020204" pitchFamily="34" charset="0"/>
                <a:cs typeface="Arial" panose="020B0604020202020204" pitchFamily="34" charset="0"/>
              </a:rPr>
              <a:t>N+2M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GB" sz="1800" i="1">
                <a:latin typeface="Arial" panose="020B0604020202020204" pitchFamily="34" charset="0"/>
                <a:cs typeface="Arial" panose="020B0604020202020204" pitchFamily="34" charset="0"/>
              </a:rPr>
              <a:t>N+2M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800">
                <a:latin typeface="Arial" pitchFamily="34" charset="0"/>
                <a:cs typeface="Arial" pitchFamily="34" charset="0"/>
              </a:rPr>
              <a:t>ươ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GB" sz="18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>
                <a:latin typeface="Arial" pitchFamily="34" charset="0"/>
                <a:cs typeface="Arial" pitchFamily="34" charset="0"/>
              </a:rPr>
              <a:t>đ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xuất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phát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sz="1800">
                <a:latin typeface="Arial" pitchFamily="34" charset="0"/>
                <a:cs typeface="Arial" pitchFamily="34" charset="0"/>
              </a:rPr>
              <a:t> route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thứ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i="1">
                <a:latin typeface="Arial" pitchFamily="34" charset="0"/>
                <a:cs typeface="Arial" pitchFamily="34" charset="0"/>
              </a:rPr>
              <a:t>k</a:t>
            </a:r>
            <a:r>
              <a:rPr lang="en-GB" sz="1800">
                <a:latin typeface="Arial" pitchFamily="34" charset="0"/>
                <a:cs typeface="Arial" pitchFamily="34" charset="0"/>
              </a:rPr>
              <a:t> (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mọi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i="1">
                <a:latin typeface="Arial" pitchFamily="34" charset="0"/>
                <a:cs typeface="Arial" pitchFamily="34" charset="0"/>
              </a:rPr>
              <a:t>k</a:t>
            </a:r>
            <a:r>
              <a:rPr lang="en-GB" sz="1800">
                <a:latin typeface="Arial" pitchFamily="34" charset="0"/>
                <a:cs typeface="Arial" pitchFamily="34" charset="0"/>
              </a:rPr>
              <a:t> = 1, 2, …, </a:t>
            </a:r>
            <a:r>
              <a:rPr lang="en-GB" sz="1800" i="1">
                <a:latin typeface="Arial" pitchFamily="34" charset="0"/>
                <a:cs typeface="Arial" pitchFamily="34" charset="0"/>
              </a:rPr>
              <a:t>K</a:t>
            </a:r>
            <a:r>
              <a:rPr lang="en-GB" sz="1800">
                <a:latin typeface="Arial" pitchFamily="34" charset="0"/>
                <a:cs typeface="Arial" pitchFamily="34" charset="0"/>
              </a:rPr>
              <a:t>).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vi-VN" sz="1800">
                <a:latin typeface="Arial" pitchFamily="34" charset="0"/>
                <a:cs typeface="Arial" pitchFamily="34" charset="0"/>
              </a:rPr>
              <a:t>đ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này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tham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chiếu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vi-VN" sz="1800">
                <a:latin typeface="Arial" pitchFamily="34" charset="0"/>
                <a:cs typeface="Arial" pitchFamily="34" charset="0"/>
              </a:rPr>
              <a:t>đến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>
                <a:latin typeface="Arial" pitchFamily="34" charset="0"/>
                <a:cs typeface="Arial" pitchFamily="34" charset="0"/>
              </a:rPr>
              <a:t>đ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xuất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phát</a:t>
            </a:r>
            <a:r>
              <a:rPr lang="en-GB" sz="1800">
                <a:latin typeface="Arial" pitchFamily="34" charset="0"/>
                <a:cs typeface="Arial" pitchFamily="34" charset="0"/>
              </a:rPr>
              <a:t> (depot)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vật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lý</a:t>
            </a:r>
            <a:r>
              <a:rPr lang="en-GB" sz="1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800" err="1">
                <a:latin typeface="Arial" pitchFamily="34" charset="0"/>
                <a:cs typeface="Arial" pitchFamily="34" charset="0"/>
              </a:rPr>
              <a:t>Với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trả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khách</a:t>
            </a:r>
            <a:r>
              <a:rPr lang="en-GB" sz="1800">
                <a:latin typeface="Arial" pitchFamily="34" charset="0"/>
                <a:cs typeface="Arial" pitchFamily="34" charset="0"/>
              </a:rPr>
              <a:t>,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trả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hàng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thì</a:t>
            </a:r>
            <a:r>
              <a:rPr lang="en-GB" sz="1800">
                <a:latin typeface="Arial" pitchFamily="34" charset="0"/>
                <a:cs typeface="Arial" pitchFamily="34" charset="0"/>
              </a:rPr>
              <a:t> ta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chuyển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thành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có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trọng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số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đối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nhau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với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nhận</a:t>
            </a:r>
            <a:r>
              <a:rPr lang="en-GB" sz="1800">
                <a:latin typeface="Arial" pitchFamily="34" charset="0"/>
                <a:cs typeface="Arial" pitchFamily="34" charset="0"/>
              </a:rPr>
              <a:t>,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đón</a:t>
            </a:r>
            <a:r>
              <a:rPr lang="en-GB" sz="1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800">
                <a:latin typeface="Arial" pitchFamily="34" charset="0"/>
                <a:cs typeface="Arial" pitchFamily="34" charset="0"/>
              </a:rPr>
              <a:t>A[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i</a:t>
            </a:r>
            <a:r>
              <a:rPr lang="en-GB" sz="1800">
                <a:latin typeface="Arial" pitchFamily="34" charset="0"/>
                <a:cs typeface="Arial" pitchFamily="34" charset="0"/>
              </a:rPr>
              <a:t>][j]: Trường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hợp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có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thể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từ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i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đến</a:t>
            </a:r>
            <a:r>
              <a:rPr lang="en-GB" sz="1800">
                <a:latin typeface="Arial" pitchFamily="34" charset="0"/>
                <a:cs typeface="Arial" pitchFamily="34" charset="0"/>
              </a:rPr>
              <a:t> j.</a:t>
            </a:r>
          </a:p>
          <a:p>
            <a:r>
              <a:rPr lang="en-GB" sz="1800">
                <a:latin typeface="Arial" pitchFamily="34" charset="0"/>
                <a:cs typeface="Arial" pitchFamily="34" charset="0"/>
              </a:rPr>
              <a:t>P1: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đón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khách</a:t>
            </a:r>
            <a:r>
              <a:rPr lang="en-GB" sz="1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800">
                <a:latin typeface="Arial" pitchFamily="34" charset="0"/>
                <a:cs typeface="Arial" pitchFamily="34" charset="0"/>
              </a:rPr>
              <a:t>P2: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nhận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hàng</a:t>
            </a:r>
            <a:r>
              <a:rPr lang="en-GB" sz="1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800">
                <a:latin typeface="Arial" pitchFamily="34" charset="0"/>
                <a:cs typeface="Arial" pitchFamily="34" charset="0"/>
              </a:rPr>
              <a:t>P3: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trả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khách</a:t>
            </a:r>
            <a:r>
              <a:rPr lang="en-GB" sz="1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800">
                <a:latin typeface="Arial" pitchFamily="34" charset="0"/>
                <a:cs typeface="Arial" pitchFamily="34" charset="0"/>
              </a:rPr>
              <a:t>P4: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trả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hàng</a:t>
            </a:r>
            <a:r>
              <a:rPr lang="en-GB" sz="1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800">
                <a:latin typeface="Arial" pitchFamily="34" charset="0"/>
                <a:cs typeface="Arial" pitchFamily="34" charset="0"/>
              </a:rPr>
              <a:t>S: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bắt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đầu</a:t>
            </a:r>
            <a:r>
              <a:rPr lang="en-GB" sz="1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800">
                <a:latin typeface="Arial" pitchFamily="34" charset="0"/>
                <a:cs typeface="Arial" pitchFamily="34" charset="0"/>
              </a:rPr>
              <a:t>E: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điểm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kết</a:t>
            </a:r>
            <a:r>
              <a:rPr lang="en-GB" sz="1800">
                <a:latin typeface="Arial" pitchFamily="34" charset="0"/>
                <a:cs typeface="Arial" pitchFamily="34" charset="0"/>
              </a:rPr>
              <a:t> </a:t>
            </a:r>
            <a:r>
              <a:rPr lang="en-GB" sz="1800" err="1">
                <a:latin typeface="Arial" pitchFamily="34" charset="0"/>
                <a:cs typeface="Arial" pitchFamily="34" charset="0"/>
              </a:rPr>
              <a:t>thúc</a:t>
            </a:r>
            <a:r>
              <a:rPr lang="en-GB" sz="180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800">
              <a:latin typeface="Arial" pitchFamily="34" charset="0"/>
              <a:cs typeface="Arial" pitchFamily="34" charset="0"/>
            </a:endParaRPr>
          </a:p>
          <a:p>
            <a:endParaRPr lang="en-GB" sz="1800">
              <a:latin typeface="Arial" pitchFamily="34" charset="0"/>
              <a:cs typeface="Arial" pitchFamily="34" charset="0"/>
            </a:endParaRPr>
          </a:p>
          <a:p>
            <a:endParaRPr lang="en-GB" sz="1800">
              <a:latin typeface="Arial" pitchFamily="34" charset="0"/>
              <a:cs typeface="Arial" pitchFamily="34" charset="0"/>
            </a:endParaRPr>
          </a:p>
          <a:p>
            <a:endParaRPr lang="en-GB" sz="180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99C4-A562-4631-81CF-98DE5518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010670"/>
          </a:xfrm>
        </p:spPr>
        <p:txBody>
          <a:bodyPr/>
          <a:lstStyle/>
          <a:p>
            <a:r>
              <a:rPr lang="en-US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9E2CD-33CC-4A3F-92E7-8E70A2A0B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240"/>
                <a:ext cx="10515600" cy="4683723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1⇒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 ∈</m:t>
                    </m:r>
                  </m:oMath>
                </a14:m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{P2, P4, {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i+n+m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}}</a:t>
                </a:r>
              </a:p>
              <a:p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2⇒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 ∈</m:t>
                    </m:r>
                  </m:oMath>
                </a14:m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{P1, P2, P3, P4}</a:t>
                </a:r>
              </a:p>
              <a:p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3⇒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𝑗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</m:oMath>
                </a14:m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{{i-n-m}, P2, P4, E}</a:t>
                </a:r>
              </a:p>
              <a:p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4⇒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 ∈</m:t>
                    </m:r>
                  </m:oMath>
                </a14:m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{P1, P2\{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-n-m}, P3, P4, E}</a:t>
                </a:r>
              </a:p>
              <a:p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 ∈</m:t>
                    </m:r>
                  </m:oMath>
                </a14:m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{P1, P2, {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i+k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}}</a:t>
                </a:r>
              </a:p>
              <a:p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!= j.</a:t>
                </a:r>
              </a:p>
              <a:p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Biến</a:t>
                </a:r>
                <a:endParaRPr lang="en-GB" sz="18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][j]: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tiếp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trên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lộ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trình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GB" sz="1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= 1, 2, …, 2</a:t>
                </a:r>
                <a:r>
                  <a:rPr lang="en-GB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N+2M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en-GB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K, j = 1,2,…,2N+2M+2K</a:t>
                </a:r>
              </a:p>
              <a:p>
                <a:pPr lvl="1"/>
                <a:r>
                  <a:rPr lang="en-GB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Mark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1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]: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chỉ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(index)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route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qua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, 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= 1, 2, …, 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+2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L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]: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khoảng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cách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tích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luỹ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route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chứa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từ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xuất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phát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đến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= 1, …, 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+ 2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]: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người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trên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xe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từ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xuất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phát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đến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,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= 1, …, 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+ 2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]: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trọng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l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ượn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g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tích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luỹ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hàng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hoá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trên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xe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từ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xuất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phát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đến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1800" dirty="0">
                    <a:latin typeface="Arial" pitchFamily="34" charset="0"/>
                    <a:cs typeface="Arial" pitchFamily="34" charset="0"/>
                  </a:rPr>
                  <a:t>đ</a:t>
                </a:r>
                <a:r>
                  <a:rPr lang="en-GB" sz="1800" dirty="0" err="1">
                    <a:latin typeface="Arial" pitchFamily="34" charset="0"/>
                    <a:cs typeface="Arial" pitchFamily="34" charset="0"/>
                  </a:rPr>
                  <a:t>iểm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=1,..,2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+ 2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Max_W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]: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trọng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lượng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tối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đa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hàng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hóa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trên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xe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điểm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GB" sz="1800" i="1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= 1, …, 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1800" dirty="0">
                    <a:latin typeface="Arial" pitchFamily="34" charset="0"/>
                    <a:cs typeface="Arial" pitchFamily="34" charset="0"/>
                  </a:rPr>
                  <a:t> + 2</a:t>
                </a:r>
                <a:r>
                  <a:rPr lang="en-GB" sz="1800" i="1" dirty="0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endParaRPr lang="en-GB" sz="1800" dirty="0">
                  <a:latin typeface="Arial" pitchFamily="34" charset="0"/>
                  <a:cs typeface="Arial" pitchFamily="34" charset="0"/>
                </a:endParaRPr>
              </a:p>
              <a:p>
                <a:endParaRPr lang="en-GB" sz="1800" dirty="0">
                  <a:latin typeface="Arial" pitchFamily="34" charset="0"/>
                  <a:cs typeface="Arial" pitchFamily="34" charset="0"/>
                </a:endParaRPr>
              </a:p>
              <a:p>
                <a:endParaRPr lang="en-GB" sz="1800" dirty="0">
                  <a:latin typeface="Arial" pitchFamily="34" charset="0"/>
                  <a:cs typeface="Arial" pitchFamily="34" charset="0"/>
                </a:endParaRPr>
              </a:p>
              <a:p>
                <a:endParaRPr lang="en-GB" sz="1800" dirty="0">
                  <a:latin typeface="Arial" pitchFamily="34" charset="0"/>
                  <a:cs typeface="Arial" pitchFamily="34" charset="0"/>
                </a:endParaRPr>
              </a:p>
              <a:p>
                <a:endParaRPr lang="en-GB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9E2CD-33CC-4A3F-92E7-8E70A2A0B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240"/>
                <a:ext cx="10515600" cy="4683723"/>
              </a:xfrm>
              <a:blipFill>
                <a:blip r:embed="rId2"/>
                <a:stretch>
                  <a:fillRect l="-406" t="-1302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F712-8880-4629-9153-1ECF7DE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80"/>
          </a:xfrm>
        </p:spPr>
        <p:txBody>
          <a:bodyPr/>
          <a:lstStyle/>
          <a:p>
            <a:r>
              <a:rPr lang="en-US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E6013-3C3D-440D-9C27-59B0C561A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240"/>
                <a:ext cx="10515600" cy="4683723"/>
              </a:xfrm>
            </p:spPr>
            <p:txBody>
              <a:bodyPr>
                <a:normAutofit/>
              </a:bodyPr>
              <a:lstStyle/>
              <a:p>
                <a:r>
                  <a:rPr lang="en-GB" sz="2000">
                    <a:latin typeface="Arial" pitchFamily="34" charset="0"/>
                    <a:cs typeface="Arial" pitchFamily="34" charset="0"/>
                  </a:rPr>
                  <a:t>Ràng </a:t>
                </a:r>
                <a:r>
                  <a:rPr lang="en-GB" sz="2000" err="1">
                    <a:latin typeface="Arial" pitchFamily="34" charset="0"/>
                    <a:cs typeface="Arial" pitchFamily="34" charset="0"/>
                  </a:rPr>
                  <a:t>buộc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L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] = 0, 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 = 2N+2M+1, …, 2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] = 0, 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 = 2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+1,… 2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] = 0, 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 = 2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+1,… 2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Mark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[2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] = 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Mark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[2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], 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 = 1, …, 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Mark[2N+2M+i] = 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 = 1, …, 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Max_W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[2N+2M+i] = Q[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] 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 = 1, …, 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K</a:t>
                </a:r>
              </a:p>
              <a:p>
                <a:pPr lvl="1"/>
                <a:r>
                  <a:rPr lang="en-GB" sz="2000">
                    <a:cs typeface="Arial" pitchFamily="34" charset="0"/>
                  </a:rPr>
                  <a:t>j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𝐾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=1 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=1, …,2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𝐾</m:t>
                        </m:r>
                      </m:e>
                    </m:nary>
                  </m:oMath>
                </a14:m>
                <a:endParaRPr lang="en-GB" sz="2000" i="1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GB" sz="2000">
                    <a:cs typeface="Arial" pitchFamily="34" charset="0"/>
                  </a:rPr>
                  <a:t>j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𝐾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=1 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=1, …,2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</m:e>
                    </m:nary>
                  </m:oMath>
                </a14:m>
                <a:endParaRPr lang="en-GB" sz="2000" i="1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L[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i+N+M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] &gt;= L[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] + d(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i,j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), 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GB" sz="2000" i="1">
                    <a:latin typeface="Arial" pitchFamily="34" charset="0"/>
                    <a:cs typeface="Arial" pitchFamily="34" charset="0"/>
                  </a:rPr>
                  <a:t>=1,…,N+M </a:t>
                </a:r>
              </a:p>
              <a:p>
                <a:pPr lvl="1"/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P[</a:t>
                </a:r>
                <a:r>
                  <a:rPr lang="en-GB" sz="2000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&lt;= 1, </a:t>
                </a:r>
                <a:r>
                  <a:rPr lang="en-GB" sz="2000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=1,….,2N+2M+2K   </a:t>
                </a: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W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 </a:t>
                </a:r>
                <a:r>
                  <a:rPr lang="en-GB" sz="2000" err="1">
                    <a:latin typeface="Arial" pitchFamily="34" charset="0"/>
                    <a:cs typeface="Arial" pitchFamily="34" charset="0"/>
                    <a:sym typeface="Symbol"/>
                  </a:rPr>
                  <a:t>Max_W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], 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 =1,… 2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 + 2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K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E6013-3C3D-440D-9C27-59B0C561A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240"/>
                <a:ext cx="10515600" cy="4683723"/>
              </a:xfrm>
              <a:blipFill>
                <a:blip r:embed="rId2"/>
                <a:stretch>
                  <a:fillRect l="-522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07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F712-8880-4629-9153-1ECF7DE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281"/>
          </a:xfrm>
        </p:spPr>
        <p:txBody>
          <a:bodyPr/>
          <a:lstStyle/>
          <a:p>
            <a:r>
              <a:rPr lang="en-US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E6013-3C3D-440D-9C27-59B0C561A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407"/>
                <a:ext cx="10515600" cy="4991246"/>
              </a:xfrm>
            </p:spPr>
            <p:txBody>
              <a:bodyPr>
                <a:normAutofit/>
              </a:bodyPr>
              <a:lstStyle/>
              <a:p>
                <a:r>
                  <a:rPr lang="en-GB" sz="2000" err="1">
                    <a:latin typeface="Arial" pitchFamily="34" charset="0"/>
                    <a:cs typeface="Arial" pitchFamily="34" charset="0"/>
                  </a:rPr>
                  <a:t>Ràng</a:t>
                </a:r>
                <a:r>
                  <a:rPr lang="en-GB" sz="200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2000" err="1">
                    <a:latin typeface="Arial" pitchFamily="34" charset="0"/>
                    <a:cs typeface="Arial" pitchFamily="34" charset="0"/>
                  </a:rPr>
                  <a:t>buộc</a:t>
                </a:r>
                <a:endParaRPr lang="en-GB" sz="200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GB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2000" i="1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][j]</a:t>
                </a:r>
                <a:r>
                  <a:rPr lang="en-US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 = 1 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 </a:t>
                </a:r>
                <a:r>
                  <a:rPr lang="en-GB" sz="2000" i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Mark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GB" sz="2000" i="1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] = </a:t>
                </a:r>
                <a:r>
                  <a:rPr lang="en-GB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Mark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GB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vi-VN" sz="2000">
                    <a:latin typeface="Arial" pitchFamily="34" charset="0"/>
                    <a:cs typeface="Arial" pitchFamily="34" charset="0"/>
                  </a:rPr>
                  <a:t>]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000" err="1"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err="1"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000" i="1" err="1">
                    <a:latin typeface="Arial" pitchFamily="34" charset="0"/>
                    <a:cs typeface="Arial" pitchFamily="34" charset="0"/>
                  </a:rPr>
                  <a:t>i,j</a:t>
                </a:r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</m:oMath>
                </a14:m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 A.</a:t>
                </a:r>
              </a:p>
              <a:p>
                <a:pPr lvl="1"/>
                <a:r>
                  <a:rPr lang="en-GB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2000" i="1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][j]</a:t>
                </a:r>
                <a:r>
                  <a:rPr lang="en-US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 = 1 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 </a:t>
                </a:r>
                <a:r>
                  <a:rPr lang="en-GB" sz="2000" i="1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Max_W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GB" sz="2000" i="1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] = </a:t>
                </a:r>
                <a:r>
                  <a:rPr lang="en-GB" sz="2000" i="1" err="1">
                    <a:latin typeface="Arial" panose="020B0604020202020204" pitchFamily="34" charset="0"/>
                    <a:cs typeface="Arial" panose="020B0604020202020204" pitchFamily="34" charset="0"/>
                  </a:rPr>
                  <a:t>Max_W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GB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vi-VN" sz="2000">
                    <a:latin typeface="Arial" pitchFamily="34" charset="0"/>
                    <a:cs typeface="Arial" pitchFamily="34" charset="0"/>
                  </a:rPr>
                  <a:t>]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, với </a:t>
                </a:r>
                <a:r>
                  <a:rPr lang="en-US" sz="2000" err="1"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000" i="1" err="1">
                    <a:latin typeface="Arial" pitchFamily="34" charset="0"/>
                    <a:cs typeface="Arial" pitchFamily="34" charset="0"/>
                  </a:rPr>
                  <a:t>i,j</a:t>
                </a:r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</m:oMath>
                </a14:m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 A.</a:t>
                </a:r>
              </a:p>
              <a:p>
                <a:pPr lvl="1"/>
                <a:r>
                  <a:rPr lang="en-GB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GB" sz="2000" i="1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][j] = </a:t>
                </a:r>
                <a:r>
                  <a:rPr lang="en-GB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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L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j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=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L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+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d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(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 err="1">
                    <a:latin typeface="Arial" pitchFamily="34" charset="0"/>
                    <a:cs typeface="Arial" pitchFamily="34" charset="0"/>
                    <a:sym typeface="Symbol"/>
                  </a:rPr>
                  <a:t>,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  <a:sym typeface="Symbol"/>
                  </a:rPr>
                  <a:t>j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)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, với </a:t>
                </a:r>
                <a:r>
                  <a:rPr lang="en-US" sz="2000" err="1"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000" i="1" err="1">
                    <a:latin typeface="Arial" pitchFamily="34" charset="0"/>
                    <a:cs typeface="Arial" pitchFamily="34" charset="0"/>
                  </a:rPr>
                  <a:t>i,j</a:t>
                </a:r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</m:oMath>
                </a14:m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 A.</a:t>
                </a: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X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][j] =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1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 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P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j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=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P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+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person[j]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, với </a:t>
                </a:r>
                <a:r>
                  <a:rPr lang="en-US" sz="2000" err="1"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000" i="1" err="1">
                    <a:latin typeface="Arial" pitchFamily="34" charset="0"/>
                    <a:cs typeface="Arial" pitchFamily="34" charset="0"/>
                  </a:rPr>
                  <a:t>i,j</a:t>
                </a:r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</m:oMath>
                </a14:m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 A.</a:t>
                </a:r>
              </a:p>
              <a:p>
                <a:pPr lvl="1"/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X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][j] =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1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 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W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j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=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W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</a:t>
                </a:r>
                <a:r>
                  <a:rPr lang="en-GB" sz="2000" i="1" err="1">
                    <a:latin typeface="Arial" pitchFamily="34" charset="0"/>
                    <a:cs typeface="Arial" pitchFamily="34" charset="0"/>
                    <a:sym typeface="Symbol"/>
                  </a:rPr>
                  <a:t>i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+ q[j]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, với </a:t>
                </a:r>
                <a:r>
                  <a:rPr lang="en-US" sz="2000" err="1"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000" i="1" err="1">
                    <a:latin typeface="Arial" pitchFamily="34" charset="0"/>
                    <a:cs typeface="Arial" pitchFamily="34" charset="0"/>
                  </a:rPr>
                  <a:t>i,j</a:t>
                </a:r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∈</m:t>
                    </m:r>
                  </m:oMath>
                </a14:m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 A.</a:t>
                </a:r>
              </a:p>
              <a:p>
                <a:pPr marL="457200" lvl="1" indent="0">
                  <a:buNone/>
                </a:pPr>
                <a:endParaRPr lang="en-GB" sz="2000" i="1" baseline="-2500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r>
                  <a:rPr lang="en-GB" sz="2000" err="1">
                    <a:latin typeface="Arial" pitchFamily="34" charset="0"/>
                    <a:cs typeface="Arial" pitchFamily="34" charset="0"/>
                    <a:sym typeface="Symbol"/>
                  </a:rPr>
                  <a:t>Hàm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GB" sz="2000" err="1">
                    <a:latin typeface="Arial" pitchFamily="34" charset="0"/>
                    <a:cs typeface="Arial" pitchFamily="34" charset="0"/>
                    <a:sym typeface="Symbol"/>
                  </a:rPr>
                  <a:t>mục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GB" sz="2000" err="1">
                    <a:latin typeface="Arial" pitchFamily="34" charset="0"/>
                    <a:cs typeface="Arial" pitchFamily="34" charset="0"/>
                    <a:sym typeface="Symbol"/>
                  </a:rPr>
                  <a:t>tiêu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: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f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 =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L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[2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+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K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+1] + … + 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L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[2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N+2M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+2</a:t>
                </a:r>
                <a:r>
                  <a:rPr lang="en-GB" sz="2000" i="1">
                    <a:latin typeface="Arial" pitchFamily="34" charset="0"/>
                    <a:cs typeface="Arial" pitchFamily="34" charset="0"/>
                    <a:sym typeface="Symbol"/>
                  </a:rPr>
                  <a:t>K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Symbol"/>
                  </a:rPr>
                  <a:t>] </a:t>
                </a:r>
                <a:r>
                  <a:rPr lang="en-GB" sz="2000"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 min</a:t>
                </a:r>
                <a:endParaRPr lang="en-GB" sz="2000">
                  <a:latin typeface="Arial" pitchFamily="34" charset="0"/>
                  <a:cs typeface="Arial" pitchFamily="34" charset="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E6013-3C3D-440D-9C27-59B0C561A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407"/>
                <a:ext cx="10515600" cy="4991246"/>
              </a:xfrm>
              <a:blipFill>
                <a:blip r:embed="rId2"/>
                <a:stretch>
                  <a:fillRect l="-522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2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F975-06A8-4615-B14A-12A80DAA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C73-2C88-4670-8DCE-281B9D98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367BD3-3531-4E4F-80F5-C11EEC2B9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77032"/>
              </p:ext>
            </p:extLst>
          </p:nvPr>
        </p:nvGraphicFramePr>
        <p:xfrm>
          <a:off x="838200" y="1825625"/>
          <a:ext cx="4396530" cy="255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94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0,83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0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xử dụng th</a:t>
            </a:r>
            <a:r>
              <a:rPr lang="vi-VN"/>
              <a:t>ư</a:t>
            </a:r>
            <a:r>
              <a:rPr lang="en-US"/>
              <a:t> viện CBLS-VR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Phan Thanh Long</a:t>
            </a:r>
          </a:p>
        </p:txBody>
      </p:sp>
    </p:spTree>
    <p:extLst>
      <p:ext uri="{BB962C8B-B14F-4D97-AF65-F5344CB8AC3E}">
        <p14:creationId xmlns:p14="http://schemas.microsoft.com/office/powerpoint/2010/main" val="123476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hóa - Chuyển về theo th</a:t>
            </a:r>
            <a:r>
              <a:rPr lang="vi-VN"/>
              <a:t>ư</a:t>
            </a:r>
            <a:r>
              <a:rPr lang="en-US"/>
              <a:t> viện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 "/>
              </a:rPr>
              <a:t>X</a:t>
            </a:r>
            <a:r>
              <a:rPr lang="en-US">
                <a:latin typeface="Arial "/>
              </a:rPr>
              <a:t>R</a:t>
            </a:r>
            <a:r>
              <a:rPr lang="vi-VN">
                <a:latin typeface="Arial "/>
              </a:rPr>
              <a:t> : lộ trình</a:t>
            </a:r>
            <a:endParaRPr lang="en-US">
              <a:latin typeface="Arial "/>
            </a:endParaRPr>
          </a:p>
          <a:p>
            <a:pPr marL="0" indent="0">
              <a:buNone/>
            </a:pPr>
            <a:r>
              <a:rPr lang="en-US">
                <a:latin typeface="Arial "/>
              </a:rPr>
              <a:t>       	XR = </a:t>
            </a:r>
            <a:r>
              <a:rPr lang="en-US" b="1">
                <a:latin typeface="Arial "/>
              </a:rPr>
              <a:t>new VarRoutesVR(mgr);</a:t>
            </a:r>
          </a:p>
          <a:p>
            <a:r>
              <a:rPr lang="en-US">
                <a:latin typeface="Arial "/>
              </a:rPr>
              <a:t>Objective =&gt; min </a:t>
            </a:r>
          </a:p>
          <a:p>
            <a:pPr marL="0" indent="0">
              <a:buNone/>
            </a:pPr>
            <a:r>
              <a:rPr lang="en-US">
                <a:latin typeface="Arial "/>
              </a:rPr>
              <a:t>	obj = </a:t>
            </a:r>
            <a:r>
              <a:rPr lang="en-US" b="1">
                <a:latin typeface="Arial "/>
              </a:rPr>
              <a:t>new TotalCostVR(XR, weightsMng);</a:t>
            </a:r>
          </a:p>
          <a:p>
            <a:r>
              <a:rPr lang="en-US">
                <a:latin typeface="Arial "/>
              </a:rPr>
              <a:t>LocalSearch dựa theo ràng buộc và hàm mục tiêu tối </a:t>
            </a:r>
            <a:r>
              <a:rPr lang="vi-VN">
                <a:latin typeface="Arial "/>
              </a:rPr>
              <a:t>ư</a:t>
            </a:r>
            <a:r>
              <a:rPr lang="en-US">
                <a:latin typeface="Arial 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76044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Khởi tạo model - trọng số node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if (p.id &lt;= N) </a:t>
            </a:r>
          </a:p>
          <a:p>
            <a:pPr marL="0" indent="0">
              <a:buNone/>
            </a:pPr>
            <a:r>
              <a:rPr lang="en-US"/>
              <a:t>                clMng.setWeight(p, 1);        </a:t>
            </a:r>
          </a:p>
          <a:p>
            <a:pPr marL="0" indent="0">
              <a:buNone/>
            </a:pPr>
            <a:r>
              <a:rPr lang="en-US"/>
              <a:t>else &lt;= N + M) </a:t>
            </a:r>
          </a:p>
          <a:p>
            <a:pPr marL="0" indent="0">
              <a:buNone/>
            </a:pPr>
            <a:r>
              <a:rPr lang="en-US"/>
              <a:t>                pkMng.setWeight(p, q[tmp-N]);</a:t>
            </a:r>
          </a:p>
          <a:p>
            <a:pPr marL="0" indent="0">
              <a:buNone/>
            </a:pPr>
            <a:r>
              <a:rPr lang="en-US"/>
              <a:t>else &lt;= 2 * N + M) {</a:t>
            </a:r>
          </a:p>
          <a:p>
            <a:pPr marL="0" indent="0">
              <a:buNone/>
            </a:pPr>
            <a:r>
              <a:rPr lang="en-US"/>
              <a:t>                clMng.setWeight(p, -1);</a:t>
            </a:r>
          </a:p>
          <a:p>
            <a:pPr marL="0" indent="0">
              <a:buNone/>
            </a:pPr>
            <a:r>
              <a:rPr lang="en-US"/>
              <a:t>else &lt;= 2 * N + 2 * M) </a:t>
            </a:r>
          </a:p>
          <a:p>
            <a:pPr marL="0" indent="0">
              <a:buNone/>
            </a:pPr>
            <a:r>
              <a:rPr lang="en-US"/>
              <a:t>                pkMng.setWeight(p, -q[tmp-N-M-N]);</a:t>
            </a:r>
          </a:p>
          <a:p>
            <a:pPr marL="0" indent="0">
              <a:buNone/>
            </a:pPr>
            <a:r>
              <a:rPr lang="en-US"/>
              <a:t>else  setWeight=0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=&gt; điều này cũng đam bảo ràng buộc khi đến thì tăng tải và khi trả thì giảm tải   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khởi tạo model - trọng số cạnh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 weightsMng = </a:t>
            </a:r>
            <a:r>
              <a:rPr lang="en-US" b="1"/>
              <a:t>new ArcWeightsManager(</a:t>
            </a:r>
            <a:r>
              <a:rPr lang="en-US"/>
              <a:t>allPoints</a:t>
            </a:r>
            <a:r>
              <a:rPr lang="en-US" b="1"/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for (Point p : allPoints){</a:t>
            </a:r>
          </a:p>
          <a:p>
            <a:pPr marL="0" indent="0">
              <a:buNone/>
            </a:pPr>
            <a:r>
              <a:rPr lang="en-US"/>
              <a:t>            for (Point q : allPoints) {</a:t>
            </a:r>
          </a:p>
          <a:p>
            <a:pPr marL="0" indent="0">
              <a:buNone/>
            </a:pPr>
            <a:r>
              <a:rPr lang="en-US"/>
              <a:t>                int ip = mapPoint2ID.get(p);</a:t>
            </a:r>
          </a:p>
          <a:p>
            <a:pPr marL="0" indent="0">
              <a:buNone/>
            </a:pPr>
            <a:r>
              <a:rPr lang="en-US"/>
              <a:t>                int iq = mapPoint2ID.get(q);</a:t>
            </a:r>
          </a:p>
          <a:p>
            <a:pPr marL="0" indent="0">
              <a:buNone/>
            </a:pPr>
            <a:r>
              <a:rPr lang="en-US"/>
              <a:t>                weightsMng.setWeight(p, q, d[ip][iq]);</a:t>
            </a:r>
          </a:p>
          <a:p>
            <a:pPr marL="0" indent="0">
              <a:buNone/>
            </a:pPr>
            <a:r>
              <a:rPr lang="en-US"/>
              <a:t>            }</a:t>
            </a:r>
          </a:p>
          <a:p>
            <a:pPr marL="0" indent="0">
              <a:buNone/>
            </a:pPr>
            <a:r>
              <a:rPr lang="en-US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9968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Khởi tạo model - đ</a:t>
            </a:r>
            <a:r>
              <a:rPr lang="vi-VN"/>
              <a:t>ường</a:t>
            </a:r>
            <a:r>
              <a:rPr lang="en-US"/>
              <a:t> đi ban đầu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Thêm 2K điểm logic  NM2+1..NM2+2K tham chiếu tới điểm 0 </a:t>
            </a:r>
            <a:endParaRPr lang="en-US"/>
          </a:p>
          <a:p>
            <a:r>
              <a:rPr lang="nn-NO"/>
              <a:t>for s,t</a:t>
            </a:r>
          </a:p>
          <a:p>
            <a:pPr marL="0" indent="0">
              <a:buNone/>
            </a:pPr>
            <a:r>
              <a:rPr lang="en-US"/>
              <a:t>	XR.addRoute(s, t);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96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Taxi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1, 2, …,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N+1,N+2, …, N+M.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N + M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1,2,…,2N+2M).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=N+1,…,N+M)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 taxi 1,…,K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taxi 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(k=1,…,K)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=0,…,2N+2M)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000" dirty="0"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3790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Ràng buộc - tải trọng, số ng</a:t>
            </a:r>
            <a:r>
              <a:rPr lang="vi-VN"/>
              <a:t>ười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825625"/>
            <a:ext cx="111808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Số ng</a:t>
            </a:r>
            <a:r>
              <a:rPr lang="vi-VN"/>
              <a:t>ười</a:t>
            </a:r>
            <a:endParaRPr lang="en-US"/>
          </a:p>
          <a:p>
            <a:pPr marL="0" indent="0">
              <a:buNone/>
            </a:pPr>
            <a:r>
              <a:rPr lang="en-US"/>
              <a:t>          new Leq(new AccumulatedNodeWeightsOnPathVR(personAccum, p),1)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Lượng hàng:	maxWMng.setWeight(start, Q[i+1]);</a:t>
            </a:r>
          </a:p>
          <a:p>
            <a:pPr marL="0" indent="0">
              <a:buNone/>
            </a:pPr>
            <a:r>
              <a:rPr lang="en-US"/>
              <a:t>	 Leq(	AccumulatedNodeWeightsOnPathVR(maxAccum, p);</a:t>
            </a:r>
          </a:p>
          <a:p>
            <a:pPr marL="0" indent="0">
              <a:buNone/>
            </a:pPr>
            <a:r>
              <a:rPr lang="en-US" b="1"/>
              <a:t>		</a:t>
            </a:r>
            <a:r>
              <a:rPr lang="en-US"/>
              <a:t>AccumulatedNodeWeightsOnPathVR(packAccum, p);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Ràng buộc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- phải đón tr</a:t>
            </a:r>
            <a:r>
              <a:rPr lang="vi-VN"/>
              <a:t>ước</a:t>
            </a:r>
            <a:r>
              <a:rPr lang="en-US"/>
              <a:t> khi trả :</a:t>
            </a:r>
          </a:p>
          <a:p>
            <a:pPr marL="0" indent="0">
              <a:buNone/>
            </a:pPr>
            <a:r>
              <a:rPr lang="en-US"/>
              <a:t>Leq(	new IndexOnRoute(XR, p);</a:t>
            </a:r>
          </a:p>
          <a:p>
            <a:pPr marL="0" indent="0">
              <a:buNone/>
            </a:pPr>
            <a:r>
              <a:rPr lang="en-US"/>
              <a:t>	, new IndexOnRoute(XR, pTo););</a:t>
            </a: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phải trả đúng:</a:t>
            </a:r>
          </a:p>
          <a:p>
            <a:pPr marL="0" indent="0">
              <a:buNone/>
            </a:pPr>
            <a:r>
              <a:rPr lang="en-US"/>
              <a:t>Eq( 	new RouteIndex(XR, p)</a:t>
            </a:r>
          </a:p>
          <a:p>
            <a:pPr marL="0" indent="0">
              <a:buNone/>
            </a:pPr>
            <a:r>
              <a:rPr lang="en-US"/>
              <a:t>	, new RouteIndex(XR, pTo);));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Th</a:t>
            </a:r>
            <a:r>
              <a:rPr lang="vi-VN"/>
              <a:t>ư</a:t>
            </a:r>
            <a:r>
              <a:rPr lang="en-US"/>
              <a:t> viện hỗ trợ : thêm khoảng cách khi tới điểm , không lặp lại, điểm cùng đu</a:t>
            </a:r>
            <a:r>
              <a:rPr lang="vi-VN"/>
              <a:t>ơ</a:t>
            </a:r>
            <a:r>
              <a:rPr lang="en-US"/>
              <a:t>ng đi, tích lũy tải 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55604"/>
              </p:ext>
            </p:extLst>
          </p:nvPr>
        </p:nvGraphicFramePr>
        <p:xfrm>
          <a:off x="453006" y="973666"/>
          <a:ext cx="11358693" cy="322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0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5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9760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MIP</a:t>
                      </a:r>
                    </a:p>
                    <a:p>
                      <a:pPr algn="ctr"/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 model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Heuristic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bình</a:t>
                      </a:r>
                      <a:r>
                        <a:rPr lang="en-US" baseline="0" dirty="0"/>
                        <a:t>(1000 </a:t>
                      </a:r>
                      <a:r>
                        <a:rPr lang="en-US" baseline="0" dirty="0" err="1"/>
                        <a:t>lần</a:t>
                      </a:r>
                      <a:r>
                        <a:rPr lang="en-US" baseline="0" dirty="0"/>
                        <a:t> &lt; 10s or  </a:t>
                      </a:r>
                    </a:p>
                    <a:p>
                      <a:r>
                        <a:rPr lang="en-US" baseline="0" dirty="0"/>
                        <a:t>Reach Optimize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Tốt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49,19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66,252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</a:t>
                      </a:r>
                      <a:r>
                        <a:rPr lang="en-US" baseline="0"/>
                        <a:t> 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87,072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Taxi Vận chuyển ng</a:t>
            </a:r>
            <a:r>
              <a:rPr lang="vi-VN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 kết hợp hàng hóa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Dòng 1 ghi N và M và K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Dòng 2 ghi q(N+1), q(N+2), …, q(N+M)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Dòng 3 ghi Q</a:t>
            </a:r>
            <a:r>
              <a:rPr 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…, Q</a:t>
            </a:r>
            <a:r>
              <a:rPr 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Dòng 4 + i (i = 0,1,…,2N+2M) ghi hàng thứ i của ma trận khoảng cách d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>
              <a:latin typeface="Times New Roman" pitchFamily="18" charset="0"/>
              <a:cs typeface="Times New Roman" pitchFamily="18" charset="0"/>
            </a:endParaRPr>
          </a:p>
          <a:p>
            <a:endParaRPr lang="en-GB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08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8B0E8-F6FE-49D9-8854-FADC32B1A0FD}"/>
              </a:ext>
            </a:extLst>
          </p:cNvPr>
          <p:cNvSpPr txBox="1"/>
          <p:nvPr/>
        </p:nvSpPr>
        <p:spPr>
          <a:xfrm>
            <a:off x="1347209" y="1835275"/>
            <a:ext cx="7151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Thêm</a:t>
            </a:r>
            <a:r>
              <a:rPr lang="en-US"/>
              <a:t> 2K </a:t>
            </a:r>
            <a:r>
              <a:rPr lang="en-US" err="1"/>
              <a:t>điểm</a:t>
            </a:r>
            <a:r>
              <a:rPr lang="en-US"/>
              <a:t> logic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0</a:t>
            </a:r>
          </a:p>
          <a:p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k (k=1,…,K) </a:t>
            </a:r>
            <a:r>
              <a:rPr lang="en-US" err="1"/>
              <a:t>là</a:t>
            </a:r>
            <a:r>
              <a:rPr lang="en-US"/>
              <a:t> 2(M+N)+k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2(M+N)+</a:t>
            </a:r>
            <a:r>
              <a:rPr lang="en-US" err="1"/>
              <a:t>k+K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0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04" y="274280"/>
            <a:ext cx="10515600" cy="13255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C7650-C9AF-437B-8D17-96AC8E9ED2D4}"/>
              </a:ext>
            </a:extLst>
          </p:cNvPr>
          <p:cNvSpPr txBox="1"/>
          <p:nvPr/>
        </p:nvSpPr>
        <p:spPr>
          <a:xfrm>
            <a:off x="906144" y="26375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1                  N   	                  N+M                 2*N+M                  2*(N+M)                2*(N+M)+K           2*(N+M)+2K                 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D14E50-E396-447F-A58D-1AF62356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5" y="1585272"/>
            <a:ext cx="9927887" cy="994648"/>
          </a:xfrm>
          <a:prstGeom prst="rect">
            <a:avLst/>
          </a:prstGeom>
        </p:spPr>
      </p:pic>
      <p:pic>
        <p:nvPicPr>
          <p:cNvPr id="1026" name="Picture 2" descr="Person Icons - Download Free Vector Icons | Noun Project">
            <a:extLst>
              <a:ext uri="{FF2B5EF4-FFF2-40B4-BE49-F238E27FC236}">
                <a16:creationId xmlns:a16="http://schemas.microsoft.com/office/drawing/2014/main" id="{C1FD49CD-A8EE-4815-8818-4086B24F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68" y="1416198"/>
            <a:ext cx="625003" cy="6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stination Icon : In this page, you can download any of 35+ destination  icon. - invincible-dagger">
            <a:extLst>
              <a:ext uri="{FF2B5EF4-FFF2-40B4-BE49-F238E27FC236}">
                <a16:creationId xmlns:a16="http://schemas.microsoft.com/office/drawing/2014/main" id="{F6362033-BB57-47B7-BEC3-0D1E0F74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82" y="1415884"/>
            <a:ext cx="448719" cy="5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Box with solid fill">
            <a:extLst>
              <a:ext uri="{FF2B5EF4-FFF2-40B4-BE49-F238E27FC236}">
                <a16:creationId xmlns:a16="http://schemas.microsoft.com/office/drawing/2014/main" id="{CEE3A0BA-897D-4EDF-94E2-53FF7EF4E3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3523" y="1375041"/>
            <a:ext cx="625003" cy="625003"/>
          </a:xfrm>
          <a:prstGeom prst="rect">
            <a:avLst/>
          </a:prstGeom>
        </p:spPr>
      </p:pic>
      <p:pic>
        <p:nvPicPr>
          <p:cNvPr id="19" name="Graphic 18" descr="Warehouse with solid fill">
            <a:extLst>
              <a:ext uri="{FF2B5EF4-FFF2-40B4-BE49-F238E27FC236}">
                <a16:creationId xmlns:a16="http://schemas.microsoft.com/office/drawing/2014/main" id="{261D2D48-E909-4275-B096-035D98B456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5027" y="1375042"/>
            <a:ext cx="625002" cy="625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D0DDB-17CF-4642-9065-9265A14288C3}"/>
              </a:ext>
            </a:extLst>
          </p:cNvPr>
          <p:cNvSpPr txBox="1"/>
          <p:nvPr/>
        </p:nvSpPr>
        <p:spPr>
          <a:xfrm>
            <a:off x="7737034" y="1496613"/>
            <a:ext cx="79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9AD04-FBAD-4A4E-B746-39D726F77CF5}"/>
              </a:ext>
            </a:extLst>
          </p:cNvPr>
          <p:cNvSpPr txBox="1"/>
          <p:nvPr/>
        </p:nvSpPr>
        <p:spPr>
          <a:xfrm>
            <a:off x="9630586" y="1506021"/>
            <a:ext cx="62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C3886-1691-48E9-A7BB-4025BC403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1294" y="3078867"/>
            <a:ext cx="9103827" cy="35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362F91-999F-4F82-B867-E97A3BB4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72" y="229423"/>
            <a:ext cx="10515600" cy="1325563"/>
          </a:xfrm>
        </p:spPr>
        <p:txBody>
          <a:bodyPr/>
          <a:lstStyle/>
          <a:p>
            <a:r>
              <a:rPr lang="en-US" b="1" dirty="0"/>
              <a:t>MIP Model – Trần </a:t>
            </a:r>
            <a:r>
              <a:rPr lang="en-US" b="1" dirty="0" err="1"/>
              <a:t>Đức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endParaRPr lang="en-US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1E73951-5D6F-4F35-A6C5-C6DCFEBD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87" y="1402826"/>
            <a:ext cx="9871970" cy="4940114"/>
          </a:xfrm>
        </p:spPr>
        <p:txBody>
          <a:bodyPr>
            <a:normAutofit/>
          </a:bodyPr>
          <a:lstStyle/>
          <a:p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 =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{1,…, 2(M+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N)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+2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2"/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GB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{(</a:t>
            </a:r>
            <a:r>
              <a:rPr lang="en-GB" i="1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i="1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| </a:t>
            </a:r>
            <a:r>
              <a:rPr lang="en-GB" i="1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2"/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GB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F</a:t>
            </a:r>
            <a:r>
              <a:rPr lang="en-GB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F</a:t>
            </a:r>
            <a:r>
              <a:rPr lang="en-GB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+F</a:t>
            </a:r>
            <a:r>
              <a:rPr lang="en-GB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F</a:t>
            </a:r>
            <a:r>
              <a:rPr lang="en-GB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– F</a:t>
            </a:r>
            <a:r>
              <a:rPr lang="en-GB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GB" baseline="-2500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/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GB" i="1" baseline="30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| (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 A},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GB" i="1" baseline="30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| (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j, i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 A} 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Biến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k di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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</a:p>
          <a:p>
            <a:pPr lvl="1"/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L(i): khoảng cách tích lũy của xe k sau khi rời khỏi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điểm 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1,…,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2(M+N)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+2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</a:p>
          <a:p>
            <a:pPr lvl="1"/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): số hành khách trên xe 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sau khi rời khỏi điểm 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1,…,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2(M+N)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+2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</a:p>
          <a:p>
            <a:pPr lvl="1"/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1,…,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K,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1,…,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+2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endParaRPr lang="en-GB" sz="20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thăm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en-GB" sz="20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= 1,2,…, 2(M+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endParaRPr lang="en-GB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555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0E5FDBDA-479F-4540-B95A-5EC4A55B2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224" y="715762"/>
                <a:ext cx="8771138" cy="5266678"/>
              </a:xfrm>
            </p:spPr>
            <p:txBody>
              <a:bodyPr>
                <a:noAutofit/>
              </a:bodyPr>
              <a:lstStyle/>
              <a:p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GB" sz="180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GB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sz="1800" i="1" baseline="3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800" i="1" baseline="3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=1,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1,…,2(M+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sz="1800" i="1" baseline="3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800" i="1" baseline="3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GB" sz="18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=1</m:t>
                    </m:r>
                    <m:r>
                      <m:rPr>
                        <m:nor/>
                      </m:rPr>
                      <a:rPr lang="en-GB" sz="180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GB" sz="180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= 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2(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)+1,…,2(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)+</m:t>
                    </m:r>
                    <m:r>
                      <m:rPr>
                        <m:nor/>
                      </m:rPr>
                      <a:rPr lang="en-GB" sz="1800" i="1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K</m:t>
                    </m:r>
                  </m:oMath>
                </a14:m>
                <a:endParaRPr lang="en-GB" sz="1800" i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800" i="1" baseline="30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sz="1800" i="1" baseline="3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2(M+N)+1,…,2(M+N)+K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Z(i) = Z(i+M+N)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1,…,M+N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Z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), 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Z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), 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W_max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W_max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), 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W_max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W_max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), 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L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d(i,j), 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d(i,j)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L(j),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P(j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p(j)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P(i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p(j)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), 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GB" sz="1800" i="1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k,j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k,i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),  (</a:t>
                </a:r>
                <a:r>
                  <a:rPr lang="en-GB" sz="1800" i="1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(1-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W(k,i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+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q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),  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</a:p>
              <a:p>
                <a:pPr lvl="1"/>
                <a:endParaRPr lang="en-GB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1800"/>
              </a:p>
              <a:p>
                <a:endParaRPr lang="en-US" sz="180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0E5FDBDA-479F-4540-B95A-5EC4A55B2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224" y="715762"/>
                <a:ext cx="8771138" cy="5266678"/>
              </a:xfrm>
              <a:blipFill>
                <a:blip r:embed="rId2"/>
                <a:stretch>
                  <a:fillRect l="-417" t="-2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88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9CDB9-2B2F-4A3E-A85E-C688E95DA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9217" y="1253331"/>
                <a:ext cx="5766786" cy="4351338"/>
              </a:xfrm>
            </p:spPr>
            <p:txBody>
              <a:bodyPr/>
              <a:lstStyle/>
              <a:p>
                <a:pPr lvl="1"/>
                <a:r>
                  <a:rPr lang="en-GB" sz="1800" i="1">
                    <a:latin typeface="Arial" pitchFamily="34" charset="0"/>
                    <a:cs typeface="Arial" pitchFamily="34" charset="0"/>
                  </a:rPr>
                  <a:t>L(i+M+N) &gt;= L(i) + d(i,i+M+N), i=1,…,M +N</a:t>
                </a:r>
              </a:p>
              <a:p>
                <a:pPr lvl="1"/>
                <a:r>
                  <a:rPr lang="en-GB" sz="1800" i="1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) ≤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) ≤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W_max(i)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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2(M+N)+k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) = 0,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2(M+N)+k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) = 0,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2(M+N)+k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) = 0,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W_max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</a:rPr>
                  <a:t>2(M+N)+k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) = Q(k),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</a:p>
              <a:p>
                <a:pPr lvl="1"/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k+N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= Z(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k+K+N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= 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1,…,</a:t>
                </a:r>
                <a:r>
                  <a:rPr lang="en-GB" sz="1800" i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en-GB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Hàm </a:t>
                </a:r>
                <a:r>
                  <a:rPr lang="en-GB" sz="1800" err="1"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err="1">
                    <a:latin typeface="Arial" panose="020B0604020202020204" pitchFamily="34" charset="0"/>
                    <a:cs typeface="Arial" panose="020B0604020202020204" pitchFamily="34" charset="0"/>
                  </a:rPr>
                  <a:t>tiêu</a:t>
                </a:r>
                <a:endParaRPr lang="en-GB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GB" sz="18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min</a:t>
                </a:r>
                <a:endParaRPr lang="en-GB" sz="180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9CDB9-2B2F-4A3E-A85E-C688E95DA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9217" y="1253331"/>
                <a:ext cx="5766786" cy="4351338"/>
              </a:xfrm>
              <a:blipFill>
                <a:blip r:embed="rId2"/>
                <a:stretch>
                  <a:fillRect l="-740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51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2472-CF48-415F-B33D-D35420E2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CFD8E9-4091-4155-B964-F09B705C3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4276"/>
              </p:ext>
            </p:extLst>
          </p:nvPr>
        </p:nvGraphicFramePr>
        <p:xfrm>
          <a:off x="838200" y="1825625"/>
          <a:ext cx="4605555" cy="31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59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342 (bộ test của thầy)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126s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3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66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2555</Words>
  <Application>Microsoft Office PowerPoint</Application>
  <PresentationFormat>Widescreen</PresentationFormat>
  <Paragraphs>264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</vt:lpstr>
      <vt:lpstr>Calibri</vt:lpstr>
      <vt:lpstr>Calibri Light</vt:lpstr>
      <vt:lpstr>Cambria Math</vt:lpstr>
      <vt:lpstr>Times New Roman</vt:lpstr>
      <vt:lpstr>Office Theme</vt:lpstr>
      <vt:lpstr>Tối ưu lập kế hoạch</vt:lpstr>
      <vt:lpstr>Taxi Vận chuyển người kết hợp hàng hóa</vt:lpstr>
      <vt:lpstr>Taxi Vận chuyển người kết hợp hàng hóa</vt:lpstr>
      <vt:lpstr>Model</vt:lpstr>
      <vt:lpstr>Model</vt:lpstr>
      <vt:lpstr>MIP Model – Trần Đức Duy</vt:lpstr>
      <vt:lpstr>PowerPoint Presentation</vt:lpstr>
      <vt:lpstr>PowerPoint Presentation</vt:lpstr>
      <vt:lpstr>Kết quả</vt:lpstr>
      <vt:lpstr>CP Model - Trần Đức Anh Trường</vt:lpstr>
      <vt:lpstr>Model</vt:lpstr>
      <vt:lpstr>Model</vt:lpstr>
      <vt:lpstr>Model</vt:lpstr>
      <vt:lpstr>Kết quả</vt:lpstr>
      <vt:lpstr>Heuristic xử dụng thư viện CBLS-VR</vt:lpstr>
      <vt:lpstr>Mô hình hóa - Chuyển về theo thư viện </vt:lpstr>
      <vt:lpstr>Khởi tạo model - trọng số node </vt:lpstr>
      <vt:lpstr>khởi tạo model - trọng số cạnh </vt:lpstr>
      <vt:lpstr>Khởi tạo model - đường đi ban đầu </vt:lpstr>
      <vt:lpstr>Ràng buộc - tải trọng, số người </vt:lpstr>
      <vt:lpstr>Ràng buộc khác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Trường</dc:creator>
  <cp:lastModifiedBy>TRAN DUC DUY 20183515</cp:lastModifiedBy>
  <cp:revision>93</cp:revision>
  <dcterms:created xsi:type="dcterms:W3CDTF">2021-05-19T07:04:24Z</dcterms:created>
  <dcterms:modified xsi:type="dcterms:W3CDTF">2021-06-02T14:48:36Z</dcterms:modified>
</cp:coreProperties>
</file>