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488" r:id="rId3"/>
    <p:sldId id="383" r:id="rId4"/>
    <p:sldId id="396" r:id="rId5"/>
    <p:sldId id="480" r:id="rId6"/>
    <p:sldId id="422" r:id="rId7"/>
    <p:sldId id="400" r:id="rId8"/>
    <p:sldId id="409" r:id="rId9"/>
    <p:sldId id="403" r:id="rId10"/>
    <p:sldId id="404" r:id="rId11"/>
    <p:sldId id="477" r:id="rId12"/>
    <p:sldId id="479" r:id="rId13"/>
    <p:sldId id="424" r:id="rId14"/>
    <p:sldId id="423" r:id="rId15"/>
    <p:sldId id="425" r:id="rId16"/>
    <p:sldId id="472" r:id="rId17"/>
    <p:sldId id="473" r:id="rId18"/>
    <p:sldId id="474" r:id="rId19"/>
    <p:sldId id="475" r:id="rId20"/>
    <p:sldId id="476" r:id="rId21"/>
    <p:sldId id="478" r:id="rId22"/>
    <p:sldId id="426" r:id="rId23"/>
    <p:sldId id="427" r:id="rId24"/>
    <p:sldId id="406" r:id="rId25"/>
    <p:sldId id="481" r:id="rId26"/>
    <p:sldId id="482" r:id="rId27"/>
    <p:sldId id="483" r:id="rId28"/>
    <p:sldId id="484" r:id="rId29"/>
    <p:sldId id="487" r:id="rId30"/>
    <p:sldId id="434" r:id="rId31"/>
    <p:sldId id="464" r:id="rId32"/>
    <p:sldId id="465" r:id="rId33"/>
    <p:sldId id="435" r:id="rId34"/>
    <p:sldId id="466" r:id="rId35"/>
    <p:sldId id="467" r:id="rId36"/>
    <p:sldId id="468" r:id="rId37"/>
    <p:sldId id="469" r:id="rId38"/>
    <p:sldId id="411" r:id="rId39"/>
    <p:sldId id="461" r:id="rId40"/>
    <p:sldId id="398" r:id="rId41"/>
    <p:sldId id="485" r:id="rId42"/>
    <p:sldId id="399" r:id="rId43"/>
    <p:sldId id="486" r:id="rId44"/>
    <p:sldId id="470" r:id="rId45"/>
    <p:sldId id="462" r:id="rId46"/>
    <p:sldId id="384" r:id="rId47"/>
    <p:sldId id="402" r:id="rId48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FDE"/>
    <a:srgbClr val="F0B8C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6"/>
    <p:restoredTop sz="87798"/>
  </p:normalViewPr>
  <p:slideViewPr>
    <p:cSldViewPr snapToGrid="0" snapToObjects="1">
      <p:cViewPr varScale="1">
        <p:scale>
          <a:sx n="156" d="100"/>
          <a:sy n="156" d="100"/>
        </p:scale>
        <p:origin x="280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9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2C4B-48D5-5E12-FBDF-422AB592F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A5F23A7-0614-3DFB-D422-9D335B7DE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41</a:t>
            </a:fld>
            <a:endParaRPr 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C9BC259-AC89-5246-FDBB-671081DF1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035090B-E2F1-00C4-CB90-26E0986F0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A4431-BC89-7528-554F-55CA1356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F9B6D3A-A4C5-6052-4C23-8E19966B2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43</a:t>
            </a:fld>
            <a:endParaRPr 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F0D5175-5186-5CFF-CDBB-F8C0A7E05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3B0E56A-6FF1-79E4-CCC0-33810A24E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Write after write has no dep’s,  write after read does</a:t>
            </a:r>
          </a:p>
          <a:p>
            <a:r>
              <a:rPr lang="en-US" dirty="0"/>
              <a:t>The above statement is a bit tricky. Write after write, if happened between two processes, does not have a causal relationship.</a:t>
            </a:r>
          </a:p>
          <a:p>
            <a:r>
              <a:rPr lang="en-US" dirty="0"/>
              <a:t>Write after read, if happened at two processes (two issuing read and write independently), does not have a causal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2461624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45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6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4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95441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Informally, linearizability specifies that each concurrent op appears to occur instantaneously and exactly once at some point in time between its invocation and its completion.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Linearizability (also known as atomic consistency, strong consistency, immediate consistency) describes reads and writes on a single object (stores a single value). it doesn’t involve multiple objects. It doesn’t involve “transaction”, which groups multiple objects. It treats each operation as an atom, i.e., to take effect in a single time point, rather than a timespan.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2: Order of each client’s own local operations (partial order </a:t>
            </a:r>
            <a:r>
              <a:rPr lang="en-US" dirty="0" err="1"/>
              <a:t>w.r.t.</a:t>
            </a:r>
            <a:r>
              <a:rPr lang="en-US" dirty="0"/>
              <a:t> global order) should be strictly preserved in the global ordering.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signing-data-intensive-applications/9781491903063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person with a circle and trees&#10;&#10;Description automatically generated">
            <a:extLst>
              <a:ext uri="{FF2B5EF4-FFF2-40B4-BE49-F238E27FC236}">
                <a16:creationId xmlns:a16="http://schemas.microsoft.com/office/drawing/2014/main" id="{EC3C4397-7789-CA9C-D1E7-C4C12BB2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-397422"/>
            <a:ext cx="9144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91" y="644018"/>
            <a:ext cx="7671816" cy="2125678"/>
          </a:xfrm>
        </p:spPr>
        <p:txBody>
          <a:bodyPr/>
          <a:lstStyle/>
          <a:p>
            <a:r>
              <a:rPr lang="en-US" b="1" dirty="0"/>
              <a:t>Consistency and Linearizability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16771"/>
            <a:ext cx="6858000" cy="2421459"/>
          </a:xfrm>
        </p:spPr>
        <p:txBody>
          <a:bodyPr>
            <a:normAutofit lnSpcReduction="1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4740: Cloud Computing </a:t>
            </a:r>
          </a:p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Fall 2024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9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D751B-AE4C-F143-BBC1-DA9CC440246B}"/>
              </a:ext>
            </a:extLst>
          </p:cNvPr>
          <p:cNvSpPr txBox="1"/>
          <p:nvPr/>
        </p:nvSpPr>
        <p:spPr>
          <a:xfrm>
            <a:off x="79171" y="6072261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Wyatt Lloyd.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Kaashoek, and Nickolai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2024 released for use under a 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pic>
        <p:nvPicPr>
          <p:cNvPr id="9" name="Picture 8" descr="primary_full_color_rgb.png">
            <a:extLst>
              <a:ext uri="{FF2B5EF4-FFF2-40B4-BE49-F238E27FC236}">
                <a16:creationId xmlns:a16="http://schemas.microsoft.com/office/drawing/2014/main" id="{84CDC17D-A67F-2531-93D7-091007C05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56" y="5313611"/>
            <a:ext cx="3396487" cy="8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/>
              <a:t>Order all operations via (1) leader, (2) consensus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B3424-BC43-B041-B793-4097118D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08F0C-5790-E040-8DEC-F44F478C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1D2A0-CCF5-C8AB-D097-1930E4D9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60D62-BA1D-6D96-11B8-6FD57CE4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0DAFC-FB2C-AD19-BE75-329FCB452AEC}"/>
              </a:ext>
            </a:extLst>
          </p:cNvPr>
          <p:cNvSpPr txBox="1"/>
          <p:nvPr/>
        </p:nvSpPr>
        <p:spPr>
          <a:xfrm>
            <a:off x="674154" y="293395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F063E-0C9F-2581-CF68-D7A8104311C7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0F1B332B-7E15-CCDE-05CF-683B580DCE07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5EC12-64F7-6323-E7D7-312C8D5C14F7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B2A1E-17C7-54B0-9B90-773AED387864}"/>
              </a:ext>
            </a:extLst>
          </p:cNvPr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04B65-38A7-B334-EA11-1450B635305B}"/>
              </a:ext>
            </a:extLst>
          </p:cNvPr>
          <p:cNvSpPr txBox="1"/>
          <p:nvPr/>
        </p:nvSpPr>
        <p:spPr>
          <a:xfrm>
            <a:off x="4140423" y="293663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68DF7-7681-D54C-187C-B5AB252A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F96B8-F10F-891D-F9A9-52086F17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32909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42B9-CA4D-80BC-0BCE-E1A04084E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43198-2D50-B1EA-9CA4-7E425C87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3B469-3A87-C141-3517-13C77BB3B017}"/>
              </a:ext>
            </a:extLst>
          </p:cNvPr>
          <p:cNvSpPr txBox="1"/>
          <p:nvPr/>
        </p:nvSpPr>
        <p:spPr>
          <a:xfrm>
            <a:off x="635458" y="2873914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3200" b="1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27924-FC0C-40B1-4ED8-7C4DCD4B4628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09618D2C-2926-00A6-4E17-24656DE09892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67A56-430E-3DA5-29A5-0D6DF040CAB2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F1F68-2364-A4F3-5B5E-200F3528989A}"/>
              </a:ext>
            </a:extLst>
          </p:cNvPr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1C55A-A3EB-34F3-E58B-BAA3C27ED11F}"/>
              </a:ext>
            </a:extLst>
          </p:cNvPr>
          <p:cNvSpPr txBox="1"/>
          <p:nvPr/>
        </p:nvSpPr>
        <p:spPr>
          <a:xfrm>
            <a:off x="4140423" y="293663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DD3ED-D876-87EF-992E-54B1CC5F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16C1A-419F-BBC1-095C-3020070B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224252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19701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EF46D-7E3C-DE4D-A7C0-368C1B2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D369D-B6BD-1C48-A205-E32CFFE0ACA0}"/>
              </a:ext>
            </a:extLst>
          </p:cNvPr>
          <p:cNvSpPr/>
          <p:nvPr/>
        </p:nvSpPr>
        <p:spPr>
          <a:xfrm>
            <a:off x="628650" y="4042950"/>
            <a:ext cx="788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Informally, linearizability specifies that each concurrent operation </a:t>
            </a:r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appears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occur </a:t>
            </a:r>
            <a:r>
              <a:rPr lang="en-US" sz="2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instantaneously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exactly once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some point in time between its invocation and its completion. </a:t>
            </a:r>
          </a:p>
        </p:txBody>
      </p:sp>
    </p:spTree>
    <p:extLst>
      <p:ext uri="{BB962C8B-B14F-4D97-AF65-F5344CB8AC3E}">
        <p14:creationId xmlns:p14="http://schemas.microsoft.com/office/powerpoint/2010/main" val="279932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69E7-90B3-1942-B761-64B13E10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7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  <a:endParaRPr lang="en-US" sz="2300" dirty="0"/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CF0EBE-A226-A74A-AA90-8FD1B9AB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734290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A6D806-62A1-DC4A-A73E-036CE940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8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306E-1775-9543-A1EA-50FD6A6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691C-61CF-0842-9572-90C0114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7538-DCEA-364C-A299-FCA82673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58B8-C49F-3A4E-A470-58C36FD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</p:spTree>
    <p:extLst>
      <p:ext uri="{BB962C8B-B14F-4D97-AF65-F5344CB8AC3E}">
        <p14:creationId xmlns:p14="http://schemas.microsoft.com/office/powerpoint/2010/main" val="152914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29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28C538-7814-024E-89F6-7A5E8A5124AB}"/>
              </a:ext>
            </a:extLst>
          </p:cNvPr>
          <p:cNvCxnSpPr/>
          <p:nvPr/>
        </p:nvCxnSpPr>
        <p:spPr>
          <a:xfrm>
            <a:off x="0" y="443732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EEEBA8-E8C5-2545-AAF0-CC7376D8F6CA}"/>
              </a:ext>
            </a:extLst>
          </p:cNvPr>
          <p:cNvSpPr txBox="1"/>
          <p:nvPr/>
        </p:nvSpPr>
        <p:spPr>
          <a:xfrm>
            <a:off x="811599" y="51254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BED5A7-8FC6-B740-A917-41957A621F8E}"/>
              </a:ext>
            </a:extLst>
          </p:cNvPr>
          <p:cNvSpPr txBox="1"/>
          <p:nvPr/>
        </p:nvSpPr>
        <p:spPr>
          <a:xfrm>
            <a:off x="811599" y="58178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3482A4-2980-0047-AF6A-5A067F7B7EDF}"/>
              </a:ext>
            </a:extLst>
          </p:cNvPr>
          <p:cNvSpPr txBox="1"/>
          <p:nvPr/>
        </p:nvSpPr>
        <p:spPr>
          <a:xfrm>
            <a:off x="1545463" y="4756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264557-09A9-294C-9A70-B1C5EAEADBE4}"/>
              </a:ext>
            </a:extLst>
          </p:cNvPr>
          <p:cNvGrpSpPr/>
          <p:nvPr/>
        </p:nvGrpSpPr>
        <p:grpSpPr>
          <a:xfrm>
            <a:off x="1385988" y="5208263"/>
            <a:ext cx="1103963" cy="213515"/>
            <a:chOff x="1384663" y="509499"/>
            <a:chExt cx="1103963" cy="21351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6428D-6BC9-E14F-9AD5-40C80BDF007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EBAEAE7-71F7-3442-B0B9-72DBD23C9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6EC86D-D628-7640-8421-4E8BA3BD8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A3BF279-DB52-F440-B7AF-F87C6A23A5FC}"/>
              </a:ext>
            </a:extLst>
          </p:cNvPr>
          <p:cNvSpPr txBox="1"/>
          <p:nvPr/>
        </p:nvSpPr>
        <p:spPr>
          <a:xfrm>
            <a:off x="5122800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9F2F8-58FE-DE40-AF6E-F49415598F2C}"/>
              </a:ext>
            </a:extLst>
          </p:cNvPr>
          <p:cNvGrpSpPr/>
          <p:nvPr/>
        </p:nvGrpSpPr>
        <p:grpSpPr>
          <a:xfrm>
            <a:off x="2865026" y="5897040"/>
            <a:ext cx="3515831" cy="210882"/>
            <a:chOff x="1384663" y="509499"/>
            <a:chExt cx="1103963" cy="21351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E74421F-3400-8F4E-AFAD-49AD2458BBCA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142BFA-51FB-2949-AAF3-B443886D1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631994-79AC-3441-B4AF-9F06D38D6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7CE3AB-C98A-C240-8036-41C65A9F1199}"/>
              </a:ext>
            </a:extLst>
          </p:cNvPr>
          <p:cNvGrpSpPr/>
          <p:nvPr/>
        </p:nvGrpSpPr>
        <p:grpSpPr>
          <a:xfrm>
            <a:off x="6705811" y="5890913"/>
            <a:ext cx="1103963" cy="213515"/>
            <a:chOff x="1384663" y="509499"/>
            <a:chExt cx="1103963" cy="21351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BBA4A8-1027-DE48-8F70-A030194DB2B1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699666-B4DA-1441-A57D-CE84CCCB6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40BD4EF-6113-C143-9416-BD3D9A60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85CA0BC-22DB-914B-B50F-2E308D97981B}"/>
              </a:ext>
            </a:extLst>
          </p:cNvPr>
          <p:cNvSpPr txBox="1"/>
          <p:nvPr/>
        </p:nvSpPr>
        <p:spPr>
          <a:xfrm>
            <a:off x="4254892" y="55493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65435D-E64C-6C4D-894E-A6AB0368CE6A}"/>
              </a:ext>
            </a:extLst>
          </p:cNvPr>
          <p:cNvSpPr txBox="1"/>
          <p:nvPr/>
        </p:nvSpPr>
        <p:spPr>
          <a:xfrm>
            <a:off x="6882328" y="55434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84E019-D19F-4D41-B6D7-455C6F4FFC79}"/>
              </a:ext>
            </a:extLst>
          </p:cNvPr>
          <p:cNvGrpSpPr/>
          <p:nvPr/>
        </p:nvGrpSpPr>
        <p:grpSpPr>
          <a:xfrm>
            <a:off x="3518978" y="5203392"/>
            <a:ext cx="1103963" cy="213515"/>
            <a:chOff x="1384663" y="509499"/>
            <a:chExt cx="1103963" cy="21351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B13F63C-0562-9345-AF5E-878CBAF8003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FE6D604-5416-544D-937A-0575A4E5E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6F5815C-E0E9-DB40-B122-E5FC86690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A6D3F77-5912-3E46-8FF3-23806B424305}"/>
              </a:ext>
            </a:extLst>
          </p:cNvPr>
          <p:cNvSpPr txBox="1"/>
          <p:nvPr/>
        </p:nvSpPr>
        <p:spPr>
          <a:xfrm>
            <a:off x="3699568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A8A5C9-8C49-5F4C-8F96-69BCCF5CE992}"/>
              </a:ext>
            </a:extLst>
          </p:cNvPr>
          <p:cNvGrpSpPr/>
          <p:nvPr/>
        </p:nvGrpSpPr>
        <p:grpSpPr>
          <a:xfrm>
            <a:off x="4872857" y="5198522"/>
            <a:ext cx="1243514" cy="210882"/>
            <a:chOff x="1384663" y="509499"/>
            <a:chExt cx="1103963" cy="21351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687E8E-82CA-D24B-8A21-6A208E55AE2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6B2C557-4F4C-3E4C-806E-692F1D87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6F44041-4200-F644-B863-7B380118E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86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FC46-E5BA-7378-B06C-97142929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37B-632C-A789-2EB1-D0A941D0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is out</a:t>
            </a:r>
          </a:p>
          <a:p>
            <a:endParaRPr lang="en-US" dirty="0"/>
          </a:p>
          <a:p>
            <a:r>
              <a:rPr lang="en-US" dirty="0"/>
              <a:t>There will be a Lab 2 tutorial tomorrow at 3pm</a:t>
            </a:r>
          </a:p>
          <a:p>
            <a:pPr lvl="1"/>
            <a:r>
              <a:rPr lang="en-US" dirty="0"/>
              <a:t>Zoom info to be announced via Canvas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B224-C7B4-FA03-E3A9-91D83FD6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F653-8608-6A02-4092-C7A0C67F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31CC-CD90-E824-0D7A-320B959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893-A565-BC46-B010-BCC6DBD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B4F5-F21C-DB48-B6D6-8269D922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DE6B-3296-7447-AB8D-049778F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1A-E6AD-7844-9BD3-E78DEB1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An example of Linearizability violated">
            <a:extLst>
              <a:ext uri="{FF2B5EF4-FFF2-40B4-BE49-F238E27FC236}">
                <a16:creationId xmlns:a16="http://schemas.microsoft.com/office/drawing/2014/main" id="{560BAB38-F886-BC4F-8643-FC7BEA44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1712"/>
            <a:ext cx="9144000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38434-42AA-F241-811A-CF5A6DEF4AA1}"/>
              </a:ext>
            </a:extLst>
          </p:cNvPr>
          <p:cNvSpPr/>
          <p:nvPr/>
        </p:nvSpPr>
        <p:spPr>
          <a:xfrm>
            <a:off x="0" y="5989548"/>
            <a:ext cx="7623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https://www.oreilly.com/library/view/designing-data-intensive-applications/9781491903063/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(Page 328)</a:t>
            </a:r>
          </a:p>
        </p:txBody>
      </p:sp>
    </p:spTree>
    <p:extLst>
      <p:ext uri="{BB962C8B-B14F-4D97-AF65-F5344CB8AC3E}">
        <p14:creationId xmlns:p14="http://schemas.microsoft.com/office/powerpoint/2010/main" val="233138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FFCB2-0710-E2B2-DCDE-1FD8C6E8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0D0E-7715-FC06-0C52-3EE6FFC4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E86ED-85F4-8443-A505-733E237C7E97}"/>
              </a:ext>
            </a:extLst>
          </p:cNvPr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28CF0-10D0-FEA8-BE20-7B2D9E37B6FE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FED7A400-7283-505A-D8F2-D0867634B906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C9B0D-6778-F202-A149-1D6C14047980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73DA6-319A-808A-680F-DEB6BEE3D5B8}"/>
              </a:ext>
            </a:extLst>
          </p:cNvPr>
          <p:cNvSpPr txBox="1"/>
          <p:nvPr/>
        </p:nvSpPr>
        <p:spPr>
          <a:xfrm>
            <a:off x="2149079" y="4107343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047D7-7CE3-152E-4332-4507ABE46CFA}"/>
              </a:ext>
            </a:extLst>
          </p:cNvPr>
          <p:cNvSpPr txBox="1"/>
          <p:nvPr/>
        </p:nvSpPr>
        <p:spPr>
          <a:xfrm>
            <a:off x="4145138" y="296740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F5045-A7E7-6797-0542-12F196CD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02B80-8096-EECB-9051-6FA180F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212613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</a:t>
            </a:r>
            <a:r>
              <a:rPr lang="en-US" sz="2300" dirty="0">
                <a:solidFill>
                  <a:srgbClr val="FF0000"/>
                </a:solidFill>
              </a:rPr>
              <a:t>preserves</a:t>
            </a:r>
            <a:r>
              <a:rPr lang="en-US" sz="2300" dirty="0"/>
              <a:t> each client’s own </a:t>
            </a:r>
            <a:r>
              <a:rPr lang="en-US" sz="2300" dirty="0">
                <a:solidFill>
                  <a:srgbClr val="FF0000"/>
                </a:solidFill>
              </a:rPr>
              <a:t>local</a:t>
            </a:r>
            <a:r>
              <a:rPr lang="en-US" sz="2300" dirty="0"/>
              <a:t>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B7B9E-82F4-3944-BA6E-82A72EA5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1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</a:t>
            </a:r>
            <a:r>
              <a:rPr lang="en-US" sz="2300" dirty="0">
                <a:solidFill>
                  <a:srgbClr val="FF0000"/>
                </a:solidFill>
              </a:rPr>
              <a:t>preserves</a:t>
            </a:r>
            <a:r>
              <a:rPr lang="en-US" sz="2300" dirty="0"/>
              <a:t> each client’s own </a:t>
            </a:r>
            <a:r>
              <a:rPr lang="en-US" sz="2300" dirty="0">
                <a:solidFill>
                  <a:srgbClr val="FF0000"/>
                </a:solidFill>
              </a:rPr>
              <a:t>local</a:t>
            </a:r>
            <a:r>
              <a:rPr lang="en-US" sz="2300" dirty="0"/>
              <a:t>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F8FEFA-7812-AB46-ABD9-118F1395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827929"/>
            <a:ext cx="7886700" cy="253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</a:t>
            </a:r>
            <a:r>
              <a:rPr lang="en-US" sz="24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concurrent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ops, “reordering” of ops (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w.r.t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 real-time ordering)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	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linearizability cares about </a:t>
            </a:r>
            <a:r>
              <a:rPr lang="en-US" sz="2200" spc="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								sequential consistency cares about </a:t>
            </a:r>
            <a:r>
              <a:rPr lang="en-US" sz="2200" spc="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B45F64-AE91-B34D-B595-4E2DEB4C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5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Sequential consistency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49837-75FF-F54E-95BF-A24191D6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9CFF-1FBD-E742-B22E-70E96BE2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E59-E7FA-04E3-FB15-9808AE5F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49D-CBDA-B0B1-FF0E-9E699A08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56C8-E220-434A-58F1-0780A269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9079-00BD-B4FF-869A-3C041B27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59B76E5-1665-C848-CCCE-E803201A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521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9651-B159-A963-8B4B-B4138ACBA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6287-1AFC-38F6-71A4-B2680117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227D-AAD7-C64D-5985-1B82AF8F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4079-DA11-1348-77EA-9222E9A0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2A95D-FF95-FB6E-1FA0-7B02E8B3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EAB2878-0A37-D220-19F7-A84B5C56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462682F2-08AA-155F-1684-2BFD4C5E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5400ACBB-37F5-5920-D6CC-11F1C0FF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7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37D7F-7B91-AF7E-A079-AF420FFE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E5B3-579C-9122-D830-09EF1763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E882-E95E-9656-3A4B-28DF7F54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DFDD-FB0C-E2A4-E0CB-2966ABCB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31E3-6873-1EB7-7D29-E7CFC27A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0DE8094-1E39-9499-B225-4A96EC4F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B59DEC75-FAF5-9373-A1D0-95068018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A42B1B96-2C3A-9EF6-BDBE-D9D05DEF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DE906-6B49-6D07-F5A8-CF4E6ED2A25E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</p:txBody>
      </p:sp>
    </p:spTree>
    <p:extLst>
      <p:ext uri="{BB962C8B-B14F-4D97-AF65-F5344CB8AC3E}">
        <p14:creationId xmlns:p14="http://schemas.microsoft.com/office/powerpoint/2010/main" val="1491733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6AB0E-A06F-13CD-FBC4-C963FB28F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BCBD-4490-8FE3-F461-C5BFA6ED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7CCA-62D2-E5D0-5787-ADE1D277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6EDB-CAA8-F044-B62D-C314E612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5139-8DCC-94EC-E974-638DB44B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EE745DF-2070-65EA-13D9-CD964B20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3749F0C3-9398-281E-6FBF-482AFB390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CABA7B4E-ECB1-B9AD-C5F4-145A6C2F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E9A85C3-F780-8D40-8A1D-E43BDA5D5550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W(x)a and then W(x)b? </a:t>
            </a:r>
          </a:p>
        </p:txBody>
      </p:sp>
    </p:spTree>
    <p:extLst>
      <p:ext uri="{BB962C8B-B14F-4D97-AF65-F5344CB8AC3E}">
        <p14:creationId xmlns:p14="http://schemas.microsoft.com/office/powerpoint/2010/main" val="18416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AB4C-0BDB-1B7D-E65D-A6D102716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80AC-C00F-AAC4-BFDA-F0ED7749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3F5E-57EA-6B55-D041-DC828B69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F30E-6358-1E30-F35F-860DBFA8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845F-2AC9-A954-D4E0-1DE41136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4B6832-10EE-8B7B-D3E7-6991F9F7C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BD2B1724-76A8-CC16-EA66-A0218AE8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4B861515-376A-3278-58F7-F9ECC081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491E59-E716-69EF-38AB-9C520E397C3A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W(x)a and then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Neither valid, as (a) doesn’t preserve local ordering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95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80963"/>
            <a:ext cx="8108343" cy="382701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Fault-tolerance / durability:  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Don’t lose </a:t>
            </a:r>
            <a:r>
              <a:rPr lang="en-US" sz="2800" dirty="0"/>
              <a:t>operations</a:t>
            </a:r>
          </a:p>
          <a:p>
            <a:endParaRPr lang="en-US" dirty="0"/>
          </a:p>
          <a:p>
            <a:endParaRPr lang="en-US" dirty="0"/>
          </a:p>
          <a:p>
            <a:pPr marL="0" indent="0" eaLnBrk="1" hangingPunct="1">
              <a:buNone/>
            </a:pPr>
            <a:r>
              <a:rPr lang="en-US" sz="2800" dirty="0"/>
              <a:t>Consistency:  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Ordering</a:t>
            </a:r>
            <a:r>
              <a:rPr lang="en-US" sz="2800" dirty="0"/>
              <a:t> between (visible)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vs. Consistency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4002-FF77-E145-998F-FDF69A53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3F1F-CCC8-A144-B0CC-53D1C12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CAB81CF4-6E47-E84B-904D-30B52C2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4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2034" y="2904691"/>
            <a:ext cx="1446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02BE0-097C-A241-8700-A9947235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99738-8C00-1C49-86D9-459F9A70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428913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8?)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203623" cy="4790114"/>
          </a:xfrm>
        </p:spPr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CB24D-9B09-8640-84B8-89D2EA3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43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8?)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120495" cy="4790114"/>
          </a:xfrm>
        </p:spPr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Distributed bulletin board application</a:t>
            </a:r>
          </a:p>
          <a:p>
            <a:pPr lvl="1"/>
            <a:r>
              <a:rPr lang="en-US" dirty="0"/>
              <a:t>Each post gets sent to all other users</a:t>
            </a:r>
          </a:p>
          <a:p>
            <a:pPr lvl="1"/>
            <a:r>
              <a:rPr lang="en-US" dirty="0"/>
              <a:t>Consistency goal:  No user to see reply before the corresponding original message post</a:t>
            </a:r>
          </a:p>
          <a:p>
            <a:pPr lvl="1"/>
            <a:r>
              <a:rPr lang="en-US" dirty="0"/>
              <a:t>Conclusion:  Deliver message only </a:t>
            </a:r>
            <a:r>
              <a:rPr lang="en-US" b="1" dirty="0"/>
              <a:t>after</a:t>
            </a:r>
            <a:r>
              <a:rPr lang="en-US" dirty="0"/>
              <a:t> all messages that </a:t>
            </a:r>
            <a:r>
              <a:rPr lang="en-US" b="1" dirty="0"/>
              <a:t>causally precede</a:t>
            </a:r>
            <a:r>
              <a:rPr lang="en-US" dirty="0"/>
              <a:t> it have been delivered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7401F-9361-AB42-AA03-89B46BD1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3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98A7-ED90-1B47-BAC0-D5E0FDF1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8F31B-0524-384E-9086-D31CBE31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6F435-4BCF-B647-B024-7E209DF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B160-B4E7-FE49-98AC-981D11B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2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0C8E5-B28C-8B4A-9B6C-8457D57D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C7114-BF2E-FB46-90ED-71C2692E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EF49-6F0C-814F-97EF-7949568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40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B3F918-9762-D045-A4B8-25E4A021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342A0-516C-634C-A573-12C201E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7301-9360-DA49-933E-496E6AF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Concurrent: Ops not causally related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33B5D-01A9-4E43-AF09-55AA3672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31631-E2C1-8B45-8648-D1F9D44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5AF4-DAF3-AD4A-BA3C-8BDCBB6D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47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Concurrent: Ops not causally related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A40BAB-B5F9-FD40-8535-BC64B10C913F}"/>
              </a:ext>
            </a:extLst>
          </p:cNvPr>
          <p:cNvCxnSpPr>
            <a:stCxn id="10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D9F7A5-6811-BD4A-BD24-58A1252591BB}"/>
              </a:ext>
            </a:extLst>
          </p:cNvPr>
          <p:cNvCxnSpPr>
            <a:stCxn id="15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6473D-EF75-B846-BC73-4EAC2D06CA5C}"/>
              </a:ext>
            </a:extLst>
          </p:cNvPr>
          <p:cNvCxnSpPr>
            <a:stCxn id="20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C16162D6-BD85-5A4B-8F11-7A36A9655820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ACCE9D-5C94-C846-A712-1B366DBFB482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CFC28-E01C-FB4D-BE0E-63F92674B60A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2B19-13C9-A34F-A07A-C765D72D1B4D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2F4B7-0424-F044-A55D-9DA502617385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1946BE-FAC2-1548-A21E-B25A1B032E68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D0C2E-AEF9-3A41-A282-56AB4694FA96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D0B54E-5AA8-264E-8BF9-C3AE7A3679F5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rocess 14">
            <a:extLst>
              <a:ext uri="{FF2B5EF4-FFF2-40B4-BE49-F238E27FC236}">
                <a16:creationId xmlns:a16="http://schemas.microsoft.com/office/drawing/2014/main" id="{6F9C2D93-E1D0-514E-9DCA-4F7390F1D0D4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AC3A5604-DC54-A646-8A5F-0CFD7B813BE8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DF871-B67B-DA4E-9644-43EEF7E25A74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F9B56B-9737-0247-855B-519D292823FC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1F4571-1AA4-A04A-B645-69117F28DAD6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379F88-918D-4849-9E93-8CC3A818E00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4DAD9-D1E5-0C46-8BC8-C731DF7E3F64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A66E0-4D5F-FC42-A4BC-5C801B83DC72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3C39E2-F028-C44C-8787-28E7AAA69904}"/>
              </a:ext>
            </a:extLst>
          </p:cNvPr>
          <p:cNvCxnSpPr>
            <a:stCxn id="22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C446690-28AB-9D47-B7F4-CA7082299E63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0970F-AEB5-BA48-B8C3-49FFE999BDD5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30CCA-428B-8544-A351-6252F7E9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3549D-C981-D94A-9AD0-9F5558AF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B545E56-B9E6-5149-BB0D-EAB072F7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B89A3B-9C8A-5C4A-AB99-FBBA2DA39D48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739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71489" y="229119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1489" y="2805592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1489" y="3319988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1489" y="3834384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1489" y="434878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1489" y="486317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1489" y="537757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FD62E-863B-B94E-B2EE-B42F18769F59}"/>
              </a:ext>
            </a:extLst>
          </p:cNvPr>
          <p:cNvCxnSpPr>
            <a:stCxn id="46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0679B5-DB1E-C447-9BD5-68B5BB2FA372}"/>
              </a:ext>
            </a:extLst>
          </p:cNvPr>
          <p:cNvCxnSpPr>
            <a:stCxn id="51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2636B6-50AB-9245-AD25-43593EC8C9DC}"/>
              </a:ext>
            </a:extLst>
          </p:cNvPr>
          <p:cNvCxnSpPr>
            <a:stCxn id="56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F875725A-E276-7D42-9581-1D2792766A62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E7C50A-0680-7842-BAA3-1E219FB12835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8027AF9-0028-4741-AF3F-FB29AD5B6BDB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831748-7749-BF4B-9A39-6450499F9043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98BA1-1833-854D-9DEF-34C101E1D3DD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9C130A-507D-B547-B55E-CDF39DD52B56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73115-9A46-3A40-B7D6-E774BA63C4E8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12EAF5-ABA6-534B-9CB2-5CC36E78B368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Process 50">
            <a:extLst>
              <a:ext uri="{FF2B5EF4-FFF2-40B4-BE49-F238E27FC236}">
                <a16:creationId xmlns:a16="http://schemas.microsoft.com/office/drawing/2014/main" id="{E61E51E4-B066-A543-A403-831B9FF7E02F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8BA78B6F-A51D-6742-9628-2EFE457092CF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2952F-E45F-D94A-AFC8-47AA8A369D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153AF-67BE-9042-80A0-E92BDABE584A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0BC7DF-28F0-1C4D-AAE3-2EEA70FA3E3B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219B14-9859-1843-AAC7-48737DF1C4D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D69B42-27B3-394F-9CDF-AAD5317F7439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1D12AC-9165-594D-B4F5-34600AB57DE5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57EFC3-F6B7-B04F-B5FA-0F3EB2515F02}"/>
              </a:ext>
            </a:extLst>
          </p:cNvPr>
          <p:cNvCxnSpPr>
            <a:stCxn id="58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6BFEF3E-A4FD-EC4D-824E-AFA7F86D9FD5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2799C-1D26-934D-9FE3-2FC76AAEC4F9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A0203-7152-A14F-89FB-DFCEDB81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D7F60-3B39-594B-A75A-C3A6C4C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9801-FA57-D14B-903A-00D71E6A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43470B-9543-894F-B74D-5B4839DEB8FF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03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FEDCAF-8504-FE46-A746-CACD2D72EE70}"/>
              </a:ext>
            </a:extLst>
          </p:cNvPr>
          <p:cNvCxnSpPr>
            <a:stCxn id="37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854831-5BBC-AD4E-A58A-7C2F3006AB31}"/>
              </a:ext>
            </a:extLst>
          </p:cNvPr>
          <p:cNvCxnSpPr>
            <a:stCxn id="44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AB1353-4690-6C47-83F7-7F6A0B577209}"/>
              </a:ext>
            </a:extLst>
          </p:cNvPr>
          <p:cNvCxnSpPr>
            <a:stCxn id="49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Process 33">
            <a:extLst>
              <a:ext uri="{FF2B5EF4-FFF2-40B4-BE49-F238E27FC236}">
                <a16:creationId xmlns:a16="http://schemas.microsoft.com/office/drawing/2014/main" id="{AF525EDD-E191-0444-9D23-61FBDAA04A97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A22636-DD47-CE47-8687-8A79117FF4DB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A1C208-627D-FB44-A435-8438E8062DCC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4A136-FEA7-C741-9973-7C367677CBA7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A6B980-F328-764E-9922-3183D0B4962F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059685-0503-CD49-A6DC-82F85100D6FA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B465A6-8499-224C-A1A7-9106D1F81417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613FE9-FD51-1443-943A-EDAE7162E90B}"/>
              </a:ext>
            </a:extLst>
          </p:cNvPr>
          <p:cNvCxnSpPr>
            <a:stCxn id="36" idx="5"/>
            <a:endCxn id="41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Process 43">
            <a:extLst>
              <a:ext uri="{FF2B5EF4-FFF2-40B4-BE49-F238E27FC236}">
                <a16:creationId xmlns:a16="http://schemas.microsoft.com/office/drawing/2014/main" id="{D848B418-8894-3543-BE2A-81BBA8BA4A58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8E54BD13-3CF7-C54B-B7C9-F193889ADF5B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A6239-2AAB-7549-932C-3B2CD903DF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5892FC-57D3-FF4C-9B49-D66249B22173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26DF8-22E5-DB45-81BE-3D53DD392255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E04FAF-32E6-3241-B4CB-E001FF667CEF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D5C8DB-9241-3748-A7E4-0D7FDC24F2DA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1FF4B5-515E-614B-B90F-E3047909989F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C71151-8622-4740-9AF3-B2026790C1AD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20210F-100E-5F49-A97E-52B92EF2BE4C}"/>
              </a:ext>
            </a:extLst>
          </p:cNvPr>
          <p:cNvCxnSpPr>
            <a:stCxn id="51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DFBADA4-8665-9748-BA12-FDDDADB86C61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11F887-1889-944F-8918-3403017F9E71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DA9260-A861-2B43-B8C0-F790851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866-772A-6349-B984-1E3A7F93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EE212-8A76-E04C-8B3F-E4867B69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7571" y="4365380"/>
            <a:ext cx="6190452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A </a:t>
            </a:r>
            <a:r>
              <a:rPr lang="en-US" sz="2600" dirty="0">
                <a:sym typeface="Wingdings"/>
              </a:rPr>
              <a:t>→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Some see A </a:t>
            </a:r>
            <a:r>
              <a:rPr lang="en-US" sz="2600" dirty="0">
                <a:sym typeface="Wingdings"/>
              </a:rPr>
              <a:t>→ B  and others  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consistency model?</a:t>
            </a:r>
          </a:p>
        </p:txBody>
      </p:sp>
      <p:pic>
        <p:nvPicPr>
          <p:cNvPr id="9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1537571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3644959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0" name="Rounded Rectangle 109"/>
          <p:cNvSpPr/>
          <p:nvPr/>
        </p:nvSpPr>
        <p:spPr>
          <a:xfrm>
            <a:off x="5752347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2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44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Connector 179"/>
          <p:cNvCxnSpPr/>
          <p:nvPr/>
        </p:nvCxnSpPr>
        <p:spPr>
          <a:xfrm>
            <a:off x="6290989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5582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DF66F-42AC-434B-8E6E-58E4AB91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EA07-F4D7-BD42-882E-FBD5D01C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4FFE-911C-9048-AFF8-FA733B9B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2D68C-1281-2249-A907-79CD9942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C07D1-F0B4-4247-A90A-79EBC309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88A3-8921-2642-9E5C-B744E260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9A44-DC8C-2890-1AE7-C9BEEDA4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A056E983-9C1C-765E-036D-E1844F232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050B202C-F7D6-FB23-4B2D-E06FD2B9A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359" y="3537923"/>
            <a:ext cx="7548168" cy="28748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</a:rPr>
              <a:t>Valid</a:t>
            </a:r>
            <a:r>
              <a:rPr lang="en-US" sz="2400" dirty="0">
                <a:solidFill>
                  <a:srgbClr val="00B050"/>
                </a:solidFill>
              </a:rPr>
              <a:t> under causal consistency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i="1" dirty="0"/>
              <a:t>W(x)b </a:t>
            </a:r>
            <a:r>
              <a:rPr lang="en-US" sz="2400" dirty="0"/>
              <a:t>and </a:t>
            </a:r>
            <a:r>
              <a:rPr lang="en-US" sz="2400" i="1" dirty="0"/>
              <a:t>W(x)c</a:t>
            </a:r>
            <a:r>
              <a:rPr lang="en-US" sz="2400" dirty="0"/>
              <a:t> are concurrent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So all processes don’t (need to) see them in same order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P3 and P4 read the values ‘a’ and ‘b’ in order as potentially causally related. No ‘causality’ for ‘c’.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89A0D-1D53-A7D5-587B-2EF47FB2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D706E-7F65-B2CF-9AE3-76F399C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85F0-EF89-0372-0F3F-107E4537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8524-6C6A-3FFE-015A-ECAA415D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7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AA72F-88C2-C64E-98D6-15EAB3C1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994A8-B168-544B-B285-55E5684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9DDB-18DE-0C47-B65E-367D8B07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7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1835-937C-BB5C-F693-C444AEB0F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6C5E4EC1-3B22-2D75-544E-99D338591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49FAF856-90A1-2755-FE63-916E8837D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848" y="3547033"/>
            <a:ext cx="7306897" cy="302527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Invalid</a:t>
            </a:r>
            <a:r>
              <a:rPr lang="en-US" sz="2400" dirty="0">
                <a:solidFill>
                  <a:srgbClr val="FF0000"/>
                </a:solidFill>
              </a:rPr>
              <a:t> under sequential consistency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dirty="0"/>
              <a:t>P3 and P4 see b and c in different order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But fine for causal consistency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b and c are not </a:t>
            </a:r>
            <a:r>
              <a:rPr lang="en-US" sz="2200" dirty="0" err="1"/>
              <a:t>causually</a:t>
            </a:r>
            <a:r>
              <a:rPr lang="en-US" sz="2200" dirty="0"/>
              <a:t> 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88903-DD77-5989-2ADB-03176A3B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19C3-FE71-6937-0045-49416D6B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150A-DEE1-5DCA-B8B4-0A4AAED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CC23-9E50-4648-9E71-CCD1272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34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6B84-6D0A-E448-B837-A3AF0719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734A-88BF-3D4E-89B2-1B9DAA00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4F4F-4BEC-5E46-BE5D-7AFB1A2E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F0CB3-9525-604B-8BA2-7A048E6D8E77}"/>
              </a:ext>
            </a:extLst>
          </p:cNvPr>
          <p:cNvSpPr txBox="1"/>
          <p:nvPr/>
        </p:nvSpPr>
        <p:spPr>
          <a:xfrm>
            <a:off x="424084" y="2936631"/>
            <a:ext cx="324518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Raft</a:t>
            </a:r>
            <a:endParaRPr lang="en-US" sz="2600" b="1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5518-5D46-7D42-9807-DC2B7A20E6E5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 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F7E293A1-65CA-354E-BF11-09B5B38D9A54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7E96-33C5-E34D-8F48-62CAB1FAB254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09946-8AD6-A9A6-1921-8522119035C3}"/>
              </a:ext>
            </a:extLst>
          </p:cNvPr>
          <p:cNvSpPr txBox="1"/>
          <p:nvPr/>
        </p:nvSpPr>
        <p:spPr>
          <a:xfrm>
            <a:off x="1544416" y="4864779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Next class</a:t>
            </a:r>
          </a:p>
        </p:txBody>
      </p:sp>
    </p:spTree>
    <p:extLst>
      <p:ext uri="{BB962C8B-B14F-4D97-AF65-F5344CB8AC3E}">
        <p14:creationId xmlns:p14="http://schemas.microsoft.com/office/powerpoint/2010/main" val="2508531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/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46"/>
          <p:cNvSpPr>
            <a:spLocks noChangeArrowheads="1"/>
          </p:cNvSpPr>
          <p:nvPr/>
        </p:nvSpPr>
        <p:spPr bwMode="auto">
          <a:xfrm>
            <a:off x="6934200" y="38100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66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8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ounded Rectangle 146"/>
          <p:cNvSpPr>
            <a:spLocks noChangeArrowheads="1"/>
          </p:cNvSpPr>
          <p:nvPr/>
        </p:nvSpPr>
        <p:spPr bwMode="auto">
          <a:xfrm>
            <a:off x="6934200" y="16764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15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8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198" y="5334000"/>
            <a:ext cx="8077200" cy="1131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A: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Violation: 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W(x)b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is potentially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dep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on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W(x)a</a:t>
            </a: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B: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Correct.  P2 doesn’t read value of a before W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236254-ACF8-E44D-A963-82666CDB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B3EFA-AAA3-7848-B97B-D2517247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7927-C15F-284E-A51C-E4E355B4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Quiz 2: Valid Sequential Consistency?</a:t>
            </a:r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3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46"/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146"/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both W(x)a and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Neither valid, as (a) doesn’t preserve local ordering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5B246B-43E7-AF44-BD23-B1654897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3F8E4-C841-AF4F-B538-BC9C38CA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F3C0-2B99-AF43-8A38-04917BD3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uiExpan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3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Intuition:  Real-time ordering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504142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5100865" y="4785810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872692" cy="2833170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4585" y="2865302"/>
            <a:ext cx="432438" cy="1844172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73227" y="2829332"/>
            <a:ext cx="452435" cy="183660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778847" y="3671822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599230" y="4281992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11322EA6-78DB-3A42-8884-89A72DB1D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874791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5F9FA-D37C-B941-A7C0-D78105FC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A6938-811A-DA41-AB68-7686D764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4E365-9D31-ECCA-D9B1-492B6FD5E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F75F-D3AF-B3F8-CDDB-E201FD3E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3383-5161-C3C6-6F2F-D9D86054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8899-0540-32AD-C9D5-717D0B21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19B3-5C64-3EB4-A412-3CD17A39B60E}"/>
              </a:ext>
            </a:extLst>
          </p:cNvPr>
          <p:cNvSpPr txBox="1"/>
          <p:nvPr/>
        </p:nvSpPr>
        <p:spPr>
          <a:xfrm>
            <a:off x="424084" y="2936631"/>
            <a:ext cx="324518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78356-1604-4A28-7422-D5EF8F9B4911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 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BC6ACE40-0F10-6A0D-3CC1-EEA3C631C6DE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12BEB-E18F-21E4-CE66-E084F42C435E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</p:spTree>
    <p:extLst>
      <p:ext uri="{BB962C8B-B14F-4D97-AF65-F5344CB8AC3E}">
        <p14:creationId xmlns:p14="http://schemas.microsoft.com/office/powerpoint/2010/main" val="33878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5400"/>
            <a:ext cx="8338705" cy="1325563"/>
          </a:xfrm>
        </p:spPr>
        <p:txBody>
          <a:bodyPr>
            <a:normAutofit/>
          </a:bodyPr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8E09-4A98-3442-822A-E57F8EA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Provide behavior of a single copy of object:</a:t>
            </a:r>
          </a:p>
          <a:p>
            <a:pPr lvl="1"/>
            <a:r>
              <a:rPr lang="en-US" dirty="0"/>
              <a:t>Read should return the most recent write</a:t>
            </a:r>
          </a:p>
          <a:p>
            <a:pPr lvl="1"/>
            <a:r>
              <a:rPr lang="en-US" dirty="0"/>
              <a:t>Subsequent reads should return same value, until next write</a:t>
            </a:r>
          </a:p>
          <a:p>
            <a:pPr lvl="1"/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Bob read’s Alice’s wall, sees her post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B2F3D-2330-CF4E-A094-F1DD9984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20680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Phone call:</a:t>
            </a:r>
            <a:r>
              <a:rPr lang="en-US" sz="2600" dirty="0"/>
              <a:t>	Ensures </a:t>
            </a:r>
            <a:r>
              <a:rPr lang="en-US" sz="2600" i="1" dirty="0"/>
              <a:t>happens-before</a:t>
            </a:r>
            <a:r>
              <a:rPr lang="en-US" sz="2600" dirty="0"/>
              <a:t> relationship, 					even through “out-of-band” communication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6770D-E616-6144-A083-BFD5D933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7AD0-24DA-4743-9616-668F6A84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One cool trick:	  </a:t>
            </a:r>
            <a:r>
              <a:rPr lang="en-US" sz="2600" dirty="0"/>
              <a:t>Delay responding to writes/ops 						  until properly committed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75BD4-F90B-584C-B04E-2F4589AA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583D-DE3F-514E-ACBE-53B13D3B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  This is buggy!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4480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933449" y="5433543"/>
            <a:ext cx="8076079" cy="128269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Isn’t sufficient to return value of third node:                         It doesn’t know precisely when op is “globally” committed</a:t>
            </a:r>
            <a:endParaRPr lang="en-US" sz="2200" dirty="0"/>
          </a:p>
          <a:p>
            <a:pPr>
              <a:spcBef>
                <a:spcPts val="800"/>
              </a:spcBef>
            </a:pPr>
            <a:r>
              <a:rPr lang="en-US" sz="2400" dirty="0"/>
              <a:t>Instead: Need to actually </a:t>
            </a:r>
            <a:r>
              <a:rPr lang="en-US" sz="2400" i="1" dirty="0">
                <a:solidFill>
                  <a:srgbClr val="FF0000"/>
                </a:solidFill>
              </a:rPr>
              <a:t>order</a:t>
            </a:r>
            <a:r>
              <a:rPr lang="en-US" sz="2400" dirty="0"/>
              <a:t> read operation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50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read(A)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C21E0F-1EF2-1E48-98D5-CA4078D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UVA CS4740 Fall '24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FC5A4-01CC-5447-B397-1321C098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21012</TotalTime>
  <Words>2334</Words>
  <Application>Microsoft Macintosh PowerPoint</Application>
  <PresentationFormat>On-screen Show (4:3)</PresentationFormat>
  <Paragraphs>499</Paragraphs>
  <Slides>47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.HelveticaNeueDeskInterface-Regular</vt:lpstr>
      <vt:lpstr>Arial</vt:lpstr>
      <vt:lpstr>Calibri</vt:lpstr>
      <vt:lpstr>Comic Sans MS</vt:lpstr>
      <vt:lpstr>Courier</vt:lpstr>
      <vt:lpstr>Franklin Gothic Medium Cond</vt:lpstr>
      <vt:lpstr>Gill Sans</vt:lpstr>
      <vt:lpstr>Helvetica</vt:lpstr>
      <vt:lpstr>Helvetica Neue</vt:lpstr>
      <vt:lpstr>Helvetica Neue Light</vt:lpstr>
      <vt:lpstr>Wingdings</vt:lpstr>
      <vt:lpstr>Office Theme</vt:lpstr>
      <vt:lpstr>Consistency and Linearizability</vt:lpstr>
      <vt:lpstr>Announcement</vt:lpstr>
      <vt:lpstr>Fault tolerance vs. Consistency </vt:lpstr>
      <vt:lpstr>Correct consistency model?</vt:lpstr>
      <vt:lpstr>PowerPoint Presentation</vt:lpstr>
      <vt:lpstr>Strong consistency</vt:lpstr>
      <vt:lpstr>Strong consistency?</vt:lpstr>
      <vt:lpstr>Strong consistency?</vt:lpstr>
      <vt:lpstr>Strong consistency?  This is buggy! </vt:lpstr>
      <vt:lpstr>Strong consistency!</vt:lpstr>
      <vt:lpstr>PowerPoint Presentation</vt:lpstr>
      <vt:lpstr>PowerPoint Presentation</vt:lpstr>
      <vt:lpstr>Strong consistency = linearizability</vt:lpstr>
      <vt:lpstr>Strong consistency = linearizability</vt:lpstr>
      <vt:lpstr>Strong consistency = linearizability</vt:lpstr>
      <vt:lpstr>Real-time ordering examples</vt:lpstr>
      <vt:lpstr>PowerPoint Presentation</vt:lpstr>
      <vt:lpstr>PowerPoint Presentation</vt:lpstr>
      <vt:lpstr>PowerPoint Presentation</vt:lpstr>
      <vt:lpstr>Real-time ordering examples</vt:lpstr>
      <vt:lpstr>PowerPoint Presentation</vt:lpstr>
      <vt:lpstr>Weaker: Sequential consistency</vt:lpstr>
      <vt:lpstr>Weaker: Sequential consistency</vt:lpstr>
      <vt:lpstr>Sequential consistency</vt:lpstr>
      <vt:lpstr>Valid sequential consistency? </vt:lpstr>
      <vt:lpstr>Valid sequential consistency? </vt:lpstr>
      <vt:lpstr>Valid sequential consistency? </vt:lpstr>
      <vt:lpstr>Valid sequential consistency? </vt:lpstr>
      <vt:lpstr>Valid sequential consistency? </vt:lpstr>
      <vt:lpstr>PowerPoint Presentation</vt:lpstr>
      <vt:lpstr>Recall use of logical clocks (lec 8?)</vt:lpstr>
      <vt:lpstr>Recall use of logical clocks (lec 8?)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Sequential consistency</vt:lpstr>
      <vt:lpstr>Sequential consistency</vt:lpstr>
      <vt:lpstr>PowerPoint Presentation</vt:lpstr>
      <vt:lpstr>Causal consistency</vt:lpstr>
      <vt:lpstr>Quiz 2: Valid Sequential Consistency?</vt:lpstr>
      <vt:lpstr>Intuition:  Real-time ordering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Cheng, Yue (mrz7dp)</cp:lastModifiedBy>
  <cp:revision>899</cp:revision>
  <cp:lastPrinted>2020-01-22T02:51:59Z</cp:lastPrinted>
  <dcterms:created xsi:type="dcterms:W3CDTF">2019-12-20T04:48:00Z</dcterms:created>
  <dcterms:modified xsi:type="dcterms:W3CDTF">2024-09-30T17:42:43Z</dcterms:modified>
</cp:coreProperties>
</file>